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  <p:sldMasterId id="2147483672" r:id="rId3"/>
    <p:sldMasterId id="2147483674" r:id="rId4"/>
  </p:sldMasterIdLst>
  <p:sldIdLst>
    <p:sldId id="404" r:id="rId5"/>
    <p:sldId id="405" r:id="rId6"/>
    <p:sldId id="290" r:id="rId7"/>
    <p:sldId id="257" r:id="rId8"/>
    <p:sldId id="345" r:id="rId9"/>
    <p:sldId id="259" r:id="rId10"/>
    <p:sldId id="260" r:id="rId11"/>
    <p:sldId id="346" r:id="rId12"/>
    <p:sldId id="347" r:id="rId13"/>
    <p:sldId id="293" r:id="rId14"/>
    <p:sldId id="353" r:id="rId15"/>
    <p:sldId id="351" r:id="rId16"/>
    <p:sldId id="261" r:id="rId17"/>
    <p:sldId id="263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304" r:id="rId26"/>
    <p:sldId id="354" r:id="rId27"/>
    <p:sldId id="355" r:id="rId28"/>
    <p:sldId id="356" r:id="rId29"/>
    <p:sldId id="381" r:id="rId30"/>
    <p:sldId id="380" r:id="rId31"/>
    <p:sldId id="382" r:id="rId32"/>
    <p:sldId id="385" r:id="rId33"/>
    <p:sldId id="384" r:id="rId34"/>
    <p:sldId id="357" r:id="rId35"/>
    <p:sldId id="358" r:id="rId36"/>
    <p:sldId id="360" r:id="rId37"/>
    <p:sldId id="386" r:id="rId38"/>
    <p:sldId id="359" r:id="rId39"/>
    <p:sldId id="388" r:id="rId40"/>
    <p:sldId id="387" r:id="rId41"/>
    <p:sldId id="389" r:id="rId42"/>
    <p:sldId id="391" r:id="rId43"/>
    <p:sldId id="392" r:id="rId44"/>
    <p:sldId id="395" r:id="rId45"/>
    <p:sldId id="394" r:id="rId46"/>
    <p:sldId id="398" r:id="rId47"/>
    <p:sldId id="396" r:id="rId48"/>
    <p:sldId id="397" r:id="rId49"/>
    <p:sldId id="400" r:id="rId50"/>
    <p:sldId id="401" r:id="rId51"/>
    <p:sldId id="361" r:id="rId52"/>
    <p:sldId id="362" r:id="rId53"/>
    <p:sldId id="402" r:id="rId54"/>
    <p:sldId id="403" r:id="rId55"/>
    <p:sldId id="363" r:id="rId56"/>
    <p:sldId id="364" r:id="rId57"/>
    <p:sldId id="365" r:id="rId58"/>
    <p:sldId id="366" r:id="rId59"/>
    <p:sldId id="367" r:id="rId60"/>
    <p:sldId id="368" r:id="rId61"/>
    <p:sldId id="369" r:id="rId62"/>
    <p:sldId id="370" r:id="rId63"/>
    <p:sldId id="371" r:id="rId64"/>
    <p:sldId id="372" r:id="rId65"/>
    <p:sldId id="373" r:id="rId66"/>
    <p:sldId id="374" r:id="rId67"/>
    <p:sldId id="375" r:id="rId68"/>
    <p:sldId id="376" r:id="rId69"/>
    <p:sldId id="377" r:id="rId70"/>
    <p:sldId id="306" r:id="rId71"/>
    <p:sldId id="307" r:id="rId72"/>
    <p:sldId id="308" r:id="rId73"/>
    <p:sldId id="309" r:id="rId74"/>
    <p:sldId id="310" r:id="rId75"/>
    <p:sldId id="311" r:id="rId76"/>
    <p:sldId id="312" r:id="rId77"/>
    <p:sldId id="313" r:id="rId78"/>
    <p:sldId id="314" r:id="rId79"/>
    <p:sldId id="315" r:id="rId80"/>
    <p:sldId id="316" r:id="rId81"/>
    <p:sldId id="317" r:id="rId82"/>
    <p:sldId id="318" r:id="rId83"/>
    <p:sldId id="319" r:id="rId84"/>
    <p:sldId id="320" r:id="rId85"/>
    <p:sldId id="321" r:id="rId86"/>
    <p:sldId id="322" r:id="rId87"/>
    <p:sldId id="323" r:id="rId88"/>
    <p:sldId id="324" r:id="rId89"/>
    <p:sldId id="325" r:id="rId90"/>
    <p:sldId id="326" r:id="rId91"/>
    <p:sldId id="327" r:id="rId92"/>
    <p:sldId id="328" r:id="rId93"/>
    <p:sldId id="329" r:id="rId94"/>
    <p:sldId id="407" r:id="rId95"/>
    <p:sldId id="408" r:id="rId96"/>
    <p:sldId id="410" r:id="rId97"/>
    <p:sldId id="330" r:id="rId98"/>
    <p:sldId id="331" r:id="rId99"/>
    <p:sldId id="332" r:id="rId100"/>
    <p:sldId id="333" r:id="rId101"/>
    <p:sldId id="334" r:id="rId102"/>
    <p:sldId id="335" r:id="rId103"/>
    <p:sldId id="336" r:id="rId104"/>
    <p:sldId id="337" r:id="rId105"/>
    <p:sldId id="338" r:id="rId106"/>
    <p:sldId id="339" r:id="rId107"/>
    <p:sldId id="340" r:id="rId108"/>
    <p:sldId id="341" r:id="rId109"/>
    <p:sldId id="342" r:id="rId110"/>
    <p:sldId id="343" r:id="rId111"/>
    <p:sldId id="348" r:id="rId112"/>
    <p:sldId id="349" r:id="rId113"/>
    <p:sldId id="412" r:id="rId114"/>
    <p:sldId id="413" r:id="rId115"/>
    <p:sldId id="414" r:id="rId116"/>
    <p:sldId id="415" r:id="rId117"/>
    <p:sldId id="416" r:id="rId118"/>
    <p:sldId id="289" r:id="rId119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74" d="100"/>
          <a:sy n="74" d="100"/>
        </p:scale>
        <p:origin x="-1290" y="-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16" Type="http://schemas.openxmlformats.org/officeDocument/2006/relationships/slide" Target="slides/slide11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slide" Target="slides/slide10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1/24/2019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1/24/2019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542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1187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E3DED1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E3DED1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CBE084-38DB-4D31-88CF-60B835689F0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A7A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 smtClean="0">
              <a:ln>
                <a:noFill/>
              </a:ln>
              <a:solidFill>
                <a:srgbClr val="A7A3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5223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E3DED1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E3DED1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E6CC3F-3A48-4AB3-B6A4-7395EC93EB3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A7A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A7A3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380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E3DED1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E3DED1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116FA7-CB2B-4847-8679-C7F9858D5F9D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A7A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A7A3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65231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E3DED1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E3DED1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185EF9-7487-4C96-A8A3-169C4E85A001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A7A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A7A3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9036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E3DED1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E3DED1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9E5C4E-7920-48D9-AF19-134A5BBF8989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A7A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A7A3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6218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E3DED1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E3DED1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A6DE71-3D98-429B-8AE9-ACE382604931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A7A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A7A3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190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E3DED1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E3DED1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02147E-CFAE-46EA-8171-B120215CF142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A7A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A7A3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7694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E3DED1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E3DED1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C8C903-14C7-4443-90BB-DD002EB778D0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A7A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A7A3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459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-1270" y="0"/>
            <a:ext cx="9146540" cy="86360"/>
          </a:xfrm>
          <a:custGeom>
            <a:avLst/>
            <a:gdLst/>
            <a:ahLst/>
            <a:cxnLst/>
            <a:rect l="l" t="t" r="r" b="b"/>
            <a:pathLst>
              <a:path w="9146540" h="86360">
                <a:moveTo>
                  <a:pt x="0" y="0"/>
                </a:moveTo>
                <a:lnTo>
                  <a:pt x="9146540" y="0"/>
                </a:lnTo>
                <a:lnTo>
                  <a:pt x="9146540" y="86360"/>
                </a:lnTo>
                <a:lnTo>
                  <a:pt x="0" y="86360"/>
                </a:lnTo>
                <a:lnTo>
                  <a:pt x="0" y="0"/>
                </a:lnTo>
                <a:close/>
              </a:path>
            </a:pathLst>
          </a:custGeom>
          <a:solidFill>
            <a:srgbClr val="C1F2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9144634" y="85089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89"/>
                </a:lnTo>
              </a:path>
            </a:pathLst>
          </a:custGeom>
          <a:ln w="85089">
            <a:solidFill>
              <a:srgbClr val="C1F2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-1270" y="8508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C1F2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9144000" y="17017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C0F1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-1270" y="17017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C0F1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9144634" y="256540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89"/>
                </a:lnTo>
              </a:path>
            </a:pathLst>
          </a:custGeom>
          <a:ln w="85089">
            <a:solidFill>
              <a:srgbClr val="BFF05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-1270" y="25654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BFF0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9144000" y="34162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EEF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-1270" y="34162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EEF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9144000" y="42799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DEE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-1270" y="42799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DEE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9102090" y="514350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90">
                <a:moveTo>
                  <a:pt x="0" y="85090"/>
                </a:moveTo>
                <a:lnTo>
                  <a:pt x="85090" y="85090"/>
                </a:lnTo>
                <a:lnTo>
                  <a:pt x="85090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DED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-1270" y="51435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DED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9102090" y="599440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90">
                <a:moveTo>
                  <a:pt x="0" y="85090"/>
                </a:moveTo>
                <a:lnTo>
                  <a:pt x="85090" y="85090"/>
                </a:lnTo>
                <a:lnTo>
                  <a:pt x="85090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CEC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-1270" y="59944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CEC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9144000" y="68453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BEB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-1270" y="68453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BEB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9144634" y="770890"/>
            <a:ext cx="0" cy="85090"/>
          </a:xfrm>
          <a:custGeom>
            <a:avLst/>
            <a:gdLst/>
            <a:ahLst/>
            <a:cxnLst/>
            <a:rect l="l" t="t" r="r" b="b"/>
            <a:pathLst>
              <a:path h="85090">
                <a:moveTo>
                  <a:pt x="0" y="0"/>
                </a:moveTo>
                <a:lnTo>
                  <a:pt x="0" y="85090"/>
                </a:lnTo>
              </a:path>
            </a:pathLst>
          </a:custGeom>
          <a:ln w="85090">
            <a:solidFill>
              <a:srgbClr val="BAEA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k object 34"/>
          <p:cNvSpPr/>
          <p:nvPr/>
        </p:nvSpPr>
        <p:spPr>
          <a:xfrm>
            <a:off x="-1270" y="77089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AEA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k object 35"/>
          <p:cNvSpPr/>
          <p:nvPr/>
        </p:nvSpPr>
        <p:spPr>
          <a:xfrm>
            <a:off x="9144000" y="85598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9E9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k object 36"/>
          <p:cNvSpPr/>
          <p:nvPr/>
        </p:nvSpPr>
        <p:spPr>
          <a:xfrm>
            <a:off x="-1270" y="85598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9E9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k object 37"/>
          <p:cNvSpPr/>
          <p:nvPr/>
        </p:nvSpPr>
        <p:spPr>
          <a:xfrm>
            <a:off x="9144000" y="94233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9E8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k object 38"/>
          <p:cNvSpPr/>
          <p:nvPr/>
        </p:nvSpPr>
        <p:spPr>
          <a:xfrm>
            <a:off x="-1270" y="94233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9E8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k object 39"/>
          <p:cNvSpPr/>
          <p:nvPr/>
        </p:nvSpPr>
        <p:spPr>
          <a:xfrm>
            <a:off x="9144634" y="1028700"/>
            <a:ext cx="0" cy="85090"/>
          </a:xfrm>
          <a:custGeom>
            <a:avLst/>
            <a:gdLst/>
            <a:ahLst/>
            <a:cxnLst/>
            <a:rect l="l" t="t" r="r" b="b"/>
            <a:pathLst>
              <a:path h="85090">
                <a:moveTo>
                  <a:pt x="0" y="0"/>
                </a:moveTo>
                <a:lnTo>
                  <a:pt x="0" y="85090"/>
                </a:lnTo>
              </a:path>
            </a:pathLst>
          </a:custGeom>
          <a:ln w="85090">
            <a:solidFill>
              <a:srgbClr val="B8E7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k object 40"/>
          <p:cNvSpPr/>
          <p:nvPr/>
        </p:nvSpPr>
        <p:spPr>
          <a:xfrm>
            <a:off x="-1270" y="10287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8E7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k object 41"/>
          <p:cNvSpPr/>
          <p:nvPr/>
        </p:nvSpPr>
        <p:spPr>
          <a:xfrm>
            <a:off x="9144000" y="111378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7E6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k object 42"/>
          <p:cNvSpPr/>
          <p:nvPr/>
        </p:nvSpPr>
        <p:spPr>
          <a:xfrm>
            <a:off x="-1270" y="111378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7E6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k object 43"/>
          <p:cNvSpPr/>
          <p:nvPr/>
        </p:nvSpPr>
        <p:spPr>
          <a:xfrm>
            <a:off x="9144634" y="1200150"/>
            <a:ext cx="0" cy="85090"/>
          </a:xfrm>
          <a:custGeom>
            <a:avLst/>
            <a:gdLst/>
            <a:ahLst/>
            <a:cxnLst/>
            <a:rect l="l" t="t" r="r" b="b"/>
            <a:pathLst>
              <a:path h="85090">
                <a:moveTo>
                  <a:pt x="0" y="0"/>
                </a:moveTo>
                <a:lnTo>
                  <a:pt x="0" y="85090"/>
                </a:lnTo>
              </a:path>
            </a:pathLst>
          </a:custGeom>
          <a:ln w="85090">
            <a:solidFill>
              <a:srgbClr val="B6E5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k object 44"/>
          <p:cNvSpPr/>
          <p:nvPr/>
        </p:nvSpPr>
        <p:spPr>
          <a:xfrm>
            <a:off x="-1270" y="120015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6E5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k object 45"/>
          <p:cNvSpPr/>
          <p:nvPr/>
        </p:nvSpPr>
        <p:spPr>
          <a:xfrm>
            <a:off x="9144000" y="128523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5E4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k object 46"/>
          <p:cNvSpPr/>
          <p:nvPr/>
        </p:nvSpPr>
        <p:spPr>
          <a:xfrm>
            <a:off x="-1270" y="128523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5E4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k object 47"/>
          <p:cNvSpPr/>
          <p:nvPr/>
        </p:nvSpPr>
        <p:spPr>
          <a:xfrm>
            <a:off x="9144634" y="1371600"/>
            <a:ext cx="0" cy="85090"/>
          </a:xfrm>
          <a:custGeom>
            <a:avLst/>
            <a:gdLst/>
            <a:ahLst/>
            <a:cxnLst/>
            <a:rect l="l" t="t" r="r" b="b"/>
            <a:pathLst>
              <a:path h="85090">
                <a:moveTo>
                  <a:pt x="0" y="0"/>
                </a:moveTo>
                <a:lnTo>
                  <a:pt x="0" y="85090"/>
                </a:lnTo>
              </a:path>
            </a:pathLst>
          </a:custGeom>
          <a:ln w="85090">
            <a:solidFill>
              <a:srgbClr val="B4E3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k object 48"/>
          <p:cNvSpPr/>
          <p:nvPr/>
        </p:nvSpPr>
        <p:spPr>
          <a:xfrm>
            <a:off x="-1270" y="13716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4E3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k object 49"/>
          <p:cNvSpPr/>
          <p:nvPr/>
        </p:nvSpPr>
        <p:spPr>
          <a:xfrm>
            <a:off x="9144000" y="145668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4E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k object 50"/>
          <p:cNvSpPr/>
          <p:nvPr/>
        </p:nvSpPr>
        <p:spPr>
          <a:xfrm>
            <a:off x="-1270" y="145668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4E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bk object 51"/>
          <p:cNvSpPr/>
          <p:nvPr/>
        </p:nvSpPr>
        <p:spPr>
          <a:xfrm>
            <a:off x="9144634" y="1543050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90"/>
                </a:lnTo>
              </a:path>
            </a:pathLst>
          </a:custGeom>
          <a:ln w="85090">
            <a:solidFill>
              <a:srgbClr val="B3E1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bk object 52"/>
          <p:cNvSpPr/>
          <p:nvPr/>
        </p:nvSpPr>
        <p:spPr>
          <a:xfrm>
            <a:off x="-1270" y="154305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3E1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bk object 53"/>
          <p:cNvSpPr/>
          <p:nvPr/>
        </p:nvSpPr>
        <p:spPr>
          <a:xfrm>
            <a:off x="9144000" y="162813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2E0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bk object 54"/>
          <p:cNvSpPr/>
          <p:nvPr/>
        </p:nvSpPr>
        <p:spPr>
          <a:xfrm>
            <a:off x="-1270" y="162813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2E0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bk object 55"/>
          <p:cNvSpPr/>
          <p:nvPr/>
        </p:nvSpPr>
        <p:spPr>
          <a:xfrm>
            <a:off x="9144634" y="1714500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90"/>
                </a:lnTo>
              </a:path>
            </a:pathLst>
          </a:custGeom>
          <a:ln w="85090">
            <a:solidFill>
              <a:srgbClr val="B1DF5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bk object 56"/>
          <p:cNvSpPr/>
          <p:nvPr/>
        </p:nvSpPr>
        <p:spPr>
          <a:xfrm>
            <a:off x="-1270" y="17145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1DF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bk object 57"/>
          <p:cNvSpPr/>
          <p:nvPr/>
        </p:nvSpPr>
        <p:spPr>
          <a:xfrm>
            <a:off x="9144000" y="179958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0DE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bk object 58"/>
          <p:cNvSpPr/>
          <p:nvPr/>
        </p:nvSpPr>
        <p:spPr>
          <a:xfrm>
            <a:off x="-1270" y="179958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0DE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bk object 59"/>
          <p:cNvSpPr/>
          <p:nvPr/>
        </p:nvSpPr>
        <p:spPr>
          <a:xfrm>
            <a:off x="9144634" y="1885950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90"/>
                </a:lnTo>
              </a:path>
            </a:pathLst>
          </a:custGeom>
          <a:ln w="85090">
            <a:solidFill>
              <a:srgbClr val="B0DD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bk object 60"/>
          <p:cNvSpPr/>
          <p:nvPr/>
        </p:nvSpPr>
        <p:spPr>
          <a:xfrm>
            <a:off x="-1270" y="188595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0D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bk object 61"/>
          <p:cNvSpPr/>
          <p:nvPr/>
        </p:nvSpPr>
        <p:spPr>
          <a:xfrm>
            <a:off x="9144000" y="197103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FDC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bk object 62"/>
          <p:cNvSpPr/>
          <p:nvPr/>
        </p:nvSpPr>
        <p:spPr>
          <a:xfrm>
            <a:off x="-1270" y="197103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FDC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bk object 63"/>
          <p:cNvSpPr/>
          <p:nvPr/>
        </p:nvSpPr>
        <p:spPr>
          <a:xfrm>
            <a:off x="9144634" y="2057400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90"/>
                </a:lnTo>
              </a:path>
            </a:pathLst>
          </a:custGeom>
          <a:ln w="85090">
            <a:solidFill>
              <a:srgbClr val="AEDB5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bk object 64"/>
          <p:cNvSpPr/>
          <p:nvPr/>
        </p:nvSpPr>
        <p:spPr>
          <a:xfrm>
            <a:off x="-1270" y="20574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EDB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bk object 65"/>
          <p:cNvSpPr/>
          <p:nvPr/>
        </p:nvSpPr>
        <p:spPr>
          <a:xfrm>
            <a:off x="9144000" y="214248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DDA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bk object 66"/>
          <p:cNvSpPr/>
          <p:nvPr/>
        </p:nvSpPr>
        <p:spPr>
          <a:xfrm>
            <a:off x="-1270" y="214248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DDA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bk object 67"/>
          <p:cNvSpPr/>
          <p:nvPr/>
        </p:nvSpPr>
        <p:spPr>
          <a:xfrm>
            <a:off x="9144634" y="2228850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90"/>
                </a:lnTo>
              </a:path>
            </a:pathLst>
          </a:custGeom>
          <a:ln w="85090">
            <a:solidFill>
              <a:srgbClr val="ACD95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bk object 68"/>
          <p:cNvSpPr/>
          <p:nvPr/>
        </p:nvSpPr>
        <p:spPr>
          <a:xfrm>
            <a:off x="-1270" y="222885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CD9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bk object 69"/>
          <p:cNvSpPr/>
          <p:nvPr/>
        </p:nvSpPr>
        <p:spPr>
          <a:xfrm>
            <a:off x="9144000" y="231393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BD8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bk object 70"/>
          <p:cNvSpPr/>
          <p:nvPr/>
        </p:nvSpPr>
        <p:spPr>
          <a:xfrm>
            <a:off x="-1270" y="231393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BD8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bk object 71"/>
          <p:cNvSpPr/>
          <p:nvPr/>
        </p:nvSpPr>
        <p:spPr>
          <a:xfrm>
            <a:off x="9144634" y="2400300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90"/>
                </a:lnTo>
              </a:path>
            </a:pathLst>
          </a:custGeom>
          <a:ln w="85090">
            <a:solidFill>
              <a:srgbClr val="ABD7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bk object 72"/>
          <p:cNvSpPr/>
          <p:nvPr/>
        </p:nvSpPr>
        <p:spPr>
          <a:xfrm>
            <a:off x="-1270" y="24003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BD7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bk object 73"/>
          <p:cNvSpPr/>
          <p:nvPr/>
        </p:nvSpPr>
        <p:spPr>
          <a:xfrm>
            <a:off x="9144000" y="248538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AD6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bk object 74"/>
          <p:cNvSpPr/>
          <p:nvPr/>
        </p:nvSpPr>
        <p:spPr>
          <a:xfrm>
            <a:off x="-1270" y="248538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AD6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bk object 75"/>
          <p:cNvSpPr/>
          <p:nvPr/>
        </p:nvSpPr>
        <p:spPr>
          <a:xfrm>
            <a:off x="9144634" y="2571750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90"/>
                </a:lnTo>
              </a:path>
            </a:pathLst>
          </a:custGeom>
          <a:ln w="85090">
            <a:solidFill>
              <a:srgbClr val="A9D5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bk object 76"/>
          <p:cNvSpPr/>
          <p:nvPr/>
        </p:nvSpPr>
        <p:spPr>
          <a:xfrm>
            <a:off x="-1270" y="257175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9D5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bk object 77"/>
          <p:cNvSpPr/>
          <p:nvPr/>
        </p:nvSpPr>
        <p:spPr>
          <a:xfrm>
            <a:off x="9144000" y="265683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8D4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bk object 78"/>
          <p:cNvSpPr/>
          <p:nvPr/>
        </p:nvSpPr>
        <p:spPr>
          <a:xfrm>
            <a:off x="-1270" y="265683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8D4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bk object 79"/>
          <p:cNvSpPr/>
          <p:nvPr/>
        </p:nvSpPr>
        <p:spPr>
          <a:xfrm>
            <a:off x="9144634" y="2743200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90"/>
                </a:lnTo>
              </a:path>
            </a:pathLst>
          </a:custGeom>
          <a:ln w="85090">
            <a:solidFill>
              <a:srgbClr val="A7D3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bk object 80"/>
          <p:cNvSpPr/>
          <p:nvPr/>
        </p:nvSpPr>
        <p:spPr>
          <a:xfrm>
            <a:off x="-1270" y="27432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7D3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bk object 81"/>
          <p:cNvSpPr/>
          <p:nvPr/>
        </p:nvSpPr>
        <p:spPr>
          <a:xfrm>
            <a:off x="9144000" y="282828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7D2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bk object 82"/>
          <p:cNvSpPr/>
          <p:nvPr/>
        </p:nvSpPr>
        <p:spPr>
          <a:xfrm>
            <a:off x="-1270" y="282828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7D2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bk object 83"/>
          <p:cNvSpPr/>
          <p:nvPr/>
        </p:nvSpPr>
        <p:spPr>
          <a:xfrm>
            <a:off x="9144634" y="2914650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90"/>
                </a:lnTo>
              </a:path>
            </a:pathLst>
          </a:custGeom>
          <a:ln w="85090">
            <a:solidFill>
              <a:srgbClr val="A6D1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bk object 84"/>
          <p:cNvSpPr/>
          <p:nvPr/>
        </p:nvSpPr>
        <p:spPr>
          <a:xfrm>
            <a:off x="-1270" y="291465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6D1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bk object 85"/>
          <p:cNvSpPr/>
          <p:nvPr/>
        </p:nvSpPr>
        <p:spPr>
          <a:xfrm>
            <a:off x="9144000" y="299973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5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bk object 86"/>
          <p:cNvSpPr/>
          <p:nvPr/>
        </p:nvSpPr>
        <p:spPr>
          <a:xfrm>
            <a:off x="-1270" y="299973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5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bk object 87"/>
          <p:cNvSpPr/>
          <p:nvPr/>
        </p:nvSpPr>
        <p:spPr>
          <a:xfrm>
            <a:off x="9144634" y="3086100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90"/>
                </a:lnTo>
              </a:path>
            </a:pathLst>
          </a:custGeom>
          <a:ln w="85090">
            <a:solidFill>
              <a:srgbClr val="A4CF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bk object 88"/>
          <p:cNvSpPr/>
          <p:nvPr/>
        </p:nvSpPr>
        <p:spPr>
          <a:xfrm>
            <a:off x="-1270" y="30861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4CF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bk object 89"/>
          <p:cNvSpPr/>
          <p:nvPr/>
        </p:nvSpPr>
        <p:spPr>
          <a:xfrm>
            <a:off x="9144000" y="317118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3CE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bk object 90"/>
          <p:cNvSpPr/>
          <p:nvPr/>
        </p:nvSpPr>
        <p:spPr>
          <a:xfrm>
            <a:off x="-1270" y="317118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3CE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bk object 91"/>
          <p:cNvSpPr/>
          <p:nvPr/>
        </p:nvSpPr>
        <p:spPr>
          <a:xfrm>
            <a:off x="9144000" y="32575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3C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bk object 92"/>
          <p:cNvSpPr/>
          <p:nvPr/>
        </p:nvSpPr>
        <p:spPr>
          <a:xfrm>
            <a:off x="-1270" y="32575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3C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bk object 93"/>
          <p:cNvSpPr/>
          <p:nvPr/>
        </p:nvSpPr>
        <p:spPr>
          <a:xfrm>
            <a:off x="9102090" y="3343909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89">
                <a:moveTo>
                  <a:pt x="0" y="85090"/>
                </a:moveTo>
                <a:lnTo>
                  <a:pt x="85090" y="85090"/>
                </a:lnTo>
                <a:lnTo>
                  <a:pt x="85090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2CC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bk object 94"/>
          <p:cNvSpPr/>
          <p:nvPr/>
        </p:nvSpPr>
        <p:spPr>
          <a:xfrm>
            <a:off x="-1270" y="334390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2CC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bk object 95"/>
          <p:cNvSpPr/>
          <p:nvPr/>
        </p:nvSpPr>
        <p:spPr>
          <a:xfrm>
            <a:off x="9102090" y="3429000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89">
                <a:moveTo>
                  <a:pt x="0" y="85090"/>
                </a:moveTo>
                <a:lnTo>
                  <a:pt x="85090" y="85090"/>
                </a:lnTo>
                <a:lnTo>
                  <a:pt x="85090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1CC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bk object 96"/>
          <p:cNvSpPr/>
          <p:nvPr/>
        </p:nvSpPr>
        <p:spPr>
          <a:xfrm>
            <a:off x="-1270" y="34290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1CC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bk object 97"/>
          <p:cNvSpPr/>
          <p:nvPr/>
        </p:nvSpPr>
        <p:spPr>
          <a:xfrm>
            <a:off x="9144000" y="351409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0CA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bk object 98"/>
          <p:cNvSpPr/>
          <p:nvPr/>
        </p:nvSpPr>
        <p:spPr>
          <a:xfrm>
            <a:off x="-1270" y="351409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0CA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bk object 99"/>
          <p:cNvSpPr/>
          <p:nvPr/>
        </p:nvSpPr>
        <p:spPr>
          <a:xfrm>
            <a:off x="9144000" y="36004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FC9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bk object 100"/>
          <p:cNvSpPr/>
          <p:nvPr/>
        </p:nvSpPr>
        <p:spPr>
          <a:xfrm>
            <a:off x="-1270" y="36004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FC9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bk object 101"/>
          <p:cNvSpPr/>
          <p:nvPr/>
        </p:nvSpPr>
        <p:spPr>
          <a:xfrm>
            <a:off x="9144634" y="3686809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89"/>
                </a:lnTo>
              </a:path>
            </a:pathLst>
          </a:custGeom>
          <a:ln w="85089">
            <a:solidFill>
              <a:srgbClr val="9EC84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bk object 102"/>
          <p:cNvSpPr/>
          <p:nvPr/>
        </p:nvSpPr>
        <p:spPr>
          <a:xfrm>
            <a:off x="-1270" y="368680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EC8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bk object 103"/>
          <p:cNvSpPr/>
          <p:nvPr/>
        </p:nvSpPr>
        <p:spPr>
          <a:xfrm>
            <a:off x="9144000" y="377190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EC7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bk object 104"/>
          <p:cNvSpPr/>
          <p:nvPr/>
        </p:nvSpPr>
        <p:spPr>
          <a:xfrm>
            <a:off x="-1270" y="377190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EC7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bk object 105"/>
          <p:cNvSpPr/>
          <p:nvPr/>
        </p:nvSpPr>
        <p:spPr>
          <a:xfrm>
            <a:off x="9144634" y="3858259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89"/>
                </a:lnTo>
              </a:path>
            </a:pathLst>
          </a:custGeom>
          <a:ln w="85089">
            <a:solidFill>
              <a:srgbClr val="9DC64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bk object 106"/>
          <p:cNvSpPr/>
          <p:nvPr/>
        </p:nvSpPr>
        <p:spPr>
          <a:xfrm>
            <a:off x="-1270" y="385825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DC6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bk object 107"/>
          <p:cNvSpPr/>
          <p:nvPr/>
        </p:nvSpPr>
        <p:spPr>
          <a:xfrm>
            <a:off x="9144000" y="39433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CC5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bk object 108"/>
          <p:cNvSpPr/>
          <p:nvPr/>
        </p:nvSpPr>
        <p:spPr>
          <a:xfrm>
            <a:off x="-1270" y="39433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CC5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bk object 109"/>
          <p:cNvSpPr/>
          <p:nvPr/>
        </p:nvSpPr>
        <p:spPr>
          <a:xfrm>
            <a:off x="9144634" y="4029709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89"/>
                </a:lnTo>
              </a:path>
            </a:pathLst>
          </a:custGeom>
          <a:ln w="85089">
            <a:solidFill>
              <a:srgbClr val="9BC4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bk object 110"/>
          <p:cNvSpPr/>
          <p:nvPr/>
        </p:nvSpPr>
        <p:spPr>
          <a:xfrm>
            <a:off x="-1270" y="402970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BC4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bk object 111"/>
          <p:cNvSpPr/>
          <p:nvPr/>
        </p:nvSpPr>
        <p:spPr>
          <a:xfrm>
            <a:off x="9144000" y="411480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AC3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bk object 112"/>
          <p:cNvSpPr/>
          <p:nvPr/>
        </p:nvSpPr>
        <p:spPr>
          <a:xfrm>
            <a:off x="-1270" y="411480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AC3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bk object 113"/>
          <p:cNvSpPr/>
          <p:nvPr/>
        </p:nvSpPr>
        <p:spPr>
          <a:xfrm>
            <a:off x="9144634" y="4201159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89"/>
                </a:lnTo>
              </a:path>
            </a:pathLst>
          </a:custGeom>
          <a:ln w="85089">
            <a:solidFill>
              <a:srgbClr val="9AC2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bk object 114"/>
          <p:cNvSpPr/>
          <p:nvPr/>
        </p:nvSpPr>
        <p:spPr>
          <a:xfrm>
            <a:off x="-1270" y="420115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AC2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bk object 115"/>
          <p:cNvSpPr/>
          <p:nvPr/>
        </p:nvSpPr>
        <p:spPr>
          <a:xfrm>
            <a:off x="9144000" y="42862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9C1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bk object 116"/>
          <p:cNvSpPr/>
          <p:nvPr/>
        </p:nvSpPr>
        <p:spPr>
          <a:xfrm>
            <a:off x="-1270" y="42862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9C1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bk object 117"/>
          <p:cNvSpPr/>
          <p:nvPr/>
        </p:nvSpPr>
        <p:spPr>
          <a:xfrm>
            <a:off x="9144634" y="4372609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89"/>
                </a:lnTo>
              </a:path>
            </a:pathLst>
          </a:custGeom>
          <a:ln w="85089">
            <a:solidFill>
              <a:srgbClr val="98C04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bk object 118"/>
          <p:cNvSpPr/>
          <p:nvPr/>
        </p:nvSpPr>
        <p:spPr>
          <a:xfrm>
            <a:off x="-1270" y="437260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8C0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bk object 119"/>
          <p:cNvSpPr/>
          <p:nvPr/>
        </p:nvSpPr>
        <p:spPr>
          <a:xfrm>
            <a:off x="9144000" y="445770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7BF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bk object 120"/>
          <p:cNvSpPr/>
          <p:nvPr/>
        </p:nvSpPr>
        <p:spPr>
          <a:xfrm>
            <a:off x="-1270" y="445770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7BF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bk object 121"/>
          <p:cNvSpPr/>
          <p:nvPr/>
        </p:nvSpPr>
        <p:spPr>
          <a:xfrm>
            <a:off x="9144634" y="4544059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89"/>
                </a:lnTo>
              </a:path>
            </a:pathLst>
          </a:custGeom>
          <a:ln w="85089">
            <a:solidFill>
              <a:srgbClr val="96BE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bk object 122"/>
          <p:cNvSpPr/>
          <p:nvPr/>
        </p:nvSpPr>
        <p:spPr>
          <a:xfrm>
            <a:off x="-1270" y="454405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6BE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bk object 123"/>
          <p:cNvSpPr/>
          <p:nvPr/>
        </p:nvSpPr>
        <p:spPr>
          <a:xfrm>
            <a:off x="9144000" y="46291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5BD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bk object 124"/>
          <p:cNvSpPr/>
          <p:nvPr/>
        </p:nvSpPr>
        <p:spPr>
          <a:xfrm>
            <a:off x="-1270" y="46291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5BD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bk object 125"/>
          <p:cNvSpPr/>
          <p:nvPr/>
        </p:nvSpPr>
        <p:spPr>
          <a:xfrm>
            <a:off x="9144634" y="4715509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89"/>
                </a:lnTo>
              </a:path>
            </a:pathLst>
          </a:custGeom>
          <a:ln w="85089">
            <a:solidFill>
              <a:srgbClr val="95BC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bk object 126"/>
          <p:cNvSpPr/>
          <p:nvPr/>
        </p:nvSpPr>
        <p:spPr>
          <a:xfrm>
            <a:off x="-1270" y="471550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5BC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bk object 127"/>
          <p:cNvSpPr/>
          <p:nvPr/>
        </p:nvSpPr>
        <p:spPr>
          <a:xfrm>
            <a:off x="9144000" y="480060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4BB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bk object 128"/>
          <p:cNvSpPr/>
          <p:nvPr/>
        </p:nvSpPr>
        <p:spPr>
          <a:xfrm>
            <a:off x="-1270" y="480060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4BB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bk object 129"/>
          <p:cNvSpPr/>
          <p:nvPr/>
        </p:nvSpPr>
        <p:spPr>
          <a:xfrm>
            <a:off x="9144634" y="4886959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89"/>
                </a:lnTo>
              </a:path>
            </a:pathLst>
          </a:custGeom>
          <a:ln w="85089">
            <a:solidFill>
              <a:srgbClr val="93BA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bk object 130"/>
          <p:cNvSpPr/>
          <p:nvPr/>
        </p:nvSpPr>
        <p:spPr>
          <a:xfrm>
            <a:off x="-1270" y="488695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3BA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bk object 131"/>
          <p:cNvSpPr/>
          <p:nvPr/>
        </p:nvSpPr>
        <p:spPr>
          <a:xfrm>
            <a:off x="9144000" y="49720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2B9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bk object 132"/>
          <p:cNvSpPr/>
          <p:nvPr/>
        </p:nvSpPr>
        <p:spPr>
          <a:xfrm>
            <a:off x="-1270" y="49720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2B9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bk object 133"/>
          <p:cNvSpPr/>
          <p:nvPr/>
        </p:nvSpPr>
        <p:spPr>
          <a:xfrm>
            <a:off x="9144634" y="5058409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89"/>
                </a:lnTo>
              </a:path>
            </a:pathLst>
          </a:custGeom>
          <a:ln w="85089">
            <a:solidFill>
              <a:srgbClr val="91B8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bk object 134"/>
          <p:cNvSpPr/>
          <p:nvPr/>
        </p:nvSpPr>
        <p:spPr>
          <a:xfrm>
            <a:off x="-1270" y="505840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1B8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bk object 135"/>
          <p:cNvSpPr/>
          <p:nvPr/>
        </p:nvSpPr>
        <p:spPr>
          <a:xfrm>
            <a:off x="9144000" y="514350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1B7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bk object 136"/>
          <p:cNvSpPr/>
          <p:nvPr/>
        </p:nvSpPr>
        <p:spPr>
          <a:xfrm>
            <a:off x="-1270" y="514350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1B7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bk object 137"/>
          <p:cNvSpPr/>
          <p:nvPr/>
        </p:nvSpPr>
        <p:spPr>
          <a:xfrm>
            <a:off x="9144634" y="5229859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89"/>
                </a:lnTo>
              </a:path>
            </a:pathLst>
          </a:custGeom>
          <a:ln w="85089">
            <a:solidFill>
              <a:srgbClr val="90B6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bk object 138"/>
          <p:cNvSpPr/>
          <p:nvPr/>
        </p:nvSpPr>
        <p:spPr>
          <a:xfrm>
            <a:off x="-1270" y="522985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0B6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bk object 139"/>
          <p:cNvSpPr/>
          <p:nvPr/>
        </p:nvSpPr>
        <p:spPr>
          <a:xfrm>
            <a:off x="9144000" y="53149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FB5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bk object 140"/>
          <p:cNvSpPr/>
          <p:nvPr/>
        </p:nvSpPr>
        <p:spPr>
          <a:xfrm>
            <a:off x="-1270" y="53149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FB5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bk object 141"/>
          <p:cNvSpPr/>
          <p:nvPr/>
        </p:nvSpPr>
        <p:spPr>
          <a:xfrm>
            <a:off x="9144000" y="540130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EB4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bk object 142"/>
          <p:cNvSpPr/>
          <p:nvPr/>
        </p:nvSpPr>
        <p:spPr>
          <a:xfrm>
            <a:off x="-1270" y="540130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EB4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bk object 143"/>
          <p:cNvSpPr/>
          <p:nvPr/>
        </p:nvSpPr>
        <p:spPr>
          <a:xfrm>
            <a:off x="9102090" y="5487670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89">
                <a:moveTo>
                  <a:pt x="0" y="85089"/>
                </a:moveTo>
                <a:lnTo>
                  <a:pt x="85090" y="85089"/>
                </a:lnTo>
                <a:lnTo>
                  <a:pt x="85090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DB3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bk object 144"/>
          <p:cNvSpPr/>
          <p:nvPr/>
        </p:nvSpPr>
        <p:spPr>
          <a:xfrm>
            <a:off x="-1270" y="548767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DB3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bk object 145"/>
          <p:cNvSpPr/>
          <p:nvPr/>
        </p:nvSpPr>
        <p:spPr>
          <a:xfrm>
            <a:off x="9102090" y="5572759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89">
                <a:moveTo>
                  <a:pt x="0" y="85089"/>
                </a:moveTo>
                <a:lnTo>
                  <a:pt x="85090" y="85089"/>
                </a:lnTo>
                <a:lnTo>
                  <a:pt x="85090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DB2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bk object 146"/>
          <p:cNvSpPr/>
          <p:nvPr/>
        </p:nvSpPr>
        <p:spPr>
          <a:xfrm>
            <a:off x="-1270" y="557275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DB2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bk object 147"/>
          <p:cNvSpPr/>
          <p:nvPr/>
        </p:nvSpPr>
        <p:spPr>
          <a:xfrm>
            <a:off x="9144000" y="56578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CB1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bk object 148"/>
          <p:cNvSpPr/>
          <p:nvPr/>
        </p:nvSpPr>
        <p:spPr>
          <a:xfrm>
            <a:off x="-1270" y="56578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CB1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bk object 149"/>
          <p:cNvSpPr/>
          <p:nvPr/>
        </p:nvSpPr>
        <p:spPr>
          <a:xfrm>
            <a:off x="9144634" y="5744209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89"/>
                </a:lnTo>
              </a:path>
            </a:pathLst>
          </a:custGeom>
          <a:ln w="85089">
            <a:solidFill>
              <a:srgbClr val="8BB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bk object 150"/>
          <p:cNvSpPr/>
          <p:nvPr/>
        </p:nvSpPr>
        <p:spPr>
          <a:xfrm>
            <a:off x="-1270" y="574420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BB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bk object 151"/>
          <p:cNvSpPr/>
          <p:nvPr/>
        </p:nvSpPr>
        <p:spPr>
          <a:xfrm>
            <a:off x="9144000" y="582930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AAF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bk object 152"/>
          <p:cNvSpPr/>
          <p:nvPr/>
        </p:nvSpPr>
        <p:spPr>
          <a:xfrm>
            <a:off x="-1270" y="582930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AAF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bk object 153"/>
          <p:cNvSpPr/>
          <p:nvPr/>
        </p:nvSpPr>
        <p:spPr>
          <a:xfrm>
            <a:off x="9144000" y="591565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9AE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bk object 154"/>
          <p:cNvSpPr/>
          <p:nvPr/>
        </p:nvSpPr>
        <p:spPr>
          <a:xfrm>
            <a:off x="-1270" y="591565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9AE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bk object 155"/>
          <p:cNvSpPr/>
          <p:nvPr/>
        </p:nvSpPr>
        <p:spPr>
          <a:xfrm>
            <a:off x="9144634" y="6002020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89"/>
                </a:lnTo>
              </a:path>
            </a:pathLst>
          </a:custGeom>
          <a:ln w="85089">
            <a:solidFill>
              <a:srgbClr val="88AD4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bk object 156"/>
          <p:cNvSpPr/>
          <p:nvPr/>
        </p:nvSpPr>
        <p:spPr>
          <a:xfrm>
            <a:off x="-1270" y="600202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8AD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bk object 157"/>
          <p:cNvSpPr/>
          <p:nvPr/>
        </p:nvSpPr>
        <p:spPr>
          <a:xfrm>
            <a:off x="9144000" y="608710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8AC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bk object 158"/>
          <p:cNvSpPr/>
          <p:nvPr/>
        </p:nvSpPr>
        <p:spPr>
          <a:xfrm>
            <a:off x="-1270" y="608710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8AC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bk object 159"/>
          <p:cNvSpPr/>
          <p:nvPr/>
        </p:nvSpPr>
        <p:spPr>
          <a:xfrm>
            <a:off x="9102090" y="6173470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89">
                <a:moveTo>
                  <a:pt x="0" y="85089"/>
                </a:moveTo>
                <a:lnTo>
                  <a:pt x="85090" y="85089"/>
                </a:lnTo>
                <a:lnTo>
                  <a:pt x="85090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7AB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bk object 160"/>
          <p:cNvSpPr/>
          <p:nvPr/>
        </p:nvSpPr>
        <p:spPr>
          <a:xfrm>
            <a:off x="-1270" y="617347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7AB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bk object 161"/>
          <p:cNvSpPr/>
          <p:nvPr/>
        </p:nvSpPr>
        <p:spPr>
          <a:xfrm>
            <a:off x="9102090" y="6258559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89">
                <a:moveTo>
                  <a:pt x="0" y="85089"/>
                </a:moveTo>
                <a:lnTo>
                  <a:pt x="85090" y="85089"/>
                </a:lnTo>
                <a:lnTo>
                  <a:pt x="85090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6AA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bk object 162"/>
          <p:cNvSpPr/>
          <p:nvPr/>
        </p:nvSpPr>
        <p:spPr>
          <a:xfrm>
            <a:off x="-1270" y="625855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6AA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bk object 163"/>
          <p:cNvSpPr/>
          <p:nvPr/>
        </p:nvSpPr>
        <p:spPr>
          <a:xfrm>
            <a:off x="9144000" y="63436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5A9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bk object 164"/>
          <p:cNvSpPr/>
          <p:nvPr/>
        </p:nvSpPr>
        <p:spPr>
          <a:xfrm>
            <a:off x="-1270" y="63436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5A9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bk object 165"/>
          <p:cNvSpPr/>
          <p:nvPr/>
        </p:nvSpPr>
        <p:spPr>
          <a:xfrm>
            <a:off x="9144000" y="643000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4A8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bk object 166"/>
          <p:cNvSpPr/>
          <p:nvPr/>
        </p:nvSpPr>
        <p:spPr>
          <a:xfrm>
            <a:off x="-1270" y="643000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4A8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bk object 167"/>
          <p:cNvSpPr/>
          <p:nvPr/>
        </p:nvSpPr>
        <p:spPr>
          <a:xfrm>
            <a:off x="9144634" y="6516369"/>
            <a:ext cx="0" cy="85090"/>
          </a:xfrm>
          <a:custGeom>
            <a:avLst/>
            <a:gdLst/>
            <a:ahLst/>
            <a:cxnLst/>
            <a:rect l="l" t="t" r="r" b="b"/>
            <a:pathLst>
              <a:path h="85090">
                <a:moveTo>
                  <a:pt x="0" y="0"/>
                </a:moveTo>
                <a:lnTo>
                  <a:pt x="0" y="85089"/>
                </a:lnTo>
              </a:path>
            </a:pathLst>
          </a:custGeom>
          <a:ln w="85090">
            <a:solidFill>
              <a:srgbClr val="84A73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bk object 168"/>
          <p:cNvSpPr/>
          <p:nvPr/>
        </p:nvSpPr>
        <p:spPr>
          <a:xfrm>
            <a:off x="-1270" y="651636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4A7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bk object 169"/>
          <p:cNvSpPr/>
          <p:nvPr/>
        </p:nvSpPr>
        <p:spPr>
          <a:xfrm>
            <a:off x="9144000" y="660145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83A6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bk object 170"/>
          <p:cNvSpPr/>
          <p:nvPr/>
        </p:nvSpPr>
        <p:spPr>
          <a:xfrm>
            <a:off x="-1270" y="660145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83A6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bk object 171"/>
          <p:cNvSpPr/>
          <p:nvPr/>
        </p:nvSpPr>
        <p:spPr>
          <a:xfrm>
            <a:off x="9144634" y="6687819"/>
            <a:ext cx="0" cy="85090"/>
          </a:xfrm>
          <a:custGeom>
            <a:avLst/>
            <a:gdLst/>
            <a:ahLst/>
            <a:cxnLst/>
            <a:rect l="l" t="t" r="r" b="b"/>
            <a:pathLst>
              <a:path h="85090">
                <a:moveTo>
                  <a:pt x="0" y="0"/>
                </a:moveTo>
                <a:lnTo>
                  <a:pt x="0" y="85089"/>
                </a:lnTo>
              </a:path>
            </a:pathLst>
          </a:custGeom>
          <a:ln w="85089">
            <a:solidFill>
              <a:srgbClr val="82A53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bk object 172"/>
          <p:cNvSpPr/>
          <p:nvPr/>
        </p:nvSpPr>
        <p:spPr>
          <a:xfrm>
            <a:off x="-1270" y="668781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2A5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bk object 173"/>
          <p:cNvSpPr/>
          <p:nvPr/>
        </p:nvSpPr>
        <p:spPr>
          <a:xfrm>
            <a:off x="-1270" y="6772909"/>
            <a:ext cx="9146540" cy="86360"/>
          </a:xfrm>
          <a:custGeom>
            <a:avLst/>
            <a:gdLst/>
            <a:ahLst/>
            <a:cxnLst/>
            <a:rect l="l" t="t" r="r" b="b"/>
            <a:pathLst>
              <a:path w="9146540" h="86359">
                <a:moveTo>
                  <a:pt x="0" y="0"/>
                </a:moveTo>
                <a:lnTo>
                  <a:pt x="9146540" y="0"/>
                </a:lnTo>
                <a:lnTo>
                  <a:pt x="9146540" y="86360"/>
                </a:lnTo>
                <a:lnTo>
                  <a:pt x="0" y="86360"/>
                </a:lnTo>
                <a:lnTo>
                  <a:pt x="0" y="0"/>
                </a:lnTo>
                <a:close/>
              </a:path>
            </a:pathLst>
          </a:custGeom>
          <a:solidFill>
            <a:srgbClr val="81A4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bk object 174"/>
          <p:cNvSpPr/>
          <p:nvPr/>
        </p:nvSpPr>
        <p:spPr>
          <a:xfrm>
            <a:off x="77469" y="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0" y="6858000"/>
                </a:moveTo>
                <a:lnTo>
                  <a:pt x="228600" y="6858000"/>
                </a:lnTo>
                <a:lnTo>
                  <a:pt x="228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 u="heavy">
                <a:solidFill>
                  <a:srgbClr val="93C50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1/24/2019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ound Single Corner Rectangle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E3DED1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E3DED1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AF0E2B-7575-4F00-9631-12F182EF2B39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A7A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A7A3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418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E3DED1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E3DED1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CA3300-8A28-4473-B711-60FBF15DEFAE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A7A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A7A3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8014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E3DED1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E3DED1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622B0A-23A5-445B-9D49-3682B683E5ED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A7A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A7A3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476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-1270" y="0"/>
            <a:ext cx="9146540" cy="86360"/>
          </a:xfrm>
          <a:custGeom>
            <a:avLst/>
            <a:gdLst/>
            <a:ahLst/>
            <a:cxnLst/>
            <a:rect l="l" t="t" r="r" b="b"/>
            <a:pathLst>
              <a:path w="9146540" h="86360">
                <a:moveTo>
                  <a:pt x="0" y="0"/>
                </a:moveTo>
                <a:lnTo>
                  <a:pt x="9146540" y="0"/>
                </a:lnTo>
                <a:lnTo>
                  <a:pt x="9146540" y="86360"/>
                </a:lnTo>
                <a:lnTo>
                  <a:pt x="0" y="86360"/>
                </a:lnTo>
                <a:lnTo>
                  <a:pt x="0" y="0"/>
                </a:lnTo>
                <a:close/>
              </a:path>
            </a:pathLst>
          </a:custGeom>
          <a:solidFill>
            <a:srgbClr val="C1F2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9144634" y="85089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89"/>
                </a:lnTo>
              </a:path>
            </a:pathLst>
          </a:custGeom>
          <a:ln w="85089">
            <a:solidFill>
              <a:srgbClr val="C1F2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-1270" y="8508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C1F2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9144000" y="17017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C0F1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-1270" y="17017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C0F1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9144634" y="256540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89"/>
                </a:lnTo>
              </a:path>
            </a:pathLst>
          </a:custGeom>
          <a:ln w="85089">
            <a:solidFill>
              <a:srgbClr val="BFF05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-1270" y="25654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BFF0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9144000" y="34162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EEF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-1270" y="34162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EEF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9144000" y="42799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DEE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-1270" y="42799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DEE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9102090" y="514350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90">
                <a:moveTo>
                  <a:pt x="0" y="85090"/>
                </a:moveTo>
                <a:lnTo>
                  <a:pt x="85090" y="85090"/>
                </a:lnTo>
                <a:lnTo>
                  <a:pt x="85090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DED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-1270" y="51435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DED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9102090" y="599440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90">
                <a:moveTo>
                  <a:pt x="0" y="85090"/>
                </a:moveTo>
                <a:lnTo>
                  <a:pt x="85090" y="85090"/>
                </a:lnTo>
                <a:lnTo>
                  <a:pt x="85090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CEC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-1270" y="59944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CEC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9144000" y="68453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BEB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-1270" y="68453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BEB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9144634" y="770890"/>
            <a:ext cx="0" cy="85090"/>
          </a:xfrm>
          <a:custGeom>
            <a:avLst/>
            <a:gdLst/>
            <a:ahLst/>
            <a:cxnLst/>
            <a:rect l="l" t="t" r="r" b="b"/>
            <a:pathLst>
              <a:path h="85090">
                <a:moveTo>
                  <a:pt x="0" y="0"/>
                </a:moveTo>
                <a:lnTo>
                  <a:pt x="0" y="85090"/>
                </a:lnTo>
              </a:path>
            </a:pathLst>
          </a:custGeom>
          <a:ln w="85090">
            <a:solidFill>
              <a:srgbClr val="BAEA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k object 34"/>
          <p:cNvSpPr/>
          <p:nvPr/>
        </p:nvSpPr>
        <p:spPr>
          <a:xfrm>
            <a:off x="-1270" y="77089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AEA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k object 35"/>
          <p:cNvSpPr/>
          <p:nvPr/>
        </p:nvSpPr>
        <p:spPr>
          <a:xfrm>
            <a:off x="9144000" y="85598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9E9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k object 36"/>
          <p:cNvSpPr/>
          <p:nvPr/>
        </p:nvSpPr>
        <p:spPr>
          <a:xfrm>
            <a:off x="-1270" y="85598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9E9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k object 37"/>
          <p:cNvSpPr/>
          <p:nvPr/>
        </p:nvSpPr>
        <p:spPr>
          <a:xfrm>
            <a:off x="9144000" y="94233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9E8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k object 38"/>
          <p:cNvSpPr/>
          <p:nvPr/>
        </p:nvSpPr>
        <p:spPr>
          <a:xfrm>
            <a:off x="-1270" y="94233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9E8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k object 39"/>
          <p:cNvSpPr/>
          <p:nvPr/>
        </p:nvSpPr>
        <p:spPr>
          <a:xfrm>
            <a:off x="9144634" y="1028700"/>
            <a:ext cx="0" cy="85090"/>
          </a:xfrm>
          <a:custGeom>
            <a:avLst/>
            <a:gdLst/>
            <a:ahLst/>
            <a:cxnLst/>
            <a:rect l="l" t="t" r="r" b="b"/>
            <a:pathLst>
              <a:path h="85090">
                <a:moveTo>
                  <a:pt x="0" y="0"/>
                </a:moveTo>
                <a:lnTo>
                  <a:pt x="0" y="85090"/>
                </a:lnTo>
              </a:path>
            </a:pathLst>
          </a:custGeom>
          <a:ln w="85090">
            <a:solidFill>
              <a:srgbClr val="B8E7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k object 40"/>
          <p:cNvSpPr/>
          <p:nvPr/>
        </p:nvSpPr>
        <p:spPr>
          <a:xfrm>
            <a:off x="-1270" y="10287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8E7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k object 41"/>
          <p:cNvSpPr/>
          <p:nvPr/>
        </p:nvSpPr>
        <p:spPr>
          <a:xfrm>
            <a:off x="9144000" y="111378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7E6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k object 42"/>
          <p:cNvSpPr/>
          <p:nvPr/>
        </p:nvSpPr>
        <p:spPr>
          <a:xfrm>
            <a:off x="-1270" y="111378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7E6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k object 43"/>
          <p:cNvSpPr/>
          <p:nvPr/>
        </p:nvSpPr>
        <p:spPr>
          <a:xfrm>
            <a:off x="9144634" y="1200150"/>
            <a:ext cx="0" cy="85090"/>
          </a:xfrm>
          <a:custGeom>
            <a:avLst/>
            <a:gdLst/>
            <a:ahLst/>
            <a:cxnLst/>
            <a:rect l="l" t="t" r="r" b="b"/>
            <a:pathLst>
              <a:path h="85090">
                <a:moveTo>
                  <a:pt x="0" y="0"/>
                </a:moveTo>
                <a:lnTo>
                  <a:pt x="0" y="85090"/>
                </a:lnTo>
              </a:path>
            </a:pathLst>
          </a:custGeom>
          <a:ln w="85090">
            <a:solidFill>
              <a:srgbClr val="B6E5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k object 44"/>
          <p:cNvSpPr/>
          <p:nvPr/>
        </p:nvSpPr>
        <p:spPr>
          <a:xfrm>
            <a:off x="-1270" y="120015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6E5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k object 45"/>
          <p:cNvSpPr/>
          <p:nvPr/>
        </p:nvSpPr>
        <p:spPr>
          <a:xfrm>
            <a:off x="9144000" y="128523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5E4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k object 46"/>
          <p:cNvSpPr/>
          <p:nvPr/>
        </p:nvSpPr>
        <p:spPr>
          <a:xfrm>
            <a:off x="-1270" y="128523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5E4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k object 47"/>
          <p:cNvSpPr/>
          <p:nvPr/>
        </p:nvSpPr>
        <p:spPr>
          <a:xfrm>
            <a:off x="9144634" y="1371600"/>
            <a:ext cx="0" cy="85090"/>
          </a:xfrm>
          <a:custGeom>
            <a:avLst/>
            <a:gdLst/>
            <a:ahLst/>
            <a:cxnLst/>
            <a:rect l="l" t="t" r="r" b="b"/>
            <a:pathLst>
              <a:path h="85090">
                <a:moveTo>
                  <a:pt x="0" y="0"/>
                </a:moveTo>
                <a:lnTo>
                  <a:pt x="0" y="85090"/>
                </a:lnTo>
              </a:path>
            </a:pathLst>
          </a:custGeom>
          <a:ln w="85090">
            <a:solidFill>
              <a:srgbClr val="B4E3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k object 48"/>
          <p:cNvSpPr/>
          <p:nvPr/>
        </p:nvSpPr>
        <p:spPr>
          <a:xfrm>
            <a:off x="-1270" y="13716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4E3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k object 49"/>
          <p:cNvSpPr/>
          <p:nvPr/>
        </p:nvSpPr>
        <p:spPr>
          <a:xfrm>
            <a:off x="9144000" y="145668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4E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k object 50"/>
          <p:cNvSpPr/>
          <p:nvPr/>
        </p:nvSpPr>
        <p:spPr>
          <a:xfrm>
            <a:off x="-1270" y="145668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4E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bk object 51"/>
          <p:cNvSpPr/>
          <p:nvPr/>
        </p:nvSpPr>
        <p:spPr>
          <a:xfrm>
            <a:off x="9144634" y="1543050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90"/>
                </a:lnTo>
              </a:path>
            </a:pathLst>
          </a:custGeom>
          <a:ln w="85090">
            <a:solidFill>
              <a:srgbClr val="B3E1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bk object 52"/>
          <p:cNvSpPr/>
          <p:nvPr/>
        </p:nvSpPr>
        <p:spPr>
          <a:xfrm>
            <a:off x="-1270" y="154305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3E1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bk object 53"/>
          <p:cNvSpPr/>
          <p:nvPr/>
        </p:nvSpPr>
        <p:spPr>
          <a:xfrm>
            <a:off x="9144000" y="162813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2E0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bk object 54"/>
          <p:cNvSpPr/>
          <p:nvPr/>
        </p:nvSpPr>
        <p:spPr>
          <a:xfrm>
            <a:off x="-1270" y="162813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2E0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bk object 55"/>
          <p:cNvSpPr/>
          <p:nvPr/>
        </p:nvSpPr>
        <p:spPr>
          <a:xfrm>
            <a:off x="9144634" y="1714500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90"/>
                </a:lnTo>
              </a:path>
            </a:pathLst>
          </a:custGeom>
          <a:ln w="85090">
            <a:solidFill>
              <a:srgbClr val="B1DF5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bk object 56"/>
          <p:cNvSpPr/>
          <p:nvPr/>
        </p:nvSpPr>
        <p:spPr>
          <a:xfrm>
            <a:off x="-1270" y="17145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1DF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bk object 57"/>
          <p:cNvSpPr/>
          <p:nvPr/>
        </p:nvSpPr>
        <p:spPr>
          <a:xfrm>
            <a:off x="9144000" y="179958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0DE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bk object 58"/>
          <p:cNvSpPr/>
          <p:nvPr/>
        </p:nvSpPr>
        <p:spPr>
          <a:xfrm>
            <a:off x="-1270" y="179958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0DE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bk object 59"/>
          <p:cNvSpPr/>
          <p:nvPr/>
        </p:nvSpPr>
        <p:spPr>
          <a:xfrm>
            <a:off x="9144634" y="1885950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90"/>
                </a:lnTo>
              </a:path>
            </a:pathLst>
          </a:custGeom>
          <a:ln w="85090">
            <a:solidFill>
              <a:srgbClr val="B0DD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bk object 60"/>
          <p:cNvSpPr/>
          <p:nvPr/>
        </p:nvSpPr>
        <p:spPr>
          <a:xfrm>
            <a:off x="-1270" y="188595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0D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bk object 61"/>
          <p:cNvSpPr/>
          <p:nvPr/>
        </p:nvSpPr>
        <p:spPr>
          <a:xfrm>
            <a:off x="9144000" y="197103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FDC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bk object 62"/>
          <p:cNvSpPr/>
          <p:nvPr/>
        </p:nvSpPr>
        <p:spPr>
          <a:xfrm>
            <a:off x="-1270" y="197103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FDC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bk object 63"/>
          <p:cNvSpPr/>
          <p:nvPr/>
        </p:nvSpPr>
        <p:spPr>
          <a:xfrm>
            <a:off x="9144634" y="2057400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90"/>
                </a:lnTo>
              </a:path>
            </a:pathLst>
          </a:custGeom>
          <a:ln w="85090">
            <a:solidFill>
              <a:srgbClr val="AEDB5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bk object 64"/>
          <p:cNvSpPr/>
          <p:nvPr/>
        </p:nvSpPr>
        <p:spPr>
          <a:xfrm>
            <a:off x="-1270" y="20574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EDB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bk object 65"/>
          <p:cNvSpPr/>
          <p:nvPr/>
        </p:nvSpPr>
        <p:spPr>
          <a:xfrm>
            <a:off x="9144000" y="214248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DDA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bk object 66"/>
          <p:cNvSpPr/>
          <p:nvPr/>
        </p:nvSpPr>
        <p:spPr>
          <a:xfrm>
            <a:off x="-1270" y="214248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DDA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bk object 67"/>
          <p:cNvSpPr/>
          <p:nvPr/>
        </p:nvSpPr>
        <p:spPr>
          <a:xfrm>
            <a:off x="9144634" y="2228850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90"/>
                </a:lnTo>
              </a:path>
            </a:pathLst>
          </a:custGeom>
          <a:ln w="85090">
            <a:solidFill>
              <a:srgbClr val="ACD95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bk object 68"/>
          <p:cNvSpPr/>
          <p:nvPr/>
        </p:nvSpPr>
        <p:spPr>
          <a:xfrm>
            <a:off x="-1270" y="222885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CD9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bk object 69"/>
          <p:cNvSpPr/>
          <p:nvPr/>
        </p:nvSpPr>
        <p:spPr>
          <a:xfrm>
            <a:off x="9144000" y="231393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BD8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bk object 70"/>
          <p:cNvSpPr/>
          <p:nvPr/>
        </p:nvSpPr>
        <p:spPr>
          <a:xfrm>
            <a:off x="-1270" y="231393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BD8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bk object 71"/>
          <p:cNvSpPr/>
          <p:nvPr/>
        </p:nvSpPr>
        <p:spPr>
          <a:xfrm>
            <a:off x="9144634" y="2400300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90"/>
                </a:lnTo>
              </a:path>
            </a:pathLst>
          </a:custGeom>
          <a:ln w="85090">
            <a:solidFill>
              <a:srgbClr val="ABD7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bk object 72"/>
          <p:cNvSpPr/>
          <p:nvPr/>
        </p:nvSpPr>
        <p:spPr>
          <a:xfrm>
            <a:off x="-1270" y="24003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BD7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bk object 73"/>
          <p:cNvSpPr/>
          <p:nvPr/>
        </p:nvSpPr>
        <p:spPr>
          <a:xfrm>
            <a:off x="9144000" y="248538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AD6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bk object 74"/>
          <p:cNvSpPr/>
          <p:nvPr/>
        </p:nvSpPr>
        <p:spPr>
          <a:xfrm>
            <a:off x="-1270" y="248538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AD6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bk object 75"/>
          <p:cNvSpPr/>
          <p:nvPr/>
        </p:nvSpPr>
        <p:spPr>
          <a:xfrm>
            <a:off x="9144634" y="2571750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90"/>
                </a:lnTo>
              </a:path>
            </a:pathLst>
          </a:custGeom>
          <a:ln w="85090">
            <a:solidFill>
              <a:srgbClr val="A9D5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bk object 76"/>
          <p:cNvSpPr/>
          <p:nvPr/>
        </p:nvSpPr>
        <p:spPr>
          <a:xfrm>
            <a:off x="-1270" y="257175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9D5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bk object 77"/>
          <p:cNvSpPr/>
          <p:nvPr/>
        </p:nvSpPr>
        <p:spPr>
          <a:xfrm>
            <a:off x="9144000" y="265683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8D4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bk object 78"/>
          <p:cNvSpPr/>
          <p:nvPr/>
        </p:nvSpPr>
        <p:spPr>
          <a:xfrm>
            <a:off x="-1270" y="265683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8D4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bk object 79"/>
          <p:cNvSpPr/>
          <p:nvPr/>
        </p:nvSpPr>
        <p:spPr>
          <a:xfrm>
            <a:off x="9144634" y="2743200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90"/>
                </a:lnTo>
              </a:path>
            </a:pathLst>
          </a:custGeom>
          <a:ln w="85090">
            <a:solidFill>
              <a:srgbClr val="A7D3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bk object 80"/>
          <p:cNvSpPr/>
          <p:nvPr/>
        </p:nvSpPr>
        <p:spPr>
          <a:xfrm>
            <a:off x="-1270" y="27432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7D3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bk object 81"/>
          <p:cNvSpPr/>
          <p:nvPr/>
        </p:nvSpPr>
        <p:spPr>
          <a:xfrm>
            <a:off x="9144000" y="282828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7D2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bk object 82"/>
          <p:cNvSpPr/>
          <p:nvPr/>
        </p:nvSpPr>
        <p:spPr>
          <a:xfrm>
            <a:off x="-1270" y="282828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7D2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bk object 83"/>
          <p:cNvSpPr/>
          <p:nvPr/>
        </p:nvSpPr>
        <p:spPr>
          <a:xfrm>
            <a:off x="9144634" y="2914650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90"/>
                </a:lnTo>
              </a:path>
            </a:pathLst>
          </a:custGeom>
          <a:ln w="85090">
            <a:solidFill>
              <a:srgbClr val="A6D1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bk object 84"/>
          <p:cNvSpPr/>
          <p:nvPr/>
        </p:nvSpPr>
        <p:spPr>
          <a:xfrm>
            <a:off x="-1270" y="291465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6D1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bk object 85"/>
          <p:cNvSpPr/>
          <p:nvPr/>
        </p:nvSpPr>
        <p:spPr>
          <a:xfrm>
            <a:off x="9144000" y="299973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5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bk object 86"/>
          <p:cNvSpPr/>
          <p:nvPr/>
        </p:nvSpPr>
        <p:spPr>
          <a:xfrm>
            <a:off x="-1270" y="299973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5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bk object 87"/>
          <p:cNvSpPr/>
          <p:nvPr/>
        </p:nvSpPr>
        <p:spPr>
          <a:xfrm>
            <a:off x="9144634" y="3086100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90"/>
                </a:lnTo>
              </a:path>
            </a:pathLst>
          </a:custGeom>
          <a:ln w="85090">
            <a:solidFill>
              <a:srgbClr val="A4CF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bk object 88"/>
          <p:cNvSpPr/>
          <p:nvPr/>
        </p:nvSpPr>
        <p:spPr>
          <a:xfrm>
            <a:off x="-1270" y="30861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4CF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bk object 89"/>
          <p:cNvSpPr/>
          <p:nvPr/>
        </p:nvSpPr>
        <p:spPr>
          <a:xfrm>
            <a:off x="9144000" y="317118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3CE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bk object 90"/>
          <p:cNvSpPr/>
          <p:nvPr/>
        </p:nvSpPr>
        <p:spPr>
          <a:xfrm>
            <a:off x="-1270" y="317118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3CE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bk object 91"/>
          <p:cNvSpPr/>
          <p:nvPr/>
        </p:nvSpPr>
        <p:spPr>
          <a:xfrm>
            <a:off x="9144000" y="32575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3C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bk object 92"/>
          <p:cNvSpPr/>
          <p:nvPr/>
        </p:nvSpPr>
        <p:spPr>
          <a:xfrm>
            <a:off x="-1270" y="32575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3C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bk object 93"/>
          <p:cNvSpPr/>
          <p:nvPr/>
        </p:nvSpPr>
        <p:spPr>
          <a:xfrm>
            <a:off x="9102090" y="3343909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89">
                <a:moveTo>
                  <a:pt x="0" y="85090"/>
                </a:moveTo>
                <a:lnTo>
                  <a:pt x="85090" y="85090"/>
                </a:lnTo>
                <a:lnTo>
                  <a:pt x="85090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2CC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bk object 94"/>
          <p:cNvSpPr/>
          <p:nvPr/>
        </p:nvSpPr>
        <p:spPr>
          <a:xfrm>
            <a:off x="-1270" y="334390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2CC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bk object 95"/>
          <p:cNvSpPr/>
          <p:nvPr/>
        </p:nvSpPr>
        <p:spPr>
          <a:xfrm>
            <a:off x="9102090" y="3429000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89">
                <a:moveTo>
                  <a:pt x="0" y="85090"/>
                </a:moveTo>
                <a:lnTo>
                  <a:pt x="85090" y="85090"/>
                </a:lnTo>
                <a:lnTo>
                  <a:pt x="85090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1CC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bk object 96"/>
          <p:cNvSpPr/>
          <p:nvPr/>
        </p:nvSpPr>
        <p:spPr>
          <a:xfrm>
            <a:off x="-1270" y="34290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1CC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bk object 97"/>
          <p:cNvSpPr/>
          <p:nvPr/>
        </p:nvSpPr>
        <p:spPr>
          <a:xfrm>
            <a:off x="9144000" y="351409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0CA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bk object 98"/>
          <p:cNvSpPr/>
          <p:nvPr/>
        </p:nvSpPr>
        <p:spPr>
          <a:xfrm>
            <a:off x="-1270" y="351409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0CA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bk object 99"/>
          <p:cNvSpPr/>
          <p:nvPr/>
        </p:nvSpPr>
        <p:spPr>
          <a:xfrm>
            <a:off x="9144000" y="36004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FC9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bk object 100"/>
          <p:cNvSpPr/>
          <p:nvPr/>
        </p:nvSpPr>
        <p:spPr>
          <a:xfrm>
            <a:off x="-1270" y="36004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FC9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bk object 101"/>
          <p:cNvSpPr/>
          <p:nvPr/>
        </p:nvSpPr>
        <p:spPr>
          <a:xfrm>
            <a:off x="9144634" y="3686809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89"/>
                </a:lnTo>
              </a:path>
            </a:pathLst>
          </a:custGeom>
          <a:ln w="85089">
            <a:solidFill>
              <a:srgbClr val="9EC84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bk object 102"/>
          <p:cNvSpPr/>
          <p:nvPr/>
        </p:nvSpPr>
        <p:spPr>
          <a:xfrm>
            <a:off x="-1270" y="368680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EC8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bk object 103"/>
          <p:cNvSpPr/>
          <p:nvPr/>
        </p:nvSpPr>
        <p:spPr>
          <a:xfrm>
            <a:off x="9144000" y="377190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EC7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bk object 104"/>
          <p:cNvSpPr/>
          <p:nvPr/>
        </p:nvSpPr>
        <p:spPr>
          <a:xfrm>
            <a:off x="-1270" y="377190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EC7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bk object 105"/>
          <p:cNvSpPr/>
          <p:nvPr/>
        </p:nvSpPr>
        <p:spPr>
          <a:xfrm>
            <a:off x="9144634" y="3858259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89"/>
                </a:lnTo>
              </a:path>
            </a:pathLst>
          </a:custGeom>
          <a:ln w="85089">
            <a:solidFill>
              <a:srgbClr val="9DC64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bk object 106"/>
          <p:cNvSpPr/>
          <p:nvPr/>
        </p:nvSpPr>
        <p:spPr>
          <a:xfrm>
            <a:off x="-1270" y="385825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DC6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bk object 107"/>
          <p:cNvSpPr/>
          <p:nvPr/>
        </p:nvSpPr>
        <p:spPr>
          <a:xfrm>
            <a:off x="9144000" y="39433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CC5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bk object 108"/>
          <p:cNvSpPr/>
          <p:nvPr/>
        </p:nvSpPr>
        <p:spPr>
          <a:xfrm>
            <a:off x="-1270" y="39433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CC5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bk object 109"/>
          <p:cNvSpPr/>
          <p:nvPr/>
        </p:nvSpPr>
        <p:spPr>
          <a:xfrm>
            <a:off x="9144634" y="4029709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89"/>
                </a:lnTo>
              </a:path>
            </a:pathLst>
          </a:custGeom>
          <a:ln w="85089">
            <a:solidFill>
              <a:srgbClr val="9BC4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bk object 110"/>
          <p:cNvSpPr/>
          <p:nvPr/>
        </p:nvSpPr>
        <p:spPr>
          <a:xfrm>
            <a:off x="-1270" y="402970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BC4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bk object 111"/>
          <p:cNvSpPr/>
          <p:nvPr/>
        </p:nvSpPr>
        <p:spPr>
          <a:xfrm>
            <a:off x="9144000" y="411480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AC3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bk object 112"/>
          <p:cNvSpPr/>
          <p:nvPr/>
        </p:nvSpPr>
        <p:spPr>
          <a:xfrm>
            <a:off x="-1270" y="411480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AC3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bk object 113"/>
          <p:cNvSpPr/>
          <p:nvPr/>
        </p:nvSpPr>
        <p:spPr>
          <a:xfrm>
            <a:off x="9144634" y="4201159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89"/>
                </a:lnTo>
              </a:path>
            </a:pathLst>
          </a:custGeom>
          <a:ln w="85089">
            <a:solidFill>
              <a:srgbClr val="9AC2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bk object 114"/>
          <p:cNvSpPr/>
          <p:nvPr/>
        </p:nvSpPr>
        <p:spPr>
          <a:xfrm>
            <a:off x="-1270" y="420115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AC2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bk object 115"/>
          <p:cNvSpPr/>
          <p:nvPr/>
        </p:nvSpPr>
        <p:spPr>
          <a:xfrm>
            <a:off x="9144000" y="42862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9C1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bk object 116"/>
          <p:cNvSpPr/>
          <p:nvPr/>
        </p:nvSpPr>
        <p:spPr>
          <a:xfrm>
            <a:off x="-1270" y="42862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9C1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bk object 117"/>
          <p:cNvSpPr/>
          <p:nvPr/>
        </p:nvSpPr>
        <p:spPr>
          <a:xfrm>
            <a:off x="9144634" y="4372609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89"/>
                </a:lnTo>
              </a:path>
            </a:pathLst>
          </a:custGeom>
          <a:ln w="85089">
            <a:solidFill>
              <a:srgbClr val="98C04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bk object 118"/>
          <p:cNvSpPr/>
          <p:nvPr/>
        </p:nvSpPr>
        <p:spPr>
          <a:xfrm>
            <a:off x="-1270" y="437260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8C0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bk object 119"/>
          <p:cNvSpPr/>
          <p:nvPr/>
        </p:nvSpPr>
        <p:spPr>
          <a:xfrm>
            <a:off x="9144000" y="445770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7BF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bk object 120"/>
          <p:cNvSpPr/>
          <p:nvPr/>
        </p:nvSpPr>
        <p:spPr>
          <a:xfrm>
            <a:off x="-1270" y="445770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7BF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bk object 121"/>
          <p:cNvSpPr/>
          <p:nvPr/>
        </p:nvSpPr>
        <p:spPr>
          <a:xfrm>
            <a:off x="9144634" y="4544059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89"/>
                </a:lnTo>
              </a:path>
            </a:pathLst>
          </a:custGeom>
          <a:ln w="85089">
            <a:solidFill>
              <a:srgbClr val="96BE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bk object 122"/>
          <p:cNvSpPr/>
          <p:nvPr/>
        </p:nvSpPr>
        <p:spPr>
          <a:xfrm>
            <a:off x="-1270" y="454405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6BE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bk object 123"/>
          <p:cNvSpPr/>
          <p:nvPr/>
        </p:nvSpPr>
        <p:spPr>
          <a:xfrm>
            <a:off x="9144000" y="46291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5BD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bk object 124"/>
          <p:cNvSpPr/>
          <p:nvPr/>
        </p:nvSpPr>
        <p:spPr>
          <a:xfrm>
            <a:off x="-1270" y="46291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5BD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bk object 125"/>
          <p:cNvSpPr/>
          <p:nvPr/>
        </p:nvSpPr>
        <p:spPr>
          <a:xfrm>
            <a:off x="9144634" y="4715509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89"/>
                </a:lnTo>
              </a:path>
            </a:pathLst>
          </a:custGeom>
          <a:ln w="85089">
            <a:solidFill>
              <a:srgbClr val="95BC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bk object 126"/>
          <p:cNvSpPr/>
          <p:nvPr/>
        </p:nvSpPr>
        <p:spPr>
          <a:xfrm>
            <a:off x="-1270" y="471550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5BC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bk object 127"/>
          <p:cNvSpPr/>
          <p:nvPr/>
        </p:nvSpPr>
        <p:spPr>
          <a:xfrm>
            <a:off x="9144000" y="480060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4BB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bk object 128"/>
          <p:cNvSpPr/>
          <p:nvPr/>
        </p:nvSpPr>
        <p:spPr>
          <a:xfrm>
            <a:off x="-1270" y="480060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4BB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bk object 129"/>
          <p:cNvSpPr/>
          <p:nvPr/>
        </p:nvSpPr>
        <p:spPr>
          <a:xfrm>
            <a:off x="9144634" y="4886959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89"/>
                </a:lnTo>
              </a:path>
            </a:pathLst>
          </a:custGeom>
          <a:ln w="85089">
            <a:solidFill>
              <a:srgbClr val="93BA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bk object 130"/>
          <p:cNvSpPr/>
          <p:nvPr/>
        </p:nvSpPr>
        <p:spPr>
          <a:xfrm>
            <a:off x="-1270" y="488695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3BA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bk object 131"/>
          <p:cNvSpPr/>
          <p:nvPr/>
        </p:nvSpPr>
        <p:spPr>
          <a:xfrm>
            <a:off x="9144000" y="49720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2B9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bk object 132"/>
          <p:cNvSpPr/>
          <p:nvPr/>
        </p:nvSpPr>
        <p:spPr>
          <a:xfrm>
            <a:off x="-1270" y="49720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2B9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bk object 133"/>
          <p:cNvSpPr/>
          <p:nvPr/>
        </p:nvSpPr>
        <p:spPr>
          <a:xfrm>
            <a:off x="9144634" y="5058409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89"/>
                </a:lnTo>
              </a:path>
            </a:pathLst>
          </a:custGeom>
          <a:ln w="85089">
            <a:solidFill>
              <a:srgbClr val="91B8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bk object 134"/>
          <p:cNvSpPr/>
          <p:nvPr/>
        </p:nvSpPr>
        <p:spPr>
          <a:xfrm>
            <a:off x="-1270" y="505840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1B8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bk object 135"/>
          <p:cNvSpPr/>
          <p:nvPr/>
        </p:nvSpPr>
        <p:spPr>
          <a:xfrm>
            <a:off x="9144000" y="514350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1B7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bk object 136"/>
          <p:cNvSpPr/>
          <p:nvPr/>
        </p:nvSpPr>
        <p:spPr>
          <a:xfrm>
            <a:off x="-1270" y="514350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1B7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bk object 137"/>
          <p:cNvSpPr/>
          <p:nvPr/>
        </p:nvSpPr>
        <p:spPr>
          <a:xfrm>
            <a:off x="9144634" y="5229859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89"/>
                </a:lnTo>
              </a:path>
            </a:pathLst>
          </a:custGeom>
          <a:ln w="85089">
            <a:solidFill>
              <a:srgbClr val="90B6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bk object 138"/>
          <p:cNvSpPr/>
          <p:nvPr/>
        </p:nvSpPr>
        <p:spPr>
          <a:xfrm>
            <a:off x="-1270" y="522985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0B6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bk object 139"/>
          <p:cNvSpPr/>
          <p:nvPr/>
        </p:nvSpPr>
        <p:spPr>
          <a:xfrm>
            <a:off x="9144000" y="53149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FB5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bk object 140"/>
          <p:cNvSpPr/>
          <p:nvPr/>
        </p:nvSpPr>
        <p:spPr>
          <a:xfrm>
            <a:off x="-1270" y="53149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FB5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bk object 141"/>
          <p:cNvSpPr/>
          <p:nvPr/>
        </p:nvSpPr>
        <p:spPr>
          <a:xfrm>
            <a:off x="9144000" y="540130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EB4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bk object 142"/>
          <p:cNvSpPr/>
          <p:nvPr/>
        </p:nvSpPr>
        <p:spPr>
          <a:xfrm>
            <a:off x="-1270" y="540130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EB4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bk object 143"/>
          <p:cNvSpPr/>
          <p:nvPr/>
        </p:nvSpPr>
        <p:spPr>
          <a:xfrm>
            <a:off x="9102090" y="5487670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89">
                <a:moveTo>
                  <a:pt x="0" y="85089"/>
                </a:moveTo>
                <a:lnTo>
                  <a:pt x="85090" y="85089"/>
                </a:lnTo>
                <a:lnTo>
                  <a:pt x="85090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DB3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bk object 144"/>
          <p:cNvSpPr/>
          <p:nvPr/>
        </p:nvSpPr>
        <p:spPr>
          <a:xfrm>
            <a:off x="-1270" y="548767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DB3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bk object 145"/>
          <p:cNvSpPr/>
          <p:nvPr/>
        </p:nvSpPr>
        <p:spPr>
          <a:xfrm>
            <a:off x="9102090" y="5572759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89">
                <a:moveTo>
                  <a:pt x="0" y="85089"/>
                </a:moveTo>
                <a:lnTo>
                  <a:pt x="85090" y="85089"/>
                </a:lnTo>
                <a:lnTo>
                  <a:pt x="85090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DB2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bk object 146"/>
          <p:cNvSpPr/>
          <p:nvPr/>
        </p:nvSpPr>
        <p:spPr>
          <a:xfrm>
            <a:off x="-1270" y="557275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DB2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bk object 147"/>
          <p:cNvSpPr/>
          <p:nvPr/>
        </p:nvSpPr>
        <p:spPr>
          <a:xfrm>
            <a:off x="9144000" y="56578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CB1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bk object 148"/>
          <p:cNvSpPr/>
          <p:nvPr/>
        </p:nvSpPr>
        <p:spPr>
          <a:xfrm>
            <a:off x="-1270" y="56578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CB1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bk object 149"/>
          <p:cNvSpPr/>
          <p:nvPr/>
        </p:nvSpPr>
        <p:spPr>
          <a:xfrm>
            <a:off x="9144634" y="5744209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89"/>
                </a:lnTo>
              </a:path>
            </a:pathLst>
          </a:custGeom>
          <a:ln w="85089">
            <a:solidFill>
              <a:srgbClr val="8BB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bk object 150"/>
          <p:cNvSpPr/>
          <p:nvPr/>
        </p:nvSpPr>
        <p:spPr>
          <a:xfrm>
            <a:off x="-1270" y="574420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BB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bk object 151"/>
          <p:cNvSpPr/>
          <p:nvPr/>
        </p:nvSpPr>
        <p:spPr>
          <a:xfrm>
            <a:off x="9144000" y="582930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AAF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bk object 152"/>
          <p:cNvSpPr/>
          <p:nvPr/>
        </p:nvSpPr>
        <p:spPr>
          <a:xfrm>
            <a:off x="-1270" y="582930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AAF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bk object 153"/>
          <p:cNvSpPr/>
          <p:nvPr/>
        </p:nvSpPr>
        <p:spPr>
          <a:xfrm>
            <a:off x="9144000" y="591565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9AE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bk object 154"/>
          <p:cNvSpPr/>
          <p:nvPr/>
        </p:nvSpPr>
        <p:spPr>
          <a:xfrm>
            <a:off x="-1270" y="591565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9AE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bk object 155"/>
          <p:cNvSpPr/>
          <p:nvPr/>
        </p:nvSpPr>
        <p:spPr>
          <a:xfrm>
            <a:off x="9144634" y="6002020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89"/>
                </a:lnTo>
              </a:path>
            </a:pathLst>
          </a:custGeom>
          <a:ln w="85089">
            <a:solidFill>
              <a:srgbClr val="88AD4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bk object 156"/>
          <p:cNvSpPr/>
          <p:nvPr/>
        </p:nvSpPr>
        <p:spPr>
          <a:xfrm>
            <a:off x="-1270" y="600202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8AD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bk object 157"/>
          <p:cNvSpPr/>
          <p:nvPr/>
        </p:nvSpPr>
        <p:spPr>
          <a:xfrm>
            <a:off x="9144000" y="608710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8AC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bk object 158"/>
          <p:cNvSpPr/>
          <p:nvPr/>
        </p:nvSpPr>
        <p:spPr>
          <a:xfrm>
            <a:off x="-1270" y="608710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8AC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bk object 159"/>
          <p:cNvSpPr/>
          <p:nvPr/>
        </p:nvSpPr>
        <p:spPr>
          <a:xfrm>
            <a:off x="9102090" y="6173470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89">
                <a:moveTo>
                  <a:pt x="0" y="85089"/>
                </a:moveTo>
                <a:lnTo>
                  <a:pt x="85090" y="85089"/>
                </a:lnTo>
                <a:lnTo>
                  <a:pt x="85090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7AB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bk object 160"/>
          <p:cNvSpPr/>
          <p:nvPr/>
        </p:nvSpPr>
        <p:spPr>
          <a:xfrm>
            <a:off x="-1270" y="617347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7AB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bk object 161"/>
          <p:cNvSpPr/>
          <p:nvPr/>
        </p:nvSpPr>
        <p:spPr>
          <a:xfrm>
            <a:off x="9102090" y="6258559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89">
                <a:moveTo>
                  <a:pt x="0" y="85089"/>
                </a:moveTo>
                <a:lnTo>
                  <a:pt x="85090" y="85089"/>
                </a:lnTo>
                <a:lnTo>
                  <a:pt x="85090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6AA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bk object 162"/>
          <p:cNvSpPr/>
          <p:nvPr/>
        </p:nvSpPr>
        <p:spPr>
          <a:xfrm>
            <a:off x="-1270" y="625855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6AA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bk object 163"/>
          <p:cNvSpPr/>
          <p:nvPr/>
        </p:nvSpPr>
        <p:spPr>
          <a:xfrm>
            <a:off x="9144000" y="63436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5A9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bk object 164"/>
          <p:cNvSpPr/>
          <p:nvPr/>
        </p:nvSpPr>
        <p:spPr>
          <a:xfrm>
            <a:off x="-1270" y="63436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5A9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bk object 165"/>
          <p:cNvSpPr/>
          <p:nvPr/>
        </p:nvSpPr>
        <p:spPr>
          <a:xfrm>
            <a:off x="9144000" y="643000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4A8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bk object 166"/>
          <p:cNvSpPr/>
          <p:nvPr/>
        </p:nvSpPr>
        <p:spPr>
          <a:xfrm>
            <a:off x="-1270" y="643000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4A8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bk object 167"/>
          <p:cNvSpPr/>
          <p:nvPr/>
        </p:nvSpPr>
        <p:spPr>
          <a:xfrm>
            <a:off x="9144634" y="6516369"/>
            <a:ext cx="0" cy="85090"/>
          </a:xfrm>
          <a:custGeom>
            <a:avLst/>
            <a:gdLst/>
            <a:ahLst/>
            <a:cxnLst/>
            <a:rect l="l" t="t" r="r" b="b"/>
            <a:pathLst>
              <a:path h="85090">
                <a:moveTo>
                  <a:pt x="0" y="0"/>
                </a:moveTo>
                <a:lnTo>
                  <a:pt x="0" y="85089"/>
                </a:lnTo>
              </a:path>
            </a:pathLst>
          </a:custGeom>
          <a:ln w="85090">
            <a:solidFill>
              <a:srgbClr val="84A73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bk object 168"/>
          <p:cNvSpPr/>
          <p:nvPr/>
        </p:nvSpPr>
        <p:spPr>
          <a:xfrm>
            <a:off x="-1270" y="651636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4A7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bk object 169"/>
          <p:cNvSpPr/>
          <p:nvPr/>
        </p:nvSpPr>
        <p:spPr>
          <a:xfrm>
            <a:off x="9144000" y="660145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83A6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bk object 170"/>
          <p:cNvSpPr/>
          <p:nvPr/>
        </p:nvSpPr>
        <p:spPr>
          <a:xfrm>
            <a:off x="-1270" y="660145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83A6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bk object 171"/>
          <p:cNvSpPr/>
          <p:nvPr/>
        </p:nvSpPr>
        <p:spPr>
          <a:xfrm>
            <a:off x="9144634" y="6687819"/>
            <a:ext cx="0" cy="85090"/>
          </a:xfrm>
          <a:custGeom>
            <a:avLst/>
            <a:gdLst/>
            <a:ahLst/>
            <a:cxnLst/>
            <a:rect l="l" t="t" r="r" b="b"/>
            <a:pathLst>
              <a:path h="85090">
                <a:moveTo>
                  <a:pt x="0" y="0"/>
                </a:moveTo>
                <a:lnTo>
                  <a:pt x="0" y="85089"/>
                </a:lnTo>
              </a:path>
            </a:pathLst>
          </a:custGeom>
          <a:ln w="85089">
            <a:solidFill>
              <a:srgbClr val="82A53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bk object 172"/>
          <p:cNvSpPr/>
          <p:nvPr/>
        </p:nvSpPr>
        <p:spPr>
          <a:xfrm>
            <a:off x="-1270" y="668781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2A5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bk object 173"/>
          <p:cNvSpPr/>
          <p:nvPr/>
        </p:nvSpPr>
        <p:spPr>
          <a:xfrm>
            <a:off x="-1270" y="6772909"/>
            <a:ext cx="9146540" cy="86360"/>
          </a:xfrm>
          <a:custGeom>
            <a:avLst/>
            <a:gdLst/>
            <a:ahLst/>
            <a:cxnLst/>
            <a:rect l="l" t="t" r="r" b="b"/>
            <a:pathLst>
              <a:path w="9146540" h="86359">
                <a:moveTo>
                  <a:pt x="0" y="0"/>
                </a:moveTo>
                <a:lnTo>
                  <a:pt x="9146540" y="0"/>
                </a:lnTo>
                <a:lnTo>
                  <a:pt x="9146540" y="86360"/>
                </a:lnTo>
                <a:lnTo>
                  <a:pt x="0" y="86360"/>
                </a:lnTo>
                <a:lnTo>
                  <a:pt x="0" y="0"/>
                </a:lnTo>
                <a:close/>
              </a:path>
            </a:pathLst>
          </a:custGeom>
          <a:solidFill>
            <a:srgbClr val="81A4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bk object 174"/>
          <p:cNvSpPr/>
          <p:nvPr/>
        </p:nvSpPr>
        <p:spPr>
          <a:xfrm>
            <a:off x="77469" y="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0" y="6858000"/>
                </a:moveTo>
                <a:lnTo>
                  <a:pt x="228600" y="6858000"/>
                </a:lnTo>
                <a:lnTo>
                  <a:pt x="228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bk object 175"/>
          <p:cNvSpPr/>
          <p:nvPr/>
        </p:nvSpPr>
        <p:spPr>
          <a:xfrm>
            <a:off x="306070" y="0"/>
            <a:ext cx="194310" cy="6858000"/>
          </a:xfrm>
          <a:custGeom>
            <a:avLst/>
            <a:gdLst/>
            <a:ahLst/>
            <a:cxnLst/>
            <a:rect l="l" t="t" r="r" b="b"/>
            <a:pathLst>
              <a:path w="194309" h="6858000">
                <a:moveTo>
                  <a:pt x="0" y="6858000"/>
                </a:moveTo>
                <a:lnTo>
                  <a:pt x="194309" y="6858000"/>
                </a:lnTo>
                <a:lnTo>
                  <a:pt x="19430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bk object 176"/>
          <p:cNvSpPr/>
          <p:nvPr/>
        </p:nvSpPr>
        <p:spPr>
          <a:xfrm>
            <a:off x="1490980" y="0"/>
            <a:ext cx="1482090" cy="332740"/>
          </a:xfrm>
          <a:custGeom>
            <a:avLst/>
            <a:gdLst/>
            <a:ahLst/>
            <a:cxnLst/>
            <a:rect l="l" t="t" r="r" b="b"/>
            <a:pathLst>
              <a:path w="1482089" h="332740">
                <a:moveTo>
                  <a:pt x="0" y="332740"/>
                </a:moveTo>
                <a:lnTo>
                  <a:pt x="1482089" y="332740"/>
                </a:lnTo>
                <a:lnTo>
                  <a:pt x="1482089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bk object 177"/>
          <p:cNvSpPr/>
          <p:nvPr/>
        </p:nvSpPr>
        <p:spPr>
          <a:xfrm>
            <a:off x="1490980" y="6520180"/>
            <a:ext cx="1482090" cy="337820"/>
          </a:xfrm>
          <a:custGeom>
            <a:avLst/>
            <a:gdLst/>
            <a:ahLst/>
            <a:cxnLst/>
            <a:rect l="l" t="t" r="r" b="b"/>
            <a:pathLst>
              <a:path w="1482089" h="337820">
                <a:moveTo>
                  <a:pt x="0" y="337820"/>
                </a:moveTo>
                <a:lnTo>
                  <a:pt x="1482089" y="337820"/>
                </a:lnTo>
                <a:lnTo>
                  <a:pt x="1482089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bk object 178"/>
          <p:cNvSpPr/>
          <p:nvPr/>
        </p:nvSpPr>
        <p:spPr>
          <a:xfrm>
            <a:off x="500380" y="0"/>
            <a:ext cx="228600" cy="332740"/>
          </a:xfrm>
          <a:custGeom>
            <a:avLst/>
            <a:gdLst/>
            <a:ahLst/>
            <a:cxnLst/>
            <a:rect l="l" t="t" r="r" b="b"/>
            <a:pathLst>
              <a:path w="228600" h="332740">
                <a:moveTo>
                  <a:pt x="0" y="332740"/>
                </a:moveTo>
                <a:lnTo>
                  <a:pt x="228600" y="332740"/>
                </a:lnTo>
                <a:lnTo>
                  <a:pt x="2286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bk object 179"/>
          <p:cNvSpPr/>
          <p:nvPr/>
        </p:nvSpPr>
        <p:spPr>
          <a:xfrm>
            <a:off x="500380" y="6520180"/>
            <a:ext cx="228600" cy="337820"/>
          </a:xfrm>
          <a:custGeom>
            <a:avLst/>
            <a:gdLst/>
            <a:ahLst/>
            <a:cxnLst/>
            <a:rect l="l" t="t" r="r" b="b"/>
            <a:pathLst>
              <a:path w="228600" h="337820">
                <a:moveTo>
                  <a:pt x="0" y="337820"/>
                </a:moveTo>
                <a:lnTo>
                  <a:pt x="228600" y="337820"/>
                </a:lnTo>
                <a:lnTo>
                  <a:pt x="2286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bk object 180"/>
          <p:cNvSpPr/>
          <p:nvPr/>
        </p:nvSpPr>
        <p:spPr>
          <a:xfrm>
            <a:off x="728980" y="0"/>
            <a:ext cx="762000" cy="332740"/>
          </a:xfrm>
          <a:custGeom>
            <a:avLst/>
            <a:gdLst/>
            <a:ahLst/>
            <a:cxnLst/>
            <a:rect l="l" t="t" r="r" b="b"/>
            <a:pathLst>
              <a:path w="762000" h="332740">
                <a:moveTo>
                  <a:pt x="0" y="332740"/>
                </a:moveTo>
                <a:lnTo>
                  <a:pt x="762000" y="332740"/>
                </a:lnTo>
                <a:lnTo>
                  <a:pt x="7620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bk object 181"/>
          <p:cNvSpPr/>
          <p:nvPr/>
        </p:nvSpPr>
        <p:spPr>
          <a:xfrm>
            <a:off x="728980" y="6520180"/>
            <a:ext cx="762000" cy="337820"/>
          </a:xfrm>
          <a:custGeom>
            <a:avLst/>
            <a:gdLst/>
            <a:ahLst/>
            <a:cxnLst/>
            <a:rect l="l" t="t" r="r" b="b"/>
            <a:pathLst>
              <a:path w="762000" h="337820">
                <a:moveTo>
                  <a:pt x="0" y="337820"/>
                </a:moveTo>
                <a:lnTo>
                  <a:pt x="762000" y="337820"/>
                </a:lnTo>
                <a:lnTo>
                  <a:pt x="7620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bk object 182"/>
          <p:cNvSpPr/>
          <p:nvPr/>
        </p:nvSpPr>
        <p:spPr>
          <a:xfrm>
            <a:off x="6706869" y="6520180"/>
            <a:ext cx="1524000" cy="337820"/>
          </a:xfrm>
          <a:custGeom>
            <a:avLst/>
            <a:gdLst/>
            <a:ahLst/>
            <a:cxnLst/>
            <a:rect l="l" t="t" r="r" b="b"/>
            <a:pathLst>
              <a:path w="1524000" h="337820">
                <a:moveTo>
                  <a:pt x="0" y="337820"/>
                </a:moveTo>
                <a:lnTo>
                  <a:pt x="1524000" y="337820"/>
                </a:lnTo>
                <a:lnTo>
                  <a:pt x="15240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bk object 183"/>
          <p:cNvSpPr/>
          <p:nvPr/>
        </p:nvSpPr>
        <p:spPr>
          <a:xfrm>
            <a:off x="8992869" y="0"/>
            <a:ext cx="151130" cy="6858000"/>
          </a:xfrm>
          <a:custGeom>
            <a:avLst/>
            <a:gdLst/>
            <a:ahLst/>
            <a:cxnLst/>
            <a:rect l="l" t="t" r="r" b="b"/>
            <a:pathLst>
              <a:path w="151129" h="6858000">
                <a:moveTo>
                  <a:pt x="0" y="6858000"/>
                </a:moveTo>
                <a:lnTo>
                  <a:pt x="151129" y="6858000"/>
                </a:lnTo>
                <a:lnTo>
                  <a:pt x="15112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bk object 184"/>
          <p:cNvSpPr/>
          <p:nvPr/>
        </p:nvSpPr>
        <p:spPr>
          <a:xfrm>
            <a:off x="8230869" y="0"/>
            <a:ext cx="762000" cy="6858000"/>
          </a:xfrm>
          <a:custGeom>
            <a:avLst/>
            <a:gdLst/>
            <a:ahLst/>
            <a:cxnLst/>
            <a:rect l="l" t="t" r="r" b="b"/>
            <a:pathLst>
              <a:path w="762000" h="6858000">
                <a:moveTo>
                  <a:pt x="762000" y="0"/>
                </a:moveTo>
                <a:lnTo>
                  <a:pt x="0" y="0"/>
                </a:lnTo>
                <a:lnTo>
                  <a:pt x="0" y="6858000"/>
                </a:lnTo>
                <a:lnTo>
                  <a:pt x="762000" y="6858000"/>
                </a:lnTo>
                <a:lnTo>
                  <a:pt x="762000" y="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bk object 185"/>
          <p:cNvSpPr/>
          <p:nvPr/>
        </p:nvSpPr>
        <p:spPr>
          <a:xfrm>
            <a:off x="3963670" y="0"/>
            <a:ext cx="596900" cy="332740"/>
          </a:xfrm>
          <a:custGeom>
            <a:avLst/>
            <a:gdLst/>
            <a:ahLst/>
            <a:cxnLst/>
            <a:rect l="l" t="t" r="r" b="b"/>
            <a:pathLst>
              <a:path w="596900" h="332740">
                <a:moveTo>
                  <a:pt x="0" y="332740"/>
                </a:moveTo>
                <a:lnTo>
                  <a:pt x="596900" y="332740"/>
                </a:lnTo>
                <a:lnTo>
                  <a:pt x="5969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bk object 186"/>
          <p:cNvSpPr/>
          <p:nvPr/>
        </p:nvSpPr>
        <p:spPr>
          <a:xfrm>
            <a:off x="3963670" y="6520180"/>
            <a:ext cx="2743200" cy="337820"/>
          </a:xfrm>
          <a:custGeom>
            <a:avLst/>
            <a:gdLst/>
            <a:ahLst/>
            <a:cxnLst/>
            <a:rect l="l" t="t" r="r" b="b"/>
            <a:pathLst>
              <a:path w="2743200" h="337820">
                <a:moveTo>
                  <a:pt x="0" y="337820"/>
                </a:moveTo>
                <a:lnTo>
                  <a:pt x="2743200" y="337820"/>
                </a:lnTo>
                <a:lnTo>
                  <a:pt x="27432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bk object 187"/>
          <p:cNvSpPr/>
          <p:nvPr/>
        </p:nvSpPr>
        <p:spPr>
          <a:xfrm>
            <a:off x="50105" y="0"/>
            <a:ext cx="9100184" cy="6864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bk object 188"/>
          <p:cNvSpPr/>
          <p:nvPr/>
        </p:nvSpPr>
        <p:spPr>
          <a:xfrm>
            <a:off x="457200" y="332740"/>
            <a:ext cx="8229600" cy="6187440"/>
          </a:xfrm>
          <a:custGeom>
            <a:avLst/>
            <a:gdLst/>
            <a:ahLst/>
            <a:cxnLst/>
            <a:rect l="l" t="t" r="r" b="b"/>
            <a:pathLst>
              <a:path w="8229600" h="6187440">
                <a:moveTo>
                  <a:pt x="8229600" y="0"/>
                </a:moveTo>
                <a:lnTo>
                  <a:pt x="0" y="0"/>
                </a:lnTo>
                <a:lnTo>
                  <a:pt x="0" y="6187439"/>
                </a:lnTo>
                <a:lnTo>
                  <a:pt x="8229600" y="6187439"/>
                </a:lnTo>
                <a:lnTo>
                  <a:pt x="8229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bk object 189"/>
          <p:cNvSpPr/>
          <p:nvPr/>
        </p:nvSpPr>
        <p:spPr>
          <a:xfrm>
            <a:off x="457200" y="332740"/>
            <a:ext cx="8229600" cy="6187440"/>
          </a:xfrm>
          <a:custGeom>
            <a:avLst/>
            <a:gdLst/>
            <a:ahLst/>
            <a:cxnLst/>
            <a:rect l="l" t="t" r="r" b="b"/>
            <a:pathLst>
              <a:path w="8229600" h="6187440">
                <a:moveTo>
                  <a:pt x="4114800" y="6187439"/>
                </a:moveTo>
                <a:lnTo>
                  <a:pt x="0" y="6187439"/>
                </a:lnTo>
                <a:lnTo>
                  <a:pt x="0" y="0"/>
                </a:lnTo>
                <a:lnTo>
                  <a:pt x="8229600" y="0"/>
                </a:lnTo>
                <a:lnTo>
                  <a:pt x="8229600" y="6187439"/>
                </a:lnTo>
                <a:lnTo>
                  <a:pt x="4114800" y="6187439"/>
                </a:lnTo>
                <a:close/>
              </a:path>
            </a:pathLst>
          </a:custGeom>
          <a:ln w="64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bk object 190"/>
          <p:cNvSpPr/>
          <p:nvPr/>
        </p:nvSpPr>
        <p:spPr>
          <a:xfrm>
            <a:off x="4560570" y="0"/>
            <a:ext cx="3680460" cy="676910"/>
          </a:xfrm>
          <a:custGeom>
            <a:avLst/>
            <a:gdLst/>
            <a:ahLst/>
            <a:cxnLst/>
            <a:rect l="l" t="t" r="r" b="b"/>
            <a:pathLst>
              <a:path w="3680459" h="676910">
                <a:moveTo>
                  <a:pt x="3680459" y="0"/>
                </a:moveTo>
                <a:lnTo>
                  <a:pt x="0" y="0"/>
                </a:lnTo>
                <a:lnTo>
                  <a:pt x="0" y="676910"/>
                </a:lnTo>
                <a:lnTo>
                  <a:pt x="3680459" y="676910"/>
                </a:lnTo>
                <a:lnTo>
                  <a:pt x="3680459" y="0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bk object 191"/>
          <p:cNvSpPr/>
          <p:nvPr/>
        </p:nvSpPr>
        <p:spPr>
          <a:xfrm>
            <a:off x="4560570" y="0"/>
            <a:ext cx="1840230" cy="676910"/>
          </a:xfrm>
          <a:custGeom>
            <a:avLst/>
            <a:gdLst/>
            <a:ahLst/>
            <a:cxnLst/>
            <a:rect l="l" t="t" r="r" b="b"/>
            <a:pathLst>
              <a:path w="1840229" h="676910">
                <a:moveTo>
                  <a:pt x="1840229" y="676910"/>
                </a:moveTo>
                <a:lnTo>
                  <a:pt x="0" y="676910"/>
                </a:lnTo>
                <a:lnTo>
                  <a:pt x="0" y="0"/>
                </a:lnTo>
              </a:path>
            </a:pathLst>
          </a:custGeom>
          <a:ln w="15814">
            <a:solidFill>
              <a:srgbClr val="73A40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bk object 192"/>
          <p:cNvSpPr/>
          <p:nvPr/>
        </p:nvSpPr>
        <p:spPr>
          <a:xfrm>
            <a:off x="6400800" y="0"/>
            <a:ext cx="1840230" cy="676910"/>
          </a:xfrm>
          <a:custGeom>
            <a:avLst/>
            <a:gdLst/>
            <a:ahLst/>
            <a:cxnLst/>
            <a:rect l="l" t="t" r="r" b="b"/>
            <a:pathLst>
              <a:path w="1840229" h="676910">
                <a:moveTo>
                  <a:pt x="1840229" y="0"/>
                </a:moveTo>
                <a:lnTo>
                  <a:pt x="1840229" y="676910"/>
                </a:lnTo>
                <a:lnTo>
                  <a:pt x="0" y="676910"/>
                </a:lnTo>
              </a:path>
            </a:pathLst>
          </a:custGeom>
          <a:ln w="15814">
            <a:solidFill>
              <a:srgbClr val="73A40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bk object 193"/>
          <p:cNvSpPr/>
          <p:nvPr/>
        </p:nvSpPr>
        <p:spPr>
          <a:xfrm>
            <a:off x="4649470" y="0"/>
            <a:ext cx="3505200" cy="600710"/>
          </a:xfrm>
          <a:custGeom>
            <a:avLst/>
            <a:gdLst/>
            <a:ahLst/>
            <a:cxnLst/>
            <a:rect l="l" t="t" r="r" b="b"/>
            <a:pathLst>
              <a:path w="3505200" h="600710">
                <a:moveTo>
                  <a:pt x="3505200" y="0"/>
                </a:moveTo>
                <a:lnTo>
                  <a:pt x="0" y="0"/>
                </a:lnTo>
                <a:lnTo>
                  <a:pt x="0" y="600710"/>
                </a:lnTo>
                <a:lnTo>
                  <a:pt x="3505200" y="600710"/>
                </a:lnTo>
                <a:lnTo>
                  <a:pt x="3505200" y="0"/>
                </a:lnTo>
                <a:close/>
              </a:path>
            </a:pathLst>
          </a:custGeom>
          <a:solidFill>
            <a:srgbClr val="7067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bk object 194"/>
          <p:cNvSpPr/>
          <p:nvPr/>
        </p:nvSpPr>
        <p:spPr>
          <a:xfrm>
            <a:off x="371247" y="676047"/>
            <a:ext cx="5734504" cy="50487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 u="heavy">
                <a:solidFill>
                  <a:srgbClr val="93C50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1/24/2019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-1270" y="0"/>
            <a:ext cx="9146540" cy="86360"/>
          </a:xfrm>
          <a:custGeom>
            <a:avLst/>
            <a:gdLst/>
            <a:ahLst/>
            <a:cxnLst/>
            <a:rect l="l" t="t" r="r" b="b"/>
            <a:pathLst>
              <a:path w="9146540" h="86360">
                <a:moveTo>
                  <a:pt x="0" y="0"/>
                </a:moveTo>
                <a:lnTo>
                  <a:pt x="9146540" y="0"/>
                </a:lnTo>
                <a:lnTo>
                  <a:pt x="9146540" y="86360"/>
                </a:lnTo>
                <a:lnTo>
                  <a:pt x="0" y="86360"/>
                </a:lnTo>
                <a:lnTo>
                  <a:pt x="0" y="0"/>
                </a:lnTo>
                <a:close/>
              </a:path>
            </a:pathLst>
          </a:custGeom>
          <a:solidFill>
            <a:srgbClr val="C1F2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9144634" y="85089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89"/>
                </a:lnTo>
              </a:path>
            </a:pathLst>
          </a:custGeom>
          <a:ln w="85089">
            <a:solidFill>
              <a:srgbClr val="C1F2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-1270" y="8508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C1F2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9144000" y="17017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C0F1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-1270" y="17017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C0F1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9144634" y="256540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89"/>
                </a:lnTo>
              </a:path>
            </a:pathLst>
          </a:custGeom>
          <a:ln w="85089">
            <a:solidFill>
              <a:srgbClr val="BFF05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-1270" y="25654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BFF0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9144000" y="34162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EEF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-1270" y="34162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EEF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9144000" y="42799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DEE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-1270" y="42799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DEE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9102090" y="514350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90">
                <a:moveTo>
                  <a:pt x="0" y="85090"/>
                </a:moveTo>
                <a:lnTo>
                  <a:pt x="85090" y="85090"/>
                </a:lnTo>
                <a:lnTo>
                  <a:pt x="85090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DED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-1270" y="51435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DED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9102090" y="599440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90">
                <a:moveTo>
                  <a:pt x="0" y="85090"/>
                </a:moveTo>
                <a:lnTo>
                  <a:pt x="85090" y="85090"/>
                </a:lnTo>
                <a:lnTo>
                  <a:pt x="85090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CEC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-1270" y="59944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CEC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9144000" y="68453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BEB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-1270" y="68453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BEB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9144634" y="770890"/>
            <a:ext cx="0" cy="85090"/>
          </a:xfrm>
          <a:custGeom>
            <a:avLst/>
            <a:gdLst/>
            <a:ahLst/>
            <a:cxnLst/>
            <a:rect l="l" t="t" r="r" b="b"/>
            <a:pathLst>
              <a:path h="85090">
                <a:moveTo>
                  <a:pt x="0" y="0"/>
                </a:moveTo>
                <a:lnTo>
                  <a:pt x="0" y="85090"/>
                </a:lnTo>
              </a:path>
            </a:pathLst>
          </a:custGeom>
          <a:ln w="85090">
            <a:solidFill>
              <a:srgbClr val="BAEA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k object 34"/>
          <p:cNvSpPr/>
          <p:nvPr/>
        </p:nvSpPr>
        <p:spPr>
          <a:xfrm>
            <a:off x="-1270" y="77089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AEA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k object 35"/>
          <p:cNvSpPr/>
          <p:nvPr/>
        </p:nvSpPr>
        <p:spPr>
          <a:xfrm>
            <a:off x="9144000" y="85598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9E9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k object 36"/>
          <p:cNvSpPr/>
          <p:nvPr/>
        </p:nvSpPr>
        <p:spPr>
          <a:xfrm>
            <a:off x="-1270" y="85598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9E9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k object 37"/>
          <p:cNvSpPr/>
          <p:nvPr/>
        </p:nvSpPr>
        <p:spPr>
          <a:xfrm>
            <a:off x="9144000" y="94233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9E8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k object 38"/>
          <p:cNvSpPr/>
          <p:nvPr/>
        </p:nvSpPr>
        <p:spPr>
          <a:xfrm>
            <a:off x="-1270" y="94233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9E8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k object 39"/>
          <p:cNvSpPr/>
          <p:nvPr/>
        </p:nvSpPr>
        <p:spPr>
          <a:xfrm>
            <a:off x="9144634" y="1028700"/>
            <a:ext cx="0" cy="85090"/>
          </a:xfrm>
          <a:custGeom>
            <a:avLst/>
            <a:gdLst/>
            <a:ahLst/>
            <a:cxnLst/>
            <a:rect l="l" t="t" r="r" b="b"/>
            <a:pathLst>
              <a:path h="85090">
                <a:moveTo>
                  <a:pt x="0" y="0"/>
                </a:moveTo>
                <a:lnTo>
                  <a:pt x="0" y="85090"/>
                </a:lnTo>
              </a:path>
            </a:pathLst>
          </a:custGeom>
          <a:ln w="85090">
            <a:solidFill>
              <a:srgbClr val="B8E7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k object 40"/>
          <p:cNvSpPr/>
          <p:nvPr/>
        </p:nvSpPr>
        <p:spPr>
          <a:xfrm>
            <a:off x="-1270" y="10287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8E7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k object 41"/>
          <p:cNvSpPr/>
          <p:nvPr/>
        </p:nvSpPr>
        <p:spPr>
          <a:xfrm>
            <a:off x="9144000" y="111378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7E6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k object 42"/>
          <p:cNvSpPr/>
          <p:nvPr/>
        </p:nvSpPr>
        <p:spPr>
          <a:xfrm>
            <a:off x="-1270" y="111378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7E6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k object 43"/>
          <p:cNvSpPr/>
          <p:nvPr/>
        </p:nvSpPr>
        <p:spPr>
          <a:xfrm>
            <a:off x="9144634" y="1200150"/>
            <a:ext cx="0" cy="85090"/>
          </a:xfrm>
          <a:custGeom>
            <a:avLst/>
            <a:gdLst/>
            <a:ahLst/>
            <a:cxnLst/>
            <a:rect l="l" t="t" r="r" b="b"/>
            <a:pathLst>
              <a:path h="85090">
                <a:moveTo>
                  <a:pt x="0" y="0"/>
                </a:moveTo>
                <a:lnTo>
                  <a:pt x="0" y="85090"/>
                </a:lnTo>
              </a:path>
            </a:pathLst>
          </a:custGeom>
          <a:ln w="85090">
            <a:solidFill>
              <a:srgbClr val="B6E5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k object 44"/>
          <p:cNvSpPr/>
          <p:nvPr/>
        </p:nvSpPr>
        <p:spPr>
          <a:xfrm>
            <a:off x="-1270" y="120015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6E5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k object 45"/>
          <p:cNvSpPr/>
          <p:nvPr/>
        </p:nvSpPr>
        <p:spPr>
          <a:xfrm>
            <a:off x="9144000" y="128523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5E4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k object 46"/>
          <p:cNvSpPr/>
          <p:nvPr/>
        </p:nvSpPr>
        <p:spPr>
          <a:xfrm>
            <a:off x="-1270" y="128523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5E4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k object 47"/>
          <p:cNvSpPr/>
          <p:nvPr/>
        </p:nvSpPr>
        <p:spPr>
          <a:xfrm>
            <a:off x="9144634" y="1371600"/>
            <a:ext cx="0" cy="85090"/>
          </a:xfrm>
          <a:custGeom>
            <a:avLst/>
            <a:gdLst/>
            <a:ahLst/>
            <a:cxnLst/>
            <a:rect l="l" t="t" r="r" b="b"/>
            <a:pathLst>
              <a:path h="85090">
                <a:moveTo>
                  <a:pt x="0" y="0"/>
                </a:moveTo>
                <a:lnTo>
                  <a:pt x="0" y="85090"/>
                </a:lnTo>
              </a:path>
            </a:pathLst>
          </a:custGeom>
          <a:ln w="85090">
            <a:solidFill>
              <a:srgbClr val="B4E3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k object 48"/>
          <p:cNvSpPr/>
          <p:nvPr/>
        </p:nvSpPr>
        <p:spPr>
          <a:xfrm>
            <a:off x="-1270" y="13716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4E3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k object 49"/>
          <p:cNvSpPr/>
          <p:nvPr/>
        </p:nvSpPr>
        <p:spPr>
          <a:xfrm>
            <a:off x="9144000" y="145668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4E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k object 50"/>
          <p:cNvSpPr/>
          <p:nvPr/>
        </p:nvSpPr>
        <p:spPr>
          <a:xfrm>
            <a:off x="-1270" y="145668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4E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bk object 51"/>
          <p:cNvSpPr/>
          <p:nvPr/>
        </p:nvSpPr>
        <p:spPr>
          <a:xfrm>
            <a:off x="9144634" y="1543050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90"/>
                </a:lnTo>
              </a:path>
            </a:pathLst>
          </a:custGeom>
          <a:ln w="85090">
            <a:solidFill>
              <a:srgbClr val="B3E1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bk object 52"/>
          <p:cNvSpPr/>
          <p:nvPr/>
        </p:nvSpPr>
        <p:spPr>
          <a:xfrm>
            <a:off x="-1270" y="154305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3E1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bk object 53"/>
          <p:cNvSpPr/>
          <p:nvPr/>
        </p:nvSpPr>
        <p:spPr>
          <a:xfrm>
            <a:off x="9144000" y="162813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2E0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bk object 54"/>
          <p:cNvSpPr/>
          <p:nvPr/>
        </p:nvSpPr>
        <p:spPr>
          <a:xfrm>
            <a:off x="-1270" y="162813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2E0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bk object 55"/>
          <p:cNvSpPr/>
          <p:nvPr/>
        </p:nvSpPr>
        <p:spPr>
          <a:xfrm>
            <a:off x="9144634" y="1714500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90"/>
                </a:lnTo>
              </a:path>
            </a:pathLst>
          </a:custGeom>
          <a:ln w="85090">
            <a:solidFill>
              <a:srgbClr val="B1DF5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bk object 56"/>
          <p:cNvSpPr/>
          <p:nvPr/>
        </p:nvSpPr>
        <p:spPr>
          <a:xfrm>
            <a:off x="-1270" y="17145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1DF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bk object 57"/>
          <p:cNvSpPr/>
          <p:nvPr/>
        </p:nvSpPr>
        <p:spPr>
          <a:xfrm>
            <a:off x="9144000" y="179958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0DE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bk object 58"/>
          <p:cNvSpPr/>
          <p:nvPr/>
        </p:nvSpPr>
        <p:spPr>
          <a:xfrm>
            <a:off x="-1270" y="179958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0DE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bk object 59"/>
          <p:cNvSpPr/>
          <p:nvPr/>
        </p:nvSpPr>
        <p:spPr>
          <a:xfrm>
            <a:off x="9144634" y="1885950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90"/>
                </a:lnTo>
              </a:path>
            </a:pathLst>
          </a:custGeom>
          <a:ln w="85090">
            <a:solidFill>
              <a:srgbClr val="B0DD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bk object 60"/>
          <p:cNvSpPr/>
          <p:nvPr/>
        </p:nvSpPr>
        <p:spPr>
          <a:xfrm>
            <a:off x="-1270" y="188595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0D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bk object 61"/>
          <p:cNvSpPr/>
          <p:nvPr/>
        </p:nvSpPr>
        <p:spPr>
          <a:xfrm>
            <a:off x="9144000" y="197103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FDC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bk object 62"/>
          <p:cNvSpPr/>
          <p:nvPr/>
        </p:nvSpPr>
        <p:spPr>
          <a:xfrm>
            <a:off x="-1270" y="197103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FDC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bk object 63"/>
          <p:cNvSpPr/>
          <p:nvPr/>
        </p:nvSpPr>
        <p:spPr>
          <a:xfrm>
            <a:off x="9144634" y="2057400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90"/>
                </a:lnTo>
              </a:path>
            </a:pathLst>
          </a:custGeom>
          <a:ln w="85090">
            <a:solidFill>
              <a:srgbClr val="AEDB5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bk object 64"/>
          <p:cNvSpPr/>
          <p:nvPr/>
        </p:nvSpPr>
        <p:spPr>
          <a:xfrm>
            <a:off x="-1270" y="20574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EDB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bk object 65"/>
          <p:cNvSpPr/>
          <p:nvPr/>
        </p:nvSpPr>
        <p:spPr>
          <a:xfrm>
            <a:off x="9144000" y="214248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DDA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bk object 66"/>
          <p:cNvSpPr/>
          <p:nvPr/>
        </p:nvSpPr>
        <p:spPr>
          <a:xfrm>
            <a:off x="-1270" y="214248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DDA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bk object 67"/>
          <p:cNvSpPr/>
          <p:nvPr/>
        </p:nvSpPr>
        <p:spPr>
          <a:xfrm>
            <a:off x="9144634" y="2228850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90"/>
                </a:lnTo>
              </a:path>
            </a:pathLst>
          </a:custGeom>
          <a:ln w="85090">
            <a:solidFill>
              <a:srgbClr val="ACD95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bk object 68"/>
          <p:cNvSpPr/>
          <p:nvPr/>
        </p:nvSpPr>
        <p:spPr>
          <a:xfrm>
            <a:off x="-1270" y="222885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CD9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bk object 69"/>
          <p:cNvSpPr/>
          <p:nvPr/>
        </p:nvSpPr>
        <p:spPr>
          <a:xfrm>
            <a:off x="9144000" y="231393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BD8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bk object 70"/>
          <p:cNvSpPr/>
          <p:nvPr/>
        </p:nvSpPr>
        <p:spPr>
          <a:xfrm>
            <a:off x="-1270" y="231393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BD8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bk object 71"/>
          <p:cNvSpPr/>
          <p:nvPr/>
        </p:nvSpPr>
        <p:spPr>
          <a:xfrm>
            <a:off x="9144634" y="2400300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90"/>
                </a:lnTo>
              </a:path>
            </a:pathLst>
          </a:custGeom>
          <a:ln w="85090">
            <a:solidFill>
              <a:srgbClr val="ABD7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bk object 72"/>
          <p:cNvSpPr/>
          <p:nvPr/>
        </p:nvSpPr>
        <p:spPr>
          <a:xfrm>
            <a:off x="-1270" y="24003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BD7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bk object 73"/>
          <p:cNvSpPr/>
          <p:nvPr/>
        </p:nvSpPr>
        <p:spPr>
          <a:xfrm>
            <a:off x="9144000" y="248538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AD6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bk object 74"/>
          <p:cNvSpPr/>
          <p:nvPr/>
        </p:nvSpPr>
        <p:spPr>
          <a:xfrm>
            <a:off x="-1270" y="248538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AD6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bk object 75"/>
          <p:cNvSpPr/>
          <p:nvPr/>
        </p:nvSpPr>
        <p:spPr>
          <a:xfrm>
            <a:off x="9144634" y="2571750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90"/>
                </a:lnTo>
              </a:path>
            </a:pathLst>
          </a:custGeom>
          <a:ln w="85090">
            <a:solidFill>
              <a:srgbClr val="A9D5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bk object 76"/>
          <p:cNvSpPr/>
          <p:nvPr/>
        </p:nvSpPr>
        <p:spPr>
          <a:xfrm>
            <a:off x="-1270" y="257175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9D5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bk object 77"/>
          <p:cNvSpPr/>
          <p:nvPr/>
        </p:nvSpPr>
        <p:spPr>
          <a:xfrm>
            <a:off x="9144000" y="265683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8D4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bk object 78"/>
          <p:cNvSpPr/>
          <p:nvPr/>
        </p:nvSpPr>
        <p:spPr>
          <a:xfrm>
            <a:off x="-1270" y="265683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8D4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bk object 79"/>
          <p:cNvSpPr/>
          <p:nvPr/>
        </p:nvSpPr>
        <p:spPr>
          <a:xfrm>
            <a:off x="9144634" y="2743200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90"/>
                </a:lnTo>
              </a:path>
            </a:pathLst>
          </a:custGeom>
          <a:ln w="85090">
            <a:solidFill>
              <a:srgbClr val="A7D3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bk object 80"/>
          <p:cNvSpPr/>
          <p:nvPr/>
        </p:nvSpPr>
        <p:spPr>
          <a:xfrm>
            <a:off x="-1270" y="27432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7D3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bk object 81"/>
          <p:cNvSpPr/>
          <p:nvPr/>
        </p:nvSpPr>
        <p:spPr>
          <a:xfrm>
            <a:off x="9144000" y="282828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7D2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bk object 82"/>
          <p:cNvSpPr/>
          <p:nvPr/>
        </p:nvSpPr>
        <p:spPr>
          <a:xfrm>
            <a:off x="-1270" y="282828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7D2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bk object 83"/>
          <p:cNvSpPr/>
          <p:nvPr/>
        </p:nvSpPr>
        <p:spPr>
          <a:xfrm>
            <a:off x="9144634" y="2914650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90"/>
                </a:lnTo>
              </a:path>
            </a:pathLst>
          </a:custGeom>
          <a:ln w="85090">
            <a:solidFill>
              <a:srgbClr val="A6D1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bk object 84"/>
          <p:cNvSpPr/>
          <p:nvPr/>
        </p:nvSpPr>
        <p:spPr>
          <a:xfrm>
            <a:off x="-1270" y="291465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6D1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bk object 85"/>
          <p:cNvSpPr/>
          <p:nvPr/>
        </p:nvSpPr>
        <p:spPr>
          <a:xfrm>
            <a:off x="9144000" y="299973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5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bk object 86"/>
          <p:cNvSpPr/>
          <p:nvPr/>
        </p:nvSpPr>
        <p:spPr>
          <a:xfrm>
            <a:off x="-1270" y="299973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5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bk object 87"/>
          <p:cNvSpPr/>
          <p:nvPr/>
        </p:nvSpPr>
        <p:spPr>
          <a:xfrm>
            <a:off x="9144634" y="3086100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90"/>
                </a:lnTo>
              </a:path>
            </a:pathLst>
          </a:custGeom>
          <a:ln w="85090">
            <a:solidFill>
              <a:srgbClr val="A4CF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bk object 88"/>
          <p:cNvSpPr/>
          <p:nvPr/>
        </p:nvSpPr>
        <p:spPr>
          <a:xfrm>
            <a:off x="-1270" y="30861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4CF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bk object 89"/>
          <p:cNvSpPr/>
          <p:nvPr/>
        </p:nvSpPr>
        <p:spPr>
          <a:xfrm>
            <a:off x="9144000" y="317118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3CE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bk object 90"/>
          <p:cNvSpPr/>
          <p:nvPr/>
        </p:nvSpPr>
        <p:spPr>
          <a:xfrm>
            <a:off x="-1270" y="317118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3CE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bk object 91"/>
          <p:cNvSpPr/>
          <p:nvPr/>
        </p:nvSpPr>
        <p:spPr>
          <a:xfrm>
            <a:off x="9144000" y="32575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3C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bk object 92"/>
          <p:cNvSpPr/>
          <p:nvPr/>
        </p:nvSpPr>
        <p:spPr>
          <a:xfrm>
            <a:off x="-1270" y="32575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3C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bk object 93"/>
          <p:cNvSpPr/>
          <p:nvPr/>
        </p:nvSpPr>
        <p:spPr>
          <a:xfrm>
            <a:off x="9102090" y="3343909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89">
                <a:moveTo>
                  <a:pt x="0" y="85090"/>
                </a:moveTo>
                <a:lnTo>
                  <a:pt x="85090" y="85090"/>
                </a:lnTo>
                <a:lnTo>
                  <a:pt x="85090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2CC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bk object 94"/>
          <p:cNvSpPr/>
          <p:nvPr/>
        </p:nvSpPr>
        <p:spPr>
          <a:xfrm>
            <a:off x="-1270" y="334390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2CC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bk object 95"/>
          <p:cNvSpPr/>
          <p:nvPr/>
        </p:nvSpPr>
        <p:spPr>
          <a:xfrm>
            <a:off x="9102090" y="3429000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89">
                <a:moveTo>
                  <a:pt x="0" y="85090"/>
                </a:moveTo>
                <a:lnTo>
                  <a:pt x="85090" y="85090"/>
                </a:lnTo>
                <a:lnTo>
                  <a:pt x="85090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1CC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bk object 96"/>
          <p:cNvSpPr/>
          <p:nvPr/>
        </p:nvSpPr>
        <p:spPr>
          <a:xfrm>
            <a:off x="-1270" y="34290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1CC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bk object 97"/>
          <p:cNvSpPr/>
          <p:nvPr/>
        </p:nvSpPr>
        <p:spPr>
          <a:xfrm>
            <a:off x="9144000" y="351409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0CA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bk object 98"/>
          <p:cNvSpPr/>
          <p:nvPr/>
        </p:nvSpPr>
        <p:spPr>
          <a:xfrm>
            <a:off x="-1270" y="351409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0CA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bk object 99"/>
          <p:cNvSpPr/>
          <p:nvPr/>
        </p:nvSpPr>
        <p:spPr>
          <a:xfrm>
            <a:off x="9144000" y="36004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FC9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bk object 100"/>
          <p:cNvSpPr/>
          <p:nvPr/>
        </p:nvSpPr>
        <p:spPr>
          <a:xfrm>
            <a:off x="-1270" y="36004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FC9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bk object 101"/>
          <p:cNvSpPr/>
          <p:nvPr/>
        </p:nvSpPr>
        <p:spPr>
          <a:xfrm>
            <a:off x="9144634" y="3686809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89"/>
                </a:lnTo>
              </a:path>
            </a:pathLst>
          </a:custGeom>
          <a:ln w="85089">
            <a:solidFill>
              <a:srgbClr val="9EC84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bk object 102"/>
          <p:cNvSpPr/>
          <p:nvPr/>
        </p:nvSpPr>
        <p:spPr>
          <a:xfrm>
            <a:off x="-1270" y="368680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EC8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bk object 103"/>
          <p:cNvSpPr/>
          <p:nvPr/>
        </p:nvSpPr>
        <p:spPr>
          <a:xfrm>
            <a:off x="9144000" y="377190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EC7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bk object 104"/>
          <p:cNvSpPr/>
          <p:nvPr/>
        </p:nvSpPr>
        <p:spPr>
          <a:xfrm>
            <a:off x="-1270" y="377190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EC7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bk object 105"/>
          <p:cNvSpPr/>
          <p:nvPr/>
        </p:nvSpPr>
        <p:spPr>
          <a:xfrm>
            <a:off x="9144634" y="3858259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89"/>
                </a:lnTo>
              </a:path>
            </a:pathLst>
          </a:custGeom>
          <a:ln w="85089">
            <a:solidFill>
              <a:srgbClr val="9DC64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bk object 106"/>
          <p:cNvSpPr/>
          <p:nvPr/>
        </p:nvSpPr>
        <p:spPr>
          <a:xfrm>
            <a:off x="-1270" y="385825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DC6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bk object 107"/>
          <p:cNvSpPr/>
          <p:nvPr/>
        </p:nvSpPr>
        <p:spPr>
          <a:xfrm>
            <a:off x="9144000" y="39433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CC5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bk object 108"/>
          <p:cNvSpPr/>
          <p:nvPr/>
        </p:nvSpPr>
        <p:spPr>
          <a:xfrm>
            <a:off x="-1270" y="39433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CC5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bk object 109"/>
          <p:cNvSpPr/>
          <p:nvPr/>
        </p:nvSpPr>
        <p:spPr>
          <a:xfrm>
            <a:off x="9144634" y="4029709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89"/>
                </a:lnTo>
              </a:path>
            </a:pathLst>
          </a:custGeom>
          <a:ln w="85089">
            <a:solidFill>
              <a:srgbClr val="9BC4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bk object 110"/>
          <p:cNvSpPr/>
          <p:nvPr/>
        </p:nvSpPr>
        <p:spPr>
          <a:xfrm>
            <a:off x="-1270" y="402970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BC4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bk object 111"/>
          <p:cNvSpPr/>
          <p:nvPr/>
        </p:nvSpPr>
        <p:spPr>
          <a:xfrm>
            <a:off x="9144000" y="411480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AC3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bk object 112"/>
          <p:cNvSpPr/>
          <p:nvPr/>
        </p:nvSpPr>
        <p:spPr>
          <a:xfrm>
            <a:off x="-1270" y="411480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AC3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bk object 113"/>
          <p:cNvSpPr/>
          <p:nvPr/>
        </p:nvSpPr>
        <p:spPr>
          <a:xfrm>
            <a:off x="9144634" y="4201159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89"/>
                </a:lnTo>
              </a:path>
            </a:pathLst>
          </a:custGeom>
          <a:ln w="85089">
            <a:solidFill>
              <a:srgbClr val="9AC2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bk object 114"/>
          <p:cNvSpPr/>
          <p:nvPr/>
        </p:nvSpPr>
        <p:spPr>
          <a:xfrm>
            <a:off x="-1270" y="420115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AC2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bk object 115"/>
          <p:cNvSpPr/>
          <p:nvPr/>
        </p:nvSpPr>
        <p:spPr>
          <a:xfrm>
            <a:off x="9144000" y="42862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9C1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bk object 116"/>
          <p:cNvSpPr/>
          <p:nvPr/>
        </p:nvSpPr>
        <p:spPr>
          <a:xfrm>
            <a:off x="-1270" y="42862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9C1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bk object 117"/>
          <p:cNvSpPr/>
          <p:nvPr/>
        </p:nvSpPr>
        <p:spPr>
          <a:xfrm>
            <a:off x="9144634" y="4372609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89"/>
                </a:lnTo>
              </a:path>
            </a:pathLst>
          </a:custGeom>
          <a:ln w="85089">
            <a:solidFill>
              <a:srgbClr val="98C04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bk object 118"/>
          <p:cNvSpPr/>
          <p:nvPr/>
        </p:nvSpPr>
        <p:spPr>
          <a:xfrm>
            <a:off x="-1270" y="437260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8C0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bk object 119"/>
          <p:cNvSpPr/>
          <p:nvPr/>
        </p:nvSpPr>
        <p:spPr>
          <a:xfrm>
            <a:off x="9144000" y="445770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7BF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bk object 120"/>
          <p:cNvSpPr/>
          <p:nvPr/>
        </p:nvSpPr>
        <p:spPr>
          <a:xfrm>
            <a:off x="-1270" y="445770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7BF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bk object 121"/>
          <p:cNvSpPr/>
          <p:nvPr/>
        </p:nvSpPr>
        <p:spPr>
          <a:xfrm>
            <a:off x="9144634" y="4544059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89"/>
                </a:lnTo>
              </a:path>
            </a:pathLst>
          </a:custGeom>
          <a:ln w="85089">
            <a:solidFill>
              <a:srgbClr val="96BE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bk object 122"/>
          <p:cNvSpPr/>
          <p:nvPr/>
        </p:nvSpPr>
        <p:spPr>
          <a:xfrm>
            <a:off x="-1270" y="454405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6BE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bk object 123"/>
          <p:cNvSpPr/>
          <p:nvPr/>
        </p:nvSpPr>
        <p:spPr>
          <a:xfrm>
            <a:off x="9144000" y="46291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5BD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bk object 124"/>
          <p:cNvSpPr/>
          <p:nvPr/>
        </p:nvSpPr>
        <p:spPr>
          <a:xfrm>
            <a:off x="-1270" y="46291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5BD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bk object 125"/>
          <p:cNvSpPr/>
          <p:nvPr/>
        </p:nvSpPr>
        <p:spPr>
          <a:xfrm>
            <a:off x="9144634" y="4715509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89"/>
                </a:lnTo>
              </a:path>
            </a:pathLst>
          </a:custGeom>
          <a:ln w="85089">
            <a:solidFill>
              <a:srgbClr val="95BC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bk object 126"/>
          <p:cNvSpPr/>
          <p:nvPr/>
        </p:nvSpPr>
        <p:spPr>
          <a:xfrm>
            <a:off x="-1270" y="471550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5BC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bk object 127"/>
          <p:cNvSpPr/>
          <p:nvPr/>
        </p:nvSpPr>
        <p:spPr>
          <a:xfrm>
            <a:off x="9144000" y="480060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4BB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bk object 128"/>
          <p:cNvSpPr/>
          <p:nvPr/>
        </p:nvSpPr>
        <p:spPr>
          <a:xfrm>
            <a:off x="-1270" y="480060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4BB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bk object 129"/>
          <p:cNvSpPr/>
          <p:nvPr/>
        </p:nvSpPr>
        <p:spPr>
          <a:xfrm>
            <a:off x="9144634" y="4886959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89"/>
                </a:lnTo>
              </a:path>
            </a:pathLst>
          </a:custGeom>
          <a:ln w="85089">
            <a:solidFill>
              <a:srgbClr val="93BA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bk object 130"/>
          <p:cNvSpPr/>
          <p:nvPr/>
        </p:nvSpPr>
        <p:spPr>
          <a:xfrm>
            <a:off x="-1270" y="488695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3BA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bk object 131"/>
          <p:cNvSpPr/>
          <p:nvPr/>
        </p:nvSpPr>
        <p:spPr>
          <a:xfrm>
            <a:off x="9144000" y="49720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2B9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bk object 132"/>
          <p:cNvSpPr/>
          <p:nvPr/>
        </p:nvSpPr>
        <p:spPr>
          <a:xfrm>
            <a:off x="-1270" y="49720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2B9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bk object 133"/>
          <p:cNvSpPr/>
          <p:nvPr/>
        </p:nvSpPr>
        <p:spPr>
          <a:xfrm>
            <a:off x="9144634" y="5058409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89"/>
                </a:lnTo>
              </a:path>
            </a:pathLst>
          </a:custGeom>
          <a:ln w="85089">
            <a:solidFill>
              <a:srgbClr val="91B8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bk object 134"/>
          <p:cNvSpPr/>
          <p:nvPr/>
        </p:nvSpPr>
        <p:spPr>
          <a:xfrm>
            <a:off x="-1270" y="505840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1B8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bk object 135"/>
          <p:cNvSpPr/>
          <p:nvPr/>
        </p:nvSpPr>
        <p:spPr>
          <a:xfrm>
            <a:off x="9144000" y="514350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1B7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bk object 136"/>
          <p:cNvSpPr/>
          <p:nvPr/>
        </p:nvSpPr>
        <p:spPr>
          <a:xfrm>
            <a:off x="-1270" y="514350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1B7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bk object 137"/>
          <p:cNvSpPr/>
          <p:nvPr/>
        </p:nvSpPr>
        <p:spPr>
          <a:xfrm>
            <a:off x="9144634" y="5229859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89"/>
                </a:lnTo>
              </a:path>
            </a:pathLst>
          </a:custGeom>
          <a:ln w="85089">
            <a:solidFill>
              <a:srgbClr val="90B6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bk object 138"/>
          <p:cNvSpPr/>
          <p:nvPr/>
        </p:nvSpPr>
        <p:spPr>
          <a:xfrm>
            <a:off x="-1270" y="522985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0B6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bk object 139"/>
          <p:cNvSpPr/>
          <p:nvPr/>
        </p:nvSpPr>
        <p:spPr>
          <a:xfrm>
            <a:off x="9144000" y="53149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FB5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bk object 140"/>
          <p:cNvSpPr/>
          <p:nvPr/>
        </p:nvSpPr>
        <p:spPr>
          <a:xfrm>
            <a:off x="-1270" y="53149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FB5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bk object 141"/>
          <p:cNvSpPr/>
          <p:nvPr/>
        </p:nvSpPr>
        <p:spPr>
          <a:xfrm>
            <a:off x="9144000" y="540130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EB4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bk object 142"/>
          <p:cNvSpPr/>
          <p:nvPr/>
        </p:nvSpPr>
        <p:spPr>
          <a:xfrm>
            <a:off x="-1270" y="540130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EB4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bk object 143"/>
          <p:cNvSpPr/>
          <p:nvPr/>
        </p:nvSpPr>
        <p:spPr>
          <a:xfrm>
            <a:off x="9102090" y="5487670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89">
                <a:moveTo>
                  <a:pt x="0" y="85089"/>
                </a:moveTo>
                <a:lnTo>
                  <a:pt x="85090" y="85089"/>
                </a:lnTo>
                <a:lnTo>
                  <a:pt x="85090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DB3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bk object 144"/>
          <p:cNvSpPr/>
          <p:nvPr/>
        </p:nvSpPr>
        <p:spPr>
          <a:xfrm>
            <a:off x="-1270" y="548767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DB3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bk object 145"/>
          <p:cNvSpPr/>
          <p:nvPr/>
        </p:nvSpPr>
        <p:spPr>
          <a:xfrm>
            <a:off x="9102090" y="5572759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89">
                <a:moveTo>
                  <a:pt x="0" y="85089"/>
                </a:moveTo>
                <a:lnTo>
                  <a:pt x="85090" y="85089"/>
                </a:lnTo>
                <a:lnTo>
                  <a:pt x="85090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DB2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bk object 146"/>
          <p:cNvSpPr/>
          <p:nvPr/>
        </p:nvSpPr>
        <p:spPr>
          <a:xfrm>
            <a:off x="-1270" y="557275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DB2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bk object 147"/>
          <p:cNvSpPr/>
          <p:nvPr/>
        </p:nvSpPr>
        <p:spPr>
          <a:xfrm>
            <a:off x="9144000" y="56578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CB1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bk object 148"/>
          <p:cNvSpPr/>
          <p:nvPr/>
        </p:nvSpPr>
        <p:spPr>
          <a:xfrm>
            <a:off x="-1270" y="56578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CB1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bk object 149"/>
          <p:cNvSpPr/>
          <p:nvPr/>
        </p:nvSpPr>
        <p:spPr>
          <a:xfrm>
            <a:off x="9144634" y="5744209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89"/>
                </a:lnTo>
              </a:path>
            </a:pathLst>
          </a:custGeom>
          <a:ln w="85089">
            <a:solidFill>
              <a:srgbClr val="8BB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bk object 150"/>
          <p:cNvSpPr/>
          <p:nvPr/>
        </p:nvSpPr>
        <p:spPr>
          <a:xfrm>
            <a:off x="-1270" y="574420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BB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bk object 151"/>
          <p:cNvSpPr/>
          <p:nvPr/>
        </p:nvSpPr>
        <p:spPr>
          <a:xfrm>
            <a:off x="9144000" y="582930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AAF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bk object 152"/>
          <p:cNvSpPr/>
          <p:nvPr/>
        </p:nvSpPr>
        <p:spPr>
          <a:xfrm>
            <a:off x="-1270" y="582930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AAF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bk object 153"/>
          <p:cNvSpPr/>
          <p:nvPr/>
        </p:nvSpPr>
        <p:spPr>
          <a:xfrm>
            <a:off x="9144000" y="591565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9AE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bk object 154"/>
          <p:cNvSpPr/>
          <p:nvPr/>
        </p:nvSpPr>
        <p:spPr>
          <a:xfrm>
            <a:off x="-1270" y="591565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9AE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bk object 155"/>
          <p:cNvSpPr/>
          <p:nvPr/>
        </p:nvSpPr>
        <p:spPr>
          <a:xfrm>
            <a:off x="9144634" y="6002020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89"/>
                </a:lnTo>
              </a:path>
            </a:pathLst>
          </a:custGeom>
          <a:ln w="85089">
            <a:solidFill>
              <a:srgbClr val="88AD4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bk object 156"/>
          <p:cNvSpPr/>
          <p:nvPr/>
        </p:nvSpPr>
        <p:spPr>
          <a:xfrm>
            <a:off x="-1270" y="600202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8AD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bk object 157"/>
          <p:cNvSpPr/>
          <p:nvPr/>
        </p:nvSpPr>
        <p:spPr>
          <a:xfrm>
            <a:off x="9144000" y="608710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8AC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bk object 158"/>
          <p:cNvSpPr/>
          <p:nvPr/>
        </p:nvSpPr>
        <p:spPr>
          <a:xfrm>
            <a:off x="-1270" y="608710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8AC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bk object 159"/>
          <p:cNvSpPr/>
          <p:nvPr/>
        </p:nvSpPr>
        <p:spPr>
          <a:xfrm>
            <a:off x="9102090" y="6173470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89">
                <a:moveTo>
                  <a:pt x="0" y="85089"/>
                </a:moveTo>
                <a:lnTo>
                  <a:pt x="85090" y="85089"/>
                </a:lnTo>
                <a:lnTo>
                  <a:pt x="85090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7AB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bk object 160"/>
          <p:cNvSpPr/>
          <p:nvPr/>
        </p:nvSpPr>
        <p:spPr>
          <a:xfrm>
            <a:off x="-1270" y="617347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7AB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bk object 161"/>
          <p:cNvSpPr/>
          <p:nvPr/>
        </p:nvSpPr>
        <p:spPr>
          <a:xfrm>
            <a:off x="9102090" y="6258559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89">
                <a:moveTo>
                  <a:pt x="0" y="85089"/>
                </a:moveTo>
                <a:lnTo>
                  <a:pt x="85090" y="85089"/>
                </a:lnTo>
                <a:lnTo>
                  <a:pt x="85090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6AA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bk object 162"/>
          <p:cNvSpPr/>
          <p:nvPr/>
        </p:nvSpPr>
        <p:spPr>
          <a:xfrm>
            <a:off x="-1270" y="625855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6AA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bk object 163"/>
          <p:cNvSpPr/>
          <p:nvPr/>
        </p:nvSpPr>
        <p:spPr>
          <a:xfrm>
            <a:off x="9144000" y="63436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5A9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bk object 164"/>
          <p:cNvSpPr/>
          <p:nvPr/>
        </p:nvSpPr>
        <p:spPr>
          <a:xfrm>
            <a:off x="-1270" y="63436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5A9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bk object 165"/>
          <p:cNvSpPr/>
          <p:nvPr/>
        </p:nvSpPr>
        <p:spPr>
          <a:xfrm>
            <a:off x="9144000" y="643000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4A8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bk object 166"/>
          <p:cNvSpPr/>
          <p:nvPr/>
        </p:nvSpPr>
        <p:spPr>
          <a:xfrm>
            <a:off x="-1270" y="643000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4A8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bk object 167"/>
          <p:cNvSpPr/>
          <p:nvPr/>
        </p:nvSpPr>
        <p:spPr>
          <a:xfrm>
            <a:off x="9144634" y="6516369"/>
            <a:ext cx="0" cy="85090"/>
          </a:xfrm>
          <a:custGeom>
            <a:avLst/>
            <a:gdLst/>
            <a:ahLst/>
            <a:cxnLst/>
            <a:rect l="l" t="t" r="r" b="b"/>
            <a:pathLst>
              <a:path h="85090">
                <a:moveTo>
                  <a:pt x="0" y="0"/>
                </a:moveTo>
                <a:lnTo>
                  <a:pt x="0" y="85089"/>
                </a:lnTo>
              </a:path>
            </a:pathLst>
          </a:custGeom>
          <a:ln w="85090">
            <a:solidFill>
              <a:srgbClr val="84A73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bk object 168"/>
          <p:cNvSpPr/>
          <p:nvPr/>
        </p:nvSpPr>
        <p:spPr>
          <a:xfrm>
            <a:off x="-1270" y="651636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4A7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bk object 169"/>
          <p:cNvSpPr/>
          <p:nvPr/>
        </p:nvSpPr>
        <p:spPr>
          <a:xfrm>
            <a:off x="9144000" y="660145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83A6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bk object 170"/>
          <p:cNvSpPr/>
          <p:nvPr/>
        </p:nvSpPr>
        <p:spPr>
          <a:xfrm>
            <a:off x="-1270" y="660145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83A6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bk object 171"/>
          <p:cNvSpPr/>
          <p:nvPr/>
        </p:nvSpPr>
        <p:spPr>
          <a:xfrm>
            <a:off x="9144634" y="6687819"/>
            <a:ext cx="0" cy="85090"/>
          </a:xfrm>
          <a:custGeom>
            <a:avLst/>
            <a:gdLst/>
            <a:ahLst/>
            <a:cxnLst/>
            <a:rect l="l" t="t" r="r" b="b"/>
            <a:pathLst>
              <a:path h="85090">
                <a:moveTo>
                  <a:pt x="0" y="0"/>
                </a:moveTo>
                <a:lnTo>
                  <a:pt x="0" y="85089"/>
                </a:lnTo>
              </a:path>
            </a:pathLst>
          </a:custGeom>
          <a:ln w="85089">
            <a:solidFill>
              <a:srgbClr val="82A53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bk object 172"/>
          <p:cNvSpPr/>
          <p:nvPr/>
        </p:nvSpPr>
        <p:spPr>
          <a:xfrm>
            <a:off x="-1270" y="668781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2A5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bk object 173"/>
          <p:cNvSpPr/>
          <p:nvPr/>
        </p:nvSpPr>
        <p:spPr>
          <a:xfrm>
            <a:off x="-1270" y="6772909"/>
            <a:ext cx="9146540" cy="86360"/>
          </a:xfrm>
          <a:custGeom>
            <a:avLst/>
            <a:gdLst/>
            <a:ahLst/>
            <a:cxnLst/>
            <a:rect l="l" t="t" r="r" b="b"/>
            <a:pathLst>
              <a:path w="9146540" h="86359">
                <a:moveTo>
                  <a:pt x="0" y="0"/>
                </a:moveTo>
                <a:lnTo>
                  <a:pt x="9146540" y="0"/>
                </a:lnTo>
                <a:lnTo>
                  <a:pt x="9146540" y="86360"/>
                </a:lnTo>
                <a:lnTo>
                  <a:pt x="0" y="86360"/>
                </a:lnTo>
                <a:lnTo>
                  <a:pt x="0" y="0"/>
                </a:lnTo>
                <a:close/>
              </a:path>
            </a:pathLst>
          </a:custGeom>
          <a:solidFill>
            <a:srgbClr val="81A4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bk object 174"/>
          <p:cNvSpPr/>
          <p:nvPr/>
        </p:nvSpPr>
        <p:spPr>
          <a:xfrm>
            <a:off x="77469" y="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0" y="6858000"/>
                </a:moveTo>
                <a:lnTo>
                  <a:pt x="228600" y="6858000"/>
                </a:lnTo>
                <a:lnTo>
                  <a:pt x="228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bk object 175"/>
          <p:cNvSpPr/>
          <p:nvPr/>
        </p:nvSpPr>
        <p:spPr>
          <a:xfrm>
            <a:off x="306070" y="0"/>
            <a:ext cx="194310" cy="6858000"/>
          </a:xfrm>
          <a:custGeom>
            <a:avLst/>
            <a:gdLst/>
            <a:ahLst/>
            <a:cxnLst/>
            <a:rect l="l" t="t" r="r" b="b"/>
            <a:pathLst>
              <a:path w="194309" h="6858000">
                <a:moveTo>
                  <a:pt x="0" y="6858000"/>
                </a:moveTo>
                <a:lnTo>
                  <a:pt x="194309" y="6858000"/>
                </a:lnTo>
                <a:lnTo>
                  <a:pt x="19430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bk object 176"/>
          <p:cNvSpPr/>
          <p:nvPr/>
        </p:nvSpPr>
        <p:spPr>
          <a:xfrm>
            <a:off x="1490980" y="0"/>
            <a:ext cx="1482090" cy="332740"/>
          </a:xfrm>
          <a:custGeom>
            <a:avLst/>
            <a:gdLst/>
            <a:ahLst/>
            <a:cxnLst/>
            <a:rect l="l" t="t" r="r" b="b"/>
            <a:pathLst>
              <a:path w="1482089" h="332740">
                <a:moveTo>
                  <a:pt x="0" y="332740"/>
                </a:moveTo>
                <a:lnTo>
                  <a:pt x="1482089" y="332740"/>
                </a:lnTo>
                <a:lnTo>
                  <a:pt x="1482089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bk object 177"/>
          <p:cNvSpPr/>
          <p:nvPr/>
        </p:nvSpPr>
        <p:spPr>
          <a:xfrm>
            <a:off x="1490980" y="6520180"/>
            <a:ext cx="1482090" cy="337820"/>
          </a:xfrm>
          <a:custGeom>
            <a:avLst/>
            <a:gdLst/>
            <a:ahLst/>
            <a:cxnLst/>
            <a:rect l="l" t="t" r="r" b="b"/>
            <a:pathLst>
              <a:path w="1482089" h="337820">
                <a:moveTo>
                  <a:pt x="0" y="337820"/>
                </a:moveTo>
                <a:lnTo>
                  <a:pt x="1482089" y="337820"/>
                </a:lnTo>
                <a:lnTo>
                  <a:pt x="1482089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bk object 178"/>
          <p:cNvSpPr/>
          <p:nvPr/>
        </p:nvSpPr>
        <p:spPr>
          <a:xfrm>
            <a:off x="500380" y="0"/>
            <a:ext cx="228600" cy="332740"/>
          </a:xfrm>
          <a:custGeom>
            <a:avLst/>
            <a:gdLst/>
            <a:ahLst/>
            <a:cxnLst/>
            <a:rect l="l" t="t" r="r" b="b"/>
            <a:pathLst>
              <a:path w="228600" h="332740">
                <a:moveTo>
                  <a:pt x="0" y="332740"/>
                </a:moveTo>
                <a:lnTo>
                  <a:pt x="228600" y="332740"/>
                </a:lnTo>
                <a:lnTo>
                  <a:pt x="2286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bk object 179"/>
          <p:cNvSpPr/>
          <p:nvPr/>
        </p:nvSpPr>
        <p:spPr>
          <a:xfrm>
            <a:off x="500380" y="6520180"/>
            <a:ext cx="228600" cy="337820"/>
          </a:xfrm>
          <a:custGeom>
            <a:avLst/>
            <a:gdLst/>
            <a:ahLst/>
            <a:cxnLst/>
            <a:rect l="l" t="t" r="r" b="b"/>
            <a:pathLst>
              <a:path w="228600" h="337820">
                <a:moveTo>
                  <a:pt x="0" y="337820"/>
                </a:moveTo>
                <a:lnTo>
                  <a:pt x="228600" y="337820"/>
                </a:lnTo>
                <a:lnTo>
                  <a:pt x="2286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bk object 180"/>
          <p:cNvSpPr/>
          <p:nvPr/>
        </p:nvSpPr>
        <p:spPr>
          <a:xfrm>
            <a:off x="728980" y="0"/>
            <a:ext cx="762000" cy="332740"/>
          </a:xfrm>
          <a:custGeom>
            <a:avLst/>
            <a:gdLst/>
            <a:ahLst/>
            <a:cxnLst/>
            <a:rect l="l" t="t" r="r" b="b"/>
            <a:pathLst>
              <a:path w="762000" h="332740">
                <a:moveTo>
                  <a:pt x="0" y="332740"/>
                </a:moveTo>
                <a:lnTo>
                  <a:pt x="762000" y="332740"/>
                </a:lnTo>
                <a:lnTo>
                  <a:pt x="7620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bk object 181"/>
          <p:cNvSpPr/>
          <p:nvPr/>
        </p:nvSpPr>
        <p:spPr>
          <a:xfrm>
            <a:off x="728980" y="6520180"/>
            <a:ext cx="762000" cy="337820"/>
          </a:xfrm>
          <a:custGeom>
            <a:avLst/>
            <a:gdLst/>
            <a:ahLst/>
            <a:cxnLst/>
            <a:rect l="l" t="t" r="r" b="b"/>
            <a:pathLst>
              <a:path w="762000" h="337820">
                <a:moveTo>
                  <a:pt x="0" y="337820"/>
                </a:moveTo>
                <a:lnTo>
                  <a:pt x="762000" y="337820"/>
                </a:lnTo>
                <a:lnTo>
                  <a:pt x="7620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bk object 182"/>
          <p:cNvSpPr/>
          <p:nvPr/>
        </p:nvSpPr>
        <p:spPr>
          <a:xfrm>
            <a:off x="6706869" y="6520180"/>
            <a:ext cx="1524000" cy="337820"/>
          </a:xfrm>
          <a:custGeom>
            <a:avLst/>
            <a:gdLst/>
            <a:ahLst/>
            <a:cxnLst/>
            <a:rect l="l" t="t" r="r" b="b"/>
            <a:pathLst>
              <a:path w="1524000" h="337820">
                <a:moveTo>
                  <a:pt x="0" y="337820"/>
                </a:moveTo>
                <a:lnTo>
                  <a:pt x="1524000" y="337820"/>
                </a:lnTo>
                <a:lnTo>
                  <a:pt x="15240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bk object 183"/>
          <p:cNvSpPr/>
          <p:nvPr/>
        </p:nvSpPr>
        <p:spPr>
          <a:xfrm>
            <a:off x="8992869" y="0"/>
            <a:ext cx="151130" cy="6858000"/>
          </a:xfrm>
          <a:custGeom>
            <a:avLst/>
            <a:gdLst/>
            <a:ahLst/>
            <a:cxnLst/>
            <a:rect l="l" t="t" r="r" b="b"/>
            <a:pathLst>
              <a:path w="151129" h="6858000">
                <a:moveTo>
                  <a:pt x="0" y="6858000"/>
                </a:moveTo>
                <a:lnTo>
                  <a:pt x="151129" y="6858000"/>
                </a:lnTo>
                <a:lnTo>
                  <a:pt x="15112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bk object 184"/>
          <p:cNvSpPr/>
          <p:nvPr/>
        </p:nvSpPr>
        <p:spPr>
          <a:xfrm>
            <a:off x="8230869" y="0"/>
            <a:ext cx="762000" cy="6858000"/>
          </a:xfrm>
          <a:custGeom>
            <a:avLst/>
            <a:gdLst/>
            <a:ahLst/>
            <a:cxnLst/>
            <a:rect l="l" t="t" r="r" b="b"/>
            <a:pathLst>
              <a:path w="762000" h="6858000">
                <a:moveTo>
                  <a:pt x="762000" y="0"/>
                </a:moveTo>
                <a:lnTo>
                  <a:pt x="0" y="0"/>
                </a:lnTo>
                <a:lnTo>
                  <a:pt x="0" y="6858000"/>
                </a:lnTo>
                <a:lnTo>
                  <a:pt x="762000" y="6858000"/>
                </a:lnTo>
                <a:lnTo>
                  <a:pt x="762000" y="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bk object 185"/>
          <p:cNvSpPr/>
          <p:nvPr/>
        </p:nvSpPr>
        <p:spPr>
          <a:xfrm>
            <a:off x="3963670" y="0"/>
            <a:ext cx="596900" cy="332740"/>
          </a:xfrm>
          <a:custGeom>
            <a:avLst/>
            <a:gdLst/>
            <a:ahLst/>
            <a:cxnLst/>
            <a:rect l="l" t="t" r="r" b="b"/>
            <a:pathLst>
              <a:path w="596900" h="332740">
                <a:moveTo>
                  <a:pt x="0" y="332740"/>
                </a:moveTo>
                <a:lnTo>
                  <a:pt x="596900" y="332740"/>
                </a:lnTo>
                <a:lnTo>
                  <a:pt x="5969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bk object 186"/>
          <p:cNvSpPr/>
          <p:nvPr/>
        </p:nvSpPr>
        <p:spPr>
          <a:xfrm>
            <a:off x="3963670" y="6520180"/>
            <a:ext cx="2743200" cy="337820"/>
          </a:xfrm>
          <a:custGeom>
            <a:avLst/>
            <a:gdLst/>
            <a:ahLst/>
            <a:cxnLst/>
            <a:rect l="l" t="t" r="r" b="b"/>
            <a:pathLst>
              <a:path w="2743200" h="337820">
                <a:moveTo>
                  <a:pt x="0" y="337820"/>
                </a:moveTo>
                <a:lnTo>
                  <a:pt x="2743200" y="337820"/>
                </a:lnTo>
                <a:lnTo>
                  <a:pt x="27432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bk object 187"/>
          <p:cNvSpPr/>
          <p:nvPr/>
        </p:nvSpPr>
        <p:spPr>
          <a:xfrm>
            <a:off x="50105" y="0"/>
            <a:ext cx="9100184" cy="6864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bk object 188"/>
          <p:cNvSpPr/>
          <p:nvPr/>
        </p:nvSpPr>
        <p:spPr>
          <a:xfrm>
            <a:off x="457200" y="332740"/>
            <a:ext cx="8229600" cy="6187440"/>
          </a:xfrm>
          <a:custGeom>
            <a:avLst/>
            <a:gdLst/>
            <a:ahLst/>
            <a:cxnLst/>
            <a:rect l="l" t="t" r="r" b="b"/>
            <a:pathLst>
              <a:path w="8229600" h="6187440">
                <a:moveTo>
                  <a:pt x="8229600" y="0"/>
                </a:moveTo>
                <a:lnTo>
                  <a:pt x="0" y="0"/>
                </a:lnTo>
                <a:lnTo>
                  <a:pt x="0" y="6187439"/>
                </a:lnTo>
                <a:lnTo>
                  <a:pt x="8229600" y="6187439"/>
                </a:lnTo>
                <a:lnTo>
                  <a:pt x="8229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bk object 189"/>
          <p:cNvSpPr/>
          <p:nvPr/>
        </p:nvSpPr>
        <p:spPr>
          <a:xfrm>
            <a:off x="457200" y="332740"/>
            <a:ext cx="8229600" cy="6187440"/>
          </a:xfrm>
          <a:custGeom>
            <a:avLst/>
            <a:gdLst/>
            <a:ahLst/>
            <a:cxnLst/>
            <a:rect l="l" t="t" r="r" b="b"/>
            <a:pathLst>
              <a:path w="8229600" h="6187440">
                <a:moveTo>
                  <a:pt x="4114800" y="6187439"/>
                </a:moveTo>
                <a:lnTo>
                  <a:pt x="0" y="6187439"/>
                </a:lnTo>
                <a:lnTo>
                  <a:pt x="0" y="0"/>
                </a:lnTo>
                <a:lnTo>
                  <a:pt x="8229600" y="0"/>
                </a:lnTo>
                <a:lnTo>
                  <a:pt x="8229600" y="6187439"/>
                </a:lnTo>
                <a:lnTo>
                  <a:pt x="4114800" y="6187439"/>
                </a:lnTo>
                <a:close/>
              </a:path>
            </a:pathLst>
          </a:custGeom>
          <a:ln w="64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bk object 190"/>
          <p:cNvSpPr/>
          <p:nvPr/>
        </p:nvSpPr>
        <p:spPr>
          <a:xfrm>
            <a:off x="4560570" y="0"/>
            <a:ext cx="3680460" cy="676910"/>
          </a:xfrm>
          <a:custGeom>
            <a:avLst/>
            <a:gdLst/>
            <a:ahLst/>
            <a:cxnLst/>
            <a:rect l="l" t="t" r="r" b="b"/>
            <a:pathLst>
              <a:path w="3680459" h="676910">
                <a:moveTo>
                  <a:pt x="3680459" y="0"/>
                </a:moveTo>
                <a:lnTo>
                  <a:pt x="0" y="0"/>
                </a:lnTo>
                <a:lnTo>
                  <a:pt x="0" y="676910"/>
                </a:lnTo>
                <a:lnTo>
                  <a:pt x="3680459" y="676910"/>
                </a:lnTo>
                <a:lnTo>
                  <a:pt x="3680459" y="0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bk object 191"/>
          <p:cNvSpPr/>
          <p:nvPr/>
        </p:nvSpPr>
        <p:spPr>
          <a:xfrm>
            <a:off x="4560570" y="0"/>
            <a:ext cx="1840230" cy="676910"/>
          </a:xfrm>
          <a:custGeom>
            <a:avLst/>
            <a:gdLst/>
            <a:ahLst/>
            <a:cxnLst/>
            <a:rect l="l" t="t" r="r" b="b"/>
            <a:pathLst>
              <a:path w="1840229" h="676910">
                <a:moveTo>
                  <a:pt x="1840229" y="676910"/>
                </a:moveTo>
                <a:lnTo>
                  <a:pt x="0" y="676910"/>
                </a:lnTo>
                <a:lnTo>
                  <a:pt x="0" y="0"/>
                </a:lnTo>
              </a:path>
            </a:pathLst>
          </a:custGeom>
          <a:ln w="15814">
            <a:solidFill>
              <a:srgbClr val="73A40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bk object 192"/>
          <p:cNvSpPr/>
          <p:nvPr/>
        </p:nvSpPr>
        <p:spPr>
          <a:xfrm>
            <a:off x="6400800" y="0"/>
            <a:ext cx="1840230" cy="676910"/>
          </a:xfrm>
          <a:custGeom>
            <a:avLst/>
            <a:gdLst/>
            <a:ahLst/>
            <a:cxnLst/>
            <a:rect l="l" t="t" r="r" b="b"/>
            <a:pathLst>
              <a:path w="1840229" h="676910">
                <a:moveTo>
                  <a:pt x="1840229" y="0"/>
                </a:moveTo>
                <a:lnTo>
                  <a:pt x="1840229" y="676910"/>
                </a:lnTo>
                <a:lnTo>
                  <a:pt x="0" y="676910"/>
                </a:lnTo>
              </a:path>
            </a:pathLst>
          </a:custGeom>
          <a:ln w="15814">
            <a:solidFill>
              <a:srgbClr val="73A40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bk object 193"/>
          <p:cNvSpPr/>
          <p:nvPr/>
        </p:nvSpPr>
        <p:spPr>
          <a:xfrm>
            <a:off x="4649470" y="0"/>
            <a:ext cx="3505200" cy="600710"/>
          </a:xfrm>
          <a:custGeom>
            <a:avLst/>
            <a:gdLst/>
            <a:ahLst/>
            <a:cxnLst/>
            <a:rect l="l" t="t" r="r" b="b"/>
            <a:pathLst>
              <a:path w="3505200" h="600710">
                <a:moveTo>
                  <a:pt x="3505200" y="0"/>
                </a:moveTo>
                <a:lnTo>
                  <a:pt x="0" y="0"/>
                </a:lnTo>
                <a:lnTo>
                  <a:pt x="0" y="600710"/>
                </a:lnTo>
                <a:lnTo>
                  <a:pt x="3505200" y="600710"/>
                </a:lnTo>
                <a:lnTo>
                  <a:pt x="3505200" y="0"/>
                </a:lnTo>
                <a:close/>
              </a:path>
            </a:pathLst>
          </a:custGeom>
          <a:solidFill>
            <a:srgbClr val="7067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 u="heavy">
                <a:solidFill>
                  <a:srgbClr val="93C50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1/24/2019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1/24/2019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1/24/2019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4284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200" b="1" i="0">
                <a:solidFill>
                  <a:srgbClr val="FFFF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1/24/2019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0202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200" b="1" i="0">
                <a:solidFill>
                  <a:srgbClr val="FFFF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1/24/2019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904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200" b="1" i="0">
                <a:solidFill>
                  <a:srgbClr val="FFFF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1/24/2019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566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-1270" y="0"/>
            <a:ext cx="9146540" cy="86360"/>
          </a:xfrm>
          <a:custGeom>
            <a:avLst/>
            <a:gdLst/>
            <a:ahLst/>
            <a:cxnLst/>
            <a:rect l="l" t="t" r="r" b="b"/>
            <a:pathLst>
              <a:path w="9146540" h="86360">
                <a:moveTo>
                  <a:pt x="0" y="0"/>
                </a:moveTo>
                <a:lnTo>
                  <a:pt x="9146540" y="0"/>
                </a:lnTo>
                <a:lnTo>
                  <a:pt x="9146540" y="86360"/>
                </a:lnTo>
                <a:lnTo>
                  <a:pt x="0" y="86360"/>
                </a:lnTo>
                <a:lnTo>
                  <a:pt x="0" y="0"/>
                </a:lnTo>
                <a:close/>
              </a:path>
            </a:pathLst>
          </a:custGeom>
          <a:solidFill>
            <a:srgbClr val="C1F2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9144634" y="85089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5089"/>
                </a:lnTo>
              </a:path>
            </a:pathLst>
          </a:custGeom>
          <a:ln w="85089">
            <a:solidFill>
              <a:srgbClr val="C1F2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5940" y="290829"/>
            <a:ext cx="6193155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 u="heavy">
                <a:solidFill>
                  <a:srgbClr val="93C50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2270" y="2700020"/>
            <a:ext cx="8379459" cy="39573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1/24/2019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46402" y="353644"/>
            <a:ext cx="5251195" cy="11233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 b="1" i="0">
                <a:solidFill>
                  <a:srgbClr val="FFFF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8739" y="2982594"/>
            <a:ext cx="3869690" cy="2774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1/24/2019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394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469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1" name="Text Placeholder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E3DED1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E3DED1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A7A39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4589F8-9D94-40B0-84C2-D594AC679245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A7A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A7A3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259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anose="020B060403050404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anose="020B060403050404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anose="020B060403050404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anose="020B060403050404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anose="020B0604030504040204" pitchFamily="34" charset="0"/>
        </a:defRPr>
      </a:lvl9pPr>
      <a:extLst/>
    </p:titleStyle>
    <p:bodyStyle>
      <a:lvl1pPr marL="265113" indent="-265113" algn="l" rtl="0" fontAlgn="base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fontAlgn="base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anose="020B0604030504040204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fontAlgn="base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anose="05020102010507070707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fontAlgn="base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anose="020B0604030504040204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fontAlgn="base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anose="05020102010507070707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8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8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8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8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8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g"/><Relationship Id="rId7" Type="http://schemas.openxmlformats.org/officeDocument/2006/relationships/image" Target="../media/image39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jp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" Type="http://schemas.openxmlformats.org/officeDocument/2006/relationships/image" Target="../media/image21.jp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oon.com/book/biology/whole/image/1/1-8.tif.jpg" TargetMode="External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dalbsoutss.eq.edu.au/Sheepbrains_Me/human_brain.gif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4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bioon.com/book/biology/whole/image/1/1-8.tif.jpg" TargetMode="External"/><Relationship Id="rId4" Type="http://schemas.openxmlformats.org/officeDocument/2006/relationships/image" Target="../media/image87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bioon.com/book/biology/whole/image/1/1-8.tif.jpg" TargetMode="External"/><Relationship Id="rId4" Type="http://schemas.openxmlformats.org/officeDocument/2006/relationships/image" Target="../media/image89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bioon.com/book/biology/whole/image/1/1-8.tif.jpg" TargetMode="External"/><Relationship Id="rId4" Type="http://schemas.openxmlformats.org/officeDocument/2006/relationships/image" Target="../media/image9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jp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10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231106"/>
          </a:xfrm>
        </p:spPr>
        <p:txBody>
          <a:bodyPr/>
          <a:lstStyle/>
          <a:p>
            <a:r>
              <a:rPr lang="en-IN" dirty="0" smtClean="0">
                <a:solidFill>
                  <a:srgbClr val="FF0000"/>
                </a:solidFill>
              </a:rPr>
              <a:t>Cerebral Hemisphere- Sulci and </a:t>
            </a:r>
            <a:r>
              <a:rPr lang="en-IN" dirty="0" err="1" smtClean="0">
                <a:solidFill>
                  <a:srgbClr val="FF0000"/>
                </a:solidFill>
              </a:rPr>
              <a:t>Gyri</a:t>
            </a:r>
            <a:r>
              <a:rPr lang="en-IN" dirty="0" smtClean="0">
                <a:solidFill>
                  <a:srgbClr val="FF0000"/>
                </a:solidFill>
              </a:rPr>
              <a:t>, and Functional Areas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292662"/>
          </a:xfrm>
        </p:spPr>
        <p:txBody>
          <a:bodyPr/>
          <a:lstStyle/>
          <a:p>
            <a:r>
              <a:rPr lang="en-IN" sz="2800" dirty="0" smtClean="0"/>
              <a:t>Dr </a:t>
            </a:r>
            <a:r>
              <a:rPr lang="en-IN" sz="2800" dirty="0" err="1" smtClean="0"/>
              <a:t>Mukesh</a:t>
            </a:r>
            <a:r>
              <a:rPr lang="en-IN" sz="2800" dirty="0" smtClean="0"/>
              <a:t> </a:t>
            </a:r>
            <a:r>
              <a:rPr lang="en-IN" sz="2800" dirty="0" err="1" smtClean="0"/>
              <a:t>Singla</a:t>
            </a:r>
            <a:endParaRPr lang="en-IN" sz="2800" dirty="0" smtClean="0"/>
          </a:p>
          <a:p>
            <a:r>
              <a:rPr lang="en-IN" sz="2800" dirty="0" smtClean="0"/>
              <a:t>Department Of Anatomy</a:t>
            </a:r>
          </a:p>
          <a:p>
            <a:r>
              <a:rPr lang="en-IN" sz="2800" dirty="0" smtClean="0"/>
              <a:t>AIIMS, </a:t>
            </a:r>
            <a:r>
              <a:rPr lang="en-IN" sz="2800" dirty="0" err="1" smtClean="0"/>
              <a:t>Rishikesh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4042990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098" name="Picture 2" descr="Anterior cerebral artery - caudal 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617" y="290829"/>
            <a:ext cx="5247800" cy="622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77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60147"/>
            <a:ext cx="507111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10" dirty="0">
                <a:solidFill>
                  <a:srgbClr val="006FC0"/>
                </a:solidFill>
              </a:rPr>
              <a:t>Anterior </a:t>
            </a:r>
            <a:r>
              <a:rPr sz="3200" spc="-20" dirty="0">
                <a:solidFill>
                  <a:srgbClr val="006FC0"/>
                </a:solidFill>
              </a:rPr>
              <a:t>cerebral </a:t>
            </a:r>
            <a:r>
              <a:rPr sz="3200" dirty="0">
                <a:solidFill>
                  <a:srgbClr val="006FC0"/>
                </a:solidFill>
              </a:rPr>
              <a:t>a.</a:t>
            </a:r>
            <a:r>
              <a:rPr sz="3200" spc="-65" dirty="0">
                <a:solidFill>
                  <a:srgbClr val="006FC0"/>
                </a:solidFill>
              </a:rPr>
              <a:t> </a:t>
            </a:r>
            <a:r>
              <a:rPr sz="3200" spc="-10" dirty="0">
                <a:solidFill>
                  <a:srgbClr val="006FC0"/>
                </a:solidFill>
              </a:rPr>
              <a:t>syndrome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78739" y="702310"/>
            <a:ext cx="8987155" cy="37807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 marR="5080" lvl="0" indent="-45720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69265" algn="l"/>
                <a:tab pos="469900" algn="l"/>
              </a:tabLst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Hemiparesis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 hemiplegia </a:t>
            </a:r>
            <a:r>
              <a:rPr kumimoji="0" sz="22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contralaterally,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involving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primarily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lower 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limbs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pelvic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floor</a:t>
            </a:r>
            <a:r>
              <a:rPr kumimoji="0" sz="2200" b="1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musculature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69265" algn="l"/>
                <a:tab pos="46990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Sensory deficits </a:t>
            </a:r>
            <a:r>
              <a:rPr kumimoji="0" sz="2200" b="1" i="0" u="none" strike="noStrike" kern="1200" cap="none" spc="-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contralaterally</a:t>
            </a:r>
            <a:r>
              <a:rPr kumimoji="0" sz="22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involving primarily the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leg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2200" b="1" i="0" u="none" strike="noStrike" kern="1200" cap="none" spc="1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perineum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69265" algn="l"/>
                <a:tab pos="469900" algn="l"/>
              </a:tabLst>
              <a:defRPr/>
            </a:pP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Apraxia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(due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branches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supplementary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motor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area and</a:t>
            </a:r>
            <a:r>
              <a:rPr kumimoji="0" sz="22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corpus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callosum)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Tx/>
              <a:buSzTx/>
              <a:buFontTx/>
              <a:buAutoNum type="arabicPeriod" startAt="4"/>
              <a:tabLst>
                <a:tab pos="469265" algn="l"/>
                <a:tab pos="469900" algn="l"/>
              </a:tabLst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Disconnection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syndrome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(due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callosal</a:t>
            </a:r>
            <a:r>
              <a:rPr kumimoji="0" sz="2200" b="1" i="0" u="none" strike="noStrike" kern="1200" cap="none" spc="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branches)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Tx/>
              <a:buAutoNum type="arabicPeriod" startAt="4"/>
              <a:tabLst>
                <a:tab pos="469265" algn="l"/>
                <a:tab pos="46990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Anosmia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(due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branches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the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olfactory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bulb and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olfactory</a:t>
            </a:r>
            <a:r>
              <a:rPr kumimoji="0" sz="2200" b="1" i="0" u="none" strike="noStrike" kern="1200" cap="none" spc="22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tract)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Tx/>
              <a:buAutoNum type="arabicPeriod" startAt="4"/>
              <a:tabLst>
                <a:tab pos="469265" algn="l"/>
                <a:tab pos="46990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Urinary</a:t>
            </a:r>
            <a:r>
              <a:rPr kumimoji="0" sz="2200" b="1" i="0" u="none" strike="noStrike" kern="1200" cap="none" spc="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incontinence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7620" lvl="0" indent="-457200" algn="l" defTabSz="914400" rtl="0" eaLnBrk="1" fontAlgn="auto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Tx/>
              <a:buSzTx/>
              <a:buFontTx/>
              <a:buAutoNum type="arabicPeriod" startAt="4"/>
              <a:tabLst>
                <a:tab pos="469265" algn="l"/>
                <a:tab pos="469900" algn="l"/>
                <a:tab pos="1295400" algn="l"/>
                <a:tab pos="2106930" algn="l"/>
                <a:tab pos="2701290" algn="l"/>
                <a:tab pos="3107055" algn="l"/>
                <a:tab pos="4127500" algn="l"/>
                <a:tab pos="4941570" algn="l"/>
                <a:tab pos="6772275" algn="l"/>
                <a:tab pos="7175500" algn="l"/>
                <a:tab pos="7937500" algn="l"/>
                <a:tab pos="8333740" algn="l"/>
              </a:tabLst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</a:t>
            </a:r>
            <a:r>
              <a:rPr kumimoji="0" sz="2200" b="1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asp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fl</a:t>
            </a:r>
            <a:r>
              <a:rPr kumimoji="0" sz="2200" b="1" i="0" u="none" strike="noStrike" kern="1200" cap="none" spc="-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sucking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fl</a:t>
            </a:r>
            <a:r>
              <a:rPr kumimoji="0" sz="2200" b="1" i="0" u="none" strike="noStrike" kern="1200" cap="none" spc="-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6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</a:t>
            </a:r>
            <a:r>
              <a:rPr kumimoji="0" sz="2200" b="1" i="0" u="none" strike="noStrike" kern="120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1" i="0" u="none" strike="noStrike" kern="1200" cap="none" spc="-5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ally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(if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ci</a:t>
            </a:r>
            <a:r>
              <a:rPr kumimoji="0" sz="22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cl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Willis  compromised)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736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0"/>
            <a:ext cx="474472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006FC0"/>
                </a:solidFill>
              </a:rPr>
              <a:t>Middle </a:t>
            </a:r>
            <a:r>
              <a:rPr sz="4000" spc="-25" dirty="0">
                <a:solidFill>
                  <a:srgbClr val="006FC0"/>
                </a:solidFill>
              </a:rPr>
              <a:t>cerebral</a:t>
            </a:r>
            <a:r>
              <a:rPr sz="4000" spc="-15" dirty="0">
                <a:solidFill>
                  <a:srgbClr val="006FC0"/>
                </a:solidFill>
              </a:rPr>
              <a:t> artery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78739" y="702310"/>
            <a:ext cx="4114165" cy="3848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lvl="0" indent="-342900" algn="just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middle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cerebral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artery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 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largest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most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direct 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branch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internal carotid 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therefore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most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subject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 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embolism.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5080" lvl="0" indent="-342900" algn="just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It passes deep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into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lateral 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sulcus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supply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cortex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 the insula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overlying  opercula.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6985" lvl="0" indent="-342900" algn="just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It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reaches the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lateral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surface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22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hemisphere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442459" y="833691"/>
            <a:ext cx="4696841" cy="52377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414517" y="4225416"/>
            <a:ext cx="497205" cy="474980"/>
          </a:xfrm>
          <a:custGeom>
            <a:avLst/>
            <a:gdLst/>
            <a:ahLst/>
            <a:cxnLst/>
            <a:rect l="l" t="t" r="r" b="b"/>
            <a:pathLst>
              <a:path w="497204" h="474979">
                <a:moveTo>
                  <a:pt x="303403" y="0"/>
                </a:moveTo>
                <a:lnTo>
                  <a:pt x="350012" y="50291"/>
                </a:lnTo>
                <a:lnTo>
                  <a:pt x="0" y="374014"/>
                </a:lnTo>
                <a:lnTo>
                  <a:pt x="93091" y="474725"/>
                </a:lnTo>
                <a:lnTo>
                  <a:pt x="443103" y="151002"/>
                </a:lnTo>
                <a:lnTo>
                  <a:pt x="491656" y="151002"/>
                </a:lnTo>
                <a:lnTo>
                  <a:pt x="497205" y="7492"/>
                </a:lnTo>
                <a:lnTo>
                  <a:pt x="303403" y="0"/>
                </a:lnTo>
                <a:close/>
              </a:path>
              <a:path w="497204" h="474979">
                <a:moveTo>
                  <a:pt x="491656" y="151002"/>
                </a:moveTo>
                <a:lnTo>
                  <a:pt x="443103" y="151002"/>
                </a:lnTo>
                <a:lnTo>
                  <a:pt x="489712" y="201294"/>
                </a:lnTo>
                <a:lnTo>
                  <a:pt x="491656" y="151002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414517" y="4225416"/>
            <a:ext cx="497205" cy="474980"/>
          </a:xfrm>
          <a:custGeom>
            <a:avLst/>
            <a:gdLst/>
            <a:ahLst/>
            <a:cxnLst/>
            <a:rect l="l" t="t" r="r" b="b"/>
            <a:pathLst>
              <a:path w="497204" h="474979">
                <a:moveTo>
                  <a:pt x="0" y="374014"/>
                </a:moveTo>
                <a:lnTo>
                  <a:pt x="350012" y="50291"/>
                </a:lnTo>
                <a:lnTo>
                  <a:pt x="303403" y="0"/>
                </a:lnTo>
                <a:lnTo>
                  <a:pt x="497205" y="7492"/>
                </a:lnTo>
                <a:lnTo>
                  <a:pt x="489712" y="201294"/>
                </a:lnTo>
                <a:lnTo>
                  <a:pt x="443103" y="151002"/>
                </a:lnTo>
                <a:lnTo>
                  <a:pt x="93091" y="474725"/>
                </a:lnTo>
                <a:lnTo>
                  <a:pt x="0" y="374014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34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66948" y="2120337"/>
            <a:ext cx="4607785" cy="32445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8739" y="0"/>
            <a:ext cx="474472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006FC0"/>
                </a:solidFill>
              </a:rPr>
              <a:t>Middle </a:t>
            </a:r>
            <a:r>
              <a:rPr sz="4000" spc="-25" dirty="0">
                <a:solidFill>
                  <a:srgbClr val="006FC0"/>
                </a:solidFill>
              </a:rPr>
              <a:t>cerebral</a:t>
            </a:r>
            <a:r>
              <a:rPr sz="4000" spc="-15" dirty="0">
                <a:solidFill>
                  <a:srgbClr val="006FC0"/>
                </a:solidFill>
              </a:rPr>
              <a:t> artery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78739" y="1104646"/>
            <a:ext cx="4114800" cy="48539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715" lvl="0" indent="-342900" algn="just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by continuing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lateral 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sulcus,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from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which its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branches  emerge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ramify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over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area  that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falls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short of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borders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lateral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surface by one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gyrus  or its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equivalent</a:t>
            </a:r>
            <a:r>
              <a:rPr kumimoji="0" sz="2200" b="1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breadth.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•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5080" lvl="0" indent="-342900" algn="just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 its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area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cortical  distribution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lie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motor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sensory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areas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opposite 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half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body,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excluding </a:t>
            </a:r>
            <a:r>
              <a:rPr kumimoji="0" sz="22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leg, 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foot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perineum (which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 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anterior cerebral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territory), and  the auditory and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speech</a:t>
            </a:r>
            <a:r>
              <a:rPr kumimoji="0" sz="2200" b="1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areas.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541134" y="3836034"/>
            <a:ext cx="587375" cy="401955"/>
          </a:xfrm>
          <a:custGeom>
            <a:avLst/>
            <a:gdLst/>
            <a:ahLst/>
            <a:cxnLst/>
            <a:rect l="l" t="t" r="r" b="b"/>
            <a:pathLst>
              <a:path w="587375" h="401954">
                <a:moveTo>
                  <a:pt x="456703" y="204088"/>
                </a:moveTo>
                <a:lnTo>
                  <a:pt x="104013" y="204088"/>
                </a:lnTo>
                <a:lnTo>
                  <a:pt x="523240" y="401700"/>
                </a:lnTo>
                <a:lnTo>
                  <a:pt x="587375" y="265683"/>
                </a:lnTo>
                <a:lnTo>
                  <a:pt x="456703" y="204088"/>
                </a:lnTo>
                <a:close/>
              </a:path>
              <a:path w="587375" h="401954">
                <a:moveTo>
                  <a:pt x="200151" y="0"/>
                </a:moveTo>
                <a:lnTo>
                  <a:pt x="0" y="71881"/>
                </a:lnTo>
                <a:lnTo>
                  <a:pt x="71882" y="272033"/>
                </a:lnTo>
                <a:lnTo>
                  <a:pt x="104013" y="204088"/>
                </a:lnTo>
                <a:lnTo>
                  <a:pt x="456703" y="204088"/>
                </a:lnTo>
                <a:lnTo>
                  <a:pt x="168148" y="68071"/>
                </a:lnTo>
                <a:lnTo>
                  <a:pt x="200151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541134" y="3836034"/>
            <a:ext cx="587375" cy="401955"/>
          </a:xfrm>
          <a:custGeom>
            <a:avLst/>
            <a:gdLst/>
            <a:ahLst/>
            <a:cxnLst/>
            <a:rect l="l" t="t" r="r" b="b"/>
            <a:pathLst>
              <a:path w="587375" h="401954">
                <a:moveTo>
                  <a:pt x="523240" y="401700"/>
                </a:moveTo>
                <a:lnTo>
                  <a:pt x="104013" y="204088"/>
                </a:lnTo>
                <a:lnTo>
                  <a:pt x="71882" y="272033"/>
                </a:lnTo>
                <a:lnTo>
                  <a:pt x="0" y="71881"/>
                </a:lnTo>
                <a:lnTo>
                  <a:pt x="200151" y="0"/>
                </a:lnTo>
                <a:lnTo>
                  <a:pt x="168148" y="68071"/>
                </a:lnTo>
                <a:lnTo>
                  <a:pt x="587375" y="265683"/>
                </a:lnTo>
                <a:lnTo>
                  <a:pt x="523240" y="401700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38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60147"/>
            <a:ext cx="485965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solidFill>
                  <a:srgbClr val="006FC0"/>
                </a:solidFill>
              </a:rPr>
              <a:t>Middle </a:t>
            </a:r>
            <a:r>
              <a:rPr sz="3200" spc="-20" dirty="0">
                <a:solidFill>
                  <a:srgbClr val="006FC0"/>
                </a:solidFill>
              </a:rPr>
              <a:t>cerebral </a:t>
            </a:r>
            <a:r>
              <a:rPr sz="3200" dirty="0">
                <a:solidFill>
                  <a:srgbClr val="006FC0"/>
                </a:solidFill>
              </a:rPr>
              <a:t>a.</a:t>
            </a:r>
            <a:r>
              <a:rPr sz="3200" spc="-50" dirty="0">
                <a:solidFill>
                  <a:srgbClr val="006FC0"/>
                </a:solidFill>
              </a:rPr>
              <a:t> </a:t>
            </a:r>
            <a:r>
              <a:rPr sz="3200" spc="-10" dirty="0">
                <a:solidFill>
                  <a:srgbClr val="006FC0"/>
                </a:solidFill>
              </a:rPr>
              <a:t>syndrome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78739" y="634644"/>
            <a:ext cx="8987155" cy="270827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69265" algn="l"/>
                <a:tab pos="469900" algn="l"/>
              </a:tabLst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Hemiparesis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 hemiplegia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lower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half of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contralateral</a:t>
            </a:r>
            <a:r>
              <a:rPr kumimoji="0" sz="2200" b="1" i="0" u="none" strike="noStrike" kern="1200" cap="none" spc="2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face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5080" lvl="0" indent="-457200" algn="l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69265" algn="l"/>
                <a:tab pos="469900" algn="l"/>
                <a:tab pos="2101215" algn="l"/>
                <a:tab pos="2558415" algn="l"/>
                <a:tab pos="4048760" algn="l"/>
                <a:tab pos="4495165" algn="l"/>
                <a:tab pos="5089525" algn="l"/>
                <a:tab pos="6769734" algn="l"/>
                <a:tab pos="7665720" algn="l"/>
                <a:tab pos="8310245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Hemi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esi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hemiplegia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</a:t>
            </a:r>
            <a:r>
              <a:rPr kumimoji="0" sz="22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up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</a:t>
            </a:r>
            <a:r>
              <a:rPr kumimoji="0" sz="22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er 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extremities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69265" algn="l"/>
                <a:tab pos="46990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Sensory loss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contralateral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face,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arm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2200" b="1" i="0" u="none" strike="noStrike" kern="1200" cap="none" spc="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leg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69265" algn="l"/>
                <a:tab pos="469900" algn="l"/>
              </a:tabLst>
              <a:defRPr/>
            </a:pPr>
            <a:r>
              <a:rPr kumimoji="0" sz="2200" b="1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Ataxia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contralateral</a:t>
            </a:r>
            <a:r>
              <a:rPr kumimoji="0" sz="2200" b="1" i="0" u="none" strike="noStrike" kern="1200" cap="none" spc="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extremities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6985" lvl="0" indent="-457200" algn="l" defTabSz="914400" rtl="0" eaLnBrk="1" fontAlgn="auto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69265" algn="l"/>
                <a:tab pos="46990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Speech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impairments/aphasia: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Broca's area,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Wernicke's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Global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aphasia  as a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result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a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dominant hemisphere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lesion (usually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left</a:t>
            </a:r>
            <a:r>
              <a:rPr kumimoji="0" sz="2200" b="1" i="0" u="none" strike="noStrike" kern="1200" cap="none" spc="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brain)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739" y="3385184"/>
            <a:ext cx="283591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469265" algn="l"/>
                <a:tab pos="1906905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6.	</a:t>
            </a:r>
            <a:r>
              <a:rPr kumimoji="0" sz="2200" b="1" i="0" u="none" strike="noStrike" kern="1200" cap="none" spc="-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1" i="0" u="none" strike="noStrike" kern="1200" cap="none" spc="-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fi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its: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90798" y="3385184"/>
            <a:ext cx="597344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1565275" algn="l"/>
                <a:tab pos="2684145" algn="l"/>
                <a:tab pos="4403725" algn="l"/>
                <a:tab pos="552450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hemisp</a:t>
            </a:r>
            <a:r>
              <a:rPr kumimoji="0" sz="22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ti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neglect,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os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gnosia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</a:t>
            </a:r>
            <a:r>
              <a:rPr kumimoji="0" sz="22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xia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739" y="3720465"/>
            <a:ext cx="8985885" cy="22383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 marR="508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spatial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disorganization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as a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result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a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non-dominant hemisphere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lesion  (usually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right</a:t>
            </a:r>
            <a:r>
              <a:rPr kumimoji="0" sz="2200" b="1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brain)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5080" lvl="0" indent="-457200" algn="l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9265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7.	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Visual disorders: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déviation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conjuguée, a </a:t>
            </a:r>
            <a:r>
              <a:rPr kumimoji="0" sz="22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gaze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preference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towards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side  of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lesion;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contralateral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homonymous</a:t>
            </a:r>
            <a:r>
              <a:rPr kumimoji="0" sz="2200" b="1" i="0" u="none" strike="noStrike" kern="1200" cap="none" spc="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hemianopsia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Note: *faciobrachial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deficits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greater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than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that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the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lower</a:t>
            </a:r>
            <a:r>
              <a:rPr kumimoji="0" sz="2200" b="1" i="0" u="none" strike="noStrike" kern="1200" cap="none" spc="28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limb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534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0"/>
            <a:ext cx="516445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25" dirty="0">
                <a:solidFill>
                  <a:srgbClr val="006FC0"/>
                </a:solidFill>
              </a:rPr>
              <a:t>Posterior cerebral</a:t>
            </a:r>
            <a:r>
              <a:rPr sz="4000" spc="35" dirty="0">
                <a:solidFill>
                  <a:srgbClr val="006FC0"/>
                </a:solidFill>
              </a:rPr>
              <a:t> </a:t>
            </a:r>
            <a:r>
              <a:rPr sz="4000" spc="-15" dirty="0">
                <a:solidFill>
                  <a:srgbClr val="006FC0"/>
                </a:solidFill>
              </a:rPr>
              <a:t>artery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78739" y="699261"/>
            <a:ext cx="4480560" cy="3391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lvl="0" indent="-34290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posterior </a:t>
            </a:r>
            <a:r>
              <a:rPr kumimoji="0" sz="2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cerebral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artery  curls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back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around the </a:t>
            </a:r>
            <a:r>
              <a:rPr kumimoji="0" sz="2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cerebral 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peduncle supplying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it and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 optic 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tract,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passes back  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above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tentorium </a:t>
            </a:r>
            <a:r>
              <a:rPr kumimoji="0" sz="2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2400" b="1" i="0" u="none" strike="noStrike" kern="1200" cap="none" spc="4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supply  the 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inferomedial surface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 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temporal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occipital</a:t>
            </a:r>
            <a:r>
              <a:rPr kumimoji="0" sz="24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lobes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6350" lvl="0" indent="-342900" algn="just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Its 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territory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meets 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that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 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anterior </a:t>
            </a:r>
            <a:r>
              <a:rPr kumimoji="0" sz="2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cerebral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artery </a:t>
            </a:r>
            <a:r>
              <a:rPr kumimoji="0" sz="2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</a:t>
            </a:r>
            <a:r>
              <a:rPr kumimoji="0" sz="2400" b="1" i="0" u="none" strike="noStrike" kern="1200" cap="none" spc="4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1640" y="4064889"/>
            <a:ext cx="229679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12240" algn="l"/>
              </a:tabLst>
              <a:defRPr/>
            </a:pP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parieto-occipital 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</a:t>
            </a:r>
            <a:r>
              <a:rPr kumimoji="0" sz="24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anches	</a:t>
            </a:r>
            <a:r>
              <a:rPr kumimoji="0" sz="24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</a:t>
            </a:r>
            <a:r>
              <a:rPr kumimoji="0" sz="24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end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30779" y="4064889"/>
            <a:ext cx="162687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670" marR="5080" lvl="0" indent="-14604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91260" algn="l"/>
                <a:tab pos="1305560" algn="l"/>
              </a:tabLst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sulcus.		I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  a</a:t>
            </a:r>
            <a:r>
              <a:rPr kumimoji="0" sz="24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ound	t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21640" y="4796790"/>
            <a:ext cx="4137025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borders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brain to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supply  the 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inferior temporal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gyrus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 a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corresponding strip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</a:t>
            </a:r>
            <a:r>
              <a:rPr kumimoji="0" sz="2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cortex 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lateral 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surface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 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occipital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lobe.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636008" y="1501139"/>
            <a:ext cx="4413376" cy="33160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564373" y="2704338"/>
            <a:ext cx="848994" cy="548640"/>
          </a:xfrm>
          <a:custGeom>
            <a:avLst/>
            <a:gdLst/>
            <a:ahLst/>
            <a:cxnLst/>
            <a:rect l="l" t="t" r="r" b="b"/>
            <a:pathLst>
              <a:path w="848995" h="548639">
                <a:moveTo>
                  <a:pt x="0" y="548639"/>
                </a:moveTo>
                <a:lnTo>
                  <a:pt x="848868" y="548639"/>
                </a:lnTo>
                <a:lnTo>
                  <a:pt x="848868" y="0"/>
                </a:lnTo>
                <a:lnTo>
                  <a:pt x="0" y="0"/>
                </a:lnTo>
                <a:lnTo>
                  <a:pt x="0" y="548639"/>
                </a:lnTo>
                <a:close/>
              </a:path>
            </a:pathLst>
          </a:custGeom>
          <a:ln w="2590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2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60147"/>
            <a:ext cx="414147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15" dirty="0">
                <a:solidFill>
                  <a:srgbClr val="006FC0"/>
                </a:solidFill>
              </a:rPr>
              <a:t>Posterior </a:t>
            </a:r>
            <a:r>
              <a:rPr sz="3200" spc="-20" dirty="0">
                <a:solidFill>
                  <a:srgbClr val="006FC0"/>
                </a:solidFill>
              </a:rPr>
              <a:t>cerebral</a:t>
            </a:r>
            <a:r>
              <a:rPr sz="3200" spc="-40" dirty="0">
                <a:solidFill>
                  <a:srgbClr val="006FC0"/>
                </a:solidFill>
              </a:rPr>
              <a:t> </a:t>
            </a:r>
            <a:r>
              <a:rPr sz="3200" spc="-10" dirty="0">
                <a:solidFill>
                  <a:srgbClr val="006FC0"/>
                </a:solidFill>
              </a:rPr>
              <a:t>artery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78739" y="1138173"/>
            <a:ext cx="18643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  <a:tab pos="1122045" algn="l"/>
              </a:tabLst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	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visual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17466" y="1138173"/>
            <a:ext cx="19723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872490" algn="l"/>
                <a:tab pos="1537335" algn="l"/>
              </a:tabLst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4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	</a:t>
            </a:r>
            <a:r>
              <a:rPr kumimoji="0" sz="24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	t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21640" y="1503934"/>
            <a:ext cx="37680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80160" algn="l"/>
                <a:tab pos="2002789" algn="l"/>
                <a:tab pos="2425065" algn="l"/>
                <a:tab pos="3329304" algn="l"/>
              </a:tabLst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opposi</a:t>
            </a:r>
            <a:r>
              <a:rPr kumimoji="0" sz="24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	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fiel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	of	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visio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	lies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21640" y="1870075"/>
            <a:ext cx="8737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wholly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87151" y="1870075"/>
            <a:ext cx="13538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38860" algn="l"/>
              </a:tabLst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	i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1640" y="2235834"/>
            <a:ext cx="12045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769620" algn="l"/>
              </a:tabLst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	t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28218" y="2235834"/>
            <a:ext cx="9017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middle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34792" y="1870075"/>
            <a:ext cx="115443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9855" marR="5080" lvl="0" indent="-9779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erri</a:t>
            </a:r>
            <a:r>
              <a:rPr kumimoji="0" sz="24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24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400" b="1" i="0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 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</a:t>
            </a:r>
            <a:r>
              <a:rPr kumimoji="0" sz="24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4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eb</a:t>
            </a:r>
            <a:r>
              <a:rPr kumimoji="0" sz="24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1640" y="2601595"/>
            <a:ext cx="11728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branches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951649" y="2601595"/>
            <a:ext cx="22402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836930" algn="l"/>
              </a:tabLst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can	sometimes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21640" y="2967354"/>
            <a:ext cx="24682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62355" algn="l"/>
              </a:tabLst>
              <a:defRPr/>
            </a:pPr>
            <a:r>
              <a:rPr kumimoji="0" sz="24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</a:t>
            </a:r>
            <a:r>
              <a:rPr kumimoji="0" sz="24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	suff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cie</a:t>
            </a:r>
            <a:r>
              <a:rPr kumimoji="0" sz="24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043914" y="2967354"/>
            <a:ext cx="11468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4195" algn="l"/>
              </a:tabLst>
              <a:defRPr/>
            </a:pPr>
            <a:r>
              <a:rPr kumimoji="0" sz="24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	back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21640" y="3333369"/>
            <a:ext cx="376809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occipital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lobe </a:t>
            </a:r>
            <a:r>
              <a:rPr kumimoji="0" sz="2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 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supply the macular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part of 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visual 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area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8739" y="4943094"/>
            <a:ext cx="16071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  <a:tab pos="1172210" algn="l"/>
              </a:tabLst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	t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79962" y="4943094"/>
            <a:ext cx="23088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3490" algn="l"/>
                <a:tab pos="2034539" algn="l"/>
              </a:tabLst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cula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	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fiel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	of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21640" y="5308803"/>
            <a:ext cx="3768725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vision </a:t>
            </a:r>
            <a:r>
              <a:rPr kumimoji="0" sz="24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may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spared when  the </a:t>
            </a:r>
            <a:r>
              <a:rPr kumimoji="0" sz="2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rest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visual 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area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  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destroyed by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 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posterior  </a:t>
            </a:r>
            <a:r>
              <a:rPr kumimoji="0" sz="2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cerebral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thrombosis.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581144" y="341313"/>
            <a:ext cx="4442333" cy="64021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558406" y="2817114"/>
            <a:ext cx="476884" cy="783590"/>
          </a:xfrm>
          <a:custGeom>
            <a:avLst/>
            <a:gdLst/>
            <a:ahLst/>
            <a:cxnLst/>
            <a:rect l="l" t="t" r="r" b="b"/>
            <a:pathLst>
              <a:path w="476884" h="783589">
                <a:moveTo>
                  <a:pt x="0" y="560451"/>
                </a:moveTo>
                <a:lnTo>
                  <a:pt x="94488" y="783082"/>
                </a:lnTo>
                <a:lnTo>
                  <a:pt x="317119" y="688466"/>
                </a:lnTo>
                <a:lnTo>
                  <a:pt x="237871" y="656463"/>
                </a:lnTo>
                <a:lnTo>
                  <a:pt x="263693" y="592455"/>
                </a:lnTo>
                <a:lnTo>
                  <a:pt x="79248" y="592455"/>
                </a:lnTo>
                <a:lnTo>
                  <a:pt x="0" y="560451"/>
                </a:lnTo>
                <a:close/>
              </a:path>
              <a:path w="476884" h="783589">
                <a:moveTo>
                  <a:pt x="318262" y="0"/>
                </a:moveTo>
                <a:lnTo>
                  <a:pt x="79248" y="592455"/>
                </a:lnTo>
                <a:lnTo>
                  <a:pt x="263693" y="592455"/>
                </a:lnTo>
                <a:lnTo>
                  <a:pt x="476885" y="64008"/>
                </a:lnTo>
                <a:lnTo>
                  <a:pt x="318262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558406" y="2817114"/>
            <a:ext cx="476884" cy="783590"/>
          </a:xfrm>
          <a:custGeom>
            <a:avLst/>
            <a:gdLst/>
            <a:ahLst/>
            <a:cxnLst/>
            <a:rect l="l" t="t" r="r" b="b"/>
            <a:pathLst>
              <a:path w="476884" h="783589">
                <a:moveTo>
                  <a:pt x="476885" y="64008"/>
                </a:moveTo>
                <a:lnTo>
                  <a:pt x="237871" y="656463"/>
                </a:lnTo>
                <a:lnTo>
                  <a:pt x="317119" y="688466"/>
                </a:lnTo>
                <a:lnTo>
                  <a:pt x="94488" y="783082"/>
                </a:lnTo>
                <a:lnTo>
                  <a:pt x="0" y="560451"/>
                </a:lnTo>
                <a:lnTo>
                  <a:pt x="79248" y="592455"/>
                </a:lnTo>
                <a:lnTo>
                  <a:pt x="318262" y="0"/>
                </a:lnTo>
                <a:lnTo>
                  <a:pt x="476885" y="64008"/>
                </a:lnTo>
                <a:close/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645914" y="3545585"/>
            <a:ext cx="2468880" cy="2628900"/>
          </a:xfrm>
          <a:custGeom>
            <a:avLst/>
            <a:gdLst/>
            <a:ahLst/>
            <a:cxnLst/>
            <a:rect l="l" t="t" r="r" b="b"/>
            <a:pathLst>
              <a:path w="2468879" h="2628900">
                <a:moveTo>
                  <a:pt x="0" y="1314450"/>
                </a:moveTo>
                <a:lnTo>
                  <a:pt x="851" y="1265172"/>
                </a:lnTo>
                <a:lnTo>
                  <a:pt x="3386" y="1216353"/>
                </a:lnTo>
                <a:lnTo>
                  <a:pt x="7573" y="1168023"/>
                </a:lnTo>
                <a:lnTo>
                  <a:pt x="13385" y="1120214"/>
                </a:lnTo>
                <a:lnTo>
                  <a:pt x="20789" y="1072958"/>
                </a:lnTo>
                <a:lnTo>
                  <a:pt x="29758" y="1026287"/>
                </a:lnTo>
                <a:lnTo>
                  <a:pt x="40260" y="980232"/>
                </a:lnTo>
                <a:lnTo>
                  <a:pt x="52267" y="934826"/>
                </a:lnTo>
                <a:lnTo>
                  <a:pt x="65747" y="890099"/>
                </a:lnTo>
                <a:lnTo>
                  <a:pt x="80672" y="846085"/>
                </a:lnTo>
                <a:lnTo>
                  <a:pt x="97012" y="802814"/>
                </a:lnTo>
                <a:lnTo>
                  <a:pt x="114736" y="760319"/>
                </a:lnTo>
                <a:lnTo>
                  <a:pt x="133815" y="718630"/>
                </a:lnTo>
                <a:lnTo>
                  <a:pt x="154219" y="677781"/>
                </a:lnTo>
                <a:lnTo>
                  <a:pt x="175918" y="637802"/>
                </a:lnTo>
                <a:lnTo>
                  <a:pt x="198882" y="598726"/>
                </a:lnTo>
                <a:lnTo>
                  <a:pt x="223082" y="560584"/>
                </a:lnTo>
                <a:lnTo>
                  <a:pt x="248487" y="523408"/>
                </a:lnTo>
                <a:lnTo>
                  <a:pt x="275069" y="487230"/>
                </a:lnTo>
                <a:lnTo>
                  <a:pt x="302796" y="452081"/>
                </a:lnTo>
                <a:lnTo>
                  <a:pt x="331639" y="417994"/>
                </a:lnTo>
                <a:lnTo>
                  <a:pt x="361568" y="385000"/>
                </a:lnTo>
                <a:lnTo>
                  <a:pt x="392554" y="353131"/>
                </a:lnTo>
                <a:lnTo>
                  <a:pt x="424567" y="322418"/>
                </a:lnTo>
                <a:lnTo>
                  <a:pt x="457576" y="292894"/>
                </a:lnTo>
                <a:lnTo>
                  <a:pt x="491552" y="264590"/>
                </a:lnTo>
                <a:lnTo>
                  <a:pt x="526465" y="237538"/>
                </a:lnTo>
                <a:lnTo>
                  <a:pt x="562286" y="211770"/>
                </a:lnTo>
                <a:lnTo>
                  <a:pt x="598983" y="187318"/>
                </a:lnTo>
                <a:lnTo>
                  <a:pt x="636529" y="164212"/>
                </a:lnTo>
                <a:lnTo>
                  <a:pt x="674891" y="142486"/>
                </a:lnTo>
                <a:lnTo>
                  <a:pt x="714042" y="122171"/>
                </a:lnTo>
                <a:lnTo>
                  <a:pt x="753951" y="103298"/>
                </a:lnTo>
                <a:lnTo>
                  <a:pt x="794588" y="85900"/>
                </a:lnTo>
                <a:lnTo>
                  <a:pt x="835923" y="70008"/>
                </a:lnTo>
                <a:lnTo>
                  <a:pt x="877927" y="55654"/>
                </a:lnTo>
                <a:lnTo>
                  <a:pt x="920569" y="42869"/>
                </a:lnTo>
                <a:lnTo>
                  <a:pt x="963820" y="31686"/>
                </a:lnTo>
                <a:lnTo>
                  <a:pt x="1007650" y="22137"/>
                </a:lnTo>
                <a:lnTo>
                  <a:pt x="1052029" y="14252"/>
                </a:lnTo>
                <a:lnTo>
                  <a:pt x="1096927" y="8064"/>
                </a:lnTo>
                <a:lnTo>
                  <a:pt x="1142315" y="3605"/>
                </a:lnTo>
                <a:lnTo>
                  <a:pt x="1188162" y="906"/>
                </a:lnTo>
                <a:lnTo>
                  <a:pt x="1234439" y="0"/>
                </a:lnTo>
                <a:lnTo>
                  <a:pt x="1280717" y="906"/>
                </a:lnTo>
                <a:lnTo>
                  <a:pt x="1326564" y="3605"/>
                </a:lnTo>
                <a:lnTo>
                  <a:pt x="1371952" y="8064"/>
                </a:lnTo>
                <a:lnTo>
                  <a:pt x="1416850" y="14252"/>
                </a:lnTo>
                <a:lnTo>
                  <a:pt x="1461229" y="22137"/>
                </a:lnTo>
                <a:lnTo>
                  <a:pt x="1505059" y="31686"/>
                </a:lnTo>
                <a:lnTo>
                  <a:pt x="1548310" y="42869"/>
                </a:lnTo>
                <a:lnTo>
                  <a:pt x="1590952" y="55654"/>
                </a:lnTo>
                <a:lnTo>
                  <a:pt x="1632956" y="70008"/>
                </a:lnTo>
                <a:lnTo>
                  <a:pt x="1674291" y="85900"/>
                </a:lnTo>
                <a:lnTo>
                  <a:pt x="1714928" y="103298"/>
                </a:lnTo>
                <a:lnTo>
                  <a:pt x="1754837" y="122171"/>
                </a:lnTo>
                <a:lnTo>
                  <a:pt x="1793988" y="142486"/>
                </a:lnTo>
                <a:lnTo>
                  <a:pt x="1832350" y="164212"/>
                </a:lnTo>
                <a:lnTo>
                  <a:pt x="1869896" y="187318"/>
                </a:lnTo>
                <a:lnTo>
                  <a:pt x="1906593" y="211770"/>
                </a:lnTo>
                <a:lnTo>
                  <a:pt x="1942414" y="237538"/>
                </a:lnTo>
                <a:lnTo>
                  <a:pt x="1977327" y="264590"/>
                </a:lnTo>
                <a:lnTo>
                  <a:pt x="2011303" y="292894"/>
                </a:lnTo>
                <a:lnTo>
                  <a:pt x="2044312" y="322418"/>
                </a:lnTo>
                <a:lnTo>
                  <a:pt x="2076325" y="353131"/>
                </a:lnTo>
                <a:lnTo>
                  <a:pt x="2107310" y="385000"/>
                </a:lnTo>
                <a:lnTo>
                  <a:pt x="2137240" y="417994"/>
                </a:lnTo>
                <a:lnTo>
                  <a:pt x="2166083" y="452081"/>
                </a:lnTo>
                <a:lnTo>
                  <a:pt x="2193810" y="487230"/>
                </a:lnTo>
                <a:lnTo>
                  <a:pt x="2220392" y="523408"/>
                </a:lnTo>
                <a:lnTo>
                  <a:pt x="2245797" y="560584"/>
                </a:lnTo>
                <a:lnTo>
                  <a:pt x="2269997" y="598726"/>
                </a:lnTo>
                <a:lnTo>
                  <a:pt x="2292961" y="637802"/>
                </a:lnTo>
                <a:lnTo>
                  <a:pt x="2314660" y="677781"/>
                </a:lnTo>
                <a:lnTo>
                  <a:pt x="2335064" y="718630"/>
                </a:lnTo>
                <a:lnTo>
                  <a:pt x="2354143" y="760319"/>
                </a:lnTo>
                <a:lnTo>
                  <a:pt x="2371867" y="802814"/>
                </a:lnTo>
                <a:lnTo>
                  <a:pt x="2388207" y="846085"/>
                </a:lnTo>
                <a:lnTo>
                  <a:pt x="2403132" y="890099"/>
                </a:lnTo>
                <a:lnTo>
                  <a:pt x="2416612" y="934826"/>
                </a:lnTo>
                <a:lnTo>
                  <a:pt x="2428619" y="980232"/>
                </a:lnTo>
                <a:lnTo>
                  <a:pt x="2439121" y="1026287"/>
                </a:lnTo>
                <a:lnTo>
                  <a:pt x="2448090" y="1072958"/>
                </a:lnTo>
                <a:lnTo>
                  <a:pt x="2455494" y="1120214"/>
                </a:lnTo>
                <a:lnTo>
                  <a:pt x="2461306" y="1168023"/>
                </a:lnTo>
                <a:lnTo>
                  <a:pt x="2465493" y="1216353"/>
                </a:lnTo>
                <a:lnTo>
                  <a:pt x="2468028" y="1265172"/>
                </a:lnTo>
                <a:lnTo>
                  <a:pt x="2468880" y="1314450"/>
                </a:lnTo>
                <a:lnTo>
                  <a:pt x="2468028" y="1363727"/>
                </a:lnTo>
                <a:lnTo>
                  <a:pt x="2465493" y="1412546"/>
                </a:lnTo>
                <a:lnTo>
                  <a:pt x="2461306" y="1460876"/>
                </a:lnTo>
                <a:lnTo>
                  <a:pt x="2455494" y="1508685"/>
                </a:lnTo>
                <a:lnTo>
                  <a:pt x="2448090" y="1555941"/>
                </a:lnTo>
                <a:lnTo>
                  <a:pt x="2439121" y="1602612"/>
                </a:lnTo>
                <a:lnTo>
                  <a:pt x="2428619" y="1648667"/>
                </a:lnTo>
                <a:lnTo>
                  <a:pt x="2416612" y="1694073"/>
                </a:lnTo>
                <a:lnTo>
                  <a:pt x="2403132" y="1738800"/>
                </a:lnTo>
                <a:lnTo>
                  <a:pt x="2388207" y="1782814"/>
                </a:lnTo>
                <a:lnTo>
                  <a:pt x="2371867" y="1826085"/>
                </a:lnTo>
                <a:lnTo>
                  <a:pt x="2354143" y="1868580"/>
                </a:lnTo>
                <a:lnTo>
                  <a:pt x="2335064" y="1910269"/>
                </a:lnTo>
                <a:lnTo>
                  <a:pt x="2314660" y="1951118"/>
                </a:lnTo>
                <a:lnTo>
                  <a:pt x="2292961" y="1991097"/>
                </a:lnTo>
                <a:lnTo>
                  <a:pt x="2269997" y="2030173"/>
                </a:lnTo>
                <a:lnTo>
                  <a:pt x="2245797" y="2068315"/>
                </a:lnTo>
                <a:lnTo>
                  <a:pt x="2220392" y="2105491"/>
                </a:lnTo>
                <a:lnTo>
                  <a:pt x="2193810" y="2141669"/>
                </a:lnTo>
                <a:lnTo>
                  <a:pt x="2166083" y="2176818"/>
                </a:lnTo>
                <a:lnTo>
                  <a:pt x="2137240" y="2210905"/>
                </a:lnTo>
                <a:lnTo>
                  <a:pt x="2107311" y="2243899"/>
                </a:lnTo>
                <a:lnTo>
                  <a:pt x="2076325" y="2275768"/>
                </a:lnTo>
                <a:lnTo>
                  <a:pt x="2044312" y="2306481"/>
                </a:lnTo>
                <a:lnTo>
                  <a:pt x="2011303" y="2336005"/>
                </a:lnTo>
                <a:lnTo>
                  <a:pt x="1977327" y="2364309"/>
                </a:lnTo>
                <a:lnTo>
                  <a:pt x="1942414" y="2391361"/>
                </a:lnTo>
                <a:lnTo>
                  <a:pt x="1906593" y="2417129"/>
                </a:lnTo>
                <a:lnTo>
                  <a:pt x="1869896" y="2441581"/>
                </a:lnTo>
                <a:lnTo>
                  <a:pt x="1832350" y="2464687"/>
                </a:lnTo>
                <a:lnTo>
                  <a:pt x="1793988" y="2486413"/>
                </a:lnTo>
                <a:lnTo>
                  <a:pt x="1754837" y="2506728"/>
                </a:lnTo>
                <a:lnTo>
                  <a:pt x="1714928" y="2525601"/>
                </a:lnTo>
                <a:lnTo>
                  <a:pt x="1674291" y="2542999"/>
                </a:lnTo>
                <a:lnTo>
                  <a:pt x="1632956" y="2558891"/>
                </a:lnTo>
                <a:lnTo>
                  <a:pt x="1590952" y="2573245"/>
                </a:lnTo>
                <a:lnTo>
                  <a:pt x="1548310" y="2586030"/>
                </a:lnTo>
                <a:lnTo>
                  <a:pt x="1505059" y="2597213"/>
                </a:lnTo>
                <a:lnTo>
                  <a:pt x="1461229" y="2606762"/>
                </a:lnTo>
                <a:lnTo>
                  <a:pt x="1416850" y="2614647"/>
                </a:lnTo>
                <a:lnTo>
                  <a:pt x="1371952" y="2620835"/>
                </a:lnTo>
                <a:lnTo>
                  <a:pt x="1326564" y="2625294"/>
                </a:lnTo>
                <a:lnTo>
                  <a:pt x="1280717" y="2627993"/>
                </a:lnTo>
                <a:lnTo>
                  <a:pt x="1234439" y="2628900"/>
                </a:lnTo>
                <a:lnTo>
                  <a:pt x="1188162" y="2627993"/>
                </a:lnTo>
                <a:lnTo>
                  <a:pt x="1142315" y="2625294"/>
                </a:lnTo>
                <a:lnTo>
                  <a:pt x="1096927" y="2620835"/>
                </a:lnTo>
                <a:lnTo>
                  <a:pt x="1052029" y="2614647"/>
                </a:lnTo>
                <a:lnTo>
                  <a:pt x="1007650" y="2606762"/>
                </a:lnTo>
                <a:lnTo>
                  <a:pt x="963820" y="2597213"/>
                </a:lnTo>
                <a:lnTo>
                  <a:pt x="920569" y="2586030"/>
                </a:lnTo>
                <a:lnTo>
                  <a:pt x="877927" y="2573245"/>
                </a:lnTo>
                <a:lnTo>
                  <a:pt x="835923" y="2558891"/>
                </a:lnTo>
                <a:lnTo>
                  <a:pt x="794588" y="2542999"/>
                </a:lnTo>
                <a:lnTo>
                  <a:pt x="753951" y="2525601"/>
                </a:lnTo>
                <a:lnTo>
                  <a:pt x="714042" y="2506728"/>
                </a:lnTo>
                <a:lnTo>
                  <a:pt x="674891" y="2486413"/>
                </a:lnTo>
                <a:lnTo>
                  <a:pt x="636529" y="2464687"/>
                </a:lnTo>
                <a:lnTo>
                  <a:pt x="598983" y="2441581"/>
                </a:lnTo>
                <a:lnTo>
                  <a:pt x="562286" y="2417129"/>
                </a:lnTo>
                <a:lnTo>
                  <a:pt x="526465" y="2391361"/>
                </a:lnTo>
                <a:lnTo>
                  <a:pt x="491552" y="2364309"/>
                </a:lnTo>
                <a:lnTo>
                  <a:pt x="457576" y="2336005"/>
                </a:lnTo>
                <a:lnTo>
                  <a:pt x="424567" y="2306481"/>
                </a:lnTo>
                <a:lnTo>
                  <a:pt x="392554" y="2275768"/>
                </a:lnTo>
                <a:lnTo>
                  <a:pt x="361569" y="2243899"/>
                </a:lnTo>
                <a:lnTo>
                  <a:pt x="331639" y="2210905"/>
                </a:lnTo>
                <a:lnTo>
                  <a:pt x="302796" y="2176818"/>
                </a:lnTo>
                <a:lnTo>
                  <a:pt x="275069" y="2141669"/>
                </a:lnTo>
                <a:lnTo>
                  <a:pt x="248487" y="2105491"/>
                </a:lnTo>
                <a:lnTo>
                  <a:pt x="223082" y="2068315"/>
                </a:lnTo>
                <a:lnTo>
                  <a:pt x="198882" y="2030173"/>
                </a:lnTo>
                <a:lnTo>
                  <a:pt x="175918" y="1991097"/>
                </a:lnTo>
                <a:lnTo>
                  <a:pt x="154219" y="1951118"/>
                </a:lnTo>
                <a:lnTo>
                  <a:pt x="133815" y="1910269"/>
                </a:lnTo>
                <a:lnTo>
                  <a:pt x="114736" y="1868580"/>
                </a:lnTo>
                <a:lnTo>
                  <a:pt x="97012" y="1826085"/>
                </a:lnTo>
                <a:lnTo>
                  <a:pt x="80672" y="1782814"/>
                </a:lnTo>
                <a:lnTo>
                  <a:pt x="65747" y="1738800"/>
                </a:lnTo>
                <a:lnTo>
                  <a:pt x="52267" y="1694073"/>
                </a:lnTo>
                <a:lnTo>
                  <a:pt x="40260" y="1648667"/>
                </a:lnTo>
                <a:lnTo>
                  <a:pt x="29758" y="1602612"/>
                </a:lnTo>
                <a:lnTo>
                  <a:pt x="20789" y="1555941"/>
                </a:lnTo>
                <a:lnTo>
                  <a:pt x="13385" y="1508685"/>
                </a:lnTo>
                <a:lnTo>
                  <a:pt x="7573" y="1460876"/>
                </a:lnTo>
                <a:lnTo>
                  <a:pt x="3386" y="1412546"/>
                </a:lnTo>
                <a:lnTo>
                  <a:pt x="851" y="1363727"/>
                </a:lnTo>
                <a:lnTo>
                  <a:pt x="0" y="1314450"/>
                </a:lnTo>
                <a:close/>
              </a:path>
            </a:pathLst>
          </a:custGeom>
          <a:ln w="25908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52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60147"/>
            <a:ext cx="519811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15" dirty="0">
                <a:solidFill>
                  <a:srgbClr val="006FC0"/>
                </a:solidFill>
              </a:rPr>
              <a:t>Posterior </a:t>
            </a:r>
            <a:r>
              <a:rPr sz="3200" spc="-20" dirty="0">
                <a:solidFill>
                  <a:srgbClr val="006FC0"/>
                </a:solidFill>
              </a:rPr>
              <a:t>cerebral </a:t>
            </a:r>
            <a:r>
              <a:rPr sz="3200" dirty="0">
                <a:solidFill>
                  <a:srgbClr val="006FC0"/>
                </a:solidFill>
              </a:rPr>
              <a:t>a.</a:t>
            </a:r>
            <a:r>
              <a:rPr sz="3200" spc="-55" dirty="0">
                <a:solidFill>
                  <a:srgbClr val="006FC0"/>
                </a:solidFill>
              </a:rPr>
              <a:t> </a:t>
            </a:r>
            <a:r>
              <a:rPr sz="3200" spc="-10" dirty="0">
                <a:solidFill>
                  <a:srgbClr val="006FC0"/>
                </a:solidFill>
              </a:rPr>
              <a:t>syndrome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78739" y="702310"/>
            <a:ext cx="8987155" cy="3848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 marR="5080" lvl="0" indent="-45720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69265" algn="l"/>
                <a:tab pos="469900" algn="l"/>
                <a:tab pos="1329690" algn="l"/>
                <a:tab pos="2456180" algn="l"/>
                <a:tab pos="2694940" algn="l"/>
                <a:tab pos="4362450" algn="l"/>
                <a:tab pos="6114415" algn="l"/>
                <a:tab pos="7763509" algn="l"/>
                <a:tab pos="8122920" algn="l"/>
              </a:tabLst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Visu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der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</a:t>
            </a:r>
            <a:r>
              <a:rPr kumimoji="0" sz="22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</a:t>
            </a:r>
            <a:r>
              <a:rPr kumimoji="0" sz="22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</a:t>
            </a:r>
            <a:r>
              <a:rPr kumimoji="0" sz="22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ymous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hemia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22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sia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&amp;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rti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  blindness with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bilateral involvement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occipital lobe</a:t>
            </a:r>
            <a:r>
              <a:rPr kumimoji="0" sz="2200" b="1" i="0" u="none" strike="noStrike" kern="1200" cap="none" spc="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branches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69265" algn="l"/>
                <a:tab pos="469900" algn="l"/>
              </a:tabLst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visual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agnosia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69265" algn="l"/>
                <a:tab pos="469900" algn="l"/>
              </a:tabLst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dyslexia,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Anomic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aphasia, color naming and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discrimination</a:t>
            </a:r>
            <a:r>
              <a:rPr kumimoji="0" sz="22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problems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69265" algn="l"/>
                <a:tab pos="46990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memory</a:t>
            </a:r>
            <a:r>
              <a:rPr kumimoji="0" sz="2200" b="1" i="0" u="none" strike="noStrike" kern="1200" cap="none" spc="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defect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69265" algn="l"/>
                <a:tab pos="469900" algn="l"/>
              </a:tabLst>
              <a:defRPr/>
            </a:pP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involuntary movements: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chorea,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intention 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tremor,</a:t>
            </a:r>
            <a:r>
              <a:rPr kumimoji="0" sz="2200" b="1" i="0" u="none" strike="noStrike" kern="1200" cap="none" spc="2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hemiballismus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69265" algn="l"/>
                <a:tab pos="469900" algn="l"/>
              </a:tabLst>
              <a:defRPr/>
            </a:pP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contralateral</a:t>
            </a:r>
            <a:r>
              <a:rPr kumimoji="0" sz="2200" b="1" i="0" u="none" strike="noStrike" kern="1200" cap="none" spc="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hemiplegia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69265" algn="l"/>
                <a:tab pos="469900" algn="l"/>
              </a:tabLst>
              <a:defRPr/>
            </a:pPr>
            <a:r>
              <a:rPr kumimoji="0" sz="2200" b="1" i="0" u="none" strike="noStrike" kern="1200" cap="none" spc="-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Weber’s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syndrome: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occulomotor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nerve</a:t>
            </a:r>
            <a:r>
              <a:rPr kumimoji="0" sz="2200" b="1" i="0" u="none" strike="noStrike" kern="1200" cap="none" spc="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palsy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6350" lvl="0" indent="-457200" algn="l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69265" algn="l"/>
                <a:tab pos="469900" algn="l"/>
                <a:tab pos="1509395" algn="l"/>
                <a:tab pos="2926715" algn="l"/>
                <a:tab pos="3557904" algn="l"/>
                <a:tab pos="3986529" algn="l"/>
                <a:tab pos="5283200" algn="l"/>
                <a:tab pos="5880100" algn="l"/>
                <a:tab pos="7435215" algn="l"/>
                <a:tab pos="8204834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Báli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t's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ynd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ome: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loss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ol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nt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</a:t>
            </a:r>
            <a:r>
              <a:rPr kumimoji="0" sz="22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22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eme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ts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22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tic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ata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xia,  asimultagnosia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(inability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understand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visual</a:t>
            </a:r>
            <a:r>
              <a:rPr kumimoji="0" sz="22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objects).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963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758439" y="1824227"/>
            <a:ext cx="6249796" cy="35279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Circle </a:t>
            </a:r>
            <a:r>
              <a:rPr dirty="0"/>
              <a:t>of</a:t>
            </a:r>
            <a:r>
              <a:rPr spc="-30" dirty="0"/>
              <a:t> </a:t>
            </a:r>
            <a:r>
              <a:rPr spc="-10" dirty="0"/>
              <a:t>willis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8739" y="1788142"/>
            <a:ext cx="2615565" cy="662305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2413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4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0665" algn="l"/>
                <a:tab pos="241300" algn="l"/>
              </a:tabLst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1,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Internal carotid</a:t>
            </a:r>
            <a:r>
              <a:rPr kumimoji="0" sz="1800" b="1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artery.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413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4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0665" algn="l"/>
                <a:tab pos="241300" algn="l"/>
              </a:tabLst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2,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Posterior</a:t>
            </a:r>
            <a:r>
              <a:rPr kumimoji="0" sz="18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cerebral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739" y="2297048"/>
            <a:ext cx="2650490" cy="283654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241300" marR="0" lvl="0" indent="0" algn="l" defTabSz="914400" rtl="0" eaLnBrk="1" fontAlgn="auto" latinLnBrk="0" hangingPunct="1">
              <a:lnSpc>
                <a:spcPct val="100000"/>
              </a:lnSpc>
              <a:spcBef>
                <a:spcPts val="4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artery.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41300" marR="560070" lvl="0" indent="-228600" algn="l" defTabSz="914400" rtl="0" eaLnBrk="1" fontAlgn="auto" latinLnBrk="0" hangingPunct="1">
              <a:lnSpc>
                <a:spcPct val="70000"/>
              </a:lnSpc>
              <a:spcBef>
                <a:spcPts val="100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0665" algn="l"/>
                <a:tab pos="241300" algn="l"/>
              </a:tabLst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3,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Anterior</a:t>
            </a:r>
            <a:r>
              <a:rPr kumimoji="0" sz="1800" b="1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cerebral  </a:t>
            </a:r>
            <a:r>
              <a:rPr kumimoji="0" sz="18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artery.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41300" marR="560070" lvl="0" indent="-22860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0665" algn="l"/>
                <a:tab pos="241300" algn="l"/>
              </a:tabLst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4,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Anterior</a:t>
            </a:r>
            <a:r>
              <a:rPr kumimoji="0" sz="1800" b="1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cerebral  </a:t>
            </a:r>
            <a:r>
              <a:rPr kumimoji="0" sz="18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artery.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413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4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0665" algn="l"/>
                <a:tab pos="241300" algn="l"/>
              </a:tabLst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5,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Middle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cerebral</a:t>
            </a:r>
            <a:r>
              <a:rPr kumimoji="0" sz="1800" b="1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artery.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413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6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0665" algn="l"/>
                <a:tab pos="241300" algn="l"/>
              </a:tabLst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6,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Basilar</a:t>
            </a:r>
            <a:r>
              <a:rPr kumimoji="0" sz="18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artery.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413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4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0665" algn="l"/>
                <a:tab pos="241300" algn="l"/>
              </a:tabLst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7, </a:t>
            </a:r>
            <a:r>
              <a:rPr kumimoji="0" sz="18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Vertebral</a:t>
            </a:r>
            <a:r>
              <a:rPr kumimoji="0" sz="1800" b="1" i="0" u="none" strike="noStrike" kern="120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artery.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41300" marR="203200" lvl="0" indent="-22860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0665" algn="l"/>
                <a:tab pos="241300" algn="l"/>
              </a:tabLst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8,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anterior 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communicating artery</a:t>
            </a:r>
            <a:r>
              <a:rPr kumimoji="0" sz="1800" b="1" i="0" u="none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806440" y="2363723"/>
            <a:ext cx="842644" cy="374015"/>
          </a:xfrm>
          <a:custGeom>
            <a:avLst/>
            <a:gdLst/>
            <a:ahLst/>
            <a:cxnLst/>
            <a:rect l="l" t="t" r="r" b="b"/>
            <a:pathLst>
              <a:path w="842645" h="374014">
                <a:moveTo>
                  <a:pt x="0" y="373506"/>
                </a:moveTo>
                <a:lnTo>
                  <a:pt x="842517" y="0"/>
                </a:lnTo>
              </a:path>
            </a:pathLst>
          </a:custGeom>
          <a:ln w="609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728841" y="2200147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225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unctional areas of the cerebral cortex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0"/>
            <a:ext cx="5721927" cy="678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25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omatosensory and motor cortex of the cerebr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6681206" cy="495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0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2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0"/>
            <a:ext cx="6339840" cy="676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98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991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&lt;ul&gt;&lt;li&gt;Left hemisphere: Logical, Analytic, Quantitative,  &lt;/li&gt;&lt;/ul&gt;&lt;ul&gt;&lt;li&gt;Rational and Verbal &lt;/li&gt;&lt;/ul&gt;&lt;ul&gt;&lt;li&gt;Right h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62000"/>
            <a:ext cx="6934200" cy="520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03412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Â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4400"/>
            <a:ext cx="6934200" cy="520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781498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Â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9600"/>
            <a:ext cx="6934200" cy="520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29611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&lt;ul&gt;&lt;li&gt;Look at the chart and say the  COLOUR   &lt;/li&gt;&lt;/ul&gt;&lt;ul&gt;&lt;li&gt;not the word YELLOW   BLUE   ORANGE BLACK   RED  GREEN P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355" y="762000"/>
            <a:ext cx="6934200" cy="520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84652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600" y="1447800"/>
            <a:ext cx="8229600" cy="2895600"/>
          </a:xfrm>
          <a:custGeom>
            <a:avLst/>
            <a:gdLst/>
            <a:ahLst/>
            <a:cxnLst/>
            <a:rect l="l" t="t" r="r" b="b"/>
            <a:pathLst>
              <a:path w="8229600" h="2895600">
                <a:moveTo>
                  <a:pt x="8229600" y="0"/>
                </a:moveTo>
                <a:lnTo>
                  <a:pt x="0" y="0"/>
                </a:lnTo>
                <a:lnTo>
                  <a:pt x="0" y="2895600"/>
                </a:lnTo>
                <a:lnTo>
                  <a:pt x="8229600" y="2895600"/>
                </a:lnTo>
                <a:lnTo>
                  <a:pt x="8229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09600" y="1447800"/>
            <a:ext cx="8229600" cy="2895600"/>
          </a:xfrm>
          <a:custGeom>
            <a:avLst/>
            <a:gdLst/>
            <a:ahLst/>
            <a:cxnLst/>
            <a:rect l="l" t="t" r="r" b="b"/>
            <a:pathLst>
              <a:path w="8229600" h="2895600">
                <a:moveTo>
                  <a:pt x="4114800" y="2895600"/>
                </a:moveTo>
                <a:lnTo>
                  <a:pt x="0" y="2895600"/>
                </a:lnTo>
                <a:lnTo>
                  <a:pt x="0" y="0"/>
                </a:lnTo>
                <a:lnTo>
                  <a:pt x="8229600" y="0"/>
                </a:lnTo>
                <a:lnTo>
                  <a:pt x="8229600" y="2895600"/>
                </a:lnTo>
                <a:lnTo>
                  <a:pt x="4114800" y="289560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30120" y="2348229"/>
            <a:ext cx="5172710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b="1" u="none" dirty="0">
                <a:solidFill>
                  <a:srgbClr val="3D3C2C"/>
                </a:solidFill>
                <a:latin typeface="Times New Roman"/>
                <a:cs typeface="Times New Roman"/>
              </a:rPr>
              <a:t>THANK</a:t>
            </a:r>
            <a:r>
              <a:rPr sz="6600" b="1" u="none" spc="-85" dirty="0">
                <a:solidFill>
                  <a:srgbClr val="3D3C2C"/>
                </a:solidFill>
                <a:latin typeface="Times New Roman"/>
                <a:cs typeface="Times New Roman"/>
              </a:rPr>
              <a:t> </a:t>
            </a:r>
            <a:r>
              <a:rPr sz="6600" b="1" u="none" spc="-5" dirty="0">
                <a:solidFill>
                  <a:srgbClr val="3D3C2C"/>
                </a:solidFill>
                <a:latin typeface="Times New Roman"/>
                <a:cs typeface="Times New Roman"/>
              </a:rPr>
              <a:t>YOU</a:t>
            </a:r>
            <a:endParaRPr sz="66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Borders</a:t>
            </a:r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2270" y="1447800"/>
            <a:ext cx="8379459" cy="4431983"/>
          </a:xfrm>
        </p:spPr>
        <p:txBody>
          <a:bodyPr/>
          <a:lstStyle/>
          <a:p>
            <a:r>
              <a:rPr lang="en-IN" sz="3200" dirty="0" smtClean="0"/>
              <a:t>1 </a:t>
            </a:r>
            <a:r>
              <a:rPr lang="en-IN" sz="3200" dirty="0" err="1" smtClean="0"/>
              <a:t>Superomedial</a:t>
            </a:r>
            <a:r>
              <a:rPr lang="en-IN" sz="3200" dirty="0" smtClean="0"/>
              <a:t> border</a:t>
            </a:r>
          </a:p>
          <a:p>
            <a:endParaRPr lang="en-IN" sz="3200" dirty="0" smtClean="0"/>
          </a:p>
          <a:p>
            <a:r>
              <a:rPr lang="en-IN" sz="3200" dirty="0" smtClean="0"/>
              <a:t>2 </a:t>
            </a:r>
            <a:r>
              <a:rPr lang="en-IN" sz="3200" dirty="0" err="1" smtClean="0"/>
              <a:t>Superciliary</a:t>
            </a:r>
            <a:r>
              <a:rPr lang="en-IN" sz="3200" dirty="0" smtClean="0"/>
              <a:t> border and </a:t>
            </a:r>
            <a:r>
              <a:rPr lang="en-IN" sz="3200" dirty="0" err="1" smtClean="0"/>
              <a:t>inferolateral</a:t>
            </a:r>
            <a:r>
              <a:rPr lang="en-IN" sz="3200" dirty="0" smtClean="0"/>
              <a:t> border (Shows </a:t>
            </a:r>
            <a:r>
              <a:rPr lang="en-IN" sz="3200" dirty="0" err="1" smtClean="0"/>
              <a:t>preoccipital</a:t>
            </a:r>
            <a:r>
              <a:rPr lang="en-IN" sz="3200" dirty="0" smtClean="0"/>
              <a:t> notch)</a:t>
            </a:r>
          </a:p>
          <a:p>
            <a:endParaRPr lang="en-IN" sz="3200" dirty="0"/>
          </a:p>
          <a:p>
            <a:r>
              <a:rPr lang="en-IN" sz="3200" dirty="0" smtClean="0"/>
              <a:t>3. Medial orbital border, hippocampal border or </a:t>
            </a:r>
            <a:r>
              <a:rPr lang="en-IN" sz="3200" dirty="0" err="1" smtClean="0"/>
              <a:t>inferomedial</a:t>
            </a:r>
            <a:r>
              <a:rPr lang="en-IN" sz="3200" dirty="0" smtClean="0"/>
              <a:t> border and medial occipital border</a:t>
            </a:r>
          </a:p>
          <a:p>
            <a:endParaRPr lang="en-IN" sz="3200" dirty="0" smtClean="0"/>
          </a:p>
          <a:p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161210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6070" y="0"/>
            <a:ext cx="194310" cy="6858000"/>
          </a:xfrm>
          <a:custGeom>
            <a:avLst/>
            <a:gdLst/>
            <a:ahLst/>
            <a:cxnLst/>
            <a:rect l="l" t="t" r="r" b="b"/>
            <a:pathLst>
              <a:path w="194309" h="6858000">
                <a:moveTo>
                  <a:pt x="0" y="6858000"/>
                </a:moveTo>
                <a:lnTo>
                  <a:pt x="194309" y="6858000"/>
                </a:lnTo>
                <a:lnTo>
                  <a:pt x="19430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90980" y="0"/>
            <a:ext cx="1482090" cy="332740"/>
          </a:xfrm>
          <a:custGeom>
            <a:avLst/>
            <a:gdLst/>
            <a:ahLst/>
            <a:cxnLst/>
            <a:rect l="l" t="t" r="r" b="b"/>
            <a:pathLst>
              <a:path w="1482089" h="332740">
                <a:moveTo>
                  <a:pt x="0" y="332740"/>
                </a:moveTo>
                <a:lnTo>
                  <a:pt x="1482089" y="332740"/>
                </a:lnTo>
                <a:lnTo>
                  <a:pt x="1482089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90980" y="6520180"/>
            <a:ext cx="1482090" cy="337820"/>
          </a:xfrm>
          <a:custGeom>
            <a:avLst/>
            <a:gdLst/>
            <a:ahLst/>
            <a:cxnLst/>
            <a:rect l="l" t="t" r="r" b="b"/>
            <a:pathLst>
              <a:path w="1482089" h="337820">
                <a:moveTo>
                  <a:pt x="0" y="337820"/>
                </a:moveTo>
                <a:lnTo>
                  <a:pt x="1482089" y="337820"/>
                </a:lnTo>
                <a:lnTo>
                  <a:pt x="1482089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00380" y="0"/>
            <a:ext cx="228600" cy="332740"/>
          </a:xfrm>
          <a:custGeom>
            <a:avLst/>
            <a:gdLst/>
            <a:ahLst/>
            <a:cxnLst/>
            <a:rect l="l" t="t" r="r" b="b"/>
            <a:pathLst>
              <a:path w="228600" h="332740">
                <a:moveTo>
                  <a:pt x="0" y="332740"/>
                </a:moveTo>
                <a:lnTo>
                  <a:pt x="228600" y="332740"/>
                </a:lnTo>
                <a:lnTo>
                  <a:pt x="2286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0380" y="6520180"/>
            <a:ext cx="228600" cy="337820"/>
          </a:xfrm>
          <a:custGeom>
            <a:avLst/>
            <a:gdLst/>
            <a:ahLst/>
            <a:cxnLst/>
            <a:rect l="l" t="t" r="r" b="b"/>
            <a:pathLst>
              <a:path w="228600" h="337820">
                <a:moveTo>
                  <a:pt x="0" y="337820"/>
                </a:moveTo>
                <a:lnTo>
                  <a:pt x="228600" y="337820"/>
                </a:lnTo>
                <a:lnTo>
                  <a:pt x="2286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28980" y="0"/>
            <a:ext cx="762000" cy="332740"/>
          </a:xfrm>
          <a:custGeom>
            <a:avLst/>
            <a:gdLst/>
            <a:ahLst/>
            <a:cxnLst/>
            <a:rect l="l" t="t" r="r" b="b"/>
            <a:pathLst>
              <a:path w="762000" h="332740">
                <a:moveTo>
                  <a:pt x="0" y="332740"/>
                </a:moveTo>
                <a:lnTo>
                  <a:pt x="762000" y="332740"/>
                </a:lnTo>
                <a:lnTo>
                  <a:pt x="7620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28980" y="6520180"/>
            <a:ext cx="762000" cy="337820"/>
          </a:xfrm>
          <a:custGeom>
            <a:avLst/>
            <a:gdLst/>
            <a:ahLst/>
            <a:cxnLst/>
            <a:rect l="l" t="t" r="r" b="b"/>
            <a:pathLst>
              <a:path w="762000" h="337820">
                <a:moveTo>
                  <a:pt x="0" y="337820"/>
                </a:moveTo>
                <a:lnTo>
                  <a:pt x="762000" y="337820"/>
                </a:lnTo>
                <a:lnTo>
                  <a:pt x="7620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706869" y="6520180"/>
            <a:ext cx="1524000" cy="337820"/>
          </a:xfrm>
          <a:custGeom>
            <a:avLst/>
            <a:gdLst/>
            <a:ahLst/>
            <a:cxnLst/>
            <a:rect l="l" t="t" r="r" b="b"/>
            <a:pathLst>
              <a:path w="1524000" h="337820">
                <a:moveTo>
                  <a:pt x="0" y="337820"/>
                </a:moveTo>
                <a:lnTo>
                  <a:pt x="1524000" y="337820"/>
                </a:lnTo>
                <a:lnTo>
                  <a:pt x="15240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992869" y="0"/>
            <a:ext cx="151130" cy="6858000"/>
          </a:xfrm>
          <a:custGeom>
            <a:avLst/>
            <a:gdLst/>
            <a:ahLst/>
            <a:cxnLst/>
            <a:rect l="l" t="t" r="r" b="b"/>
            <a:pathLst>
              <a:path w="151129" h="6858000">
                <a:moveTo>
                  <a:pt x="0" y="6858000"/>
                </a:moveTo>
                <a:lnTo>
                  <a:pt x="151129" y="6858000"/>
                </a:lnTo>
                <a:lnTo>
                  <a:pt x="15112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230869" y="0"/>
            <a:ext cx="762000" cy="6858000"/>
          </a:xfrm>
          <a:custGeom>
            <a:avLst/>
            <a:gdLst/>
            <a:ahLst/>
            <a:cxnLst/>
            <a:rect l="l" t="t" r="r" b="b"/>
            <a:pathLst>
              <a:path w="762000" h="6858000">
                <a:moveTo>
                  <a:pt x="762000" y="0"/>
                </a:moveTo>
                <a:lnTo>
                  <a:pt x="0" y="0"/>
                </a:lnTo>
                <a:lnTo>
                  <a:pt x="0" y="6858000"/>
                </a:lnTo>
                <a:lnTo>
                  <a:pt x="762000" y="6858000"/>
                </a:lnTo>
                <a:lnTo>
                  <a:pt x="762000" y="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963670" y="0"/>
            <a:ext cx="596900" cy="332740"/>
          </a:xfrm>
          <a:custGeom>
            <a:avLst/>
            <a:gdLst/>
            <a:ahLst/>
            <a:cxnLst/>
            <a:rect l="l" t="t" r="r" b="b"/>
            <a:pathLst>
              <a:path w="596900" h="332740">
                <a:moveTo>
                  <a:pt x="0" y="332740"/>
                </a:moveTo>
                <a:lnTo>
                  <a:pt x="596900" y="332740"/>
                </a:lnTo>
                <a:lnTo>
                  <a:pt x="5969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963670" y="6520180"/>
            <a:ext cx="2743200" cy="337820"/>
          </a:xfrm>
          <a:custGeom>
            <a:avLst/>
            <a:gdLst/>
            <a:ahLst/>
            <a:cxnLst/>
            <a:rect l="l" t="t" r="r" b="b"/>
            <a:pathLst>
              <a:path w="2743200" h="337820">
                <a:moveTo>
                  <a:pt x="0" y="337820"/>
                </a:moveTo>
                <a:lnTo>
                  <a:pt x="2743200" y="337820"/>
                </a:lnTo>
                <a:lnTo>
                  <a:pt x="27432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105" y="0"/>
            <a:ext cx="9100184" cy="6864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57200" y="332740"/>
            <a:ext cx="8229600" cy="6187440"/>
          </a:xfrm>
          <a:custGeom>
            <a:avLst/>
            <a:gdLst/>
            <a:ahLst/>
            <a:cxnLst/>
            <a:rect l="l" t="t" r="r" b="b"/>
            <a:pathLst>
              <a:path w="8229600" h="6187440">
                <a:moveTo>
                  <a:pt x="8229600" y="0"/>
                </a:moveTo>
                <a:lnTo>
                  <a:pt x="0" y="0"/>
                </a:lnTo>
                <a:lnTo>
                  <a:pt x="0" y="6187439"/>
                </a:lnTo>
                <a:lnTo>
                  <a:pt x="8229600" y="6187439"/>
                </a:lnTo>
                <a:lnTo>
                  <a:pt x="8229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7200" y="332740"/>
            <a:ext cx="8229600" cy="6187440"/>
          </a:xfrm>
          <a:custGeom>
            <a:avLst/>
            <a:gdLst/>
            <a:ahLst/>
            <a:cxnLst/>
            <a:rect l="l" t="t" r="r" b="b"/>
            <a:pathLst>
              <a:path w="8229600" h="6187440">
                <a:moveTo>
                  <a:pt x="4114800" y="6187439"/>
                </a:moveTo>
                <a:lnTo>
                  <a:pt x="0" y="6187439"/>
                </a:lnTo>
                <a:lnTo>
                  <a:pt x="0" y="0"/>
                </a:lnTo>
                <a:lnTo>
                  <a:pt x="8229600" y="0"/>
                </a:lnTo>
                <a:lnTo>
                  <a:pt x="8229600" y="6187439"/>
                </a:lnTo>
                <a:lnTo>
                  <a:pt x="4114800" y="6187439"/>
                </a:lnTo>
                <a:close/>
              </a:path>
            </a:pathLst>
          </a:custGeom>
          <a:ln w="64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60570" y="0"/>
            <a:ext cx="3680460" cy="676910"/>
          </a:xfrm>
          <a:custGeom>
            <a:avLst/>
            <a:gdLst/>
            <a:ahLst/>
            <a:cxnLst/>
            <a:rect l="l" t="t" r="r" b="b"/>
            <a:pathLst>
              <a:path w="3680459" h="676910">
                <a:moveTo>
                  <a:pt x="3680459" y="0"/>
                </a:moveTo>
                <a:lnTo>
                  <a:pt x="0" y="0"/>
                </a:lnTo>
                <a:lnTo>
                  <a:pt x="0" y="676910"/>
                </a:lnTo>
                <a:lnTo>
                  <a:pt x="3680459" y="676910"/>
                </a:lnTo>
                <a:lnTo>
                  <a:pt x="3680459" y="0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560570" y="0"/>
            <a:ext cx="1840230" cy="676910"/>
          </a:xfrm>
          <a:custGeom>
            <a:avLst/>
            <a:gdLst/>
            <a:ahLst/>
            <a:cxnLst/>
            <a:rect l="l" t="t" r="r" b="b"/>
            <a:pathLst>
              <a:path w="1840229" h="676910">
                <a:moveTo>
                  <a:pt x="1840229" y="676910"/>
                </a:moveTo>
                <a:lnTo>
                  <a:pt x="0" y="676910"/>
                </a:lnTo>
                <a:lnTo>
                  <a:pt x="0" y="0"/>
                </a:lnTo>
              </a:path>
            </a:pathLst>
          </a:custGeom>
          <a:ln w="15814">
            <a:solidFill>
              <a:srgbClr val="73A40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400800" y="0"/>
            <a:ext cx="1840230" cy="676910"/>
          </a:xfrm>
          <a:custGeom>
            <a:avLst/>
            <a:gdLst/>
            <a:ahLst/>
            <a:cxnLst/>
            <a:rect l="l" t="t" r="r" b="b"/>
            <a:pathLst>
              <a:path w="1840229" h="676910">
                <a:moveTo>
                  <a:pt x="1840229" y="0"/>
                </a:moveTo>
                <a:lnTo>
                  <a:pt x="1840229" y="676910"/>
                </a:lnTo>
                <a:lnTo>
                  <a:pt x="0" y="676910"/>
                </a:lnTo>
              </a:path>
            </a:pathLst>
          </a:custGeom>
          <a:ln w="15814">
            <a:solidFill>
              <a:srgbClr val="73A40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649470" y="0"/>
            <a:ext cx="3505200" cy="600710"/>
          </a:xfrm>
          <a:custGeom>
            <a:avLst/>
            <a:gdLst/>
            <a:ahLst/>
            <a:cxnLst/>
            <a:rect l="l" t="t" r="r" b="b"/>
            <a:pathLst>
              <a:path w="3505200" h="600710">
                <a:moveTo>
                  <a:pt x="3505200" y="0"/>
                </a:moveTo>
                <a:lnTo>
                  <a:pt x="0" y="0"/>
                </a:lnTo>
                <a:lnTo>
                  <a:pt x="0" y="600710"/>
                </a:lnTo>
                <a:lnTo>
                  <a:pt x="3505200" y="600710"/>
                </a:lnTo>
                <a:lnTo>
                  <a:pt x="3505200" y="0"/>
                </a:lnTo>
                <a:close/>
              </a:path>
            </a:pathLst>
          </a:custGeom>
          <a:solidFill>
            <a:srgbClr val="7067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145539" y="947420"/>
            <a:ext cx="69056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u="none" spc="-5" dirty="0"/>
              <a:t>Lobes of Cerebral</a:t>
            </a:r>
            <a:r>
              <a:rPr sz="3600" u="none" spc="-55" dirty="0"/>
              <a:t> </a:t>
            </a:r>
            <a:r>
              <a:rPr sz="3600" u="none" spc="-5" dirty="0"/>
              <a:t>Hemispheres</a:t>
            </a:r>
            <a:endParaRPr sz="3600"/>
          </a:p>
        </p:txBody>
      </p:sp>
      <p:sp>
        <p:nvSpPr>
          <p:cNvPr id="22" name="object 22"/>
          <p:cNvSpPr txBox="1"/>
          <p:nvPr/>
        </p:nvSpPr>
        <p:spPr>
          <a:xfrm>
            <a:off x="1191260" y="1852929"/>
            <a:ext cx="5967730" cy="3813810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285750" marR="5080" indent="-273050" algn="just">
              <a:lnSpc>
                <a:spcPts val="2610"/>
              </a:lnSpc>
              <a:spcBef>
                <a:spcPts val="409"/>
              </a:spcBef>
            </a:pPr>
            <a:r>
              <a:rPr sz="2700" spc="22" baseline="9259" dirty="0">
                <a:solidFill>
                  <a:srgbClr val="93C500"/>
                </a:solidFill>
                <a:latin typeface="Wingdings 2"/>
                <a:cs typeface="Wingdings 2"/>
              </a:rPr>
              <a:t></a:t>
            </a:r>
            <a:r>
              <a:rPr sz="2700" spc="22" baseline="9259" dirty="0">
                <a:solidFill>
                  <a:srgbClr val="93C50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3D3C2C"/>
                </a:solidFill>
                <a:latin typeface="Century Gothic"/>
                <a:cs typeface="Century Gothic"/>
              </a:rPr>
              <a:t>Cerebral hemispheres are divided </a:t>
            </a:r>
            <a:r>
              <a:rPr sz="2400" dirty="0">
                <a:solidFill>
                  <a:srgbClr val="3D3C2C"/>
                </a:solidFill>
                <a:latin typeface="Century Gothic"/>
                <a:cs typeface="Century Gothic"/>
              </a:rPr>
              <a:t>into  </a:t>
            </a:r>
            <a:r>
              <a:rPr sz="2400" spc="-5" dirty="0">
                <a:solidFill>
                  <a:srgbClr val="3D3C2C"/>
                </a:solidFill>
                <a:latin typeface="Century Gothic"/>
                <a:cs typeface="Century Gothic"/>
              </a:rPr>
              <a:t>lobes by the </a:t>
            </a:r>
            <a:r>
              <a:rPr sz="2400" b="1" spc="-5" dirty="0">
                <a:solidFill>
                  <a:srgbClr val="00AF4F"/>
                </a:solidFill>
                <a:latin typeface="Century Gothic"/>
                <a:cs typeface="Century Gothic"/>
              </a:rPr>
              <a:t>central, parieto-occipital,  lateral </a:t>
            </a:r>
            <a:r>
              <a:rPr sz="2400" dirty="0">
                <a:solidFill>
                  <a:srgbClr val="3D3C2C"/>
                </a:solidFill>
                <a:latin typeface="Century Gothic"/>
                <a:cs typeface="Century Gothic"/>
              </a:rPr>
              <a:t>and </a:t>
            </a:r>
            <a:r>
              <a:rPr sz="2400" b="1" spc="-5" dirty="0">
                <a:solidFill>
                  <a:srgbClr val="00AF4F"/>
                </a:solidFill>
                <a:latin typeface="Century Gothic"/>
                <a:cs typeface="Century Gothic"/>
              </a:rPr>
              <a:t>calcarine</a:t>
            </a:r>
            <a:r>
              <a:rPr sz="2400" b="1" spc="-45" dirty="0">
                <a:solidFill>
                  <a:srgbClr val="00AF4F"/>
                </a:solidFill>
                <a:latin typeface="Century Gothic"/>
                <a:cs typeface="Century Gothic"/>
              </a:rPr>
              <a:t> </a:t>
            </a:r>
            <a:r>
              <a:rPr sz="2400" b="1" spc="-5" dirty="0">
                <a:solidFill>
                  <a:srgbClr val="00AF4F"/>
                </a:solidFill>
                <a:latin typeface="Century Gothic"/>
                <a:cs typeface="Century Gothic"/>
              </a:rPr>
              <a:t>sulci</a:t>
            </a:r>
            <a:endParaRPr sz="2400">
              <a:latin typeface="Century Gothic"/>
              <a:cs typeface="Century Gothic"/>
            </a:endParaRPr>
          </a:p>
          <a:p>
            <a:pPr marL="285750" marR="459105" indent="-273050">
              <a:lnSpc>
                <a:spcPts val="2570"/>
              </a:lnSpc>
              <a:spcBef>
                <a:spcPts val="1190"/>
              </a:spcBef>
            </a:pPr>
            <a:r>
              <a:rPr sz="2700" spc="22" baseline="9259" dirty="0">
                <a:solidFill>
                  <a:srgbClr val="93C500"/>
                </a:solidFill>
                <a:latin typeface="Wingdings 2"/>
                <a:cs typeface="Wingdings 2"/>
              </a:rPr>
              <a:t></a:t>
            </a:r>
            <a:r>
              <a:rPr sz="2700" spc="22" baseline="9259" dirty="0">
                <a:solidFill>
                  <a:srgbClr val="93C50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3D3C2C"/>
                </a:solidFill>
                <a:latin typeface="Century Gothic"/>
                <a:cs typeface="Century Gothic"/>
              </a:rPr>
              <a:t>Lobes </a:t>
            </a:r>
            <a:r>
              <a:rPr sz="2400" dirty="0">
                <a:solidFill>
                  <a:srgbClr val="3D3C2C"/>
                </a:solidFill>
                <a:latin typeface="Century Gothic"/>
                <a:cs typeface="Century Gothic"/>
              </a:rPr>
              <a:t>are named </a:t>
            </a:r>
            <a:r>
              <a:rPr sz="2400" spc="-5" dirty="0">
                <a:solidFill>
                  <a:srgbClr val="3D3C2C"/>
                </a:solidFill>
                <a:latin typeface="Century Gothic"/>
                <a:cs typeface="Century Gothic"/>
              </a:rPr>
              <a:t>according to </a:t>
            </a:r>
            <a:r>
              <a:rPr sz="2400" dirty="0">
                <a:solidFill>
                  <a:srgbClr val="3D3C2C"/>
                </a:solidFill>
                <a:latin typeface="Century Gothic"/>
                <a:cs typeface="Century Gothic"/>
              </a:rPr>
              <a:t>the  </a:t>
            </a:r>
            <a:r>
              <a:rPr sz="2400" spc="-5" dirty="0">
                <a:solidFill>
                  <a:srgbClr val="3D3C2C"/>
                </a:solidFill>
                <a:latin typeface="Century Gothic"/>
                <a:cs typeface="Century Gothic"/>
              </a:rPr>
              <a:t>cranial bones </a:t>
            </a:r>
            <a:r>
              <a:rPr sz="2400" dirty="0">
                <a:solidFill>
                  <a:srgbClr val="3D3C2C"/>
                </a:solidFill>
                <a:latin typeface="Century Gothic"/>
                <a:cs typeface="Century Gothic"/>
              </a:rPr>
              <a:t>under </a:t>
            </a:r>
            <a:r>
              <a:rPr sz="2400" spc="-5" dirty="0">
                <a:solidFill>
                  <a:srgbClr val="3D3C2C"/>
                </a:solidFill>
                <a:latin typeface="Century Gothic"/>
                <a:cs typeface="Century Gothic"/>
              </a:rPr>
              <a:t>which </a:t>
            </a:r>
            <a:r>
              <a:rPr sz="2400" dirty="0">
                <a:solidFill>
                  <a:srgbClr val="3D3C2C"/>
                </a:solidFill>
                <a:latin typeface="Century Gothic"/>
                <a:cs typeface="Century Gothic"/>
              </a:rPr>
              <a:t>they</a:t>
            </a:r>
            <a:r>
              <a:rPr sz="2400" spc="-60" dirty="0">
                <a:solidFill>
                  <a:srgbClr val="3D3C2C"/>
                </a:solidFill>
                <a:latin typeface="Century Gothic"/>
                <a:cs typeface="Century Gothic"/>
              </a:rPr>
              <a:t> </a:t>
            </a:r>
            <a:r>
              <a:rPr sz="2400" spc="-10" dirty="0">
                <a:solidFill>
                  <a:srgbClr val="3D3C2C"/>
                </a:solidFill>
                <a:latin typeface="Century Gothic"/>
                <a:cs typeface="Century Gothic"/>
              </a:rPr>
              <a:t>lie</a:t>
            </a:r>
            <a:endParaRPr sz="24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850"/>
              </a:spcBef>
            </a:pPr>
            <a:r>
              <a:rPr sz="2700" spc="22" baseline="9259" dirty="0">
                <a:solidFill>
                  <a:srgbClr val="93C500"/>
                </a:solidFill>
                <a:latin typeface="Wingdings 2"/>
                <a:cs typeface="Wingdings 2"/>
              </a:rPr>
              <a:t></a:t>
            </a:r>
            <a:r>
              <a:rPr sz="2700" spc="22" baseline="9259" dirty="0">
                <a:solidFill>
                  <a:srgbClr val="93C50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3D3C2C"/>
                </a:solidFill>
                <a:latin typeface="Century Gothic"/>
                <a:cs typeface="Century Gothic"/>
              </a:rPr>
              <a:t>Lobes</a:t>
            </a:r>
            <a:r>
              <a:rPr sz="2400" spc="45" dirty="0">
                <a:solidFill>
                  <a:srgbClr val="3D3C2C"/>
                </a:solidFill>
                <a:latin typeface="Century Gothic"/>
                <a:cs typeface="Century Gothic"/>
              </a:rPr>
              <a:t> </a:t>
            </a:r>
            <a:r>
              <a:rPr sz="2400" spc="-5" dirty="0">
                <a:solidFill>
                  <a:srgbClr val="3D3C2C"/>
                </a:solidFill>
                <a:latin typeface="Century Gothic"/>
                <a:cs typeface="Century Gothic"/>
              </a:rPr>
              <a:t>are:</a:t>
            </a:r>
            <a:endParaRPr sz="2400">
              <a:latin typeface="Century Gothic"/>
              <a:cs typeface="Century Gothic"/>
            </a:endParaRPr>
          </a:p>
          <a:p>
            <a:pPr marL="285750" indent="-273050">
              <a:lnSpc>
                <a:spcPct val="100000"/>
              </a:lnSpc>
              <a:spcBef>
                <a:spcPts val="280"/>
              </a:spcBef>
              <a:buClr>
                <a:srgbClr val="93C500"/>
              </a:buClr>
              <a:buSzPct val="75000"/>
              <a:buFont typeface="Wingdings"/>
              <a:buChar char=""/>
              <a:tabLst>
                <a:tab pos="285750" algn="l"/>
              </a:tabLst>
            </a:pPr>
            <a:r>
              <a:rPr sz="2200" spc="-5" dirty="0">
                <a:solidFill>
                  <a:srgbClr val="3D3C2C"/>
                </a:solidFill>
                <a:latin typeface="Century Gothic"/>
                <a:cs typeface="Century Gothic"/>
              </a:rPr>
              <a:t>Frontal</a:t>
            </a:r>
            <a:endParaRPr sz="2200">
              <a:latin typeface="Century Gothic"/>
              <a:cs typeface="Century Gothic"/>
            </a:endParaRPr>
          </a:p>
          <a:p>
            <a:pPr marL="285750" indent="-273050">
              <a:lnSpc>
                <a:spcPct val="100000"/>
              </a:lnSpc>
              <a:spcBef>
                <a:spcPts val="260"/>
              </a:spcBef>
              <a:buClr>
                <a:srgbClr val="93C500"/>
              </a:buClr>
              <a:buSzPct val="75000"/>
              <a:buFont typeface="Wingdings"/>
              <a:buChar char=""/>
              <a:tabLst>
                <a:tab pos="285750" algn="l"/>
              </a:tabLst>
            </a:pPr>
            <a:r>
              <a:rPr sz="2200" spc="-5" dirty="0">
                <a:solidFill>
                  <a:srgbClr val="3D3C2C"/>
                </a:solidFill>
                <a:latin typeface="Century Gothic"/>
                <a:cs typeface="Century Gothic"/>
              </a:rPr>
              <a:t>Parietal</a:t>
            </a:r>
            <a:endParaRPr sz="2200">
              <a:latin typeface="Century Gothic"/>
              <a:cs typeface="Century Gothic"/>
            </a:endParaRPr>
          </a:p>
          <a:p>
            <a:pPr marL="285750" indent="-273050">
              <a:lnSpc>
                <a:spcPct val="100000"/>
              </a:lnSpc>
              <a:spcBef>
                <a:spcPts val="260"/>
              </a:spcBef>
              <a:buClr>
                <a:srgbClr val="93C500"/>
              </a:buClr>
              <a:buSzPct val="75000"/>
              <a:buFont typeface="Wingdings"/>
              <a:buChar char=""/>
              <a:tabLst>
                <a:tab pos="285750" algn="l"/>
              </a:tabLst>
            </a:pPr>
            <a:r>
              <a:rPr sz="2200" spc="-5" dirty="0">
                <a:solidFill>
                  <a:srgbClr val="3D3C2C"/>
                </a:solidFill>
                <a:latin typeface="Century Gothic"/>
                <a:cs typeface="Century Gothic"/>
              </a:rPr>
              <a:t>Temporal</a:t>
            </a:r>
            <a:endParaRPr sz="2200">
              <a:latin typeface="Century Gothic"/>
              <a:cs typeface="Century Gothic"/>
            </a:endParaRPr>
          </a:p>
          <a:p>
            <a:pPr marL="285750" indent="-273050">
              <a:lnSpc>
                <a:spcPct val="100000"/>
              </a:lnSpc>
              <a:spcBef>
                <a:spcPts val="270"/>
              </a:spcBef>
              <a:buClr>
                <a:srgbClr val="93C500"/>
              </a:buClr>
              <a:buSzPct val="75000"/>
              <a:buFont typeface="Wingdings"/>
              <a:buChar char=""/>
              <a:tabLst>
                <a:tab pos="285750" algn="l"/>
              </a:tabLst>
            </a:pPr>
            <a:r>
              <a:rPr sz="2200" spc="-5" dirty="0">
                <a:solidFill>
                  <a:srgbClr val="3D3C2C"/>
                </a:solidFill>
                <a:latin typeface="Century Gothic"/>
                <a:cs typeface="Century Gothic"/>
              </a:rPr>
              <a:t>Occipital</a:t>
            </a:r>
            <a:endParaRPr sz="2200">
              <a:latin typeface="Century Gothic"/>
              <a:cs typeface="Century Gothic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726940" y="302259"/>
            <a:ext cx="1098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DFDFD"/>
                </a:solidFill>
                <a:latin typeface="Century Gothic"/>
                <a:cs typeface="Century Gothic"/>
              </a:rPr>
              <a:t>6</a:t>
            </a:r>
            <a:endParaRPr sz="1200">
              <a:latin typeface="Century Gothic"/>
              <a:cs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270" y="8508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C1F2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144000" y="17017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C0F1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-1270" y="17017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C0F1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1270" y="25654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BFF0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144000" y="34162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EEF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-1270" y="34162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EEF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144000" y="42799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DEE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-1270" y="42799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DEE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02090" y="514350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90">
                <a:moveTo>
                  <a:pt x="0" y="85090"/>
                </a:moveTo>
                <a:lnTo>
                  <a:pt x="85090" y="85090"/>
                </a:lnTo>
                <a:lnTo>
                  <a:pt x="85090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DED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-1270" y="51435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DED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102090" y="599440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90">
                <a:moveTo>
                  <a:pt x="0" y="85090"/>
                </a:moveTo>
                <a:lnTo>
                  <a:pt x="85090" y="85090"/>
                </a:lnTo>
                <a:lnTo>
                  <a:pt x="85090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CEC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-1270" y="59944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CEC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144000" y="68453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BEB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-1270" y="68453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BEB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-1270" y="77089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AEA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44000" y="85598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9E9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-1270" y="85598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9E9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144000" y="94233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9E8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-1270" y="94233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9E8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-1270" y="10287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8E7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144000" y="111378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7E6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-1270" y="111378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7E6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-1270" y="120015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6E5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144000" y="128523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5E4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-1270" y="128523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5E4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-1270" y="13716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4E3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144000" y="145668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4E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-1270" y="145668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4E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-1270" y="154305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3E1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144000" y="162813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2E0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-1270" y="162813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2E0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-1270" y="17145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1DF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144000" y="179958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0DE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-1270" y="179958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0DE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-1270" y="188595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0D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9144000" y="197103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FDC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-1270" y="197103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FDC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-1270" y="20574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EDB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9144000" y="214248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DDA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-1270" y="214248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DDA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-1270" y="222885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CD9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9144000" y="231393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BD8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-1270" y="231393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BD8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-1270" y="24003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BD7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144000" y="248538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AD6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-1270" y="248538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AD6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-1270" y="257175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9D5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9144000" y="265683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8D4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-1270" y="265683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8D4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-1270" y="27432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7D3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144000" y="282828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7D2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-1270" y="282828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7D2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-1270" y="291465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6D1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9144000" y="299973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5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-1270" y="299973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5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-1270" y="30861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4CF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9144000" y="317118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3CE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-1270" y="317118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3CE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9144000" y="32575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3C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-1270" y="32575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3C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9102090" y="3343909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89">
                <a:moveTo>
                  <a:pt x="0" y="85090"/>
                </a:moveTo>
                <a:lnTo>
                  <a:pt x="85090" y="85090"/>
                </a:lnTo>
                <a:lnTo>
                  <a:pt x="85090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2CC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-1270" y="334390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2CC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9102090" y="3429000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89">
                <a:moveTo>
                  <a:pt x="0" y="85090"/>
                </a:moveTo>
                <a:lnTo>
                  <a:pt x="85090" y="85090"/>
                </a:lnTo>
                <a:lnTo>
                  <a:pt x="85090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1CC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-1270" y="34290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1CC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9144000" y="351409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0CA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-1270" y="351409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0CA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9144000" y="36004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FC9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-1270" y="36004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FC9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-1270" y="368680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EC8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9144000" y="377190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EC7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-1270" y="377190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EC7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-1270" y="385825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DC6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9144000" y="39433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CC5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-1270" y="39433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CC5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-1270" y="402970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BC4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9144000" y="411480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AC3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-1270" y="411480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AC3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-1270" y="420115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AC2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9144000" y="42862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9C1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-1270" y="42862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9C1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-1270" y="437260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8C0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9144000" y="445770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7BF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-1270" y="445770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7BF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-1270" y="454405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6BE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9144000" y="46291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5BD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-1270" y="46291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5BD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-1270" y="471550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5BC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9144000" y="480060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4BB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-1270" y="480060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4BB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-1270" y="488695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3BA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9144000" y="49720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2B9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-1270" y="49720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2B9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-1270" y="505840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1B8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9144000" y="514350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1B7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-1270" y="514350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1B7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-1270" y="522985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0B6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9144000" y="53149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FB5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-1270" y="53149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FB5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9144000" y="540130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EB4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-1270" y="540130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EB4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9102090" y="5487670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89">
                <a:moveTo>
                  <a:pt x="0" y="85089"/>
                </a:moveTo>
                <a:lnTo>
                  <a:pt x="85090" y="85089"/>
                </a:lnTo>
                <a:lnTo>
                  <a:pt x="85090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DB3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-1270" y="548767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DB3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9102090" y="5572759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89">
                <a:moveTo>
                  <a:pt x="0" y="85089"/>
                </a:moveTo>
                <a:lnTo>
                  <a:pt x="85090" y="85089"/>
                </a:lnTo>
                <a:lnTo>
                  <a:pt x="85090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DB2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-1270" y="557275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DB2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9144000" y="56578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CB1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-1270" y="56578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CB1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-1270" y="574420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BB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9144000" y="582930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AAF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-1270" y="582930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AAF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9144000" y="591565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9AE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-1270" y="591565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9AE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-1270" y="600202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8AD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9144000" y="608710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8AC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-1270" y="608710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8AC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9102090" y="6173470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89">
                <a:moveTo>
                  <a:pt x="0" y="85089"/>
                </a:moveTo>
                <a:lnTo>
                  <a:pt x="85090" y="85089"/>
                </a:lnTo>
                <a:lnTo>
                  <a:pt x="85090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7AB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-1270" y="617347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7AB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9102090" y="6258559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89">
                <a:moveTo>
                  <a:pt x="0" y="85089"/>
                </a:moveTo>
                <a:lnTo>
                  <a:pt x="85090" y="85089"/>
                </a:lnTo>
                <a:lnTo>
                  <a:pt x="85090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6AA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-1270" y="625855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6AA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9144000" y="63436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5A9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-1270" y="63436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5A9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9144000" y="643000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4A8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-1270" y="643000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4A8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-1270" y="651636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4A7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9144000" y="660145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83A6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-1270" y="660145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83A6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-1270" y="668781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2A5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-1270" y="6772909"/>
            <a:ext cx="9146540" cy="86360"/>
          </a:xfrm>
          <a:custGeom>
            <a:avLst/>
            <a:gdLst/>
            <a:ahLst/>
            <a:cxnLst/>
            <a:rect l="l" t="t" r="r" b="b"/>
            <a:pathLst>
              <a:path w="9146540" h="86359">
                <a:moveTo>
                  <a:pt x="0" y="0"/>
                </a:moveTo>
                <a:lnTo>
                  <a:pt x="9146540" y="0"/>
                </a:lnTo>
                <a:lnTo>
                  <a:pt x="9146540" y="86360"/>
                </a:lnTo>
                <a:lnTo>
                  <a:pt x="0" y="86360"/>
                </a:lnTo>
                <a:lnTo>
                  <a:pt x="0" y="0"/>
                </a:lnTo>
                <a:close/>
              </a:path>
            </a:pathLst>
          </a:custGeom>
          <a:solidFill>
            <a:srgbClr val="81A4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77469" y="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0" y="6858000"/>
                </a:moveTo>
                <a:lnTo>
                  <a:pt x="228600" y="6858000"/>
                </a:lnTo>
                <a:lnTo>
                  <a:pt x="228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306070" y="0"/>
            <a:ext cx="194310" cy="6858000"/>
          </a:xfrm>
          <a:custGeom>
            <a:avLst/>
            <a:gdLst/>
            <a:ahLst/>
            <a:cxnLst/>
            <a:rect l="l" t="t" r="r" b="b"/>
            <a:pathLst>
              <a:path w="194309" h="6858000">
                <a:moveTo>
                  <a:pt x="0" y="6858000"/>
                </a:moveTo>
                <a:lnTo>
                  <a:pt x="194309" y="6858000"/>
                </a:lnTo>
                <a:lnTo>
                  <a:pt x="19430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490980" y="0"/>
            <a:ext cx="1482090" cy="332740"/>
          </a:xfrm>
          <a:custGeom>
            <a:avLst/>
            <a:gdLst/>
            <a:ahLst/>
            <a:cxnLst/>
            <a:rect l="l" t="t" r="r" b="b"/>
            <a:pathLst>
              <a:path w="1482089" h="332740">
                <a:moveTo>
                  <a:pt x="0" y="332740"/>
                </a:moveTo>
                <a:lnTo>
                  <a:pt x="1482089" y="332740"/>
                </a:lnTo>
                <a:lnTo>
                  <a:pt x="1482089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490980" y="6520180"/>
            <a:ext cx="1482090" cy="337820"/>
          </a:xfrm>
          <a:custGeom>
            <a:avLst/>
            <a:gdLst/>
            <a:ahLst/>
            <a:cxnLst/>
            <a:rect l="l" t="t" r="r" b="b"/>
            <a:pathLst>
              <a:path w="1482089" h="337820">
                <a:moveTo>
                  <a:pt x="0" y="337820"/>
                </a:moveTo>
                <a:lnTo>
                  <a:pt x="1482089" y="337820"/>
                </a:lnTo>
                <a:lnTo>
                  <a:pt x="1482089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500380" y="0"/>
            <a:ext cx="228600" cy="332740"/>
          </a:xfrm>
          <a:custGeom>
            <a:avLst/>
            <a:gdLst/>
            <a:ahLst/>
            <a:cxnLst/>
            <a:rect l="l" t="t" r="r" b="b"/>
            <a:pathLst>
              <a:path w="228600" h="332740">
                <a:moveTo>
                  <a:pt x="0" y="332740"/>
                </a:moveTo>
                <a:lnTo>
                  <a:pt x="228600" y="332740"/>
                </a:lnTo>
                <a:lnTo>
                  <a:pt x="2286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500380" y="6520180"/>
            <a:ext cx="228600" cy="337820"/>
          </a:xfrm>
          <a:custGeom>
            <a:avLst/>
            <a:gdLst/>
            <a:ahLst/>
            <a:cxnLst/>
            <a:rect l="l" t="t" r="r" b="b"/>
            <a:pathLst>
              <a:path w="228600" h="337820">
                <a:moveTo>
                  <a:pt x="0" y="337820"/>
                </a:moveTo>
                <a:lnTo>
                  <a:pt x="228600" y="337820"/>
                </a:lnTo>
                <a:lnTo>
                  <a:pt x="2286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728980" y="0"/>
            <a:ext cx="762000" cy="332740"/>
          </a:xfrm>
          <a:custGeom>
            <a:avLst/>
            <a:gdLst/>
            <a:ahLst/>
            <a:cxnLst/>
            <a:rect l="l" t="t" r="r" b="b"/>
            <a:pathLst>
              <a:path w="762000" h="332740">
                <a:moveTo>
                  <a:pt x="0" y="332740"/>
                </a:moveTo>
                <a:lnTo>
                  <a:pt x="762000" y="332740"/>
                </a:lnTo>
                <a:lnTo>
                  <a:pt x="7620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728980" y="6520180"/>
            <a:ext cx="762000" cy="337820"/>
          </a:xfrm>
          <a:custGeom>
            <a:avLst/>
            <a:gdLst/>
            <a:ahLst/>
            <a:cxnLst/>
            <a:rect l="l" t="t" r="r" b="b"/>
            <a:pathLst>
              <a:path w="762000" h="337820">
                <a:moveTo>
                  <a:pt x="0" y="337820"/>
                </a:moveTo>
                <a:lnTo>
                  <a:pt x="762000" y="337820"/>
                </a:lnTo>
                <a:lnTo>
                  <a:pt x="7620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6706869" y="6520180"/>
            <a:ext cx="1524000" cy="337820"/>
          </a:xfrm>
          <a:custGeom>
            <a:avLst/>
            <a:gdLst/>
            <a:ahLst/>
            <a:cxnLst/>
            <a:rect l="l" t="t" r="r" b="b"/>
            <a:pathLst>
              <a:path w="1524000" h="337820">
                <a:moveTo>
                  <a:pt x="0" y="337820"/>
                </a:moveTo>
                <a:lnTo>
                  <a:pt x="1524000" y="337820"/>
                </a:lnTo>
                <a:lnTo>
                  <a:pt x="15240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8992869" y="0"/>
            <a:ext cx="151130" cy="6858000"/>
          </a:xfrm>
          <a:custGeom>
            <a:avLst/>
            <a:gdLst/>
            <a:ahLst/>
            <a:cxnLst/>
            <a:rect l="l" t="t" r="r" b="b"/>
            <a:pathLst>
              <a:path w="151129" h="6858000">
                <a:moveTo>
                  <a:pt x="0" y="6858000"/>
                </a:moveTo>
                <a:lnTo>
                  <a:pt x="151129" y="6858000"/>
                </a:lnTo>
                <a:lnTo>
                  <a:pt x="15112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8230869" y="0"/>
            <a:ext cx="762000" cy="6858000"/>
          </a:xfrm>
          <a:custGeom>
            <a:avLst/>
            <a:gdLst/>
            <a:ahLst/>
            <a:cxnLst/>
            <a:rect l="l" t="t" r="r" b="b"/>
            <a:pathLst>
              <a:path w="762000" h="6858000">
                <a:moveTo>
                  <a:pt x="762000" y="0"/>
                </a:moveTo>
                <a:lnTo>
                  <a:pt x="0" y="0"/>
                </a:lnTo>
                <a:lnTo>
                  <a:pt x="0" y="6858000"/>
                </a:lnTo>
                <a:lnTo>
                  <a:pt x="762000" y="6858000"/>
                </a:lnTo>
                <a:lnTo>
                  <a:pt x="762000" y="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3963670" y="0"/>
            <a:ext cx="596900" cy="332740"/>
          </a:xfrm>
          <a:custGeom>
            <a:avLst/>
            <a:gdLst/>
            <a:ahLst/>
            <a:cxnLst/>
            <a:rect l="l" t="t" r="r" b="b"/>
            <a:pathLst>
              <a:path w="596900" h="332740">
                <a:moveTo>
                  <a:pt x="0" y="332740"/>
                </a:moveTo>
                <a:lnTo>
                  <a:pt x="596900" y="332740"/>
                </a:lnTo>
                <a:lnTo>
                  <a:pt x="5969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3963670" y="6520180"/>
            <a:ext cx="2743200" cy="337820"/>
          </a:xfrm>
          <a:custGeom>
            <a:avLst/>
            <a:gdLst/>
            <a:ahLst/>
            <a:cxnLst/>
            <a:rect l="l" t="t" r="r" b="b"/>
            <a:pathLst>
              <a:path w="2743200" h="337820">
                <a:moveTo>
                  <a:pt x="0" y="337820"/>
                </a:moveTo>
                <a:lnTo>
                  <a:pt x="2743200" y="337820"/>
                </a:lnTo>
                <a:lnTo>
                  <a:pt x="27432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50105" y="0"/>
            <a:ext cx="9100184" cy="6864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457200" y="332740"/>
            <a:ext cx="8229600" cy="6187440"/>
          </a:xfrm>
          <a:custGeom>
            <a:avLst/>
            <a:gdLst/>
            <a:ahLst/>
            <a:cxnLst/>
            <a:rect l="l" t="t" r="r" b="b"/>
            <a:pathLst>
              <a:path w="8229600" h="6187440">
                <a:moveTo>
                  <a:pt x="8229600" y="0"/>
                </a:moveTo>
                <a:lnTo>
                  <a:pt x="0" y="0"/>
                </a:lnTo>
                <a:lnTo>
                  <a:pt x="0" y="6187439"/>
                </a:lnTo>
                <a:lnTo>
                  <a:pt x="8229600" y="6187439"/>
                </a:lnTo>
                <a:lnTo>
                  <a:pt x="8229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457200" y="332740"/>
            <a:ext cx="8229600" cy="6187440"/>
          </a:xfrm>
          <a:custGeom>
            <a:avLst/>
            <a:gdLst/>
            <a:ahLst/>
            <a:cxnLst/>
            <a:rect l="l" t="t" r="r" b="b"/>
            <a:pathLst>
              <a:path w="8229600" h="6187440">
                <a:moveTo>
                  <a:pt x="4114800" y="6187439"/>
                </a:moveTo>
                <a:lnTo>
                  <a:pt x="0" y="6187439"/>
                </a:lnTo>
                <a:lnTo>
                  <a:pt x="0" y="0"/>
                </a:lnTo>
                <a:lnTo>
                  <a:pt x="8229600" y="0"/>
                </a:lnTo>
                <a:lnTo>
                  <a:pt x="8229600" y="6187439"/>
                </a:lnTo>
                <a:lnTo>
                  <a:pt x="4114800" y="6187439"/>
                </a:lnTo>
                <a:close/>
              </a:path>
            </a:pathLst>
          </a:custGeom>
          <a:ln w="64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4560570" y="0"/>
            <a:ext cx="3680460" cy="676910"/>
          </a:xfrm>
          <a:custGeom>
            <a:avLst/>
            <a:gdLst/>
            <a:ahLst/>
            <a:cxnLst/>
            <a:rect l="l" t="t" r="r" b="b"/>
            <a:pathLst>
              <a:path w="3680459" h="676910">
                <a:moveTo>
                  <a:pt x="3680459" y="0"/>
                </a:moveTo>
                <a:lnTo>
                  <a:pt x="0" y="0"/>
                </a:lnTo>
                <a:lnTo>
                  <a:pt x="0" y="676910"/>
                </a:lnTo>
                <a:lnTo>
                  <a:pt x="3680459" y="676910"/>
                </a:lnTo>
                <a:lnTo>
                  <a:pt x="3680459" y="0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4560570" y="0"/>
            <a:ext cx="1840230" cy="676910"/>
          </a:xfrm>
          <a:custGeom>
            <a:avLst/>
            <a:gdLst/>
            <a:ahLst/>
            <a:cxnLst/>
            <a:rect l="l" t="t" r="r" b="b"/>
            <a:pathLst>
              <a:path w="1840229" h="676910">
                <a:moveTo>
                  <a:pt x="1840229" y="676910"/>
                </a:moveTo>
                <a:lnTo>
                  <a:pt x="0" y="676910"/>
                </a:lnTo>
                <a:lnTo>
                  <a:pt x="0" y="0"/>
                </a:lnTo>
              </a:path>
            </a:pathLst>
          </a:custGeom>
          <a:ln w="15814">
            <a:solidFill>
              <a:srgbClr val="73A40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6400800" y="0"/>
            <a:ext cx="1840230" cy="676910"/>
          </a:xfrm>
          <a:custGeom>
            <a:avLst/>
            <a:gdLst/>
            <a:ahLst/>
            <a:cxnLst/>
            <a:rect l="l" t="t" r="r" b="b"/>
            <a:pathLst>
              <a:path w="1840229" h="676910">
                <a:moveTo>
                  <a:pt x="1840229" y="0"/>
                </a:moveTo>
                <a:lnTo>
                  <a:pt x="1840229" y="676910"/>
                </a:lnTo>
                <a:lnTo>
                  <a:pt x="0" y="676910"/>
                </a:lnTo>
              </a:path>
            </a:pathLst>
          </a:custGeom>
          <a:ln w="15814">
            <a:solidFill>
              <a:srgbClr val="73A40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4649470" y="0"/>
            <a:ext cx="3505200" cy="600710"/>
          </a:xfrm>
          <a:custGeom>
            <a:avLst/>
            <a:gdLst/>
            <a:ahLst/>
            <a:cxnLst/>
            <a:rect l="l" t="t" r="r" b="b"/>
            <a:pathLst>
              <a:path w="3505200" h="600710">
                <a:moveTo>
                  <a:pt x="3505200" y="0"/>
                </a:moveTo>
                <a:lnTo>
                  <a:pt x="0" y="0"/>
                </a:lnTo>
                <a:lnTo>
                  <a:pt x="0" y="600710"/>
                </a:lnTo>
                <a:lnTo>
                  <a:pt x="3505200" y="600710"/>
                </a:lnTo>
                <a:lnTo>
                  <a:pt x="3505200" y="0"/>
                </a:lnTo>
                <a:close/>
              </a:path>
            </a:pathLst>
          </a:custGeom>
          <a:solidFill>
            <a:srgbClr val="7067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40411" y="684530"/>
            <a:ext cx="8001000" cy="47675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 txBox="1"/>
          <p:nvPr/>
        </p:nvSpPr>
        <p:spPr>
          <a:xfrm>
            <a:off x="4726940" y="302259"/>
            <a:ext cx="1098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DFDFD"/>
                </a:solidFill>
                <a:latin typeface="Century Gothic"/>
                <a:cs typeface="Century Gothic"/>
              </a:rPr>
              <a:t>8</a:t>
            </a:r>
            <a:endParaRPr sz="1200">
              <a:latin typeface="Century Gothic"/>
              <a:cs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28766" y="3540252"/>
            <a:ext cx="4615233" cy="29616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8739" y="0"/>
            <a:ext cx="441515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25" dirty="0">
                <a:solidFill>
                  <a:srgbClr val="006FC0"/>
                </a:solidFill>
              </a:rPr>
              <a:t>Cerebral</a:t>
            </a:r>
            <a:r>
              <a:rPr sz="4000" spc="-5" dirty="0">
                <a:solidFill>
                  <a:srgbClr val="006FC0"/>
                </a:solidFill>
              </a:rPr>
              <a:t> </a:t>
            </a:r>
            <a:r>
              <a:rPr sz="4000" spc="-10" dirty="0">
                <a:solidFill>
                  <a:srgbClr val="006FC0"/>
                </a:solidFill>
              </a:rPr>
              <a:t>hemisphere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78739" y="702310"/>
            <a:ext cx="441452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  <a:tab pos="989330" algn="l"/>
                <a:tab pos="2258060" algn="l"/>
                <a:tab pos="3458845" algn="l"/>
                <a:tab pos="4110354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esse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ti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739" y="969924"/>
            <a:ext cx="4415155" cy="190373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355600" marR="0" lvl="0" indent="0" algn="l" defTabSz="914400" rtl="0" eaLnBrk="1" fontAlgn="auto" latinLnBrk="0" hangingPunct="1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summarized by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stating</a:t>
            </a:r>
            <a:r>
              <a:rPr kumimoji="0" sz="2200" b="1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that:-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5080" lvl="0" indent="-457200" algn="just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69900" algn="l"/>
              </a:tabLst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frontal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lobe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lies in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front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 the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central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sulcus (1)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above 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lateral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sulcus (2)</a:t>
            </a:r>
            <a:r>
              <a:rPr kumimoji="0" sz="2200" b="1" i="0" u="none" strike="noStrike" kern="1200" cap="none" spc="55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.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69265" algn="l"/>
                <a:tab pos="469900" algn="l"/>
                <a:tab pos="1009015" algn="l"/>
                <a:tab pos="2055495" algn="l"/>
                <a:tab pos="2717800" algn="l"/>
                <a:tab pos="3053080" algn="l"/>
                <a:tab pos="4015104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ri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ind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739" y="2848482"/>
            <a:ext cx="4418330" cy="25069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1492250" algn="l"/>
                <a:tab pos="2425065" algn="l"/>
                <a:tab pos="3086100" algn="l"/>
                <a:tab pos="4017645" algn="l"/>
              </a:tabLst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</a:t>
            </a:r>
            <a:r>
              <a:rPr kumimoji="0" sz="2200" b="1" i="0" u="none" strike="noStrike" kern="1200" cap="none" spc="-3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6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sulcus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ab</a:t>
            </a:r>
            <a:r>
              <a:rPr kumimoji="0" sz="22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ov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lateral</a:t>
            </a:r>
            <a:r>
              <a:rPr kumimoji="0" sz="22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sulcus.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8890" lvl="0" indent="-457200" algn="just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Tx/>
              <a:buAutoNum type="arabicPeriod" startAt="3"/>
              <a:tabLst>
                <a:tab pos="469900" algn="l"/>
              </a:tabLst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temporal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lobe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 below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lateral</a:t>
            </a:r>
            <a:r>
              <a:rPr kumimoji="0" sz="2200" b="1" i="0" u="none" strike="noStrike" kern="1200" cap="none" spc="2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sulcus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8255" lvl="0" indent="-457200" algn="just" defTabSz="914400" rtl="0" eaLnBrk="1" fontAlgn="auto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Tx/>
              <a:buSzTx/>
              <a:buFontTx/>
              <a:buAutoNum type="arabicPeriod" startAt="3"/>
              <a:tabLst>
                <a:tab pos="469900" algn="l"/>
              </a:tabLst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occipital lobe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lies below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behind the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parieto-occipital 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sulcus (3) .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495800" y="152400"/>
            <a:ext cx="4648200" cy="33621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882383" y="731570"/>
            <a:ext cx="418858" cy="5088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014209" y="780034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714743" y="1810562"/>
            <a:ext cx="418858" cy="50883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47713" y="1860550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711183" y="2208326"/>
            <a:ext cx="418858" cy="50883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843264" y="2258314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454396" y="4693970"/>
            <a:ext cx="408203" cy="50883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587365" y="4744034"/>
            <a:ext cx="13081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877811" y="5551919"/>
            <a:ext cx="415848" cy="50883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009892" y="5601411"/>
            <a:ext cx="1390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380731" y="4256582"/>
            <a:ext cx="424992" cy="50883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514081" y="4306570"/>
            <a:ext cx="1473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458200" y="5227307"/>
            <a:ext cx="456958" cy="50883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590533" y="5276850"/>
            <a:ext cx="1803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504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49879" y="3183635"/>
            <a:ext cx="5608320" cy="36743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038600" y="0"/>
            <a:ext cx="5105399" cy="33253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8739" y="0"/>
            <a:ext cx="217106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006FC0"/>
                </a:solidFill>
              </a:rPr>
              <a:t>Main</a:t>
            </a:r>
            <a:r>
              <a:rPr sz="4000" spc="-90" dirty="0">
                <a:solidFill>
                  <a:srgbClr val="006FC0"/>
                </a:solidFill>
              </a:rPr>
              <a:t> </a:t>
            </a:r>
            <a:r>
              <a:rPr sz="4000" dirty="0">
                <a:solidFill>
                  <a:srgbClr val="006FC0"/>
                </a:solidFill>
              </a:rPr>
              <a:t>sulci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78739" y="641959"/>
            <a:ext cx="3021965" cy="362267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69265" algn="l"/>
                <a:tab pos="469900" algn="l"/>
              </a:tabLst>
              <a:defRPr/>
            </a:pPr>
            <a:r>
              <a:rPr kumimoji="0" sz="20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Central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sulcus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69265" algn="l"/>
                <a:tab pos="469900" algn="l"/>
              </a:tabLst>
              <a:defRPr/>
            </a:pPr>
            <a:r>
              <a:rPr kumimoji="0" sz="20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Lateral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sulcus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69265" algn="l"/>
                <a:tab pos="469900" algn="l"/>
              </a:tabLst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Parito-occipital</a:t>
            </a:r>
            <a:r>
              <a:rPr kumimoji="0" sz="2000" b="1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sulcus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69265" algn="l"/>
                <a:tab pos="469900" algn="l"/>
              </a:tabLst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Calcarine</a:t>
            </a:r>
            <a:r>
              <a:rPr kumimoji="0" sz="2000" b="1" i="0" u="none" strike="noStrike" kern="1200" cap="none" spc="-7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sulcus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69265" algn="l"/>
                <a:tab pos="469900" algn="l"/>
              </a:tabLst>
              <a:defRPr/>
            </a:pP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Cingulate</a:t>
            </a:r>
            <a:r>
              <a:rPr kumimoji="0" sz="2000" b="1" i="0" u="none" strike="noStrike" kern="1200" cap="none" spc="-7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sulcus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72390" lvl="0" indent="-4572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69265" algn="l"/>
                <a:tab pos="469900" algn="l"/>
              </a:tabLst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Callsosal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sulcus (</a:t>
            </a:r>
            <a:r>
              <a:rPr kumimoji="0" sz="2000" b="1" i="0" u="none" strike="noStrike" kern="1200" cap="none" spc="-7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Sulcus  of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corpus callosum</a:t>
            </a:r>
            <a:r>
              <a:rPr kumimoji="0" sz="2000" b="1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)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69265" algn="l"/>
                <a:tab pos="469900" algn="l"/>
              </a:tabLst>
              <a:defRPr/>
            </a:pP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Orbital</a:t>
            </a:r>
            <a:r>
              <a:rPr kumimoji="0" sz="2000" b="1" i="0" u="none" strike="noStrike" kern="1200" cap="none" spc="4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sulcus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484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69265" algn="l"/>
                <a:tab pos="469900" algn="l"/>
              </a:tabLst>
              <a:defRPr/>
            </a:pP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Parahippocampal</a:t>
            </a:r>
            <a:r>
              <a:rPr kumimoji="0" sz="2000" b="1" i="0" u="none" strike="noStrike" kern="1200" cap="none" spc="-6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sulcus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69265" algn="l"/>
                <a:tab pos="469900" algn="l"/>
              </a:tabLst>
              <a:defRPr/>
            </a:pPr>
            <a:r>
              <a:rPr kumimoji="0" sz="20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Collateral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sulcus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739" y="4299584"/>
            <a:ext cx="302196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9265" algn="l"/>
              </a:tabLst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10.	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Occipiti-temporal</a:t>
            </a:r>
            <a:r>
              <a:rPr kumimoji="0" sz="2000" b="1" i="0" u="none" strike="noStrike" kern="1200" cap="none" spc="-5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sulcus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739" y="5031485"/>
            <a:ext cx="2840990" cy="1306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124460" lvl="0" indent="-3429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Calibri"/>
              <a:buChar char="-"/>
              <a:tabLst>
                <a:tab pos="354965" algn="l"/>
                <a:tab pos="355600" algn="l"/>
              </a:tabLst>
              <a:defRPr/>
            </a:pP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First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(6)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can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 seen</a:t>
            </a:r>
            <a:r>
              <a:rPr kumimoji="0" sz="2000" b="1" i="0" u="none" strike="noStrike" kern="1200" cap="none" spc="-8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 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sagittal</a:t>
            </a:r>
            <a:r>
              <a:rPr kumimoji="0" sz="2000" b="1" i="0" u="none" strike="noStrike" kern="1200" cap="none" spc="-3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sections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buFont typeface="Calibri"/>
              <a:buChar char="-"/>
              <a:tabLst>
                <a:tab pos="354965" algn="l"/>
                <a:tab pos="355600" algn="l"/>
              </a:tabLst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Last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4 seen only in</a:t>
            </a:r>
            <a:r>
              <a:rPr kumimoji="0" sz="2000" b="1" i="0" u="none" strike="noStrike" kern="1200" cap="none" spc="-10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axial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sections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603492" y="292658"/>
            <a:ext cx="418858" cy="5088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735571" y="341121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272784" y="1813610"/>
            <a:ext cx="418858" cy="50883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404609" y="1862709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234171" y="807770"/>
            <a:ext cx="418858" cy="50883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366506" y="856234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824984" y="4079798"/>
            <a:ext cx="418858" cy="50883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956428" y="4129481"/>
            <a:ext cx="14160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5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106923" y="4474514"/>
            <a:ext cx="418858" cy="50883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238369" y="4525136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6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491983" y="5695175"/>
            <a:ext cx="418858" cy="50883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623809" y="5745276"/>
            <a:ext cx="14160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4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652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0"/>
            <a:ext cx="217106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006FC0"/>
                </a:solidFill>
              </a:rPr>
              <a:t>Main</a:t>
            </a:r>
            <a:r>
              <a:rPr sz="4000" spc="-90" dirty="0">
                <a:solidFill>
                  <a:srgbClr val="006FC0"/>
                </a:solidFill>
              </a:rPr>
              <a:t> </a:t>
            </a:r>
            <a:r>
              <a:rPr sz="4000" dirty="0">
                <a:solidFill>
                  <a:srgbClr val="006FC0"/>
                </a:solidFill>
              </a:rPr>
              <a:t>sulci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78739" y="634644"/>
            <a:ext cx="2494915" cy="498856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69265" algn="l"/>
                <a:tab pos="469900" algn="l"/>
              </a:tabLst>
              <a:defRPr/>
            </a:pP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Central</a:t>
            </a:r>
            <a:r>
              <a:rPr kumimoji="0" sz="2200" b="1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sulcus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69265" algn="l"/>
                <a:tab pos="469900" algn="l"/>
              </a:tabLst>
              <a:defRPr/>
            </a:pP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Lateral</a:t>
            </a:r>
            <a:r>
              <a:rPr kumimoji="0" sz="2200" b="1" i="0" u="none" strike="noStrike" kern="120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sulcus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69265" algn="l"/>
                <a:tab pos="469900" algn="l"/>
              </a:tabLst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Parito-occipital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sulcus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Tx/>
              <a:buAutoNum type="arabicPeriod" startAt="4"/>
              <a:tabLst>
                <a:tab pos="469265" algn="l"/>
                <a:tab pos="469900" algn="l"/>
              </a:tabLst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Calcarine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sulcus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Tx/>
              <a:buSzTx/>
              <a:buFontTx/>
              <a:buAutoNum type="arabicPeriod" startAt="4"/>
              <a:tabLst>
                <a:tab pos="469265" algn="l"/>
                <a:tab pos="469900" algn="l"/>
              </a:tabLst>
              <a:defRPr/>
            </a:pP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Cingulate</a:t>
            </a:r>
            <a:r>
              <a:rPr kumimoji="0" sz="2200" b="1" i="0" u="none" strike="noStrike" kern="1200" cap="none" spc="-6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sulcus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93980" lvl="0" indent="-457200" algn="just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Tx/>
              <a:buAutoNum type="arabicPeriod" startAt="4"/>
              <a:tabLst>
                <a:tab pos="469900" algn="l"/>
              </a:tabLst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Callsosal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sulcus (  Sulcus of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corpus  callosum</a:t>
            </a:r>
            <a:r>
              <a:rPr kumimoji="0" sz="2200" b="1" i="0" u="none" strike="noStrike" kern="1200" cap="none" spc="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)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Tx/>
              <a:buAutoNum type="arabicPeriod" startAt="4"/>
              <a:tabLst>
                <a:tab pos="469265" algn="l"/>
                <a:tab pos="469900" algn="l"/>
                <a:tab pos="1403350" algn="l"/>
              </a:tabLst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Orbital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sulcus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Tx/>
              <a:buAutoNum type="arabicPeriod" startAt="4"/>
              <a:tabLst>
                <a:tab pos="469265" algn="l"/>
                <a:tab pos="469900" algn="l"/>
              </a:tabLst>
              <a:defRPr/>
            </a:pP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Parahippocampal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sulcus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Tx/>
              <a:buAutoNum type="arabicPeriod" startAt="9"/>
              <a:tabLst>
                <a:tab pos="469265" algn="l"/>
                <a:tab pos="469900" algn="l"/>
              </a:tabLst>
              <a:defRPr/>
            </a:pP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Collateral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sulcus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739" y="5665419"/>
            <a:ext cx="250126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10.</a:t>
            </a:r>
            <a:r>
              <a:rPr kumimoji="0" sz="2200" b="1" i="0" u="none" strike="noStrike" kern="1200" cap="none" spc="2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Occipiti-temporal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sulcus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971800" y="0"/>
            <a:ext cx="595884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824984" y="469442"/>
            <a:ext cx="418858" cy="5088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56428" y="519176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7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039867" y="3398570"/>
            <a:ext cx="418858" cy="5088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71947" y="3447669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529584" y="3371138"/>
            <a:ext cx="534758" cy="50883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660775" y="3421126"/>
            <a:ext cx="2571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10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748784" y="3759758"/>
            <a:ext cx="418858" cy="50883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880228" y="3810127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9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616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23232" y="1880616"/>
            <a:ext cx="4620767" cy="48341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880636"/>
            <a:ext cx="4745594" cy="49773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739" y="634644"/>
            <a:ext cx="2143125" cy="83058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1.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Central</a:t>
            </a:r>
            <a:r>
              <a:rPr kumimoji="0" sz="2200" b="1" i="0" u="none" strike="noStrike" kern="1200" cap="none" spc="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sulcus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4.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Calcarine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sulcus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14916" y="634644"/>
            <a:ext cx="5047615" cy="83058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Tx/>
              <a:buNone/>
              <a:tabLst>
                <a:tab pos="223139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2.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Lateral</a:t>
            </a:r>
            <a:r>
              <a:rPr kumimoji="0" sz="2200" b="1" i="0" u="none" strike="noStrike" kern="1200" cap="none" spc="5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sulcus	3.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Parito-occipital</a:t>
            </a:r>
            <a:r>
              <a:rPr kumimoji="0" sz="2200" b="1" i="0" u="none" strike="noStrike" kern="1200" cap="none" spc="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sulcus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36880" marR="0" lvl="0" indent="0" algn="l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5.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Cingulate</a:t>
            </a:r>
            <a:r>
              <a:rPr kumimoji="0" sz="2200" b="1" i="0" u="none" strike="noStrike" kern="1200" cap="none" spc="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sulcus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739" y="1439925"/>
            <a:ext cx="540258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6.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Callsosal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sulcus ( Sulcus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corpus callosum</a:t>
            </a:r>
            <a:r>
              <a:rPr kumimoji="0" sz="2200" b="1" i="0" u="none" strike="noStrike" kern="1200" cap="none" spc="14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)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200900" y="2452077"/>
            <a:ext cx="554570" cy="6749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79969" y="2518917"/>
            <a:ext cx="1803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210300" y="3596601"/>
            <a:ext cx="554570" cy="6749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389370" y="3663772"/>
            <a:ext cx="18034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758439" y="2705061"/>
            <a:ext cx="554570" cy="6749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36875" y="2772917"/>
            <a:ext cx="1803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076955" y="3765765"/>
            <a:ext cx="554570" cy="67491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255645" y="3833241"/>
            <a:ext cx="1803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4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456944" y="2913849"/>
            <a:ext cx="554570" cy="67491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634744" y="2980690"/>
            <a:ext cx="1803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5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920239" y="3157689"/>
            <a:ext cx="554570" cy="67491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098294" y="3224529"/>
            <a:ext cx="1803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6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781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154423" y="231646"/>
            <a:ext cx="4959096" cy="66080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8739" y="2312035"/>
            <a:ext cx="3498850" cy="1031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 marR="5080" indent="-457200" algn="just">
              <a:lnSpc>
                <a:spcPct val="100000"/>
              </a:lnSpc>
              <a:spcBef>
                <a:spcPts val="95"/>
              </a:spcBef>
              <a:tabLst>
                <a:tab pos="2778760" algn="l"/>
              </a:tabLst>
            </a:pPr>
            <a:r>
              <a:rPr sz="2200" spc="-5" dirty="0"/>
              <a:t>1.   </a:t>
            </a:r>
            <a:r>
              <a:rPr sz="2200" spc="-95" dirty="0"/>
              <a:t> </a:t>
            </a:r>
            <a:r>
              <a:rPr sz="2200" spc="-10" dirty="0"/>
              <a:t>Orbi</a:t>
            </a:r>
            <a:r>
              <a:rPr sz="2200" spc="-35" dirty="0"/>
              <a:t>t</a:t>
            </a:r>
            <a:r>
              <a:rPr sz="2200" spc="-5" dirty="0"/>
              <a:t>al</a:t>
            </a:r>
            <a:r>
              <a:rPr sz="2200" dirty="0"/>
              <a:t>	</a:t>
            </a:r>
            <a:r>
              <a:rPr sz="2200" spc="-5" dirty="0"/>
              <a:t>sulcus  ( </a:t>
            </a:r>
            <a:r>
              <a:rPr sz="2200" spc="-20" dirty="0"/>
              <a:t>NOT </a:t>
            </a:r>
            <a:r>
              <a:rPr sz="2200" spc="-10" dirty="0"/>
              <a:t>SHOWN </a:t>
            </a:r>
            <a:r>
              <a:rPr sz="2200" spc="-5" dirty="0"/>
              <a:t>/ </a:t>
            </a:r>
            <a:r>
              <a:rPr sz="2200" spc="-15" dirty="0"/>
              <a:t>Above  </a:t>
            </a:r>
            <a:r>
              <a:rPr sz="2200" spc="-10" dirty="0"/>
              <a:t>the </a:t>
            </a:r>
            <a:r>
              <a:rPr sz="2200" spc="-5" dirty="0"/>
              <a:t>orbit !!</a:t>
            </a:r>
            <a:r>
              <a:rPr sz="2200" spc="30" dirty="0"/>
              <a:t> </a:t>
            </a:r>
            <a:r>
              <a:rPr sz="2200" spc="-5" dirty="0"/>
              <a:t>)</a:t>
            </a:r>
            <a:endParaRPr sz="2200"/>
          </a:p>
        </p:txBody>
      </p:sp>
      <p:sp>
        <p:nvSpPr>
          <p:cNvPr id="5" name="object 5"/>
          <p:cNvSpPr txBox="1"/>
          <p:nvPr/>
        </p:nvSpPr>
        <p:spPr>
          <a:xfrm>
            <a:off x="78739" y="3317519"/>
            <a:ext cx="3275965" cy="123253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>
                <a:tab pos="469265" algn="l"/>
                <a:tab pos="469900" algn="l"/>
              </a:tabLst>
              <a:defRPr/>
            </a:pP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Parahippocampal</a:t>
            </a:r>
            <a:r>
              <a:rPr kumimoji="0" sz="2200" b="1" i="0" u="none" strike="noStrike" kern="1200" cap="none" spc="2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sulcus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>
                <a:tab pos="469265" algn="l"/>
                <a:tab pos="469900" algn="l"/>
              </a:tabLst>
              <a:defRPr/>
            </a:pP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Collateral</a:t>
            </a:r>
            <a:r>
              <a:rPr kumimoji="0" sz="2200" b="1" i="0" u="none" strike="noStrike" kern="1200" cap="none" spc="3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sulcus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>
                <a:tab pos="469265" algn="l"/>
                <a:tab pos="469900" algn="l"/>
              </a:tabLst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Occipiti-temporal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sulcus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835396" y="2961182"/>
            <a:ext cx="418858" cy="5088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67476" y="3011170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375147" y="4381550"/>
            <a:ext cx="418858" cy="5088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506592" y="4431029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530596" y="4925618"/>
            <a:ext cx="418858" cy="50883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63310" y="4975352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4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75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Learning Objectives</a:t>
            </a:r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2270" y="1066800"/>
            <a:ext cx="8379459" cy="3323987"/>
          </a:xfrm>
        </p:spPr>
        <p:txBody>
          <a:bodyPr/>
          <a:lstStyle/>
          <a:p>
            <a:r>
              <a:rPr lang="en-IN" sz="2400" dirty="0" smtClean="0"/>
              <a:t>A Different lobes and surfaces of Cerebral hemisphere</a:t>
            </a:r>
          </a:p>
          <a:p>
            <a:endParaRPr lang="en-IN" sz="2400" dirty="0" smtClean="0"/>
          </a:p>
          <a:p>
            <a:r>
              <a:rPr lang="en-IN" sz="2400" dirty="0" smtClean="0"/>
              <a:t>B. Blood supply of different regions of cerebral hemisphere</a:t>
            </a:r>
          </a:p>
          <a:p>
            <a:endParaRPr lang="en-IN" sz="2400" dirty="0" smtClean="0"/>
          </a:p>
          <a:p>
            <a:r>
              <a:rPr lang="en-IN" sz="2400" dirty="0" smtClean="0"/>
              <a:t>C Important sulci and </a:t>
            </a:r>
            <a:r>
              <a:rPr lang="en-IN" sz="2400" dirty="0" err="1" smtClean="0"/>
              <a:t>gyri</a:t>
            </a:r>
            <a:endParaRPr lang="en-IN" sz="2400" dirty="0" smtClean="0"/>
          </a:p>
          <a:p>
            <a:endParaRPr lang="en-IN" sz="2400" dirty="0" smtClean="0"/>
          </a:p>
          <a:p>
            <a:r>
              <a:rPr lang="en-IN" sz="2400" dirty="0" smtClean="0"/>
              <a:t>D Different functional areas located in cerebral hemisphere</a:t>
            </a:r>
          </a:p>
          <a:p>
            <a:endParaRPr lang="en-IN" sz="2400" dirty="0" smtClean="0"/>
          </a:p>
          <a:p>
            <a:r>
              <a:rPr lang="en-IN" sz="2400" dirty="0" smtClean="0"/>
              <a:t>E. Lesions and its effects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39826660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35679" y="3183635"/>
            <a:ext cx="5608319" cy="36743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8739" y="0"/>
            <a:ext cx="201993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006FC0"/>
                </a:solidFill>
              </a:rPr>
              <a:t>Main</a:t>
            </a:r>
            <a:r>
              <a:rPr sz="4000" spc="-90" dirty="0">
                <a:solidFill>
                  <a:srgbClr val="006FC0"/>
                </a:solidFill>
              </a:rPr>
              <a:t> </a:t>
            </a:r>
            <a:r>
              <a:rPr sz="4000" dirty="0">
                <a:solidFill>
                  <a:srgbClr val="006FC0"/>
                </a:solidFill>
              </a:rPr>
              <a:t>gyri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1862073" y="2101088"/>
            <a:ext cx="1036319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(s</a:t>
            </a:r>
            <a:r>
              <a:rPr kumimoji="0" sz="2000" b="1" i="0" u="none" strike="noStrike" kern="1200" cap="none" spc="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perio</a:t>
            </a:r>
            <a:r>
              <a:rPr kumimoji="0" sz="2000" b="1" i="0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12529" y="2101088"/>
            <a:ext cx="76009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mid</a:t>
            </a:r>
            <a:r>
              <a:rPr kumimoji="0" sz="2000" b="1" i="0" u="none" strike="noStrike" kern="1200" cap="none" spc="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143042" y="1445412"/>
            <a:ext cx="335280" cy="986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r)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555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&amp;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739" y="2101088"/>
            <a:ext cx="2399030" cy="2099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AutoNum type="arabicPeriod" startAt="5"/>
              <a:tabLst>
                <a:tab pos="469265" algn="l"/>
                <a:tab pos="469900" algn="l"/>
              </a:tabLst>
              <a:defRPr/>
            </a:pPr>
            <a:r>
              <a:rPr kumimoji="0" sz="2000" b="1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Temporal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inferior)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475"/>
              </a:spcBef>
              <a:spcAft>
                <a:spcPts val="0"/>
              </a:spcAft>
              <a:buClrTx/>
              <a:buSzTx/>
              <a:buFontTx/>
              <a:buAutoNum type="arabicPeriod" startAt="6"/>
              <a:tabLst>
                <a:tab pos="469265" algn="l"/>
                <a:tab pos="469900" algn="l"/>
              </a:tabLst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Callosal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484"/>
              </a:spcBef>
              <a:spcAft>
                <a:spcPts val="0"/>
              </a:spcAft>
              <a:buClrTx/>
              <a:buSzTx/>
              <a:buFontTx/>
              <a:buAutoNum type="arabicPeriod" startAt="6"/>
              <a:tabLst>
                <a:tab pos="469265" algn="l"/>
                <a:tab pos="469900" algn="l"/>
              </a:tabLst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Medial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frontal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buFontTx/>
              <a:buAutoNum type="arabicPeriod" startAt="6"/>
              <a:tabLst>
                <a:tab pos="469265" algn="l"/>
                <a:tab pos="469900" algn="l"/>
              </a:tabLst>
              <a:defRPr/>
            </a:pPr>
            <a:r>
              <a:rPr kumimoji="0" sz="20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Paracentral</a:t>
            </a:r>
            <a:r>
              <a:rPr kumimoji="0" sz="2000" b="1" i="0" u="none" strike="noStrike" kern="1200" cap="none" spc="-7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lobule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buFontTx/>
              <a:buAutoNum type="arabicPeriod" startAt="6"/>
              <a:tabLst>
                <a:tab pos="469265" algn="l"/>
                <a:tab pos="469900" algn="l"/>
              </a:tabLst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Precuneus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739" y="4173894"/>
            <a:ext cx="4227830" cy="258762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585"/>
              </a:spcBef>
              <a:spcAft>
                <a:spcPts val="0"/>
              </a:spcAft>
              <a:buClrTx/>
              <a:buSzTx/>
              <a:buFontTx/>
              <a:buAutoNum type="arabicPeriod" startAt="10"/>
              <a:tabLst>
                <a:tab pos="469265" algn="l"/>
                <a:tab pos="469900" algn="l"/>
              </a:tabLst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Cuneus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buFontTx/>
              <a:buAutoNum type="arabicPeriod" startAt="10"/>
              <a:tabLst>
                <a:tab pos="469265" algn="l"/>
                <a:tab pos="469900" algn="l"/>
              </a:tabLst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Lingual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gyrus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buFontTx/>
              <a:buAutoNum type="arabicPeriod" startAt="10"/>
              <a:tabLst>
                <a:tab pos="469265" algn="l"/>
                <a:tab pos="469900" algn="l"/>
              </a:tabLst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Orbital gyri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buFontTx/>
              <a:buAutoNum type="arabicPeriod" startAt="10"/>
              <a:tabLst>
                <a:tab pos="469265" algn="l"/>
                <a:tab pos="469900" algn="l"/>
              </a:tabLst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Gyrus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rectus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buFontTx/>
              <a:buAutoNum type="arabicPeriod" startAt="10"/>
              <a:tabLst>
                <a:tab pos="469265" algn="l"/>
                <a:tab pos="469900" algn="l"/>
              </a:tabLst>
              <a:defRPr/>
            </a:pP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Parahippocampal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484"/>
              </a:spcBef>
              <a:spcAft>
                <a:spcPts val="0"/>
              </a:spcAft>
              <a:buClrTx/>
              <a:buSzTx/>
              <a:buFontTx/>
              <a:buAutoNum type="arabicPeriod" startAt="10"/>
              <a:tabLst>
                <a:tab pos="469265" algn="l"/>
                <a:tab pos="469900" algn="l"/>
              </a:tabLst>
              <a:defRPr/>
            </a:pP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Occipitotemporal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(medial &amp;</a:t>
            </a:r>
            <a:r>
              <a:rPr kumimoji="0" sz="2000" b="1" i="0" u="none" strike="noStrike" kern="1200" cap="none" spc="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lateral)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buFontTx/>
              <a:buAutoNum type="arabicPeriod" startAt="10"/>
              <a:tabLst>
                <a:tab pos="469265" algn="l"/>
                <a:tab pos="469900" algn="l"/>
              </a:tabLst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Uncus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139184" y="0"/>
            <a:ext cx="5004816" cy="33253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246876" y="406958"/>
            <a:ext cx="418858" cy="5088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79590" y="456691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10196" y="400558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454521" y="3806444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004940" y="4347464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6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aphicFrame>
        <p:nvGraphicFramePr>
          <p:cNvPr id="15" name="object 15"/>
          <p:cNvGraphicFramePr>
            <a:graphicFrameLocks noGrp="1"/>
          </p:cNvGraphicFramePr>
          <p:nvPr/>
        </p:nvGraphicFramePr>
        <p:xfrm>
          <a:off x="59689" y="709168"/>
          <a:ext cx="7296785" cy="13569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3265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6644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7439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2329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15087">
                <a:tc>
                  <a:txBody>
                    <a:bodyPr/>
                    <a:lstStyle/>
                    <a:p>
                      <a:pPr marL="31750">
                        <a:lnSpc>
                          <a:spcPts val="1939"/>
                        </a:lnSpc>
                        <a:tabLst>
                          <a:tab pos="488315" algn="l"/>
                        </a:tabLst>
                      </a:pPr>
                      <a:r>
                        <a:rPr sz="2000" b="1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1.	</a:t>
                      </a:r>
                      <a:r>
                        <a:rPr sz="2000" b="1" spc="-1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Precentral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685">
                        <a:lnSpc>
                          <a:spcPts val="1710"/>
                        </a:lnSpc>
                      </a:pPr>
                      <a:r>
                        <a:rPr sz="1800" b="1" dirty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41908">
                <a:tc>
                  <a:txBody>
                    <a:bodyPr/>
                    <a:lstStyle/>
                    <a:p>
                      <a:pPr marL="488950" indent="-457200">
                        <a:lnSpc>
                          <a:spcPts val="2340"/>
                        </a:lnSpc>
                        <a:buAutoNum type="arabicPeriod" startAt="2"/>
                        <a:tabLst>
                          <a:tab pos="488315" algn="l"/>
                          <a:tab pos="488950" algn="l"/>
                        </a:tabLst>
                      </a:pPr>
                      <a:r>
                        <a:rPr sz="2000" b="1" spc="-1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Postcentral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488950" indent="-457200">
                        <a:lnSpc>
                          <a:spcPct val="100000"/>
                        </a:lnSpc>
                        <a:spcBef>
                          <a:spcPts val="480"/>
                        </a:spcBef>
                        <a:buAutoNum type="arabicPeriod" startAt="2"/>
                        <a:tabLst>
                          <a:tab pos="488315" algn="l"/>
                          <a:tab pos="488950" algn="l"/>
                        </a:tabLst>
                      </a:pPr>
                      <a:r>
                        <a:rPr sz="2000" b="1" spc="-1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Frontal </a:t>
                      </a:r>
                      <a:r>
                        <a:rPr sz="2000" b="1" spc="-1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(superior, </a:t>
                      </a:r>
                      <a:r>
                        <a:rPr sz="2000" b="1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middle </a:t>
                      </a:r>
                      <a:r>
                        <a:rPr sz="2000" b="1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&amp;</a:t>
                      </a:r>
                      <a:r>
                        <a:rPr sz="2000" b="1" spc="2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inferio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488950" indent="-457200">
                        <a:lnSpc>
                          <a:spcPct val="100000"/>
                        </a:lnSpc>
                        <a:spcBef>
                          <a:spcPts val="480"/>
                        </a:spcBef>
                        <a:buAutoNum type="arabicPeriod" startAt="2"/>
                        <a:tabLst>
                          <a:tab pos="488315" algn="l"/>
                          <a:tab pos="488950" algn="l"/>
                        </a:tabLst>
                      </a:pPr>
                      <a:r>
                        <a:rPr sz="2000" b="1" spc="-1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Parietal </a:t>
                      </a:r>
                      <a:r>
                        <a:rPr sz="2000" b="1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(superior &amp; </a:t>
                      </a:r>
                      <a:r>
                        <a:rPr sz="2000" b="1" spc="-1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inferior) </a:t>
                      </a:r>
                      <a:r>
                        <a:rPr sz="2000" b="1" spc="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5-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265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540" marB="0"/>
                </a:tc>
                <a:tc>
                  <a:txBody>
                    <a:bodyPr/>
                    <a:lstStyle/>
                    <a:p>
                      <a:pPr marL="127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800" b="1" dirty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255" marB="0"/>
                </a:tc>
                <a:tc>
                  <a:txBody>
                    <a:bodyPr/>
                    <a:lstStyle/>
                    <a:p>
                      <a:pPr marR="60325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800" b="1" dirty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R="24130" algn="r">
                        <a:lnSpc>
                          <a:spcPct val="100000"/>
                        </a:lnSpc>
                        <a:spcBef>
                          <a:spcPts val="1460"/>
                        </a:spcBef>
                      </a:pPr>
                      <a:r>
                        <a:rPr sz="1800" b="1" dirty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81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" name="object 16"/>
          <p:cNvSpPr/>
          <p:nvPr/>
        </p:nvSpPr>
        <p:spPr>
          <a:xfrm>
            <a:off x="6777228" y="352094"/>
            <a:ext cx="418858" cy="50883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434584" y="589838"/>
            <a:ext cx="418858" cy="50883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321552" y="3756710"/>
            <a:ext cx="418858" cy="50883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871971" y="4297730"/>
            <a:ext cx="418858" cy="50883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027164" y="966266"/>
            <a:ext cx="418858" cy="50883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414771" y="970838"/>
            <a:ext cx="418858" cy="50883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297423" y="1351838"/>
            <a:ext cx="418858" cy="50883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065264" y="1688642"/>
            <a:ext cx="418858" cy="50883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729983" y="2208326"/>
            <a:ext cx="418858" cy="50883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861809" y="2257501"/>
            <a:ext cx="14160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5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463284" y="2660954"/>
            <a:ext cx="418858" cy="50883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595998" y="2711322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5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672584" y="3730802"/>
            <a:ext cx="418858" cy="50883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804028" y="3780282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7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644383" y="4541570"/>
            <a:ext cx="418858" cy="50883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776464" y="4591050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9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8165592" y="5300471"/>
            <a:ext cx="534758" cy="50883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297671" y="5351170"/>
            <a:ext cx="2571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10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7847076" y="5876531"/>
            <a:ext cx="534758" cy="50883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979409" y="5926632"/>
            <a:ext cx="2571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11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954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0"/>
            <a:ext cx="201993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006FC0"/>
                </a:solidFill>
              </a:rPr>
              <a:t>Main</a:t>
            </a:r>
            <a:r>
              <a:rPr sz="4000" spc="-90" dirty="0">
                <a:solidFill>
                  <a:srgbClr val="006FC0"/>
                </a:solidFill>
              </a:rPr>
              <a:t> </a:t>
            </a:r>
            <a:r>
              <a:rPr sz="4000" dirty="0">
                <a:solidFill>
                  <a:srgbClr val="006FC0"/>
                </a:solidFill>
              </a:rPr>
              <a:t>gyri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1861694" y="2013331"/>
            <a:ext cx="1036319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(s</a:t>
            </a:r>
            <a:r>
              <a:rPr kumimoji="0" sz="2000" b="1" i="0" u="none" strike="noStrike" kern="1200" cap="none" spc="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perio</a:t>
            </a:r>
            <a:r>
              <a:rPr kumimoji="0" sz="2000" b="1" i="0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739" y="641959"/>
            <a:ext cx="2900045" cy="331787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69265" algn="l"/>
                <a:tab pos="469900" algn="l"/>
              </a:tabLst>
              <a:defRPr/>
            </a:pPr>
            <a:r>
              <a:rPr kumimoji="0" sz="20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Precentral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69265" algn="l"/>
                <a:tab pos="469900" algn="l"/>
              </a:tabLst>
              <a:defRPr/>
            </a:pPr>
            <a:r>
              <a:rPr kumimoji="0" sz="20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Postcentral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69265" algn="l"/>
                <a:tab pos="469900" algn="l"/>
              </a:tabLst>
              <a:defRPr/>
            </a:pP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Frontal </a:t>
            </a:r>
            <a:r>
              <a:rPr kumimoji="0" sz="20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(superior,</a:t>
            </a:r>
            <a:r>
              <a:rPr kumimoji="0" sz="2000" b="1" i="0" u="none" strike="noStrike" kern="1200" cap="none" spc="-7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midd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69265" algn="l"/>
                <a:tab pos="469900" algn="l"/>
              </a:tabLst>
              <a:defRPr/>
            </a:pPr>
            <a:r>
              <a:rPr kumimoji="0" sz="20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Parietal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(superior &amp;</a:t>
            </a:r>
            <a:r>
              <a:rPr kumimoji="0" sz="2000" b="1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inf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ts val="228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69265" algn="l"/>
                <a:tab pos="469900" algn="l"/>
              </a:tabLst>
              <a:defRPr/>
            </a:pPr>
            <a:r>
              <a:rPr kumimoji="0" sz="2000" b="1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Temporal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0" algn="l" defTabSz="914400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inferior)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AutoNum type="arabicPeriod" startAt="6"/>
              <a:tabLst>
                <a:tab pos="469265" algn="l"/>
                <a:tab pos="469900" algn="l"/>
              </a:tabLst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Callosal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AutoNum type="arabicPeriod" startAt="6"/>
              <a:tabLst>
                <a:tab pos="469265" algn="l"/>
                <a:tab pos="469900" algn="l"/>
              </a:tabLst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Medial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frontal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AutoNum type="arabicPeriod" startAt="6"/>
              <a:tabLst>
                <a:tab pos="469265" algn="l"/>
                <a:tab pos="469900" algn="l"/>
              </a:tabLst>
              <a:defRPr/>
            </a:pPr>
            <a:r>
              <a:rPr kumimoji="0" sz="2000" b="1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Paracentral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lobule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244"/>
              </a:spcBef>
              <a:spcAft>
                <a:spcPts val="0"/>
              </a:spcAft>
              <a:buClrTx/>
              <a:buSzTx/>
              <a:buFontTx/>
              <a:buAutoNum type="arabicPeriod" startAt="6"/>
              <a:tabLst>
                <a:tab pos="469265" algn="l"/>
                <a:tab pos="469900" algn="l"/>
              </a:tabLst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Precuneus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47044" y="1418716"/>
            <a:ext cx="1531620" cy="4553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" marR="0" lvl="0" indent="0" algn="l" defTabSz="914400" rtl="0" eaLnBrk="1" fontAlgn="auto" latinLnBrk="0" hangingPunct="1">
              <a:lnSpc>
                <a:spcPts val="19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 &amp;</a:t>
            </a:r>
            <a:r>
              <a:rPr kumimoji="0" sz="2000" b="1" i="0" u="none" strike="noStrike" kern="1200" cap="none" spc="-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inferior)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erior)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5-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77495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51915" algn="l"/>
              </a:tabLst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mid</a:t>
            </a:r>
            <a:r>
              <a:rPr kumimoji="0" sz="2000" b="1" i="0" u="none" strike="noStrike" kern="1200" cap="none" spc="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	&amp;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4826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ial &amp;</a:t>
            </a:r>
            <a:r>
              <a:rPr kumimoji="0" sz="2000" b="1" i="0" u="none" strike="noStrike" kern="1200" cap="none" spc="-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lateral)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739" y="3934434"/>
            <a:ext cx="2929255" cy="237299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Tx/>
              <a:buSzTx/>
              <a:buFontTx/>
              <a:buAutoNum type="arabicPeriod" startAt="10"/>
              <a:tabLst>
                <a:tab pos="469265" algn="l"/>
                <a:tab pos="469900" algn="l"/>
              </a:tabLst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Cuneus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AutoNum type="arabicPeriod" startAt="10"/>
              <a:tabLst>
                <a:tab pos="469265" algn="l"/>
                <a:tab pos="469900" algn="l"/>
              </a:tabLst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Lingual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gyrus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AutoNum type="arabicPeriod" startAt="10"/>
              <a:tabLst>
                <a:tab pos="469265" algn="l"/>
                <a:tab pos="469900" algn="l"/>
              </a:tabLst>
              <a:defRPr/>
            </a:pP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Orbital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gyri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AutoNum type="arabicPeriod" startAt="10"/>
              <a:tabLst>
                <a:tab pos="469265" algn="l"/>
                <a:tab pos="469900" algn="l"/>
              </a:tabLst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Gyrus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rectus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AutoNum type="arabicPeriod" startAt="10"/>
              <a:tabLst>
                <a:tab pos="469265" algn="l"/>
                <a:tab pos="469900" algn="l"/>
              </a:tabLst>
              <a:defRPr/>
            </a:pP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Parahippocampal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AutoNum type="arabicPeriod" startAt="10"/>
              <a:tabLst>
                <a:tab pos="469265" algn="l"/>
                <a:tab pos="469900" algn="l"/>
              </a:tabLst>
              <a:defRPr/>
            </a:pP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Occipitotemporal</a:t>
            </a:r>
            <a:r>
              <a:rPr kumimoji="0" sz="2000" b="1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(med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AutoNum type="arabicPeriod" startAt="10"/>
              <a:tabLst>
                <a:tab pos="469265" algn="l"/>
                <a:tab pos="469900" algn="l"/>
              </a:tabLst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Uncus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971800" y="0"/>
            <a:ext cx="595884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107179" y="807770"/>
            <a:ext cx="534758" cy="5088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239895" y="856234"/>
            <a:ext cx="2571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405628" y="280466"/>
            <a:ext cx="534758" cy="5088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37961" y="329641"/>
            <a:ext cx="25717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13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991100" y="3631742"/>
            <a:ext cx="534758" cy="50883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122545" y="3682110"/>
            <a:ext cx="2571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14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451603" y="3212642"/>
            <a:ext cx="534758" cy="50883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583684" y="3263010"/>
            <a:ext cx="2571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15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820667" y="3168446"/>
            <a:ext cx="534758" cy="50883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952747" y="3218434"/>
            <a:ext cx="2571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15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181600" y="2686862"/>
            <a:ext cx="534758" cy="50883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313045" y="2736596"/>
            <a:ext cx="2578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16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222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154423" y="231646"/>
            <a:ext cx="4959096" cy="66080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8739" y="2312035"/>
            <a:ext cx="193865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69265" algn="l"/>
              </a:tabLst>
            </a:pPr>
            <a:r>
              <a:rPr sz="2200" spc="-5" dirty="0"/>
              <a:t>1.	</a:t>
            </a:r>
            <a:r>
              <a:rPr sz="2200" spc="-15" dirty="0"/>
              <a:t>Rectus</a:t>
            </a:r>
            <a:r>
              <a:rPr sz="2200" spc="-50" dirty="0"/>
              <a:t> </a:t>
            </a:r>
            <a:r>
              <a:rPr sz="2200" spc="-5" dirty="0"/>
              <a:t>gyrus</a:t>
            </a:r>
            <a:endParaRPr sz="2200"/>
          </a:p>
        </p:txBody>
      </p:sp>
      <p:sp>
        <p:nvSpPr>
          <p:cNvPr id="5" name="object 5"/>
          <p:cNvSpPr txBox="1"/>
          <p:nvPr/>
        </p:nvSpPr>
        <p:spPr>
          <a:xfrm>
            <a:off x="78739" y="2714370"/>
            <a:ext cx="349948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469265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2.	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Uncus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</a:t>
            </a:r>
            <a:r>
              <a:rPr kumimoji="0" sz="2200" b="1" i="0" u="none" strike="noStrike" kern="1200" cap="none" spc="13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parahippocampus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gyrus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)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739" y="3452240"/>
            <a:ext cx="270065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469265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3.	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Hippocampal</a:t>
            </a:r>
            <a:r>
              <a:rPr kumimoji="0" sz="2200" b="1" i="0" u="none" strike="noStrike" kern="1200" cap="none" spc="-3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gyrus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158484" y="1406702"/>
            <a:ext cx="418858" cy="5088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90309" y="1456435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844540" y="2955086"/>
            <a:ext cx="418858" cy="5088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977254" y="3005073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544311" y="3546398"/>
            <a:ext cx="418858" cy="50883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76138" y="3596767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16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6070" y="0"/>
            <a:ext cx="194310" cy="6858000"/>
          </a:xfrm>
          <a:custGeom>
            <a:avLst/>
            <a:gdLst/>
            <a:ahLst/>
            <a:cxnLst/>
            <a:rect l="l" t="t" r="r" b="b"/>
            <a:pathLst>
              <a:path w="194309" h="6858000">
                <a:moveTo>
                  <a:pt x="0" y="6858000"/>
                </a:moveTo>
                <a:lnTo>
                  <a:pt x="194309" y="6858000"/>
                </a:lnTo>
                <a:lnTo>
                  <a:pt x="19430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90980" y="0"/>
            <a:ext cx="1482090" cy="332740"/>
          </a:xfrm>
          <a:custGeom>
            <a:avLst/>
            <a:gdLst/>
            <a:ahLst/>
            <a:cxnLst/>
            <a:rect l="l" t="t" r="r" b="b"/>
            <a:pathLst>
              <a:path w="1482089" h="332740">
                <a:moveTo>
                  <a:pt x="0" y="332740"/>
                </a:moveTo>
                <a:lnTo>
                  <a:pt x="1482089" y="332740"/>
                </a:lnTo>
                <a:lnTo>
                  <a:pt x="1482089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90980" y="6520180"/>
            <a:ext cx="1482090" cy="337820"/>
          </a:xfrm>
          <a:custGeom>
            <a:avLst/>
            <a:gdLst/>
            <a:ahLst/>
            <a:cxnLst/>
            <a:rect l="l" t="t" r="r" b="b"/>
            <a:pathLst>
              <a:path w="1482089" h="337820">
                <a:moveTo>
                  <a:pt x="0" y="337820"/>
                </a:moveTo>
                <a:lnTo>
                  <a:pt x="1482089" y="337820"/>
                </a:lnTo>
                <a:lnTo>
                  <a:pt x="1482089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0380" y="0"/>
            <a:ext cx="228600" cy="332740"/>
          </a:xfrm>
          <a:custGeom>
            <a:avLst/>
            <a:gdLst/>
            <a:ahLst/>
            <a:cxnLst/>
            <a:rect l="l" t="t" r="r" b="b"/>
            <a:pathLst>
              <a:path w="228600" h="332740">
                <a:moveTo>
                  <a:pt x="0" y="332740"/>
                </a:moveTo>
                <a:lnTo>
                  <a:pt x="228600" y="332740"/>
                </a:lnTo>
                <a:lnTo>
                  <a:pt x="2286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0380" y="6520180"/>
            <a:ext cx="228600" cy="337820"/>
          </a:xfrm>
          <a:custGeom>
            <a:avLst/>
            <a:gdLst/>
            <a:ahLst/>
            <a:cxnLst/>
            <a:rect l="l" t="t" r="r" b="b"/>
            <a:pathLst>
              <a:path w="228600" h="337820">
                <a:moveTo>
                  <a:pt x="0" y="337820"/>
                </a:moveTo>
                <a:lnTo>
                  <a:pt x="228600" y="337820"/>
                </a:lnTo>
                <a:lnTo>
                  <a:pt x="2286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28980" y="0"/>
            <a:ext cx="762000" cy="332740"/>
          </a:xfrm>
          <a:custGeom>
            <a:avLst/>
            <a:gdLst/>
            <a:ahLst/>
            <a:cxnLst/>
            <a:rect l="l" t="t" r="r" b="b"/>
            <a:pathLst>
              <a:path w="762000" h="332740">
                <a:moveTo>
                  <a:pt x="0" y="332740"/>
                </a:moveTo>
                <a:lnTo>
                  <a:pt x="762000" y="332740"/>
                </a:lnTo>
                <a:lnTo>
                  <a:pt x="7620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28980" y="6520180"/>
            <a:ext cx="762000" cy="337820"/>
          </a:xfrm>
          <a:custGeom>
            <a:avLst/>
            <a:gdLst/>
            <a:ahLst/>
            <a:cxnLst/>
            <a:rect l="l" t="t" r="r" b="b"/>
            <a:pathLst>
              <a:path w="762000" h="337820">
                <a:moveTo>
                  <a:pt x="0" y="337820"/>
                </a:moveTo>
                <a:lnTo>
                  <a:pt x="762000" y="337820"/>
                </a:lnTo>
                <a:lnTo>
                  <a:pt x="7620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706869" y="6520180"/>
            <a:ext cx="1524000" cy="337820"/>
          </a:xfrm>
          <a:custGeom>
            <a:avLst/>
            <a:gdLst/>
            <a:ahLst/>
            <a:cxnLst/>
            <a:rect l="l" t="t" r="r" b="b"/>
            <a:pathLst>
              <a:path w="1524000" h="337820">
                <a:moveTo>
                  <a:pt x="0" y="337820"/>
                </a:moveTo>
                <a:lnTo>
                  <a:pt x="1524000" y="337820"/>
                </a:lnTo>
                <a:lnTo>
                  <a:pt x="15240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992869" y="0"/>
            <a:ext cx="151130" cy="6858000"/>
          </a:xfrm>
          <a:custGeom>
            <a:avLst/>
            <a:gdLst/>
            <a:ahLst/>
            <a:cxnLst/>
            <a:rect l="l" t="t" r="r" b="b"/>
            <a:pathLst>
              <a:path w="151129" h="6858000">
                <a:moveTo>
                  <a:pt x="0" y="6858000"/>
                </a:moveTo>
                <a:lnTo>
                  <a:pt x="151129" y="6858000"/>
                </a:lnTo>
                <a:lnTo>
                  <a:pt x="15112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230869" y="0"/>
            <a:ext cx="762000" cy="6858000"/>
          </a:xfrm>
          <a:custGeom>
            <a:avLst/>
            <a:gdLst/>
            <a:ahLst/>
            <a:cxnLst/>
            <a:rect l="l" t="t" r="r" b="b"/>
            <a:pathLst>
              <a:path w="762000" h="6858000">
                <a:moveTo>
                  <a:pt x="762000" y="0"/>
                </a:moveTo>
                <a:lnTo>
                  <a:pt x="0" y="0"/>
                </a:lnTo>
                <a:lnTo>
                  <a:pt x="0" y="6858000"/>
                </a:lnTo>
                <a:lnTo>
                  <a:pt x="762000" y="6858000"/>
                </a:lnTo>
                <a:lnTo>
                  <a:pt x="762000" y="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963670" y="0"/>
            <a:ext cx="596900" cy="332740"/>
          </a:xfrm>
          <a:custGeom>
            <a:avLst/>
            <a:gdLst/>
            <a:ahLst/>
            <a:cxnLst/>
            <a:rect l="l" t="t" r="r" b="b"/>
            <a:pathLst>
              <a:path w="596900" h="332740">
                <a:moveTo>
                  <a:pt x="0" y="332740"/>
                </a:moveTo>
                <a:lnTo>
                  <a:pt x="596900" y="332740"/>
                </a:lnTo>
                <a:lnTo>
                  <a:pt x="5969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963670" y="6520180"/>
            <a:ext cx="2743200" cy="337820"/>
          </a:xfrm>
          <a:custGeom>
            <a:avLst/>
            <a:gdLst/>
            <a:ahLst/>
            <a:cxnLst/>
            <a:rect l="l" t="t" r="r" b="b"/>
            <a:pathLst>
              <a:path w="2743200" h="337820">
                <a:moveTo>
                  <a:pt x="0" y="337820"/>
                </a:moveTo>
                <a:lnTo>
                  <a:pt x="2743200" y="337820"/>
                </a:lnTo>
                <a:lnTo>
                  <a:pt x="27432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0105" y="0"/>
            <a:ext cx="9100184" cy="6864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57200" y="332740"/>
            <a:ext cx="8229600" cy="6187440"/>
          </a:xfrm>
          <a:custGeom>
            <a:avLst/>
            <a:gdLst/>
            <a:ahLst/>
            <a:cxnLst/>
            <a:rect l="l" t="t" r="r" b="b"/>
            <a:pathLst>
              <a:path w="8229600" h="6187440">
                <a:moveTo>
                  <a:pt x="8229600" y="0"/>
                </a:moveTo>
                <a:lnTo>
                  <a:pt x="0" y="0"/>
                </a:lnTo>
                <a:lnTo>
                  <a:pt x="0" y="6187439"/>
                </a:lnTo>
                <a:lnTo>
                  <a:pt x="8229600" y="6187439"/>
                </a:lnTo>
                <a:lnTo>
                  <a:pt x="8229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57200" y="332740"/>
            <a:ext cx="8229600" cy="6187440"/>
          </a:xfrm>
          <a:custGeom>
            <a:avLst/>
            <a:gdLst/>
            <a:ahLst/>
            <a:cxnLst/>
            <a:rect l="l" t="t" r="r" b="b"/>
            <a:pathLst>
              <a:path w="8229600" h="6187440">
                <a:moveTo>
                  <a:pt x="4114800" y="6187439"/>
                </a:moveTo>
                <a:lnTo>
                  <a:pt x="0" y="6187439"/>
                </a:lnTo>
                <a:lnTo>
                  <a:pt x="0" y="0"/>
                </a:lnTo>
                <a:lnTo>
                  <a:pt x="8229600" y="0"/>
                </a:lnTo>
                <a:lnTo>
                  <a:pt x="8229600" y="6187439"/>
                </a:lnTo>
                <a:lnTo>
                  <a:pt x="4114800" y="6187439"/>
                </a:lnTo>
                <a:close/>
              </a:path>
            </a:pathLst>
          </a:custGeom>
          <a:ln w="64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560570" y="0"/>
            <a:ext cx="3680460" cy="676910"/>
          </a:xfrm>
          <a:custGeom>
            <a:avLst/>
            <a:gdLst/>
            <a:ahLst/>
            <a:cxnLst/>
            <a:rect l="l" t="t" r="r" b="b"/>
            <a:pathLst>
              <a:path w="3680459" h="676910">
                <a:moveTo>
                  <a:pt x="3680459" y="0"/>
                </a:moveTo>
                <a:lnTo>
                  <a:pt x="0" y="0"/>
                </a:lnTo>
                <a:lnTo>
                  <a:pt x="0" y="676910"/>
                </a:lnTo>
                <a:lnTo>
                  <a:pt x="3680459" y="676910"/>
                </a:lnTo>
                <a:lnTo>
                  <a:pt x="3680459" y="0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560570" y="0"/>
            <a:ext cx="1840230" cy="676910"/>
          </a:xfrm>
          <a:custGeom>
            <a:avLst/>
            <a:gdLst/>
            <a:ahLst/>
            <a:cxnLst/>
            <a:rect l="l" t="t" r="r" b="b"/>
            <a:pathLst>
              <a:path w="1840229" h="676910">
                <a:moveTo>
                  <a:pt x="1840229" y="676910"/>
                </a:moveTo>
                <a:lnTo>
                  <a:pt x="0" y="676910"/>
                </a:lnTo>
                <a:lnTo>
                  <a:pt x="0" y="0"/>
                </a:lnTo>
              </a:path>
            </a:pathLst>
          </a:custGeom>
          <a:ln w="15814">
            <a:solidFill>
              <a:srgbClr val="73A40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400800" y="0"/>
            <a:ext cx="1840230" cy="676910"/>
          </a:xfrm>
          <a:custGeom>
            <a:avLst/>
            <a:gdLst/>
            <a:ahLst/>
            <a:cxnLst/>
            <a:rect l="l" t="t" r="r" b="b"/>
            <a:pathLst>
              <a:path w="1840229" h="676910">
                <a:moveTo>
                  <a:pt x="1840229" y="0"/>
                </a:moveTo>
                <a:lnTo>
                  <a:pt x="1840229" y="676910"/>
                </a:lnTo>
                <a:lnTo>
                  <a:pt x="0" y="676910"/>
                </a:lnTo>
              </a:path>
            </a:pathLst>
          </a:custGeom>
          <a:ln w="15814">
            <a:solidFill>
              <a:srgbClr val="73A40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649470" y="0"/>
            <a:ext cx="3505200" cy="600710"/>
          </a:xfrm>
          <a:custGeom>
            <a:avLst/>
            <a:gdLst/>
            <a:ahLst/>
            <a:cxnLst/>
            <a:rect l="l" t="t" r="r" b="b"/>
            <a:pathLst>
              <a:path w="3505200" h="600710">
                <a:moveTo>
                  <a:pt x="3505200" y="0"/>
                </a:moveTo>
                <a:lnTo>
                  <a:pt x="0" y="0"/>
                </a:lnTo>
                <a:lnTo>
                  <a:pt x="0" y="600710"/>
                </a:lnTo>
                <a:lnTo>
                  <a:pt x="3505200" y="600710"/>
                </a:lnTo>
                <a:lnTo>
                  <a:pt x="3505200" y="0"/>
                </a:lnTo>
                <a:close/>
              </a:path>
            </a:pathLst>
          </a:custGeom>
          <a:solidFill>
            <a:srgbClr val="70675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069339" y="1113790"/>
            <a:ext cx="242633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u="none" spc="-5" dirty="0"/>
              <a:t>Main</a:t>
            </a:r>
            <a:r>
              <a:rPr u="none" spc="-90" dirty="0"/>
              <a:t> </a:t>
            </a:r>
            <a:r>
              <a:rPr u="none" spc="-5" dirty="0"/>
              <a:t>sulci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1191260" y="1902344"/>
            <a:ext cx="6301740" cy="3401695"/>
          </a:xfrm>
          <a:prstGeom prst="rect">
            <a:avLst/>
          </a:prstGeom>
        </p:spPr>
        <p:txBody>
          <a:bodyPr vert="horz" wrap="square" lIns="0" tIns="19685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5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150" b="0" i="0" u="none" strike="noStrike" kern="1200" cap="none" spc="37" normalizeH="0" baseline="10582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Wingdings 2"/>
                <a:ea typeface="+mn-ea"/>
                <a:cs typeface="Wingdings 2"/>
              </a:rPr>
              <a:t></a:t>
            </a:r>
            <a:r>
              <a:rPr kumimoji="0" sz="3150" b="0" i="0" u="none" strike="noStrike" kern="1200" cap="none" spc="37" normalizeH="0" baseline="10582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Central</a:t>
            </a:r>
            <a:r>
              <a:rPr kumimoji="0" sz="2800" b="1" i="0" u="none" strike="noStrike" kern="1200" cap="none" spc="-31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sulcus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285750" marR="495934" lvl="0" indent="-273050" algn="l" defTabSz="914400" rtl="0" eaLnBrk="1" fontAlgn="auto" latinLnBrk="0" hangingPunct="1">
              <a:lnSpc>
                <a:spcPts val="2620"/>
              </a:lnSpc>
              <a:spcBef>
                <a:spcPts val="1245"/>
              </a:spcBef>
              <a:spcAft>
                <a:spcPts val="0"/>
              </a:spcAft>
              <a:buClr>
                <a:srgbClr val="93C500"/>
              </a:buClr>
              <a:buSzPct val="75000"/>
              <a:buFont typeface="Wingdings"/>
              <a:buChar char=""/>
              <a:tabLst>
                <a:tab pos="285750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Indents the superior medial border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of 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the 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hemisphere,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1 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cm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behind the</a:t>
            </a:r>
            <a:r>
              <a:rPr kumimoji="0" sz="2200" b="0" i="0" u="none" strike="noStrike" kern="1200" cap="none" spc="1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mid-point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285750" marR="5080" lvl="0" indent="-273050" algn="l" defTabSz="914400" rtl="0" eaLnBrk="1" fontAlgn="auto" latinLnBrk="0" hangingPunct="1">
              <a:lnSpc>
                <a:spcPct val="99100"/>
              </a:lnSpc>
              <a:spcBef>
                <a:spcPts val="1060"/>
              </a:spcBef>
              <a:spcAft>
                <a:spcPts val="0"/>
              </a:spcAft>
              <a:buClr>
                <a:srgbClr val="93C500"/>
              </a:buClr>
              <a:buSzPct val="75000"/>
              <a:buFont typeface="Wingdings"/>
              <a:buChar char=""/>
              <a:tabLst>
                <a:tab pos="285750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It runs downward, forward and toward the  lateral sulcus across the lateral aspect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of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the  hemisphere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285750" marR="731520" lvl="0" indent="-273050" algn="l" defTabSz="914400" rtl="0" eaLnBrk="1" fontAlgn="auto" latinLnBrk="0" hangingPunct="1">
              <a:lnSpc>
                <a:spcPts val="2610"/>
              </a:lnSpc>
              <a:spcBef>
                <a:spcPts val="1240"/>
              </a:spcBef>
              <a:spcAft>
                <a:spcPts val="0"/>
              </a:spcAft>
              <a:buClr>
                <a:srgbClr val="93C500"/>
              </a:buClr>
              <a:buSzPct val="75000"/>
              <a:buFont typeface="Wingdings"/>
              <a:buChar char=""/>
              <a:tabLst>
                <a:tab pos="285750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The central sulcus </a:t>
            </a:r>
            <a:r>
              <a:rPr kumimoji="0" sz="2200" b="0" i="0" u="none" strike="noStrike" kern="1200" cap="none" spc="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is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the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only 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sulcus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that  indents the superior medial border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726940" y="302259"/>
            <a:ext cx="1098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9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08475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6070" y="0"/>
            <a:ext cx="194310" cy="6858000"/>
          </a:xfrm>
          <a:custGeom>
            <a:avLst/>
            <a:gdLst/>
            <a:ahLst/>
            <a:cxnLst/>
            <a:rect l="l" t="t" r="r" b="b"/>
            <a:pathLst>
              <a:path w="194309" h="6858000">
                <a:moveTo>
                  <a:pt x="0" y="6858000"/>
                </a:moveTo>
                <a:lnTo>
                  <a:pt x="194309" y="6858000"/>
                </a:lnTo>
                <a:lnTo>
                  <a:pt x="19430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90980" y="0"/>
            <a:ext cx="1482090" cy="332740"/>
          </a:xfrm>
          <a:custGeom>
            <a:avLst/>
            <a:gdLst/>
            <a:ahLst/>
            <a:cxnLst/>
            <a:rect l="l" t="t" r="r" b="b"/>
            <a:pathLst>
              <a:path w="1482089" h="332740">
                <a:moveTo>
                  <a:pt x="0" y="332740"/>
                </a:moveTo>
                <a:lnTo>
                  <a:pt x="1482089" y="332740"/>
                </a:lnTo>
                <a:lnTo>
                  <a:pt x="1482089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90980" y="6520180"/>
            <a:ext cx="1482090" cy="337820"/>
          </a:xfrm>
          <a:custGeom>
            <a:avLst/>
            <a:gdLst/>
            <a:ahLst/>
            <a:cxnLst/>
            <a:rect l="l" t="t" r="r" b="b"/>
            <a:pathLst>
              <a:path w="1482089" h="337820">
                <a:moveTo>
                  <a:pt x="0" y="337820"/>
                </a:moveTo>
                <a:lnTo>
                  <a:pt x="1482089" y="337820"/>
                </a:lnTo>
                <a:lnTo>
                  <a:pt x="1482089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0380" y="0"/>
            <a:ext cx="228600" cy="332740"/>
          </a:xfrm>
          <a:custGeom>
            <a:avLst/>
            <a:gdLst/>
            <a:ahLst/>
            <a:cxnLst/>
            <a:rect l="l" t="t" r="r" b="b"/>
            <a:pathLst>
              <a:path w="228600" h="332740">
                <a:moveTo>
                  <a:pt x="0" y="332740"/>
                </a:moveTo>
                <a:lnTo>
                  <a:pt x="228600" y="332740"/>
                </a:lnTo>
                <a:lnTo>
                  <a:pt x="2286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0380" y="6520180"/>
            <a:ext cx="228600" cy="337820"/>
          </a:xfrm>
          <a:custGeom>
            <a:avLst/>
            <a:gdLst/>
            <a:ahLst/>
            <a:cxnLst/>
            <a:rect l="l" t="t" r="r" b="b"/>
            <a:pathLst>
              <a:path w="228600" h="337820">
                <a:moveTo>
                  <a:pt x="0" y="337820"/>
                </a:moveTo>
                <a:lnTo>
                  <a:pt x="228600" y="337820"/>
                </a:lnTo>
                <a:lnTo>
                  <a:pt x="2286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28980" y="0"/>
            <a:ext cx="762000" cy="332740"/>
          </a:xfrm>
          <a:custGeom>
            <a:avLst/>
            <a:gdLst/>
            <a:ahLst/>
            <a:cxnLst/>
            <a:rect l="l" t="t" r="r" b="b"/>
            <a:pathLst>
              <a:path w="762000" h="332740">
                <a:moveTo>
                  <a:pt x="0" y="332740"/>
                </a:moveTo>
                <a:lnTo>
                  <a:pt x="762000" y="332740"/>
                </a:lnTo>
                <a:lnTo>
                  <a:pt x="7620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28980" y="6520180"/>
            <a:ext cx="762000" cy="337820"/>
          </a:xfrm>
          <a:custGeom>
            <a:avLst/>
            <a:gdLst/>
            <a:ahLst/>
            <a:cxnLst/>
            <a:rect l="l" t="t" r="r" b="b"/>
            <a:pathLst>
              <a:path w="762000" h="337820">
                <a:moveTo>
                  <a:pt x="0" y="337820"/>
                </a:moveTo>
                <a:lnTo>
                  <a:pt x="762000" y="337820"/>
                </a:lnTo>
                <a:lnTo>
                  <a:pt x="7620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706869" y="6520180"/>
            <a:ext cx="1524000" cy="337820"/>
          </a:xfrm>
          <a:custGeom>
            <a:avLst/>
            <a:gdLst/>
            <a:ahLst/>
            <a:cxnLst/>
            <a:rect l="l" t="t" r="r" b="b"/>
            <a:pathLst>
              <a:path w="1524000" h="337820">
                <a:moveTo>
                  <a:pt x="0" y="337820"/>
                </a:moveTo>
                <a:lnTo>
                  <a:pt x="1524000" y="337820"/>
                </a:lnTo>
                <a:lnTo>
                  <a:pt x="15240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992869" y="0"/>
            <a:ext cx="151130" cy="6858000"/>
          </a:xfrm>
          <a:custGeom>
            <a:avLst/>
            <a:gdLst/>
            <a:ahLst/>
            <a:cxnLst/>
            <a:rect l="l" t="t" r="r" b="b"/>
            <a:pathLst>
              <a:path w="151129" h="6858000">
                <a:moveTo>
                  <a:pt x="0" y="6858000"/>
                </a:moveTo>
                <a:lnTo>
                  <a:pt x="151129" y="6858000"/>
                </a:lnTo>
                <a:lnTo>
                  <a:pt x="15112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230869" y="0"/>
            <a:ext cx="762000" cy="6858000"/>
          </a:xfrm>
          <a:custGeom>
            <a:avLst/>
            <a:gdLst/>
            <a:ahLst/>
            <a:cxnLst/>
            <a:rect l="l" t="t" r="r" b="b"/>
            <a:pathLst>
              <a:path w="762000" h="6858000">
                <a:moveTo>
                  <a:pt x="762000" y="0"/>
                </a:moveTo>
                <a:lnTo>
                  <a:pt x="0" y="0"/>
                </a:lnTo>
                <a:lnTo>
                  <a:pt x="0" y="6858000"/>
                </a:lnTo>
                <a:lnTo>
                  <a:pt x="762000" y="6858000"/>
                </a:lnTo>
                <a:lnTo>
                  <a:pt x="762000" y="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963670" y="0"/>
            <a:ext cx="596900" cy="332740"/>
          </a:xfrm>
          <a:custGeom>
            <a:avLst/>
            <a:gdLst/>
            <a:ahLst/>
            <a:cxnLst/>
            <a:rect l="l" t="t" r="r" b="b"/>
            <a:pathLst>
              <a:path w="596900" h="332740">
                <a:moveTo>
                  <a:pt x="0" y="332740"/>
                </a:moveTo>
                <a:lnTo>
                  <a:pt x="596900" y="332740"/>
                </a:lnTo>
                <a:lnTo>
                  <a:pt x="5969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963670" y="6520180"/>
            <a:ext cx="2743200" cy="337820"/>
          </a:xfrm>
          <a:custGeom>
            <a:avLst/>
            <a:gdLst/>
            <a:ahLst/>
            <a:cxnLst/>
            <a:rect l="l" t="t" r="r" b="b"/>
            <a:pathLst>
              <a:path w="2743200" h="337820">
                <a:moveTo>
                  <a:pt x="0" y="337820"/>
                </a:moveTo>
                <a:lnTo>
                  <a:pt x="2743200" y="337820"/>
                </a:lnTo>
                <a:lnTo>
                  <a:pt x="27432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0105" y="0"/>
            <a:ext cx="9100184" cy="6864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57200" y="332740"/>
            <a:ext cx="8229600" cy="6187440"/>
          </a:xfrm>
          <a:custGeom>
            <a:avLst/>
            <a:gdLst/>
            <a:ahLst/>
            <a:cxnLst/>
            <a:rect l="l" t="t" r="r" b="b"/>
            <a:pathLst>
              <a:path w="8229600" h="6187440">
                <a:moveTo>
                  <a:pt x="8229600" y="0"/>
                </a:moveTo>
                <a:lnTo>
                  <a:pt x="0" y="0"/>
                </a:lnTo>
                <a:lnTo>
                  <a:pt x="0" y="6187439"/>
                </a:lnTo>
                <a:lnTo>
                  <a:pt x="8229600" y="6187439"/>
                </a:lnTo>
                <a:lnTo>
                  <a:pt x="8229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57200" y="332740"/>
            <a:ext cx="8229600" cy="6187440"/>
          </a:xfrm>
          <a:custGeom>
            <a:avLst/>
            <a:gdLst/>
            <a:ahLst/>
            <a:cxnLst/>
            <a:rect l="l" t="t" r="r" b="b"/>
            <a:pathLst>
              <a:path w="8229600" h="6187440">
                <a:moveTo>
                  <a:pt x="4114800" y="6187439"/>
                </a:moveTo>
                <a:lnTo>
                  <a:pt x="0" y="6187439"/>
                </a:lnTo>
                <a:lnTo>
                  <a:pt x="0" y="0"/>
                </a:lnTo>
                <a:lnTo>
                  <a:pt x="8229600" y="0"/>
                </a:lnTo>
                <a:lnTo>
                  <a:pt x="8229600" y="6187439"/>
                </a:lnTo>
                <a:lnTo>
                  <a:pt x="4114800" y="6187439"/>
                </a:lnTo>
                <a:close/>
              </a:path>
            </a:pathLst>
          </a:custGeom>
          <a:ln w="64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560570" y="0"/>
            <a:ext cx="3680460" cy="676910"/>
          </a:xfrm>
          <a:custGeom>
            <a:avLst/>
            <a:gdLst/>
            <a:ahLst/>
            <a:cxnLst/>
            <a:rect l="l" t="t" r="r" b="b"/>
            <a:pathLst>
              <a:path w="3680459" h="676910">
                <a:moveTo>
                  <a:pt x="3680459" y="0"/>
                </a:moveTo>
                <a:lnTo>
                  <a:pt x="0" y="0"/>
                </a:lnTo>
                <a:lnTo>
                  <a:pt x="0" y="676910"/>
                </a:lnTo>
                <a:lnTo>
                  <a:pt x="3680459" y="676910"/>
                </a:lnTo>
                <a:lnTo>
                  <a:pt x="3680459" y="0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560570" y="0"/>
            <a:ext cx="1840230" cy="676910"/>
          </a:xfrm>
          <a:custGeom>
            <a:avLst/>
            <a:gdLst/>
            <a:ahLst/>
            <a:cxnLst/>
            <a:rect l="l" t="t" r="r" b="b"/>
            <a:pathLst>
              <a:path w="1840229" h="676910">
                <a:moveTo>
                  <a:pt x="1840229" y="676910"/>
                </a:moveTo>
                <a:lnTo>
                  <a:pt x="0" y="676910"/>
                </a:lnTo>
                <a:lnTo>
                  <a:pt x="0" y="0"/>
                </a:lnTo>
              </a:path>
            </a:pathLst>
          </a:custGeom>
          <a:ln w="15814">
            <a:solidFill>
              <a:srgbClr val="73A40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400800" y="0"/>
            <a:ext cx="1840230" cy="676910"/>
          </a:xfrm>
          <a:custGeom>
            <a:avLst/>
            <a:gdLst/>
            <a:ahLst/>
            <a:cxnLst/>
            <a:rect l="l" t="t" r="r" b="b"/>
            <a:pathLst>
              <a:path w="1840229" h="676910">
                <a:moveTo>
                  <a:pt x="1840229" y="0"/>
                </a:moveTo>
                <a:lnTo>
                  <a:pt x="1840229" y="676910"/>
                </a:lnTo>
                <a:lnTo>
                  <a:pt x="0" y="676910"/>
                </a:lnTo>
              </a:path>
            </a:pathLst>
          </a:custGeom>
          <a:ln w="15814">
            <a:solidFill>
              <a:srgbClr val="73A40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649470" y="0"/>
            <a:ext cx="3505200" cy="600710"/>
          </a:xfrm>
          <a:custGeom>
            <a:avLst/>
            <a:gdLst/>
            <a:ahLst/>
            <a:cxnLst/>
            <a:rect l="l" t="t" r="r" b="b"/>
            <a:pathLst>
              <a:path w="3505200" h="600710">
                <a:moveTo>
                  <a:pt x="3505200" y="0"/>
                </a:moveTo>
                <a:lnTo>
                  <a:pt x="0" y="0"/>
                </a:lnTo>
                <a:lnTo>
                  <a:pt x="0" y="600710"/>
                </a:lnTo>
                <a:lnTo>
                  <a:pt x="3505200" y="600710"/>
                </a:lnTo>
                <a:lnTo>
                  <a:pt x="3505200" y="0"/>
                </a:lnTo>
                <a:close/>
              </a:path>
            </a:pathLst>
          </a:custGeom>
          <a:solidFill>
            <a:srgbClr val="70675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221739" y="847090"/>
            <a:ext cx="448310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u="none" spc="-5" dirty="0"/>
              <a:t>Main sulci</a:t>
            </a:r>
            <a:r>
              <a:rPr u="none" spc="-70" dirty="0"/>
              <a:t> </a:t>
            </a:r>
            <a:r>
              <a:rPr sz="3600" u="none" spc="-5" dirty="0"/>
              <a:t>(Cont’d)</a:t>
            </a:r>
            <a:endParaRPr sz="3600"/>
          </a:p>
        </p:txBody>
      </p:sp>
      <p:sp>
        <p:nvSpPr>
          <p:cNvPr id="22" name="object 22"/>
          <p:cNvSpPr txBox="1"/>
          <p:nvPr/>
        </p:nvSpPr>
        <p:spPr>
          <a:xfrm>
            <a:off x="1191260" y="1786889"/>
            <a:ext cx="6184265" cy="2691763"/>
          </a:xfrm>
          <a:prstGeom prst="rect">
            <a:avLst/>
          </a:prstGeom>
        </p:spPr>
        <p:txBody>
          <a:bodyPr vert="horz" wrap="square" lIns="0" tIns="16129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00" b="0" i="0" u="none" strike="noStrike" kern="1200" cap="none" spc="22" normalizeH="0" baseline="10802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Wingdings 2"/>
                <a:ea typeface="+mn-ea"/>
                <a:cs typeface="Wingdings 2"/>
              </a:rPr>
              <a:t></a:t>
            </a:r>
            <a:r>
              <a:rPr kumimoji="0" sz="2700" b="0" i="0" u="none" strike="noStrike" kern="1200" cap="none" spc="22" normalizeH="0" baseline="10802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Lateral</a:t>
            </a:r>
            <a:r>
              <a:rPr kumimoji="0" sz="2400" b="1" i="0" u="none" strike="noStrike" kern="1200" cap="none" spc="4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sulcus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285750" marR="509905" lvl="0" indent="-273050" algn="l" defTabSz="914400" rtl="0" eaLnBrk="1" fontAlgn="auto" latinLnBrk="0" hangingPunct="1">
              <a:lnSpc>
                <a:spcPts val="2850"/>
              </a:lnSpc>
              <a:spcBef>
                <a:spcPts val="1290"/>
              </a:spcBef>
              <a:spcAft>
                <a:spcPts val="0"/>
              </a:spcAft>
              <a:buClr>
                <a:srgbClr val="93C500"/>
              </a:buClr>
              <a:buSzPct val="75000"/>
              <a:buFont typeface="Wingdings"/>
              <a:buChar char=""/>
              <a:tabLst>
                <a:tab pos="28575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Deep cleft on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the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inferior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and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lateral  surfaces of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the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cerebral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hemisphere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285750" marR="0" lvl="0" indent="-273050" algn="l" defTabSz="914400" rtl="0" eaLnBrk="1" fontAlgn="auto" latinLnBrk="0" hangingPunct="1">
              <a:lnSpc>
                <a:spcPct val="100000"/>
              </a:lnSpc>
              <a:spcBef>
                <a:spcPts val="1090"/>
              </a:spcBef>
              <a:spcAft>
                <a:spcPts val="0"/>
              </a:spcAft>
              <a:buClr>
                <a:srgbClr val="93C500"/>
              </a:buClr>
              <a:buSzPct val="75000"/>
              <a:buFont typeface="Wingdings"/>
              <a:buChar char=""/>
              <a:tabLst>
                <a:tab pos="28575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It consists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of a short stem and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three</a:t>
            </a:r>
            <a:r>
              <a:rPr kumimoji="0" sz="2400" b="0" i="0" u="none" strike="noStrike" kern="1200" cap="none" spc="-7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rami</a:t>
            </a:r>
            <a:r>
              <a:rPr kumimoji="0" lang="en-I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- Anterior horizontal , anterior ascending </a:t>
            </a:r>
            <a:r>
              <a:rPr kumimoji="0" lang="en-IN" sz="2400" b="0" i="0" u="none" strike="noStrike" kern="1200" cap="none" spc="0" normalizeH="0" baseline="0" noProof="0" smtClean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and posterior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726940" y="302259"/>
            <a:ext cx="1936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1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0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7881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6070" y="0"/>
            <a:ext cx="194310" cy="6858000"/>
          </a:xfrm>
          <a:custGeom>
            <a:avLst/>
            <a:gdLst/>
            <a:ahLst/>
            <a:cxnLst/>
            <a:rect l="l" t="t" r="r" b="b"/>
            <a:pathLst>
              <a:path w="194309" h="6858000">
                <a:moveTo>
                  <a:pt x="0" y="6858000"/>
                </a:moveTo>
                <a:lnTo>
                  <a:pt x="194309" y="6858000"/>
                </a:lnTo>
                <a:lnTo>
                  <a:pt x="19430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90980" y="0"/>
            <a:ext cx="1482090" cy="332740"/>
          </a:xfrm>
          <a:custGeom>
            <a:avLst/>
            <a:gdLst/>
            <a:ahLst/>
            <a:cxnLst/>
            <a:rect l="l" t="t" r="r" b="b"/>
            <a:pathLst>
              <a:path w="1482089" h="332740">
                <a:moveTo>
                  <a:pt x="0" y="332740"/>
                </a:moveTo>
                <a:lnTo>
                  <a:pt x="1482089" y="332740"/>
                </a:lnTo>
                <a:lnTo>
                  <a:pt x="1482089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90980" y="6520180"/>
            <a:ext cx="1482090" cy="337820"/>
          </a:xfrm>
          <a:custGeom>
            <a:avLst/>
            <a:gdLst/>
            <a:ahLst/>
            <a:cxnLst/>
            <a:rect l="l" t="t" r="r" b="b"/>
            <a:pathLst>
              <a:path w="1482089" h="337820">
                <a:moveTo>
                  <a:pt x="0" y="337820"/>
                </a:moveTo>
                <a:lnTo>
                  <a:pt x="1482089" y="337820"/>
                </a:lnTo>
                <a:lnTo>
                  <a:pt x="1482089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0380" y="0"/>
            <a:ext cx="228600" cy="332740"/>
          </a:xfrm>
          <a:custGeom>
            <a:avLst/>
            <a:gdLst/>
            <a:ahLst/>
            <a:cxnLst/>
            <a:rect l="l" t="t" r="r" b="b"/>
            <a:pathLst>
              <a:path w="228600" h="332740">
                <a:moveTo>
                  <a:pt x="0" y="332740"/>
                </a:moveTo>
                <a:lnTo>
                  <a:pt x="228600" y="332740"/>
                </a:lnTo>
                <a:lnTo>
                  <a:pt x="2286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0380" y="6520180"/>
            <a:ext cx="228600" cy="337820"/>
          </a:xfrm>
          <a:custGeom>
            <a:avLst/>
            <a:gdLst/>
            <a:ahLst/>
            <a:cxnLst/>
            <a:rect l="l" t="t" r="r" b="b"/>
            <a:pathLst>
              <a:path w="228600" h="337820">
                <a:moveTo>
                  <a:pt x="0" y="337820"/>
                </a:moveTo>
                <a:lnTo>
                  <a:pt x="228600" y="337820"/>
                </a:lnTo>
                <a:lnTo>
                  <a:pt x="2286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28980" y="0"/>
            <a:ext cx="762000" cy="332740"/>
          </a:xfrm>
          <a:custGeom>
            <a:avLst/>
            <a:gdLst/>
            <a:ahLst/>
            <a:cxnLst/>
            <a:rect l="l" t="t" r="r" b="b"/>
            <a:pathLst>
              <a:path w="762000" h="332740">
                <a:moveTo>
                  <a:pt x="0" y="332740"/>
                </a:moveTo>
                <a:lnTo>
                  <a:pt x="762000" y="332740"/>
                </a:lnTo>
                <a:lnTo>
                  <a:pt x="7620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28980" y="6520180"/>
            <a:ext cx="762000" cy="337820"/>
          </a:xfrm>
          <a:custGeom>
            <a:avLst/>
            <a:gdLst/>
            <a:ahLst/>
            <a:cxnLst/>
            <a:rect l="l" t="t" r="r" b="b"/>
            <a:pathLst>
              <a:path w="762000" h="337820">
                <a:moveTo>
                  <a:pt x="0" y="337820"/>
                </a:moveTo>
                <a:lnTo>
                  <a:pt x="762000" y="337820"/>
                </a:lnTo>
                <a:lnTo>
                  <a:pt x="7620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706869" y="6520180"/>
            <a:ext cx="1524000" cy="337820"/>
          </a:xfrm>
          <a:custGeom>
            <a:avLst/>
            <a:gdLst/>
            <a:ahLst/>
            <a:cxnLst/>
            <a:rect l="l" t="t" r="r" b="b"/>
            <a:pathLst>
              <a:path w="1524000" h="337820">
                <a:moveTo>
                  <a:pt x="0" y="337820"/>
                </a:moveTo>
                <a:lnTo>
                  <a:pt x="1524000" y="337820"/>
                </a:lnTo>
                <a:lnTo>
                  <a:pt x="15240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992869" y="0"/>
            <a:ext cx="151130" cy="6858000"/>
          </a:xfrm>
          <a:custGeom>
            <a:avLst/>
            <a:gdLst/>
            <a:ahLst/>
            <a:cxnLst/>
            <a:rect l="l" t="t" r="r" b="b"/>
            <a:pathLst>
              <a:path w="151129" h="6858000">
                <a:moveTo>
                  <a:pt x="0" y="6858000"/>
                </a:moveTo>
                <a:lnTo>
                  <a:pt x="151129" y="6858000"/>
                </a:lnTo>
                <a:lnTo>
                  <a:pt x="15112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230869" y="0"/>
            <a:ext cx="762000" cy="6858000"/>
          </a:xfrm>
          <a:custGeom>
            <a:avLst/>
            <a:gdLst/>
            <a:ahLst/>
            <a:cxnLst/>
            <a:rect l="l" t="t" r="r" b="b"/>
            <a:pathLst>
              <a:path w="762000" h="6858000">
                <a:moveTo>
                  <a:pt x="762000" y="0"/>
                </a:moveTo>
                <a:lnTo>
                  <a:pt x="0" y="0"/>
                </a:lnTo>
                <a:lnTo>
                  <a:pt x="0" y="6858000"/>
                </a:lnTo>
                <a:lnTo>
                  <a:pt x="762000" y="6858000"/>
                </a:lnTo>
                <a:lnTo>
                  <a:pt x="762000" y="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963670" y="0"/>
            <a:ext cx="596900" cy="332740"/>
          </a:xfrm>
          <a:custGeom>
            <a:avLst/>
            <a:gdLst/>
            <a:ahLst/>
            <a:cxnLst/>
            <a:rect l="l" t="t" r="r" b="b"/>
            <a:pathLst>
              <a:path w="596900" h="332740">
                <a:moveTo>
                  <a:pt x="0" y="332740"/>
                </a:moveTo>
                <a:lnTo>
                  <a:pt x="596900" y="332740"/>
                </a:lnTo>
                <a:lnTo>
                  <a:pt x="5969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963670" y="6520180"/>
            <a:ext cx="2743200" cy="337820"/>
          </a:xfrm>
          <a:custGeom>
            <a:avLst/>
            <a:gdLst/>
            <a:ahLst/>
            <a:cxnLst/>
            <a:rect l="l" t="t" r="r" b="b"/>
            <a:pathLst>
              <a:path w="2743200" h="337820">
                <a:moveTo>
                  <a:pt x="0" y="337820"/>
                </a:moveTo>
                <a:lnTo>
                  <a:pt x="2743200" y="337820"/>
                </a:lnTo>
                <a:lnTo>
                  <a:pt x="27432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0105" y="0"/>
            <a:ext cx="9100184" cy="6864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57200" y="302259"/>
            <a:ext cx="8229600" cy="6187440"/>
          </a:xfrm>
          <a:custGeom>
            <a:avLst/>
            <a:gdLst/>
            <a:ahLst/>
            <a:cxnLst/>
            <a:rect l="l" t="t" r="r" b="b"/>
            <a:pathLst>
              <a:path w="8229600" h="6187440">
                <a:moveTo>
                  <a:pt x="8229600" y="0"/>
                </a:moveTo>
                <a:lnTo>
                  <a:pt x="0" y="0"/>
                </a:lnTo>
                <a:lnTo>
                  <a:pt x="0" y="6187439"/>
                </a:lnTo>
                <a:lnTo>
                  <a:pt x="8229600" y="6187439"/>
                </a:lnTo>
                <a:lnTo>
                  <a:pt x="8229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57200" y="332740"/>
            <a:ext cx="8229600" cy="6187440"/>
          </a:xfrm>
          <a:custGeom>
            <a:avLst/>
            <a:gdLst/>
            <a:ahLst/>
            <a:cxnLst/>
            <a:rect l="l" t="t" r="r" b="b"/>
            <a:pathLst>
              <a:path w="8229600" h="6187440">
                <a:moveTo>
                  <a:pt x="4114800" y="6187439"/>
                </a:moveTo>
                <a:lnTo>
                  <a:pt x="0" y="6187439"/>
                </a:lnTo>
                <a:lnTo>
                  <a:pt x="0" y="0"/>
                </a:lnTo>
                <a:lnTo>
                  <a:pt x="8229600" y="0"/>
                </a:lnTo>
                <a:lnTo>
                  <a:pt x="8229600" y="6187439"/>
                </a:lnTo>
                <a:lnTo>
                  <a:pt x="4114800" y="6187439"/>
                </a:lnTo>
                <a:close/>
              </a:path>
            </a:pathLst>
          </a:custGeom>
          <a:ln w="64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560570" y="0"/>
            <a:ext cx="3680460" cy="676910"/>
          </a:xfrm>
          <a:custGeom>
            <a:avLst/>
            <a:gdLst/>
            <a:ahLst/>
            <a:cxnLst/>
            <a:rect l="l" t="t" r="r" b="b"/>
            <a:pathLst>
              <a:path w="3680459" h="676910">
                <a:moveTo>
                  <a:pt x="3680459" y="0"/>
                </a:moveTo>
                <a:lnTo>
                  <a:pt x="0" y="0"/>
                </a:lnTo>
                <a:lnTo>
                  <a:pt x="0" y="676910"/>
                </a:lnTo>
                <a:lnTo>
                  <a:pt x="3680459" y="676910"/>
                </a:lnTo>
                <a:lnTo>
                  <a:pt x="3680459" y="0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560570" y="0"/>
            <a:ext cx="1840230" cy="676910"/>
          </a:xfrm>
          <a:custGeom>
            <a:avLst/>
            <a:gdLst/>
            <a:ahLst/>
            <a:cxnLst/>
            <a:rect l="l" t="t" r="r" b="b"/>
            <a:pathLst>
              <a:path w="1840229" h="676910">
                <a:moveTo>
                  <a:pt x="1840229" y="676910"/>
                </a:moveTo>
                <a:lnTo>
                  <a:pt x="0" y="676910"/>
                </a:lnTo>
                <a:lnTo>
                  <a:pt x="0" y="0"/>
                </a:lnTo>
              </a:path>
            </a:pathLst>
          </a:custGeom>
          <a:ln w="15814">
            <a:solidFill>
              <a:srgbClr val="73A40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400800" y="0"/>
            <a:ext cx="1840230" cy="676910"/>
          </a:xfrm>
          <a:custGeom>
            <a:avLst/>
            <a:gdLst/>
            <a:ahLst/>
            <a:cxnLst/>
            <a:rect l="l" t="t" r="r" b="b"/>
            <a:pathLst>
              <a:path w="1840229" h="676910">
                <a:moveTo>
                  <a:pt x="1840229" y="0"/>
                </a:moveTo>
                <a:lnTo>
                  <a:pt x="1840229" y="676910"/>
                </a:lnTo>
                <a:lnTo>
                  <a:pt x="0" y="676910"/>
                </a:lnTo>
              </a:path>
            </a:pathLst>
          </a:custGeom>
          <a:ln w="15814">
            <a:solidFill>
              <a:srgbClr val="73A40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649470" y="0"/>
            <a:ext cx="3505200" cy="600710"/>
          </a:xfrm>
          <a:custGeom>
            <a:avLst/>
            <a:gdLst/>
            <a:ahLst/>
            <a:cxnLst/>
            <a:rect l="l" t="t" r="r" b="b"/>
            <a:pathLst>
              <a:path w="3505200" h="600710">
                <a:moveTo>
                  <a:pt x="3505200" y="0"/>
                </a:moveTo>
                <a:lnTo>
                  <a:pt x="0" y="0"/>
                </a:lnTo>
                <a:lnTo>
                  <a:pt x="0" y="600710"/>
                </a:lnTo>
                <a:lnTo>
                  <a:pt x="3505200" y="600710"/>
                </a:lnTo>
                <a:lnTo>
                  <a:pt x="3505200" y="0"/>
                </a:lnTo>
                <a:close/>
              </a:path>
            </a:pathLst>
          </a:custGeom>
          <a:solidFill>
            <a:srgbClr val="70675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121410" y="1150620"/>
            <a:ext cx="448310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u="none" spc="-5" dirty="0"/>
              <a:t>Main sulci</a:t>
            </a:r>
            <a:r>
              <a:rPr u="none" spc="-70" dirty="0"/>
              <a:t> </a:t>
            </a:r>
            <a:r>
              <a:rPr sz="3600" u="none" spc="-5" dirty="0"/>
              <a:t>(Cont’d)</a:t>
            </a:r>
            <a:endParaRPr sz="3600" dirty="0"/>
          </a:p>
        </p:txBody>
      </p:sp>
      <p:sp>
        <p:nvSpPr>
          <p:cNvPr id="22" name="object 22"/>
          <p:cNvSpPr txBox="1"/>
          <p:nvPr/>
        </p:nvSpPr>
        <p:spPr>
          <a:xfrm>
            <a:off x="1191260" y="2205989"/>
            <a:ext cx="6393815" cy="3020060"/>
          </a:xfrm>
          <a:prstGeom prst="rect">
            <a:avLst/>
          </a:prstGeom>
        </p:spPr>
        <p:txBody>
          <a:bodyPr vert="horz" wrap="square" lIns="0" tIns="16129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00" b="0" i="0" u="none" strike="noStrike" kern="1200" cap="none" spc="22" normalizeH="0" baseline="10802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Wingdings 2"/>
                <a:ea typeface="+mn-ea"/>
                <a:cs typeface="Wingdings 2"/>
              </a:rPr>
              <a:t></a:t>
            </a:r>
            <a:r>
              <a:rPr kumimoji="0" sz="2700" b="0" i="0" u="none" strike="noStrike" kern="1200" cap="none" spc="22" normalizeH="0" baseline="10802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Parieto-occipital</a:t>
            </a:r>
            <a:r>
              <a:rPr kumimoji="0" sz="2400" b="1" i="0" u="none" strike="noStrike" kern="1200" cap="none" spc="4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sulcus: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285750" marR="295275" lvl="0" indent="-273050" algn="just" defTabSz="914400" rtl="0" eaLnBrk="1" fontAlgn="auto" latinLnBrk="0" hangingPunct="1">
              <a:lnSpc>
                <a:spcPct val="99100"/>
              </a:lnSpc>
              <a:spcBef>
                <a:spcPts val="1195"/>
              </a:spcBef>
              <a:spcAft>
                <a:spcPts val="0"/>
              </a:spcAft>
              <a:buClr>
                <a:srgbClr val="93C500"/>
              </a:buClr>
              <a:buSzPct val="75000"/>
              <a:buFont typeface="Wingdings"/>
              <a:buChar char=""/>
              <a:tabLst>
                <a:tab pos="28575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Begins on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the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superior medial border of 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the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hemisphere, about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5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cm anterior to 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the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occipital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pole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285750" marR="5080" lvl="0" indent="-273050" algn="l" defTabSz="914400" rtl="0" eaLnBrk="1" fontAlgn="auto" latinLnBrk="0" hangingPunct="1">
              <a:lnSpc>
                <a:spcPts val="2860"/>
              </a:lnSpc>
              <a:spcBef>
                <a:spcPts val="1280"/>
              </a:spcBef>
              <a:spcAft>
                <a:spcPts val="0"/>
              </a:spcAft>
              <a:buClr>
                <a:srgbClr val="93C500"/>
              </a:buClr>
              <a:buSzPct val="75000"/>
              <a:buFont typeface="Wingdings"/>
              <a:buChar char=""/>
              <a:tabLst>
                <a:tab pos="28575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It passes downward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and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anteriorly on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the 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medial surface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to meet the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calcarine  sulcus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726940" y="302259"/>
            <a:ext cx="1936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1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1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90466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u="none" spc="-5" dirty="0"/>
              <a:t>Main sulci</a:t>
            </a:r>
            <a:r>
              <a:rPr lang="en-IN" u="none" spc="-70" dirty="0"/>
              <a:t> </a:t>
            </a:r>
            <a:r>
              <a:rPr lang="en-IN" sz="3600" u="none" spc="-5" dirty="0"/>
              <a:t>(Cont’d)</a:t>
            </a:r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2270" y="1219200"/>
            <a:ext cx="8379459" cy="492443"/>
          </a:xfrm>
        </p:spPr>
        <p:txBody>
          <a:bodyPr/>
          <a:lstStyle/>
          <a:p>
            <a:r>
              <a:rPr lang="en-IN" sz="3200" dirty="0" err="1" smtClean="0"/>
              <a:t>Calcarine</a:t>
            </a:r>
            <a:r>
              <a:rPr lang="en-IN" sz="3200" dirty="0" smtClean="0"/>
              <a:t> Sulcus- Medial surface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108932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0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4" y="714755"/>
            <a:ext cx="8808720" cy="607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85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8" y="0"/>
            <a:ext cx="9903461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 smtClean="0">
                <a:solidFill>
                  <a:srgbClr val="006FC0"/>
                </a:solidFill>
              </a:rPr>
              <a:t>Insula</a:t>
            </a:r>
            <a:r>
              <a:rPr lang="en-IN" sz="4000" spc="-5" dirty="0" smtClean="0">
                <a:solidFill>
                  <a:srgbClr val="006FC0"/>
                </a:solidFill>
              </a:rPr>
              <a:t>/Island Of </a:t>
            </a:r>
            <a:r>
              <a:rPr lang="en-IN" sz="4000" spc="-5" dirty="0" err="1" smtClean="0">
                <a:solidFill>
                  <a:srgbClr val="006FC0"/>
                </a:solidFill>
              </a:rPr>
              <a:t>Reil</a:t>
            </a:r>
            <a:endParaRPr sz="4000" dirty="0"/>
          </a:p>
        </p:txBody>
      </p:sp>
      <p:sp>
        <p:nvSpPr>
          <p:cNvPr id="3" name="object 3"/>
          <p:cNvSpPr txBox="1"/>
          <p:nvPr/>
        </p:nvSpPr>
        <p:spPr>
          <a:xfrm>
            <a:off x="1378071" y="702310"/>
            <a:ext cx="216725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127635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601980" algn="l"/>
                <a:tab pos="808355" algn="l"/>
                <a:tab pos="1211580" algn="l"/>
                <a:tab pos="1763395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	t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</a:t>
            </a:r>
            <a:r>
              <a:rPr kumimoji="0" sz="22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eb</a:t>
            </a:r>
            <a:r>
              <a:rPr kumimoji="0" sz="22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  deep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	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hin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730568" y="702310"/>
            <a:ext cx="76136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13335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  l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739" y="702310"/>
            <a:ext cx="1229360" cy="1031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lvl="0" indent="-34290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rti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 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folded 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sulcus.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739" y="1774901"/>
            <a:ext cx="4414520" cy="39154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  <a:tab pos="972185" algn="l"/>
                <a:tab pos="1246505" algn="l"/>
                <a:tab pos="1837689" algn="l"/>
                <a:tab pos="2192655" algn="l"/>
                <a:tab pos="3963035" algn="l"/>
              </a:tabLst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Pl</a:t>
            </a:r>
            <a:r>
              <a:rPr kumimoji="0" sz="22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nsci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us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es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emotions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5080" lvl="0" indent="-342900" algn="just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cortical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area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overlying the 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insula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toward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lateral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surface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 the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brain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 the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operculum 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(meaning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lid).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5715" lvl="0" indent="-342900" algn="just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opercula are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formed from  parts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enclosing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frontal,  temporal,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parietal</a:t>
            </a:r>
            <a:r>
              <a:rPr kumimoji="0" sz="2200" b="1" i="0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lobes.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6985" lvl="0" indent="-342900" algn="just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Insulaa is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surrounded by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circular 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sulcus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arrow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!!</a:t>
            </a:r>
            <a:r>
              <a:rPr kumimoji="0" sz="2200" b="1" i="0" u="none" strike="noStrike" kern="1200" cap="none" spc="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)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97908" y="1709990"/>
            <a:ext cx="4546092" cy="32068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520433" y="2312670"/>
            <a:ext cx="760095" cy="817880"/>
          </a:xfrm>
          <a:custGeom>
            <a:avLst/>
            <a:gdLst/>
            <a:ahLst/>
            <a:cxnLst/>
            <a:rect l="l" t="t" r="r" b="b"/>
            <a:pathLst>
              <a:path w="760095" h="817880">
                <a:moveTo>
                  <a:pt x="0" y="534669"/>
                </a:moveTo>
                <a:lnTo>
                  <a:pt x="16510" y="817499"/>
                </a:lnTo>
                <a:lnTo>
                  <a:pt x="299339" y="800988"/>
                </a:lnTo>
                <a:lnTo>
                  <a:pt x="224409" y="734440"/>
                </a:lnTo>
                <a:lnTo>
                  <a:pt x="342973" y="601217"/>
                </a:lnTo>
                <a:lnTo>
                  <a:pt x="74802" y="601217"/>
                </a:lnTo>
                <a:lnTo>
                  <a:pt x="0" y="534669"/>
                </a:lnTo>
                <a:close/>
              </a:path>
              <a:path w="760095" h="817880">
                <a:moveTo>
                  <a:pt x="609981" y="0"/>
                </a:moveTo>
                <a:lnTo>
                  <a:pt x="74802" y="601217"/>
                </a:lnTo>
                <a:lnTo>
                  <a:pt x="342973" y="601217"/>
                </a:lnTo>
                <a:lnTo>
                  <a:pt x="759587" y="133095"/>
                </a:lnTo>
                <a:lnTo>
                  <a:pt x="609981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520433" y="2312670"/>
            <a:ext cx="760095" cy="817880"/>
          </a:xfrm>
          <a:custGeom>
            <a:avLst/>
            <a:gdLst/>
            <a:ahLst/>
            <a:cxnLst/>
            <a:rect l="l" t="t" r="r" b="b"/>
            <a:pathLst>
              <a:path w="760095" h="817880">
                <a:moveTo>
                  <a:pt x="299339" y="800988"/>
                </a:moveTo>
                <a:lnTo>
                  <a:pt x="16510" y="817499"/>
                </a:lnTo>
                <a:lnTo>
                  <a:pt x="0" y="534669"/>
                </a:lnTo>
                <a:lnTo>
                  <a:pt x="74802" y="601217"/>
                </a:lnTo>
                <a:lnTo>
                  <a:pt x="609981" y="0"/>
                </a:lnTo>
                <a:lnTo>
                  <a:pt x="759587" y="133095"/>
                </a:lnTo>
                <a:lnTo>
                  <a:pt x="224409" y="734440"/>
                </a:lnTo>
                <a:lnTo>
                  <a:pt x="299339" y="800988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97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94" y="-152400"/>
            <a:ext cx="9011194" cy="6857999"/>
          </a:xfrm>
          <a:prstGeom prst="rect">
            <a:avLst/>
          </a:prstGeom>
        </p:spPr>
      </p:pic>
      <p:pic>
        <p:nvPicPr>
          <p:cNvPr id="26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6" y="21771"/>
            <a:ext cx="6288024" cy="67360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0" y="228600"/>
            <a:ext cx="1752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Superior surface of temporal operculum presents anterior and posterior transverse temporal gyri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9644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erebral hemisphere lobes, sulci gyri blood supp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895878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67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677108"/>
          </a:xfrm>
        </p:spPr>
        <p:txBody>
          <a:bodyPr/>
          <a:lstStyle/>
          <a:p>
            <a:r>
              <a:rPr lang="en-IN" sz="4400" dirty="0" smtClean="0"/>
              <a:t>       Other Sulci and Gyri </a:t>
            </a:r>
            <a:endParaRPr lang="en-IN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140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6070" y="0"/>
            <a:ext cx="194310" cy="6858000"/>
          </a:xfrm>
          <a:custGeom>
            <a:avLst/>
            <a:gdLst/>
            <a:ahLst/>
            <a:cxnLst/>
            <a:rect l="l" t="t" r="r" b="b"/>
            <a:pathLst>
              <a:path w="194309" h="6858000">
                <a:moveTo>
                  <a:pt x="0" y="6858000"/>
                </a:moveTo>
                <a:lnTo>
                  <a:pt x="194309" y="6858000"/>
                </a:lnTo>
                <a:lnTo>
                  <a:pt x="19430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90980" y="0"/>
            <a:ext cx="1482090" cy="332740"/>
          </a:xfrm>
          <a:custGeom>
            <a:avLst/>
            <a:gdLst/>
            <a:ahLst/>
            <a:cxnLst/>
            <a:rect l="l" t="t" r="r" b="b"/>
            <a:pathLst>
              <a:path w="1482089" h="332740">
                <a:moveTo>
                  <a:pt x="0" y="332740"/>
                </a:moveTo>
                <a:lnTo>
                  <a:pt x="1482089" y="332740"/>
                </a:lnTo>
                <a:lnTo>
                  <a:pt x="1482089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90980" y="6520180"/>
            <a:ext cx="1482090" cy="337820"/>
          </a:xfrm>
          <a:custGeom>
            <a:avLst/>
            <a:gdLst/>
            <a:ahLst/>
            <a:cxnLst/>
            <a:rect l="l" t="t" r="r" b="b"/>
            <a:pathLst>
              <a:path w="1482089" h="337820">
                <a:moveTo>
                  <a:pt x="0" y="337820"/>
                </a:moveTo>
                <a:lnTo>
                  <a:pt x="1482089" y="337820"/>
                </a:lnTo>
                <a:lnTo>
                  <a:pt x="1482089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0380" y="0"/>
            <a:ext cx="228600" cy="332740"/>
          </a:xfrm>
          <a:custGeom>
            <a:avLst/>
            <a:gdLst/>
            <a:ahLst/>
            <a:cxnLst/>
            <a:rect l="l" t="t" r="r" b="b"/>
            <a:pathLst>
              <a:path w="228600" h="332740">
                <a:moveTo>
                  <a:pt x="0" y="332740"/>
                </a:moveTo>
                <a:lnTo>
                  <a:pt x="228600" y="332740"/>
                </a:lnTo>
                <a:lnTo>
                  <a:pt x="2286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0380" y="6520180"/>
            <a:ext cx="228600" cy="337820"/>
          </a:xfrm>
          <a:custGeom>
            <a:avLst/>
            <a:gdLst/>
            <a:ahLst/>
            <a:cxnLst/>
            <a:rect l="l" t="t" r="r" b="b"/>
            <a:pathLst>
              <a:path w="228600" h="337820">
                <a:moveTo>
                  <a:pt x="0" y="337820"/>
                </a:moveTo>
                <a:lnTo>
                  <a:pt x="228600" y="337820"/>
                </a:lnTo>
                <a:lnTo>
                  <a:pt x="2286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28980" y="0"/>
            <a:ext cx="762000" cy="332740"/>
          </a:xfrm>
          <a:custGeom>
            <a:avLst/>
            <a:gdLst/>
            <a:ahLst/>
            <a:cxnLst/>
            <a:rect l="l" t="t" r="r" b="b"/>
            <a:pathLst>
              <a:path w="762000" h="332740">
                <a:moveTo>
                  <a:pt x="0" y="332740"/>
                </a:moveTo>
                <a:lnTo>
                  <a:pt x="762000" y="332740"/>
                </a:lnTo>
                <a:lnTo>
                  <a:pt x="7620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28980" y="6520180"/>
            <a:ext cx="762000" cy="337820"/>
          </a:xfrm>
          <a:custGeom>
            <a:avLst/>
            <a:gdLst/>
            <a:ahLst/>
            <a:cxnLst/>
            <a:rect l="l" t="t" r="r" b="b"/>
            <a:pathLst>
              <a:path w="762000" h="337820">
                <a:moveTo>
                  <a:pt x="0" y="337820"/>
                </a:moveTo>
                <a:lnTo>
                  <a:pt x="762000" y="337820"/>
                </a:lnTo>
                <a:lnTo>
                  <a:pt x="7620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706869" y="6520180"/>
            <a:ext cx="1524000" cy="337820"/>
          </a:xfrm>
          <a:custGeom>
            <a:avLst/>
            <a:gdLst/>
            <a:ahLst/>
            <a:cxnLst/>
            <a:rect l="l" t="t" r="r" b="b"/>
            <a:pathLst>
              <a:path w="1524000" h="337820">
                <a:moveTo>
                  <a:pt x="0" y="337820"/>
                </a:moveTo>
                <a:lnTo>
                  <a:pt x="1524000" y="337820"/>
                </a:lnTo>
                <a:lnTo>
                  <a:pt x="15240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992869" y="0"/>
            <a:ext cx="151130" cy="6858000"/>
          </a:xfrm>
          <a:custGeom>
            <a:avLst/>
            <a:gdLst/>
            <a:ahLst/>
            <a:cxnLst/>
            <a:rect l="l" t="t" r="r" b="b"/>
            <a:pathLst>
              <a:path w="151129" h="6858000">
                <a:moveTo>
                  <a:pt x="0" y="6858000"/>
                </a:moveTo>
                <a:lnTo>
                  <a:pt x="151129" y="6858000"/>
                </a:lnTo>
                <a:lnTo>
                  <a:pt x="15112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230869" y="0"/>
            <a:ext cx="762000" cy="6858000"/>
          </a:xfrm>
          <a:custGeom>
            <a:avLst/>
            <a:gdLst/>
            <a:ahLst/>
            <a:cxnLst/>
            <a:rect l="l" t="t" r="r" b="b"/>
            <a:pathLst>
              <a:path w="762000" h="6858000">
                <a:moveTo>
                  <a:pt x="762000" y="0"/>
                </a:moveTo>
                <a:lnTo>
                  <a:pt x="0" y="0"/>
                </a:lnTo>
                <a:lnTo>
                  <a:pt x="0" y="6858000"/>
                </a:lnTo>
                <a:lnTo>
                  <a:pt x="762000" y="6858000"/>
                </a:lnTo>
                <a:lnTo>
                  <a:pt x="762000" y="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963670" y="0"/>
            <a:ext cx="596900" cy="332740"/>
          </a:xfrm>
          <a:custGeom>
            <a:avLst/>
            <a:gdLst/>
            <a:ahLst/>
            <a:cxnLst/>
            <a:rect l="l" t="t" r="r" b="b"/>
            <a:pathLst>
              <a:path w="596900" h="332740">
                <a:moveTo>
                  <a:pt x="0" y="332740"/>
                </a:moveTo>
                <a:lnTo>
                  <a:pt x="596900" y="332740"/>
                </a:lnTo>
                <a:lnTo>
                  <a:pt x="5969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963670" y="6520180"/>
            <a:ext cx="2743200" cy="337820"/>
          </a:xfrm>
          <a:custGeom>
            <a:avLst/>
            <a:gdLst/>
            <a:ahLst/>
            <a:cxnLst/>
            <a:rect l="l" t="t" r="r" b="b"/>
            <a:pathLst>
              <a:path w="2743200" h="337820">
                <a:moveTo>
                  <a:pt x="0" y="337820"/>
                </a:moveTo>
                <a:lnTo>
                  <a:pt x="2743200" y="337820"/>
                </a:lnTo>
                <a:lnTo>
                  <a:pt x="27432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0105" y="0"/>
            <a:ext cx="9100184" cy="6864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57200" y="256540"/>
            <a:ext cx="8229600" cy="6187440"/>
          </a:xfrm>
          <a:custGeom>
            <a:avLst/>
            <a:gdLst/>
            <a:ahLst/>
            <a:cxnLst/>
            <a:rect l="l" t="t" r="r" b="b"/>
            <a:pathLst>
              <a:path w="8229600" h="6187440">
                <a:moveTo>
                  <a:pt x="8229600" y="0"/>
                </a:moveTo>
                <a:lnTo>
                  <a:pt x="0" y="0"/>
                </a:lnTo>
                <a:lnTo>
                  <a:pt x="0" y="6187439"/>
                </a:lnTo>
                <a:lnTo>
                  <a:pt x="8229600" y="6187439"/>
                </a:lnTo>
                <a:lnTo>
                  <a:pt x="8229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57200" y="332740"/>
            <a:ext cx="8229600" cy="6187440"/>
          </a:xfrm>
          <a:custGeom>
            <a:avLst/>
            <a:gdLst/>
            <a:ahLst/>
            <a:cxnLst/>
            <a:rect l="l" t="t" r="r" b="b"/>
            <a:pathLst>
              <a:path w="8229600" h="6187440">
                <a:moveTo>
                  <a:pt x="4114800" y="6187439"/>
                </a:moveTo>
                <a:lnTo>
                  <a:pt x="0" y="6187439"/>
                </a:lnTo>
                <a:lnTo>
                  <a:pt x="0" y="0"/>
                </a:lnTo>
                <a:lnTo>
                  <a:pt x="8229600" y="0"/>
                </a:lnTo>
                <a:lnTo>
                  <a:pt x="8229600" y="6187439"/>
                </a:lnTo>
                <a:lnTo>
                  <a:pt x="4114800" y="6187439"/>
                </a:lnTo>
                <a:close/>
              </a:path>
            </a:pathLst>
          </a:custGeom>
          <a:ln w="64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560570" y="0"/>
            <a:ext cx="3680460" cy="676910"/>
          </a:xfrm>
          <a:custGeom>
            <a:avLst/>
            <a:gdLst/>
            <a:ahLst/>
            <a:cxnLst/>
            <a:rect l="l" t="t" r="r" b="b"/>
            <a:pathLst>
              <a:path w="3680459" h="676910">
                <a:moveTo>
                  <a:pt x="3680459" y="0"/>
                </a:moveTo>
                <a:lnTo>
                  <a:pt x="0" y="0"/>
                </a:lnTo>
                <a:lnTo>
                  <a:pt x="0" y="676910"/>
                </a:lnTo>
                <a:lnTo>
                  <a:pt x="3680459" y="676910"/>
                </a:lnTo>
                <a:lnTo>
                  <a:pt x="3680459" y="0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560570" y="0"/>
            <a:ext cx="1840230" cy="676910"/>
          </a:xfrm>
          <a:custGeom>
            <a:avLst/>
            <a:gdLst/>
            <a:ahLst/>
            <a:cxnLst/>
            <a:rect l="l" t="t" r="r" b="b"/>
            <a:pathLst>
              <a:path w="1840229" h="676910">
                <a:moveTo>
                  <a:pt x="1840229" y="676910"/>
                </a:moveTo>
                <a:lnTo>
                  <a:pt x="0" y="676910"/>
                </a:lnTo>
                <a:lnTo>
                  <a:pt x="0" y="0"/>
                </a:lnTo>
              </a:path>
            </a:pathLst>
          </a:custGeom>
          <a:ln w="15814">
            <a:solidFill>
              <a:srgbClr val="73A40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400800" y="0"/>
            <a:ext cx="1840230" cy="676910"/>
          </a:xfrm>
          <a:custGeom>
            <a:avLst/>
            <a:gdLst/>
            <a:ahLst/>
            <a:cxnLst/>
            <a:rect l="l" t="t" r="r" b="b"/>
            <a:pathLst>
              <a:path w="1840229" h="676910">
                <a:moveTo>
                  <a:pt x="1840229" y="0"/>
                </a:moveTo>
                <a:lnTo>
                  <a:pt x="1840229" y="676910"/>
                </a:lnTo>
                <a:lnTo>
                  <a:pt x="0" y="676910"/>
                </a:lnTo>
              </a:path>
            </a:pathLst>
          </a:custGeom>
          <a:ln w="15814">
            <a:solidFill>
              <a:srgbClr val="73A40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649470" y="0"/>
            <a:ext cx="3505200" cy="600710"/>
          </a:xfrm>
          <a:custGeom>
            <a:avLst/>
            <a:gdLst/>
            <a:ahLst/>
            <a:cxnLst/>
            <a:rect l="l" t="t" r="r" b="b"/>
            <a:pathLst>
              <a:path w="3505200" h="600710">
                <a:moveTo>
                  <a:pt x="3505200" y="0"/>
                </a:moveTo>
                <a:lnTo>
                  <a:pt x="0" y="0"/>
                </a:lnTo>
                <a:lnTo>
                  <a:pt x="0" y="600710"/>
                </a:lnTo>
                <a:lnTo>
                  <a:pt x="3505200" y="600710"/>
                </a:lnTo>
                <a:lnTo>
                  <a:pt x="3505200" y="0"/>
                </a:lnTo>
                <a:close/>
              </a:path>
            </a:pathLst>
          </a:custGeom>
          <a:solidFill>
            <a:srgbClr val="70675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121410" y="228600"/>
            <a:ext cx="525907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u="none" spc="-10" dirty="0"/>
              <a:t>Superolateral</a:t>
            </a:r>
            <a:r>
              <a:rPr u="none" spc="-50" dirty="0"/>
              <a:t> </a:t>
            </a:r>
            <a:r>
              <a:rPr u="none" spc="-5" dirty="0"/>
              <a:t>surface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1172844" y="1295400"/>
            <a:ext cx="6523356" cy="5013936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285750" marR="107314" lvl="0" indent="-273050" algn="l" defTabSz="914400" rtl="0" eaLnBrk="1" fontAlgn="auto" latinLnBrk="0" hangingPunct="1">
              <a:lnSpc>
                <a:spcPts val="2850"/>
              </a:lnSpc>
              <a:spcBef>
                <a:spcPts val="2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00" b="0" i="0" u="none" strike="noStrike" kern="1200" cap="none" spc="22" normalizeH="0" baseline="10802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Wingdings 2"/>
                <a:ea typeface="+mn-ea"/>
                <a:cs typeface="Wingdings 2"/>
              </a:rPr>
              <a:t></a:t>
            </a:r>
            <a:r>
              <a:rPr kumimoji="0" sz="2700" b="0" i="0" u="none" strike="noStrike" kern="1200" cap="none" spc="22" normalizeH="0" baseline="10802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Frontal lobe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–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anterior to central sulcus  and superior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to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lateral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sulcus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285750" marR="204470" lvl="0" indent="-273050" algn="l" defTabSz="914400" rtl="0" eaLnBrk="1" fontAlgn="auto" latinLnBrk="0" hangingPunct="1">
              <a:lnSpc>
                <a:spcPct val="101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00" b="0" i="0" u="none" strike="noStrike" kern="1200" cap="none" spc="22" normalizeH="0" baseline="9259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Wingdings 2"/>
                <a:ea typeface="+mn-ea"/>
                <a:cs typeface="Wingdings 2"/>
              </a:rPr>
              <a:t></a:t>
            </a:r>
            <a:r>
              <a:rPr kumimoji="0" sz="2700" b="0" i="0" u="none" strike="noStrike" kern="1200" cap="none" spc="22" normalizeH="0" baseline="9259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Superolateral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surface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of frontal lobe is  divided by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AF4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three sulci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into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AF4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four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srgbClr val="00AF4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AF4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gyri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285750" marR="0" lvl="0" indent="-273050" algn="l" defTabSz="9144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>
                <a:srgbClr val="93C500"/>
              </a:buClr>
              <a:buSzPct val="75000"/>
              <a:buFont typeface="Wingdings"/>
              <a:buChar char=""/>
              <a:tabLst>
                <a:tab pos="28575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Precentral sulcus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and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gyrus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285750" marR="0" lvl="0" indent="-273050" algn="l" defTabSz="9144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>
                <a:srgbClr val="93C500"/>
              </a:buClr>
              <a:buSzPct val="75000"/>
              <a:buFont typeface="Wingdings"/>
              <a:buChar char=""/>
              <a:tabLst>
                <a:tab pos="28575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Superior and inferior frontal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sulci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285750" marR="0" lvl="0" indent="-273050" algn="l" defTabSz="914400" rtl="0" eaLnBrk="1" fontAlgn="auto" latinLnBrk="0" hangingPunct="1">
              <a:lnSpc>
                <a:spcPct val="100000"/>
              </a:lnSpc>
              <a:spcBef>
                <a:spcPts val="1180"/>
              </a:spcBef>
              <a:spcAft>
                <a:spcPts val="0"/>
              </a:spcAft>
              <a:buClr>
                <a:srgbClr val="93C500"/>
              </a:buClr>
              <a:buSzPct val="75000"/>
              <a:buFont typeface="Wingdings"/>
              <a:buChar char=""/>
              <a:tabLst>
                <a:tab pos="28575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Superior, middle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and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inferior frontal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24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gyri</a:t>
            </a:r>
            <a:endParaRPr kumimoji="0" lang="en-IN" sz="2400" b="0" i="0" u="none" strike="noStrike" kern="1200" cap="none" spc="-5" normalizeH="0" baseline="0" noProof="0" dirty="0" smtClean="0">
              <a:ln>
                <a:noFill/>
              </a:ln>
              <a:solidFill>
                <a:srgbClr val="3D3C2C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180"/>
              </a:spcBef>
              <a:spcAft>
                <a:spcPts val="0"/>
              </a:spcAft>
              <a:buClr>
                <a:srgbClr val="93C500"/>
              </a:buClr>
              <a:buSzPct val="75000"/>
              <a:buFont typeface="Wingdings" panose="05000000000000000000" pitchFamily="2" charset="2"/>
              <a:buChar char="Ø"/>
              <a:tabLst>
                <a:tab pos="285750" algn="l"/>
              </a:tabLst>
              <a:defRPr/>
            </a:pPr>
            <a:r>
              <a:rPr lang="en-IN" sz="2400" spc="-5" dirty="0" smtClean="0">
                <a:solidFill>
                  <a:srgbClr val="3D3C2C"/>
                </a:solidFill>
                <a:latin typeface="Century Gothic"/>
                <a:cs typeface="Century Gothic"/>
              </a:rPr>
              <a:t>Anterior and ascending rami of lateral sulcus divide inferior frontal gyrus into </a:t>
            </a: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180"/>
              </a:spcBef>
              <a:spcAft>
                <a:spcPts val="0"/>
              </a:spcAft>
              <a:buClr>
                <a:srgbClr val="93C500"/>
              </a:buClr>
              <a:buSzPct val="75000"/>
              <a:buFont typeface="Wingdings" panose="05000000000000000000" pitchFamily="2" charset="2"/>
              <a:buChar char="Ø"/>
              <a:tabLst>
                <a:tab pos="285750" algn="l"/>
              </a:tabLst>
              <a:defRPr/>
            </a:pPr>
            <a:r>
              <a:rPr kumimoji="0" lang="en-IN" sz="24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PARS ORBITALIS, PARS TRIANGULARIS PARS OPERCULARIS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726940" y="302259"/>
            <a:ext cx="1936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1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2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17114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270" y="8508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C1F25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144000" y="17017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C0F15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-1270" y="17017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C0F15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-1270" y="25654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BFF05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144000" y="34162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EEF5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-1270" y="34162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EEF5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144000" y="42799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DEE5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-1270" y="42799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DEE5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102090" y="514350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90">
                <a:moveTo>
                  <a:pt x="0" y="85090"/>
                </a:moveTo>
                <a:lnTo>
                  <a:pt x="85090" y="85090"/>
                </a:lnTo>
                <a:lnTo>
                  <a:pt x="85090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DED5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-1270" y="51435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DED5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102090" y="599440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90">
                <a:moveTo>
                  <a:pt x="0" y="85090"/>
                </a:moveTo>
                <a:lnTo>
                  <a:pt x="85090" y="85090"/>
                </a:lnTo>
                <a:lnTo>
                  <a:pt x="85090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CEC5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-1270" y="59944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CEC5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144000" y="68453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BEB5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-1270" y="68453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BEB5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-1270" y="77089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AEA5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144000" y="85598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9E95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-1270" y="85598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9E95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144000" y="94233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9E85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-1270" y="94233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9E85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-1270" y="10287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8E75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9144000" y="111378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7E65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-1270" y="111378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7E65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-1270" y="120015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6E55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9144000" y="128523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5E45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-1270" y="128523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5E45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-1270" y="13716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4E35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9144000" y="145668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4E25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-1270" y="145668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4E25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-1270" y="154305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3E15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9144000" y="162813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2E05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-1270" y="162813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2E05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-1270" y="17145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1DF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9144000" y="179958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0DE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-1270" y="179958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0DE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-1270" y="188595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0DD5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9144000" y="197103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FDC5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-1270" y="197103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FDC5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-1270" y="20574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EDB5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9144000" y="214248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DDA5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-1270" y="214248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DDA5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-1270" y="222885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CD95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9144000" y="231393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BD85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-1270" y="231393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BD85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-1270" y="24003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BD75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9144000" y="248538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AD65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-1270" y="248538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AD65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-1270" y="257175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9D55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9144000" y="265683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8D45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-1270" y="265683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8D45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-1270" y="27432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7D35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9144000" y="282828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7D25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-1270" y="282828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7D25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-1270" y="291465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6D1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9144000" y="299973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5D0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-1270" y="299973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5D0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-1270" y="30861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4CF4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9144000" y="317118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3CE4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-1270" y="317118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3CE4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9144000" y="32575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3CD4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-1270" y="32575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3CD4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9102090" y="3343909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89">
                <a:moveTo>
                  <a:pt x="0" y="85090"/>
                </a:moveTo>
                <a:lnTo>
                  <a:pt x="85090" y="85090"/>
                </a:lnTo>
                <a:lnTo>
                  <a:pt x="85090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2CC4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-1270" y="334390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2CC4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9102090" y="3429000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89">
                <a:moveTo>
                  <a:pt x="0" y="85090"/>
                </a:moveTo>
                <a:lnTo>
                  <a:pt x="85090" y="85090"/>
                </a:lnTo>
                <a:lnTo>
                  <a:pt x="85090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1CC4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-1270" y="34290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1CC4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9144000" y="351409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0CA4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-1270" y="351409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0CA4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9144000" y="36004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FC94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-1270" y="36004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FC94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-1270" y="368680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EC84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9144000" y="377190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EC74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-1270" y="377190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EC74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-1270" y="385825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DC64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9144000" y="39433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CC54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-1270" y="39433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CC54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-1270" y="402970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BC44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9144000" y="411480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AC34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-1270" y="411480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AC34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-1270" y="420115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AC24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9144000" y="42862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9C14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-1270" y="42862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9C14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-1270" y="437260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8C04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9144000" y="445770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7BF4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-1270" y="445770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7BF4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-1270" y="454405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6BE4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9144000" y="46291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5BD4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-1270" y="46291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5BD4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-1270" y="471550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5BC4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9144000" y="480060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4BB4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-1270" y="480060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4BB4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-1270" y="488695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3BA4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9144000" y="49720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2B94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-1270" y="49720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2B94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-1270" y="505840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1B84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9144000" y="514350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1B74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-1270" y="514350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1B74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-1270" y="522985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0B64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9144000" y="53149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FB54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-1270" y="53149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FB54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9144000" y="540130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EB44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-1270" y="540130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EB44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9102090" y="5487670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89">
                <a:moveTo>
                  <a:pt x="0" y="85089"/>
                </a:moveTo>
                <a:lnTo>
                  <a:pt x="85090" y="85089"/>
                </a:lnTo>
                <a:lnTo>
                  <a:pt x="85090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DB34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-1270" y="548767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DB34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9102090" y="5572759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89">
                <a:moveTo>
                  <a:pt x="0" y="85089"/>
                </a:moveTo>
                <a:lnTo>
                  <a:pt x="85090" y="85089"/>
                </a:lnTo>
                <a:lnTo>
                  <a:pt x="85090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DB24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-1270" y="557275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DB24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9144000" y="56578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CB14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-1270" y="56578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CB14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-1270" y="574420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BB04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9144000" y="582930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AAF4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-1270" y="582930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AAF4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9144000" y="591565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9AE4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-1270" y="591565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9AE4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-1270" y="600202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8AD4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9144000" y="608710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8AC4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-1270" y="608710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8AC4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9102090" y="6173470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89">
                <a:moveTo>
                  <a:pt x="0" y="85089"/>
                </a:moveTo>
                <a:lnTo>
                  <a:pt x="85090" y="85089"/>
                </a:lnTo>
                <a:lnTo>
                  <a:pt x="85090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7AB4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-1270" y="617347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7AB4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9102090" y="6258559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89">
                <a:moveTo>
                  <a:pt x="0" y="85089"/>
                </a:moveTo>
                <a:lnTo>
                  <a:pt x="85090" y="85089"/>
                </a:lnTo>
                <a:lnTo>
                  <a:pt x="85090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6AA4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-1270" y="625855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6AA4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9144000" y="63436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5A93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-1270" y="63436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5A93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9144000" y="643000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4A83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-1270" y="643000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4A83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-1270" y="651636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4A73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9144000" y="660145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83A63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-1270" y="660145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83A63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-1270" y="668781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2A53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-1270" y="6772909"/>
            <a:ext cx="9146540" cy="86360"/>
          </a:xfrm>
          <a:custGeom>
            <a:avLst/>
            <a:gdLst/>
            <a:ahLst/>
            <a:cxnLst/>
            <a:rect l="l" t="t" r="r" b="b"/>
            <a:pathLst>
              <a:path w="9146540" h="86359">
                <a:moveTo>
                  <a:pt x="0" y="0"/>
                </a:moveTo>
                <a:lnTo>
                  <a:pt x="9146540" y="0"/>
                </a:lnTo>
                <a:lnTo>
                  <a:pt x="9146540" y="86360"/>
                </a:lnTo>
                <a:lnTo>
                  <a:pt x="0" y="86360"/>
                </a:lnTo>
                <a:lnTo>
                  <a:pt x="0" y="0"/>
                </a:lnTo>
                <a:close/>
              </a:path>
            </a:pathLst>
          </a:custGeom>
          <a:solidFill>
            <a:srgbClr val="81A43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77469" y="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0" y="6858000"/>
                </a:moveTo>
                <a:lnTo>
                  <a:pt x="228600" y="6858000"/>
                </a:lnTo>
                <a:lnTo>
                  <a:pt x="228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306070" y="0"/>
            <a:ext cx="194310" cy="6858000"/>
          </a:xfrm>
          <a:custGeom>
            <a:avLst/>
            <a:gdLst/>
            <a:ahLst/>
            <a:cxnLst/>
            <a:rect l="l" t="t" r="r" b="b"/>
            <a:pathLst>
              <a:path w="194309" h="6858000">
                <a:moveTo>
                  <a:pt x="0" y="6858000"/>
                </a:moveTo>
                <a:lnTo>
                  <a:pt x="194309" y="6858000"/>
                </a:lnTo>
                <a:lnTo>
                  <a:pt x="19430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1490980" y="0"/>
            <a:ext cx="1482090" cy="332740"/>
          </a:xfrm>
          <a:custGeom>
            <a:avLst/>
            <a:gdLst/>
            <a:ahLst/>
            <a:cxnLst/>
            <a:rect l="l" t="t" r="r" b="b"/>
            <a:pathLst>
              <a:path w="1482089" h="332740">
                <a:moveTo>
                  <a:pt x="0" y="332740"/>
                </a:moveTo>
                <a:lnTo>
                  <a:pt x="1482089" y="332740"/>
                </a:lnTo>
                <a:lnTo>
                  <a:pt x="1482089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1490980" y="6520180"/>
            <a:ext cx="1482090" cy="337820"/>
          </a:xfrm>
          <a:custGeom>
            <a:avLst/>
            <a:gdLst/>
            <a:ahLst/>
            <a:cxnLst/>
            <a:rect l="l" t="t" r="r" b="b"/>
            <a:pathLst>
              <a:path w="1482089" h="337820">
                <a:moveTo>
                  <a:pt x="0" y="337820"/>
                </a:moveTo>
                <a:lnTo>
                  <a:pt x="1482089" y="337820"/>
                </a:lnTo>
                <a:lnTo>
                  <a:pt x="1482089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500380" y="0"/>
            <a:ext cx="228600" cy="332740"/>
          </a:xfrm>
          <a:custGeom>
            <a:avLst/>
            <a:gdLst/>
            <a:ahLst/>
            <a:cxnLst/>
            <a:rect l="l" t="t" r="r" b="b"/>
            <a:pathLst>
              <a:path w="228600" h="332740">
                <a:moveTo>
                  <a:pt x="0" y="332740"/>
                </a:moveTo>
                <a:lnTo>
                  <a:pt x="228600" y="332740"/>
                </a:lnTo>
                <a:lnTo>
                  <a:pt x="2286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500380" y="6520180"/>
            <a:ext cx="228600" cy="337820"/>
          </a:xfrm>
          <a:custGeom>
            <a:avLst/>
            <a:gdLst/>
            <a:ahLst/>
            <a:cxnLst/>
            <a:rect l="l" t="t" r="r" b="b"/>
            <a:pathLst>
              <a:path w="228600" h="337820">
                <a:moveTo>
                  <a:pt x="0" y="337820"/>
                </a:moveTo>
                <a:lnTo>
                  <a:pt x="228600" y="337820"/>
                </a:lnTo>
                <a:lnTo>
                  <a:pt x="2286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728980" y="0"/>
            <a:ext cx="762000" cy="332740"/>
          </a:xfrm>
          <a:custGeom>
            <a:avLst/>
            <a:gdLst/>
            <a:ahLst/>
            <a:cxnLst/>
            <a:rect l="l" t="t" r="r" b="b"/>
            <a:pathLst>
              <a:path w="762000" h="332740">
                <a:moveTo>
                  <a:pt x="0" y="332740"/>
                </a:moveTo>
                <a:lnTo>
                  <a:pt x="762000" y="332740"/>
                </a:lnTo>
                <a:lnTo>
                  <a:pt x="7620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728980" y="6520180"/>
            <a:ext cx="762000" cy="337820"/>
          </a:xfrm>
          <a:custGeom>
            <a:avLst/>
            <a:gdLst/>
            <a:ahLst/>
            <a:cxnLst/>
            <a:rect l="l" t="t" r="r" b="b"/>
            <a:pathLst>
              <a:path w="762000" h="337820">
                <a:moveTo>
                  <a:pt x="0" y="337820"/>
                </a:moveTo>
                <a:lnTo>
                  <a:pt x="762000" y="337820"/>
                </a:lnTo>
                <a:lnTo>
                  <a:pt x="7620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6706869" y="6520180"/>
            <a:ext cx="1524000" cy="337820"/>
          </a:xfrm>
          <a:custGeom>
            <a:avLst/>
            <a:gdLst/>
            <a:ahLst/>
            <a:cxnLst/>
            <a:rect l="l" t="t" r="r" b="b"/>
            <a:pathLst>
              <a:path w="1524000" h="337820">
                <a:moveTo>
                  <a:pt x="0" y="337820"/>
                </a:moveTo>
                <a:lnTo>
                  <a:pt x="1524000" y="337820"/>
                </a:lnTo>
                <a:lnTo>
                  <a:pt x="15240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8992869" y="0"/>
            <a:ext cx="151130" cy="6858000"/>
          </a:xfrm>
          <a:custGeom>
            <a:avLst/>
            <a:gdLst/>
            <a:ahLst/>
            <a:cxnLst/>
            <a:rect l="l" t="t" r="r" b="b"/>
            <a:pathLst>
              <a:path w="151129" h="6858000">
                <a:moveTo>
                  <a:pt x="0" y="6858000"/>
                </a:moveTo>
                <a:lnTo>
                  <a:pt x="151129" y="6858000"/>
                </a:lnTo>
                <a:lnTo>
                  <a:pt x="15112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object 139"/>
          <p:cNvSpPr/>
          <p:nvPr/>
        </p:nvSpPr>
        <p:spPr>
          <a:xfrm>
            <a:off x="8230869" y="0"/>
            <a:ext cx="762000" cy="6858000"/>
          </a:xfrm>
          <a:custGeom>
            <a:avLst/>
            <a:gdLst/>
            <a:ahLst/>
            <a:cxnLst/>
            <a:rect l="l" t="t" r="r" b="b"/>
            <a:pathLst>
              <a:path w="762000" h="6858000">
                <a:moveTo>
                  <a:pt x="762000" y="0"/>
                </a:moveTo>
                <a:lnTo>
                  <a:pt x="0" y="0"/>
                </a:lnTo>
                <a:lnTo>
                  <a:pt x="0" y="6858000"/>
                </a:lnTo>
                <a:lnTo>
                  <a:pt x="762000" y="6858000"/>
                </a:lnTo>
                <a:lnTo>
                  <a:pt x="762000" y="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object 140"/>
          <p:cNvSpPr/>
          <p:nvPr/>
        </p:nvSpPr>
        <p:spPr>
          <a:xfrm>
            <a:off x="3963670" y="0"/>
            <a:ext cx="596900" cy="332740"/>
          </a:xfrm>
          <a:custGeom>
            <a:avLst/>
            <a:gdLst/>
            <a:ahLst/>
            <a:cxnLst/>
            <a:rect l="l" t="t" r="r" b="b"/>
            <a:pathLst>
              <a:path w="596900" h="332740">
                <a:moveTo>
                  <a:pt x="0" y="332740"/>
                </a:moveTo>
                <a:lnTo>
                  <a:pt x="596900" y="332740"/>
                </a:lnTo>
                <a:lnTo>
                  <a:pt x="5969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3963670" y="6520180"/>
            <a:ext cx="2743200" cy="337820"/>
          </a:xfrm>
          <a:custGeom>
            <a:avLst/>
            <a:gdLst/>
            <a:ahLst/>
            <a:cxnLst/>
            <a:rect l="l" t="t" r="r" b="b"/>
            <a:pathLst>
              <a:path w="2743200" h="337820">
                <a:moveTo>
                  <a:pt x="0" y="337820"/>
                </a:moveTo>
                <a:lnTo>
                  <a:pt x="2743200" y="337820"/>
                </a:lnTo>
                <a:lnTo>
                  <a:pt x="27432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object 142"/>
          <p:cNvSpPr/>
          <p:nvPr/>
        </p:nvSpPr>
        <p:spPr>
          <a:xfrm>
            <a:off x="50105" y="0"/>
            <a:ext cx="9100184" cy="6864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" name="object 143"/>
          <p:cNvSpPr/>
          <p:nvPr/>
        </p:nvSpPr>
        <p:spPr>
          <a:xfrm>
            <a:off x="457200" y="332740"/>
            <a:ext cx="8229600" cy="6187440"/>
          </a:xfrm>
          <a:custGeom>
            <a:avLst/>
            <a:gdLst/>
            <a:ahLst/>
            <a:cxnLst/>
            <a:rect l="l" t="t" r="r" b="b"/>
            <a:pathLst>
              <a:path w="8229600" h="6187440">
                <a:moveTo>
                  <a:pt x="8229600" y="0"/>
                </a:moveTo>
                <a:lnTo>
                  <a:pt x="0" y="0"/>
                </a:lnTo>
                <a:lnTo>
                  <a:pt x="0" y="6187439"/>
                </a:lnTo>
                <a:lnTo>
                  <a:pt x="8229600" y="6187439"/>
                </a:lnTo>
                <a:lnTo>
                  <a:pt x="8229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457200" y="332740"/>
            <a:ext cx="8229600" cy="6187440"/>
          </a:xfrm>
          <a:custGeom>
            <a:avLst/>
            <a:gdLst/>
            <a:ahLst/>
            <a:cxnLst/>
            <a:rect l="l" t="t" r="r" b="b"/>
            <a:pathLst>
              <a:path w="8229600" h="6187440">
                <a:moveTo>
                  <a:pt x="4114800" y="6187439"/>
                </a:moveTo>
                <a:lnTo>
                  <a:pt x="0" y="6187439"/>
                </a:lnTo>
                <a:lnTo>
                  <a:pt x="0" y="0"/>
                </a:lnTo>
                <a:lnTo>
                  <a:pt x="8229600" y="0"/>
                </a:lnTo>
                <a:lnTo>
                  <a:pt x="8229600" y="6187439"/>
                </a:lnTo>
                <a:lnTo>
                  <a:pt x="4114800" y="6187439"/>
                </a:lnTo>
                <a:close/>
              </a:path>
            </a:pathLst>
          </a:custGeom>
          <a:ln w="64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5" name="object 145"/>
          <p:cNvSpPr/>
          <p:nvPr/>
        </p:nvSpPr>
        <p:spPr>
          <a:xfrm>
            <a:off x="4560570" y="0"/>
            <a:ext cx="3680460" cy="676910"/>
          </a:xfrm>
          <a:custGeom>
            <a:avLst/>
            <a:gdLst/>
            <a:ahLst/>
            <a:cxnLst/>
            <a:rect l="l" t="t" r="r" b="b"/>
            <a:pathLst>
              <a:path w="3680459" h="676910">
                <a:moveTo>
                  <a:pt x="3680459" y="0"/>
                </a:moveTo>
                <a:lnTo>
                  <a:pt x="0" y="0"/>
                </a:lnTo>
                <a:lnTo>
                  <a:pt x="0" y="676910"/>
                </a:lnTo>
                <a:lnTo>
                  <a:pt x="3680459" y="676910"/>
                </a:lnTo>
                <a:lnTo>
                  <a:pt x="3680459" y="0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6" name="object 146"/>
          <p:cNvSpPr/>
          <p:nvPr/>
        </p:nvSpPr>
        <p:spPr>
          <a:xfrm>
            <a:off x="4560570" y="0"/>
            <a:ext cx="1840230" cy="676910"/>
          </a:xfrm>
          <a:custGeom>
            <a:avLst/>
            <a:gdLst/>
            <a:ahLst/>
            <a:cxnLst/>
            <a:rect l="l" t="t" r="r" b="b"/>
            <a:pathLst>
              <a:path w="1840229" h="676910">
                <a:moveTo>
                  <a:pt x="1840229" y="676910"/>
                </a:moveTo>
                <a:lnTo>
                  <a:pt x="0" y="676910"/>
                </a:lnTo>
                <a:lnTo>
                  <a:pt x="0" y="0"/>
                </a:lnTo>
              </a:path>
            </a:pathLst>
          </a:custGeom>
          <a:ln w="15814">
            <a:solidFill>
              <a:srgbClr val="73A40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6400800" y="0"/>
            <a:ext cx="1840230" cy="676910"/>
          </a:xfrm>
          <a:custGeom>
            <a:avLst/>
            <a:gdLst/>
            <a:ahLst/>
            <a:cxnLst/>
            <a:rect l="l" t="t" r="r" b="b"/>
            <a:pathLst>
              <a:path w="1840229" h="676910">
                <a:moveTo>
                  <a:pt x="1840229" y="0"/>
                </a:moveTo>
                <a:lnTo>
                  <a:pt x="1840229" y="676910"/>
                </a:lnTo>
                <a:lnTo>
                  <a:pt x="0" y="676910"/>
                </a:lnTo>
              </a:path>
            </a:pathLst>
          </a:custGeom>
          <a:ln w="15814">
            <a:solidFill>
              <a:srgbClr val="73A40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8" name="object 148"/>
          <p:cNvSpPr/>
          <p:nvPr/>
        </p:nvSpPr>
        <p:spPr>
          <a:xfrm>
            <a:off x="4649470" y="0"/>
            <a:ext cx="3505200" cy="600710"/>
          </a:xfrm>
          <a:custGeom>
            <a:avLst/>
            <a:gdLst/>
            <a:ahLst/>
            <a:cxnLst/>
            <a:rect l="l" t="t" r="r" b="b"/>
            <a:pathLst>
              <a:path w="3505200" h="600710">
                <a:moveTo>
                  <a:pt x="3505200" y="0"/>
                </a:moveTo>
                <a:lnTo>
                  <a:pt x="0" y="0"/>
                </a:lnTo>
                <a:lnTo>
                  <a:pt x="0" y="600710"/>
                </a:lnTo>
                <a:lnTo>
                  <a:pt x="3505200" y="600710"/>
                </a:lnTo>
                <a:lnTo>
                  <a:pt x="3505200" y="0"/>
                </a:lnTo>
                <a:close/>
              </a:path>
            </a:pathLst>
          </a:custGeom>
          <a:solidFill>
            <a:srgbClr val="70675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9" name="object 149"/>
          <p:cNvSpPr/>
          <p:nvPr/>
        </p:nvSpPr>
        <p:spPr>
          <a:xfrm>
            <a:off x="1447800" y="1329689"/>
            <a:ext cx="6211570" cy="45377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0" name="object 150"/>
          <p:cNvSpPr txBox="1"/>
          <p:nvPr/>
        </p:nvSpPr>
        <p:spPr>
          <a:xfrm>
            <a:off x="4726940" y="302259"/>
            <a:ext cx="1936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1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3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59375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6070" y="0"/>
            <a:ext cx="194310" cy="6858000"/>
          </a:xfrm>
          <a:custGeom>
            <a:avLst/>
            <a:gdLst/>
            <a:ahLst/>
            <a:cxnLst/>
            <a:rect l="l" t="t" r="r" b="b"/>
            <a:pathLst>
              <a:path w="194309" h="6858000">
                <a:moveTo>
                  <a:pt x="0" y="6858000"/>
                </a:moveTo>
                <a:lnTo>
                  <a:pt x="194309" y="6858000"/>
                </a:lnTo>
                <a:lnTo>
                  <a:pt x="19430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90980" y="0"/>
            <a:ext cx="1482090" cy="332740"/>
          </a:xfrm>
          <a:custGeom>
            <a:avLst/>
            <a:gdLst/>
            <a:ahLst/>
            <a:cxnLst/>
            <a:rect l="l" t="t" r="r" b="b"/>
            <a:pathLst>
              <a:path w="1482089" h="332740">
                <a:moveTo>
                  <a:pt x="0" y="332740"/>
                </a:moveTo>
                <a:lnTo>
                  <a:pt x="1482089" y="332740"/>
                </a:lnTo>
                <a:lnTo>
                  <a:pt x="1482089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90980" y="6520180"/>
            <a:ext cx="1482090" cy="337820"/>
          </a:xfrm>
          <a:custGeom>
            <a:avLst/>
            <a:gdLst/>
            <a:ahLst/>
            <a:cxnLst/>
            <a:rect l="l" t="t" r="r" b="b"/>
            <a:pathLst>
              <a:path w="1482089" h="337820">
                <a:moveTo>
                  <a:pt x="0" y="337820"/>
                </a:moveTo>
                <a:lnTo>
                  <a:pt x="1482089" y="337820"/>
                </a:lnTo>
                <a:lnTo>
                  <a:pt x="1482089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0380" y="0"/>
            <a:ext cx="228600" cy="332740"/>
          </a:xfrm>
          <a:custGeom>
            <a:avLst/>
            <a:gdLst/>
            <a:ahLst/>
            <a:cxnLst/>
            <a:rect l="l" t="t" r="r" b="b"/>
            <a:pathLst>
              <a:path w="228600" h="332740">
                <a:moveTo>
                  <a:pt x="0" y="332740"/>
                </a:moveTo>
                <a:lnTo>
                  <a:pt x="228600" y="332740"/>
                </a:lnTo>
                <a:lnTo>
                  <a:pt x="2286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0380" y="6520180"/>
            <a:ext cx="228600" cy="337820"/>
          </a:xfrm>
          <a:custGeom>
            <a:avLst/>
            <a:gdLst/>
            <a:ahLst/>
            <a:cxnLst/>
            <a:rect l="l" t="t" r="r" b="b"/>
            <a:pathLst>
              <a:path w="228600" h="337820">
                <a:moveTo>
                  <a:pt x="0" y="337820"/>
                </a:moveTo>
                <a:lnTo>
                  <a:pt x="228600" y="337820"/>
                </a:lnTo>
                <a:lnTo>
                  <a:pt x="2286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28980" y="0"/>
            <a:ext cx="762000" cy="332740"/>
          </a:xfrm>
          <a:custGeom>
            <a:avLst/>
            <a:gdLst/>
            <a:ahLst/>
            <a:cxnLst/>
            <a:rect l="l" t="t" r="r" b="b"/>
            <a:pathLst>
              <a:path w="762000" h="332740">
                <a:moveTo>
                  <a:pt x="0" y="332740"/>
                </a:moveTo>
                <a:lnTo>
                  <a:pt x="762000" y="332740"/>
                </a:lnTo>
                <a:lnTo>
                  <a:pt x="7620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28980" y="6520180"/>
            <a:ext cx="762000" cy="337820"/>
          </a:xfrm>
          <a:custGeom>
            <a:avLst/>
            <a:gdLst/>
            <a:ahLst/>
            <a:cxnLst/>
            <a:rect l="l" t="t" r="r" b="b"/>
            <a:pathLst>
              <a:path w="762000" h="337820">
                <a:moveTo>
                  <a:pt x="0" y="337820"/>
                </a:moveTo>
                <a:lnTo>
                  <a:pt x="762000" y="337820"/>
                </a:lnTo>
                <a:lnTo>
                  <a:pt x="7620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706869" y="6520180"/>
            <a:ext cx="1524000" cy="337820"/>
          </a:xfrm>
          <a:custGeom>
            <a:avLst/>
            <a:gdLst/>
            <a:ahLst/>
            <a:cxnLst/>
            <a:rect l="l" t="t" r="r" b="b"/>
            <a:pathLst>
              <a:path w="1524000" h="337820">
                <a:moveTo>
                  <a:pt x="0" y="337820"/>
                </a:moveTo>
                <a:lnTo>
                  <a:pt x="1524000" y="337820"/>
                </a:lnTo>
                <a:lnTo>
                  <a:pt x="15240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992869" y="0"/>
            <a:ext cx="151130" cy="6858000"/>
          </a:xfrm>
          <a:custGeom>
            <a:avLst/>
            <a:gdLst/>
            <a:ahLst/>
            <a:cxnLst/>
            <a:rect l="l" t="t" r="r" b="b"/>
            <a:pathLst>
              <a:path w="151129" h="6858000">
                <a:moveTo>
                  <a:pt x="0" y="6858000"/>
                </a:moveTo>
                <a:lnTo>
                  <a:pt x="151129" y="6858000"/>
                </a:lnTo>
                <a:lnTo>
                  <a:pt x="15112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230869" y="0"/>
            <a:ext cx="762000" cy="6858000"/>
          </a:xfrm>
          <a:custGeom>
            <a:avLst/>
            <a:gdLst/>
            <a:ahLst/>
            <a:cxnLst/>
            <a:rect l="l" t="t" r="r" b="b"/>
            <a:pathLst>
              <a:path w="762000" h="6858000">
                <a:moveTo>
                  <a:pt x="762000" y="0"/>
                </a:moveTo>
                <a:lnTo>
                  <a:pt x="0" y="0"/>
                </a:lnTo>
                <a:lnTo>
                  <a:pt x="0" y="6858000"/>
                </a:lnTo>
                <a:lnTo>
                  <a:pt x="762000" y="6858000"/>
                </a:lnTo>
                <a:lnTo>
                  <a:pt x="762000" y="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963670" y="0"/>
            <a:ext cx="596900" cy="332740"/>
          </a:xfrm>
          <a:custGeom>
            <a:avLst/>
            <a:gdLst/>
            <a:ahLst/>
            <a:cxnLst/>
            <a:rect l="l" t="t" r="r" b="b"/>
            <a:pathLst>
              <a:path w="596900" h="332740">
                <a:moveTo>
                  <a:pt x="0" y="332740"/>
                </a:moveTo>
                <a:lnTo>
                  <a:pt x="596900" y="332740"/>
                </a:lnTo>
                <a:lnTo>
                  <a:pt x="5969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963670" y="6520180"/>
            <a:ext cx="2743200" cy="337820"/>
          </a:xfrm>
          <a:custGeom>
            <a:avLst/>
            <a:gdLst/>
            <a:ahLst/>
            <a:cxnLst/>
            <a:rect l="l" t="t" r="r" b="b"/>
            <a:pathLst>
              <a:path w="2743200" h="337820">
                <a:moveTo>
                  <a:pt x="0" y="337820"/>
                </a:moveTo>
                <a:lnTo>
                  <a:pt x="2743200" y="337820"/>
                </a:lnTo>
                <a:lnTo>
                  <a:pt x="27432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0105" y="0"/>
            <a:ext cx="9100184" cy="6864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57200" y="300355"/>
            <a:ext cx="8229600" cy="6187440"/>
          </a:xfrm>
          <a:custGeom>
            <a:avLst/>
            <a:gdLst/>
            <a:ahLst/>
            <a:cxnLst/>
            <a:rect l="l" t="t" r="r" b="b"/>
            <a:pathLst>
              <a:path w="8229600" h="6187440">
                <a:moveTo>
                  <a:pt x="8229600" y="0"/>
                </a:moveTo>
                <a:lnTo>
                  <a:pt x="0" y="0"/>
                </a:lnTo>
                <a:lnTo>
                  <a:pt x="0" y="6187439"/>
                </a:lnTo>
                <a:lnTo>
                  <a:pt x="8229600" y="6187439"/>
                </a:lnTo>
                <a:lnTo>
                  <a:pt x="8229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57200" y="332740"/>
            <a:ext cx="8229600" cy="6187440"/>
          </a:xfrm>
          <a:custGeom>
            <a:avLst/>
            <a:gdLst/>
            <a:ahLst/>
            <a:cxnLst/>
            <a:rect l="l" t="t" r="r" b="b"/>
            <a:pathLst>
              <a:path w="8229600" h="6187440">
                <a:moveTo>
                  <a:pt x="4114800" y="6187439"/>
                </a:moveTo>
                <a:lnTo>
                  <a:pt x="0" y="6187439"/>
                </a:lnTo>
                <a:lnTo>
                  <a:pt x="0" y="0"/>
                </a:lnTo>
                <a:lnTo>
                  <a:pt x="8229600" y="0"/>
                </a:lnTo>
                <a:lnTo>
                  <a:pt x="8229600" y="6187439"/>
                </a:lnTo>
                <a:lnTo>
                  <a:pt x="4114800" y="6187439"/>
                </a:lnTo>
                <a:close/>
              </a:path>
            </a:pathLst>
          </a:custGeom>
          <a:ln w="64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560570" y="0"/>
            <a:ext cx="3680460" cy="676910"/>
          </a:xfrm>
          <a:custGeom>
            <a:avLst/>
            <a:gdLst/>
            <a:ahLst/>
            <a:cxnLst/>
            <a:rect l="l" t="t" r="r" b="b"/>
            <a:pathLst>
              <a:path w="3680459" h="676910">
                <a:moveTo>
                  <a:pt x="3680459" y="0"/>
                </a:moveTo>
                <a:lnTo>
                  <a:pt x="0" y="0"/>
                </a:lnTo>
                <a:lnTo>
                  <a:pt x="0" y="676910"/>
                </a:lnTo>
                <a:lnTo>
                  <a:pt x="3680459" y="676910"/>
                </a:lnTo>
                <a:lnTo>
                  <a:pt x="3680459" y="0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560570" y="0"/>
            <a:ext cx="1840230" cy="676910"/>
          </a:xfrm>
          <a:custGeom>
            <a:avLst/>
            <a:gdLst/>
            <a:ahLst/>
            <a:cxnLst/>
            <a:rect l="l" t="t" r="r" b="b"/>
            <a:pathLst>
              <a:path w="1840229" h="676910">
                <a:moveTo>
                  <a:pt x="1840229" y="676910"/>
                </a:moveTo>
                <a:lnTo>
                  <a:pt x="0" y="676910"/>
                </a:lnTo>
                <a:lnTo>
                  <a:pt x="0" y="0"/>
                </a:lnTo>
              </a:path>
            </a:pathLst>
          </a:custGeom>
          <a:ln w="15814">
            <a:solidFill>
              <a:srgbClr val="73A40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400800" y="0"/>
            <a:ext cx="1840230" cy="676910"/>
          </a:xfrm>
          <a:custGeom>
            <a:avLst/>
            <a:gdLst/>
            <a:ahLst/>
            <a:cxnLst/>
            <a:rect l="l" t="t" r="r" b="b"/>
            <a:pathLst>
              <a:path w="1840229" h="676910">
                <a:moveTo>
                  <a:pt x="1840229" y="0"/>
                </a:moveTo>
                <a:lnTo>
                  <a:pt x="1840229" y="676910"/>
                </a:lnTo>
                <a:lnTo>
                  <a:pt x="0" y="676910"/>
                </a:lnTo>
              </a:path>
            </a:pathLst>
          </a:custGeom>
          <a:ln w="15814">
            <a:solidFill>
              <a:srgbClr val="73A40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649470" y="0"/>
            <a:ext cx="3505200" cy="600710"/>
          </a:xfrm>
          <a:custGeom>
            <a:avLst/>
            <a:gdLst/>
            <a:ahLst/>
            <a:cxnLst/>
            <a:rect l="l" t="t" r="r" b="b"/>
            <a:pathLst>
              <a:path w="3505200" h="600710">
                <a:moveTo>
                  <a:pt x="3505200" y="0"/>
                </a:moveTo>
                <a:lnTo>
                  <a:pt x="0" y="0"/>
                </a:lnTo>
                <a:lnTo>
                  <a:pt x="0" y="600710"/>
                </a:lnTo>
                <a:lnTo>
                  <a:pt x="3505200" y="600710"/>
                </a:lnTo>
                <a:lnTo>
                  <a:pt x="3505200" y="0"/>
                </a:lnTo>
                <a:close/>
              </a:path>
            </a:pathLst>
          </a:custGeom>
          <a:solidFill>
            <a:srgbClr val="70675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916939" y="847090"/>
            <a:ext cx="525780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u="none" spc="-10" dirty="0"/>
              <a:t>Superolateral</a:t>
            </a:r>
            <a:r>
              <a:rPr u="none" spc="-60" dirty="0"/>
              <a:t> </a:t>
            </a:r>
            <a:r>
              <a:rPr u="none" spc="-5" dirty="0"/>
              <a:t>surface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806450" y="1859279"/>
            <a:ext cx="3613150" cy="257634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85750" marR="5080" lvl="0" indent="-273050" algn="l" defTabSz="914400" rtl="0" eaLnBrk="1" fontAlgn="auto" latinLnBrk="0" hangingPunct="1">
              <a:lnSpc>
                <a:spcPct val="996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00" b="0" i="0" u="none" strike="noStrike" kern="1200" cap="none" spc="22" normalizeH="0" baseline="10802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Wingdings 2"/>
                <a:ea typeface="+mn-ea"/>
                <a:cs typeface="Wingdings 2"/>
              </a:rPr>
              <a:t></a:t>
            </a:r>
            <a:r>
              <a:rPr kumimoji="0" sz="2700" b="0" i="0" u="none" strike="noStrike" kern="1200" cap="none" spc="22" normalizeH="0" baseline="10802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Parietal lobe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–  </a:t>
            </a:r>
            <a:r>
              <a:rPr kumimoji="0" lang="en-IN" sz="2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POST CENTRAL SULCUS AND GYRUS</a:t>
            </a:r>
          </a:p>
          <a:p>
            <a:pPr marL="285750" marR="5080" lvl="0" indent="-273050" algn="l" defTabSz="914400" rtl="0" eaLnBrk="1" fontAlgn="auto" latinLnBrk="0" hangingPunct="1">
              <a:lnSpc>
                <a:spcPct val="996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000" b="0" i="0" u="none" strike="noStrike" kern="1200" cap="none" spc="-5" normalizeH="0" baseline="0" noProof="0" dirty="0" smtClean="0">
              <a:ln>
                <a:noFill/>
              </a:ln>
              <a:solidFill>
                <a:srgbClr val="3D3C2C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355600" marR="5080" lvl="0" indent="-342900" algn="l" defTabSz="914400" rtl="0" eaLnBrk="1" fontAlgn="auto" latinLnBrk="0" hangingPunct="1">
              <a:lnSpc>
                <a:spcPct val="996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IN" sz="2000" spc="-5" dirty="0" smtClean="0">
                <a:solidFill>
                  <a:srgbClr val="3D3C2C"/>
                </a:solidFill>
                <a:latin typeface="Century Gothic"/>
                <a:cs typeface="Century Gothic"/>
              </a:rPr>
              <a:t>INTRAPARIETAL SULCUS AND SUPERIOR AND INFERIOR PARIETAL LOBULE</a:t>
            </a:r>
          </a:p>
          <a:p>
            <a:pPr marL="355600" marR="5080" lvl="0" indent="-342900" algn="l" defTabSz="914400" rtl="0" eaLnBrk="1" fontAlgn="auto" latinLnBrk="0" hangingPunct="1">
              <a:lnSpc>
                <a:spcPct val="996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IN" sz="2000" b="0" i="0" u="none" strike="noStrike" kern="1200" cap="none" spc="-5" normalizeH="0" baseline="0" noProof="0" dirty="0">
              <a:ln>
                <a:noFill/>
              </a:ln>
              <a:solidFill>
                <a:srgbClr val="3D3C2C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14400" y="4259579"/>
            <a:ext cx="2667000" cy="3590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5750" marR="5080" lvl="0" indent="-27305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50" b="0" i="0" u="none" strike="noStrike" kern="1200" cap="none" spc="22" normalizeH="0" baseline="9259" noProof="0" dirty="0" smtClean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Wingdings 2"/>
                <a:ea typeface="+mn-ea"/>
                <a:cs typeface="Wingdings 2"/>
              </a:rPr>
              <a:t>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726940" y="302259"/>
            <a:ext cx="1936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1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5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714239" y="2133600"/>
            <a:ext cx="3972561" cy="306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467600" y="4419600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0" y="0"/>
                </a:moveTo>
                <a:lnTo>
                  <a:pt x="152400" y="15240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697469" y="4453890"/>
            <a:ext cx="49339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L</a:t>
            </a: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at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era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l  sulcus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10690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u="none" spc="-10" dirty="0" err="1"/>
              <a:t>Superolateral</a:t>
            </a:r>
            <a:r>
              <a:rPr lang="en-IN" u="none" spc="-60" dirty="0"/>
              <a:t> </a:t>
            </a:r>
            <a:r>
              <a:rPr lang="en-IN" u="none" spc="-5" dirty="0"/>
              <a:t>surface</a:t>
            </a:r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2270" y="2700020"/>
            <a:ext cx="8379459" cy="3762568"/>
          </a:xfrm>
        </p:spPr>
        <p:txBody>
          <a:bodyPr/>
          <a:lstStyle/>
          <a:p>
            <a:pPr marL="355600" marR="5080" lvl="0" indent="-342900" algn="l" defTabSz="914400" rtl="0" eaLnBrk="1" fontAlgn="auto" latinLnBrk="0" hangingPunct="1">
              <a:lnSpc>
                <a:spcPct val="996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IN" sz="2800" dirty="0" smtClean="0"/>
              <a:t>PARIETAL LOBE-</a:t>
            </a:r>
            <a:r>
              <a:rPr lang="en-IN" sz="2800" spc="-5" dirty="0">
                <a:solidFill>
                  <a:srgbClr val="3D3C2C"/>
                </a:solidFill>
                <a:latin typeface="Century Gothic"/>
                <a:cs typeface="Century Gothic"/>
              </a:rPr>
              <a:t>Few sulci extend into inferior parietal lobule and divided into</a:t>
            </a:r>
          </a:p>
          <a:p>
            <a:pPr marL="355600" marR="5080" lvl="0" indent="-342900" algn="l" defTabSz="914400" rtl="0" eaLnBrk="1" fontAlgn="auto" latinLnBrk="0" hangingPunct="1">
              <a:lnSpc>
                <a:spcPct val="996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IN" sz="2800" kern="1200" spc="-5" dirty="0">
                <a:solidFill>
                  <a:srgbClr val="3D3C2C"/>
                </a:solidFill>
                <a:latin typeface="Century Gothic"/>
                <a:cs typeface="Century Gothic"/>
              </a:rPr>
              <a:t>SUPRAMARGINAL GYRUS AROUND LATERAL </a:t>
            </a:r>
            <a:r>
              <a:rPr lang="en-IN" sz="2800" kern="1200" spc="-5" dirty="0" smtClean="0">
                <a:solidFill>
                  <a:srgbClr val="3D3C2C"/>
                </a:solidFill>
                <a:latin typeface="Century Gothic"/>
                <a:cs typeface="Century Gothic"/>
              </a:rPr>
              <a:t>SULCUS</a:t>
            </a:r>
          </a:p>
          <a:p>
            <a:pPr marL="355600" marR="5080" lvl="0" indent="-342900" algn="l" defTabSz="914400" rtl="0" eaLnBrk="1" fontAlgn="auto" latinLnBrk="0" hangingPunct="1">
              <a:lnSpc>
                <a:spcPct val="996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IN" sz="2800" kern="1200" spc="-5" dirty="0" smtClean="0">
                <a:solidFill>
                  <a:srgbClr val="3D3C2C"/>
                </a:solidFill>
                <a:latin typeface="Century Gothic"/>
                <a:cs typeface="Century Gothic"/>
              </a:rPr>
              <a:t>ANGULAR </a:t>
            </a:r>
            <a:r>
              <a:rPr lang="en-IN" sz="2800" kern="1200" spc="-5" dirty="0">
                <a:solidFill>
                  <a:srgbClr val="3D3C2C"/>
                </a:solidFill>
                <a:latin typeface="Century Gothic"/>
                <a:cs typeface="Century Gothic"/>
              </a:rPr>
              <a:t>GYRUS AROUND SUPERIOR </a:t>
            </a:r>
            <a:r>
              <a:rPr lang="en-IN" sz="2800" kern="1200" spc="-5" dirty="0" smtClean="0">
                <a:solidFill>
                  <a:srgbClr val="3D3C2C"/>
                </a:solidFill>
                <a:latin typeface="Century Gothic"/>
                <a:cs typeface="Century Gothic"/>
              </a:rPr>
              <a:t>TEMPORAL SULCUS </a:t>
            </a:r>
          </a:p>
          <a:p>
            <a:pPr marL="355600" marR="5080" lvl="0" indent="-342900" algn="l" defTabSz="914400" rtl="0" eaLnBrk="1" fontAlgn="auto" latinLnBrk="0" hangingPunct="1">
              <a:lnSpc>
                <a:spcPct val="996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IN" sz="2800" kern="1200" spc="-5" dirty="0" smtClean="0">
                <a:solidFill>
                  <a:srgbClr val="3D3C2C"/>
                </a:solidFill>
                <a:latin typeface="Century Gothic"/>
                <a:cs typeface="Century Gothic"/>
              </a:rPr>
              <a:t>ARCUS TEMPORO-OCCIPITALIS AROUND INFERIOR TEMPORAL SULCUS</a:t>
            </a:r>
            <a:endParaRPr lang="en-IN" sz="2800" kern="120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5595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6070" y="0"/>
            <a:ext cx="194310" cy="6858000"/>
          </a:xfrm>
          <a:custGeom>
            <a:avLst/>
            <a:gdLst/>
            <a:ahLst/>
            <a:cxnLst/>
            <a:rect l="l" t="t" r="r" b="b"/>
            <a:pathLst>
              <a:path w="194309" h="6858000">
                <a:moveTo>
                  <a:pt x="0" y="6858000"/>
                </a:moveTo>
                <a:lnTo>
                  <a:pt x="194309" y="6858000"/>
                </a:lnTo>
                <a:lnTo>
                  <a:pt x="19430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90980" y="0"/>
            <a:ext cx="1482090" cy="332740"/>
          </a:xfrm>
          <a:custGeom>
            <a:avLst/>
            <a:gdLst/>
            <a:ahLst/>
            <a:cxnLst/>
            <a:rect l="l" t="t" r="r" b="b"/>
            <a:pathLst>
              <a:path w="1482089" h="332740">
                <a:moveTo>
                  <a:pt x="0" y="332740"/>
                </a:moveTo>
                <a:lnTo>
                  <a:pt x="1482089" y="332740"/>
                </a:lnTo>
                <a:lnTo>
                  <a:pt x="1482089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90980" y="6520180"/>
            <a:ext cx="1482090" cy="337820"/>
          </a:xfrm>
          <a:custGeom>
            <a:avLst/>
            <a:gdLst/>
            <a:ahLst/>
            <a:cxnLst/>
            <a:rect l="l" t="t" r="r" b="b"/>
            <a:pathLst>
              <a:path w="1482089" h="337820">
                <a:moveTo>
                  <a:pt x="0" y="337820"/>
                </a:moveTo>
                <a:lnTo>
                  <a:pt x="1482089" y="337820"/>
                </a:lnTo>
                <a:lnTo>
                  <a:pt x="1482089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0380" y="0"/>
            <a:ext cx="228600" cy="332740"/>
          </a:xfrm>
          <a:custGeom>
            <a:avLst/>
            <a:gdLst/>
            <a:ahLst/>
            <a:cxnLst/>
            <a:rect l="l" t="t" r="r" b="b"/>
            <a:pathLst>
              <a:path w="228600" h="332740">
                <a:moveTo>
                  <a:pt x="0" y="332740"/>
                </a:moveTo>
                <a:lnTo>
                  <a:pt x="228600" y="332740"/>
                </a:lnTo>
                <a:lnTo>
                  <a:pt x="2286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0380" y="6520180"/>
            <a:ext cx="228600" cy="337820"/>
          </a:xfrm>
          <a:custGeom>
            <a:avLst/>
            <a:gdLst/>
            <a:ahLst/>
            <a:cxnLst/>
            <a:rect l="l" t="t" r="r" b="b"/>
            <a:pathLst>
              <a:path w="228600" h="337820">
                <a:moveTo>
                  <a:pt x="0" y="337820"/>
                </a:moveTo>
                <a:lnTo>
                  <a:pt x="228600" y="337820"/>
                </a:lnTo>
                <a:lnTo>
                  <a:pt x="2286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28980" y="0"/>
            <a:ext cx="762000" cy="332740"/>
          </a:xfrm>
          <a:custGeom>
            <a:avLst/>
            <a:gdLst/>
            <a:ahLst/>
            <a:cxnLst/>
            <a:rect l="l" t="t" r="r" b="b"/>
            <a:pathLst>
              <a:path w="762000" h="332740">
                <a:moveTo>
                  <a:pt x="0" y="332740"/>
                </a:moveTo>
                <a:lnTo>
                  <a:pt x="762000" y="332740"/>
                </a:lnTo>
                <a:lnTo>
                  <a:pt x="7620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28980" y="6520180"/>
            <a:ext cx="762000" cy="337820"/>
          </a:xfrm>
          <a:custGeom>
            <a:avLst/>
            <a:gdLst/>
            <a:ahLst/>
            <a:cxnLst/>
            <a:rect l="l" t="t" r="r" b="b"/>
            <a:pathLst>
              <a:path w="762000" h="337820">
                <a:moveTo>
                  <a:pt x="0" y="337820"/>
                </a:moveTo>
                <a:lnTo>
                  <a:pt x="762000" y="337820"/>
                </a:lnTo>
                <a:lnTo>
                  <a:pt x="7620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706869" y="6520180"/>
            <a:ext cx="1524000" cy="337820"/>
          </a:xfrm>
          <a:custGeom>
            <a:avLst/>
            <a:gdLst/>
            <a:ahLst/>
            <a:cxnLst/>
            <a:rect l="l" t="t" r="r" b="b"/>
            <a:pathLst>
              <a:path w="1524000" h="337820">
                <a:moveTo>
                  <a:pt x="0" y="337820"/>
                </a:moveTo>
                <a:lnTo>
                  <a:pt x="1524000" y="337820"/>
                </a:lnTo>
                <a:lnTo>
                  <a:pt x="15240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992869" y="0"/>
            <a:ext cx="151130" cy="6858000"/>
          </a:xfrm>
          <a:custGeom>
            <a:avLst/>
            <a:gdLst/>
            <a:ahLst/>
            <a:cxnLst/>
            <a:rect l="l" t="t" r="r" b="b"/>
            <a:pathLst>
              <a:path w="151129" h="6858000">
                <a:moveTo>
                  <a:pt x="0" y="6858000"/>
                </a:moveTo>
                <a:lnTo>
                  <a:pt x="151129" y="6858000"/>
                </a:lnTo>
                <a:lnTo>
                  <a:pt x="15112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230869" y="0"/>
            <a:ext cx="762000" cy="6858000"/>
          </a:xfrm>
          <a:custGeom>
            <a:avLst/>
            <a:gdLst/>
            <a:ahLst/>
            <a:cxnLst/>
            <a:rect l="l" t="t" r="r" b="b"/>
            <a:pathLst>
              <a:path w="762000" h="6858000">
                <a:moveTo>
                  <a:pt x="762000" y="0"/>
                </a:moveTo>
                <a:lnTo>
                  <a:pt x="0" y="0"/>
                </a:lnTo>
                <a:lnTo>
                  <a:pt x="0" y="6858000"/>
                </a:lnTo>
                <a:lnTo>
                  <a:pt x="762000" y="6858000"/>
                </a:lnTo>
                <a:lnTo>
                  <a:pt x="762000" y="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963670" y="0"/>
            <a:ext cx="596900" cy="332740"/>
          </a:xfrm>
          <a:custGeom>
            <a:avLst/>
            <a:gdLst/>
            <a:ahLst/>
            <a:cxnLst/>
            <a:rect l="l" t="t" r="r" b="b"/>
            <a:pathLst>
              <a:path w="596900" h="332740">
                <a:moveTo>
                  <a:pt x="0" y="332740"/>
                </a:moveTo>
                <a:lnTo>
                  <a:pt x="596900" y="332740"/>
                </a:lnTo>
                <a:lnTo>
                  <a:pt x="5969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963670" y="6520180"/>
            <a:ext cx="2743200" cy="337820"/>
          </a:xfrm>
          <a:custGeom>
            <a:avLst/>
            <a:gdLst/>
            <a:ahLst/>
            <a:cxnLst/>
            <a:rect l="l" t="t" r="r" b="b"/>
            <a:pathLst>
              <a:path w="2743200" h="337820">
                <a:moveTo>
                  <a:pt x="0" y="337820"/>
                </a:moveTo>
                <a:lnTo>
                  <a:pt x="2743200" y="337820"/>
                </a:lnTo>
                <a:lnTo>
                  <a:pt x="27432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0105" y="0"/>
            <a:ext cx="9100184" cy="6864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57200" y="332740"/>
            <a:ext cx="8229600" cy="6187440"/>
          </a:xfrm>
          <a:custGeom>
            <a:avLst/>
            <a:gdLst/>
            <a:ahLst/>
            <a:cxnLst/>
            <a:rect l="l" t="t" r="r" b="b"/>
            <a:pathLst>
              <a:path w="8229600" h="6187440">
                <a:moveTo>
                  <a:pt x="8229600" y="0"/>
                </a:moveTo>
                <a:lnTo>
                  <a:pt x="0" y="0"/>
                </a:lnTo>
                <a:lnTo>
                  <a:pt x="0" y="6187439"/>
                </a:lnTo>
                <a:lnTo>
                  <a:pt x="8229600" y="6187439"/>
                </a:lnTo>
                <a:lnTo>
                  <a:pt x="8229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57200" y="332740"/>
            <a:ext cx="8229600" cy="6187440"/>
          </a:xfrm>
          <a:custGeom>
            <a:avLst/>
            <a:gdLst/>
            <a:ahLst/>
            <a:cxnLst/>
            <a:rect l="l" t="t" r="r" b="b"/>
            <a:pathLst>
              <a:path w="8229600" h="6187440">
                <a:moveTo>
                  <a:pt x="4114800" y="6187439"/>
                </a:moveTo>
                <a:lnTo>
                  <a:pt x="0" y="6187439"/>
                </a:lnTo>
                <a:lnTo>
                  <a:pt x="0" y="0"/>
                </a:lnTo>
                <a:lnTo>
                  <a:pt x="8229600" y="0"/>
                </a:lnTo>
                <a:lnTo>
                  <a:pt x="8229600" y="6187439"/>
                </a:lnTo>
                <a:lnTo>
                  <a:pt x="4114800" y="6187439"/>
                </a:lnTo>
                <a:close/>
              </a:path>
            </a:pathLst>
          </a:custGeom>
          <a:ln w="64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560570" y="0"/>
            <a:ext cx="3680460" cy="676910"/>
          </a:xfrm>
          <a:custGeom>
            <a:avLst/>
            <a:gdLst/>
            <a:ahLst/>
            <a:cxnLst/>
            <a:rect l="l" t="t" r="r" b="b"/>
            <a:pathLst>
              <a:path w="3680459" h="676910">
                <a:moveTo>
                  <a:pt x="3680459" y="0"/>
                </a:moveTo>
                <a:lnTo>
                  <a:pt x="0" y="0"/>
                </a:lnTo>
                <a:lnTo>
                  <a:pt x="0" y="676910"/>
                </a:lnTo>
                <a:lnTo>
                  <a:pt x="3680459" y="676910"/>
                </a:lnTo>
                <a:lnTo>
                  <a:pt x="3680459" y="0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560570" y="0"/>
            <a:ext cx="1840230" cy="676910"/>
          </a:xfrm>
          <a:custGeom>
            <a:avLst/>
            <a:gdLst/>
            <a:ahLst/>
            <a:cxnLst/>
            <a:rect l="l" t="t" r="r" b="b"/>
            <a:pathLst>
              <a:path w="1840229" h="676910">
                <a:moveTo>
                  <a:pt x="1840229" y="676910"/>
                </a:moveTo>
                <a:lnTo>
                  <a:pt x="0" y="676910"/>
                </a:lnTo>
                <a:lnTo>
                  <a:pt x="0" y="0"/>
                </a:lnTo>
              </a:path>
            </a:pathLst>
          </a:custGeom>
          <a:ln w="15814">
            <a:solidFill>
              <a:srgbClr val="73A40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400800" y="0"/>
            <a:ext cx="1840230" cy="676910"/>
          </a:xfrm>
          <a:custGeom>
            <a:avLst/>
            <a:gdLst/>
            <a:ahLst/>
            <a:cxnLst/>
            <a:rect l="l" t="t" r="r" b="b"/>
            <a:pathLst>
              <a:path w="1840229" h="676910">
                <a:moveTo>
                  <a:pt x="1840229" y="0"/>
                </a:moveTo>
                <a:lnTo>
                  <a:pt x="1840229" y="676910"/>
                </a:lnTo>
                <a:lnTo>
                  <a:pt x="0" y="676910"/>
                </a:lnTo>
              </a:path>
            </a:pathLst>
          </a:custGeom>
          <a:ln w="15814">
            <a:solidFill>
              <a:srgbClr val="73A40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649470" y="0"/>
            <a:ext cx="3505200" cy="600710"/>
          </a:xfrm>
          <a:custGeom>
            <a:avLst/>
            <a:gdLst/>
            <a:ahLst/>
            <a:cxnLst/>
            <a:rect l="l" t="t" r="r" b="b"/>
            <a:pathLst>
              <a:path w="3505200" h="600710">
                <a:moveTo>
                  <a:pt x="3505200" y="0"/>
                </a:moveTo>
                <a:lnTo>
                  <a:pt x="0" y="0"/>
                </a:lnTo>
                <a:lnTo>
                  <a:pt x="0" y="600710"/>
                </a:lnTo>
                <a:lnTo>
                  <a:pt x="3505200" y="600710"/>
                </a:lnTo>
                <a:lnTo>
                  <a:pt x="3505200" y="0"/>
                </a:lnTo>
                <a:close/>
              </a:path>
            </a:pathLst>
          </a:custGeom>
          <a:solidFill>
            <a:srgbClr val="70675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135199" y="457200"/>
            <a:ext cx="525907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u="none" spc="-10" dirty="0"/>
              <a:t>Superolateral</a:t>
            </a:r>
            <a:r>
              <a:rPr u="none" spc="-50" dirty="0"/>
              <a:t> </a:t>
            </a:r>
            <a:r>
              <a:rPr u="none" spc="-5" dirty="0"/>
              <a:t>surface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1191260" y="1629234"/>
            <a:ext cx="6085840" cy="5533566"/>
          </a:xfrm>
          <a:prstGeom prst="rect">
            <a:avLst/>
          </a:prstGeom>
        </p:spPr>
        <p:txBody>
          <a:bodyPr vert="horz" wrap="square" lIns="0" tIns="16129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00" b="0" i="0" u="none" strike="noStrike" kern="1200" cap="none" spc="22" normalizeH="0" baseline="10802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Wingdings 2"/>
                <a:ea typeface="+mn-ea"/>
                <a:cs typeface="Wingdings 2"/>
              </a:rPr>
              <a:t></a:t>
            </a:r>
            <a:r>
              <a:rPr kumimoji="0" sz="2700" b="0" i="0" u="none" strike="noStrike" kern="1200" cap="none" spc="22" normalizeH="0" baseline="10802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Temporal lobe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–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inferior to lateral</a:t>
            </a:r>
            <a:r>
              <a:rPr kumimoji="0" sz="2400" b="0" i="0" u="none" strike="noStrike" kern="1200" cap="none" spc="5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sulcus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00" b="0" i="0" u="none" strike="noStrike" kern="1200" cap="none" spc="22" normalizeH="0" baseline="9259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Wingdings 2"/>
                <a:ea typeface="+mn-ea"/>
                <a:cs typeface="Wingdings 2"/>
              </a:rPr>
              <a:t></a:t>
            </a:r>
            <a:r>
              <a:rPr kumimoji="0" sz="2700" b="0" i="0" u="none" strike="noStrike" kern="1200" cap="none" spc="22" normalizeH="0" baseline="9259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Two sulci </a:t>
            </a:r>
            <a:r>
              <a:rPr kumimoji="0" lang="en-IN" sz="24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– SUPERIOR AND INFERIOR   	SULCUS </a:t>
            </a:r>
            <a:endParaRPr lang="en-IN" sz="2400" dirty="0">
              <a:solidFill>
                <a:srgbClr val="3D3C2C"/>
              </a:solidFill>
              <a:latin typeface="Century Gothic"/>
              <a:cs typeface="Century Gothic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lang="en-IN" sz="2400" spc="-5" noProof="0" dirty="0">
                <a:solidFill>
                  <a:srgbClr val="3D3C2C"/>
                </a:solidFill>
                <a:latin typeface="Century Gothic"/>
                <a:cs typeface="Century Gothic"/>
              </a:rPr>
              <a:t>T</a:t>
            </a:r>
            <a:r>
              <a:rPr kumimoji="0" sz="2400" b="0" i="0" u="none" strike="noStrike" kern="1200" cap="none" spc="-5" normalizeH="0" baseline="0" noProof="0" dirty="0" err="1" smtClean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hree</a:t>
            </a:r>
            <a:r>
              <a:rPr kumimoji="0" sz="2400" b="0" i="0" u="none" strike="noStrike" kern="1200" cap="none" spc="25" normalizeH="0" baseline="0" noProof="0" dirty="0" smtClean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24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gyri</a:t>
            </a:r>
            <a:r>
              <a:rPr kumimoji="0" lang="en-IN" sz="24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- SUPERIOR, MIDDLE AND INFERIOR TEMPORAL GYRI</a:t>
            </a:r>
          </a:p>
          <a:p>
            <a:pPr marL="12700">
              <a:spcBef>
                <a:spcPts val="1170"/>
              </a:spcBef>
              <a:defRPr/>
            </a:pPr>
            <a:r>
              <a:rPr lang="en-IN" sz="2400" dirty="0"/>
              <a:t>Superior surface of temporal operculum </a:t>
            </a:r>
            <a:r>
              <a:rPr lang="en-IN" sz="2400" dirty="0" smtClean="0"/>
              <a:t>(Superior temporal gyrus)presents </a:t>
            </a:r>
            <a:r>
              <a:rPr lang="en-IN" sz="2400" dirty="0"/>
              <a:t>anterior and posterior transverse temporal </a:t>
            </a:r>
            <a:r>
              <a:rPr lang="en-IN" sz="2400" dirty="0" smtClean="0"/>
              <a:t>gyri. Anterior gyrus forming primary auditory area, also called</a:t>
            </a:r>
          </a:p>
          <a:p>
            <a:pPr marL="12700">
              <a:spcBef>
                <a:spcPts val="1170"/>
              </a:spcBef>
              <a:defRPr/>
            </a:pPr>
            <a:r>
              <a:rPr lang="en-IN" sz="2400" dirty="0" smtClean="0"/>
              <a:t>HESCHL’S GYRUS</a:t>
            </a:r>
            <a:endParaRPr lang="en-IN" sz="2400" dirty="0"/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285750" marR="132080" lvl="0" indent="-273050" algn="l" defTabSz="914400" rtl="0" eaLnBrk="1" fontAlgn="auto" latinLnBrk="0" hangingPunct="1">
              <a:lnSpc>
                <a:spcPts val="2850"/>
              </a:lnSpc>
              <a:spcBef>
                <a:spcPts val="13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726940" y="302259"/>
            <a:ext cx="1936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1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4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41215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75" y="-297"/>
            <a:ext cx="8693649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41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u="none" spc="-10" dirty="0" err="1"/>
              <a:t>Superolateral</a:t>
            </a:r>
            <a:r>
              <a:rPr lang="en-IN" u="none" spc="-60" dirty="0"/>
              <a:t> </a:t>
            </a:r>
            <a:r>
              <a:rPr lang="en-IN" u="none" spc="-5" dirty="0"/>
              <a:t>surface</a:t>
            </a:r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2270" y="1828800"/>
            <a:ext cx="8379459" cy="2154436"/>
          </a:xfrm>
        </p:spPr>
        <p:txBody>
          <a:bodyPr/>
          <a:lstStyle/>
          <a:p>
            <a:pPr marL="457200" indent="-457200">
              <a:buFont typeface="Wingdings 2" panose="05020102010507070707" pitchFamily="18" charset="2"/>
              <a:buChar char=""/>
            </a:pPr>
            <a:r>
              <a:rPr lang="en-IN" sz="2800" b="1" kern="1200" spc="-5" dirty="0" smtClean="0">
                <a:solidFill>
                  <a:srgbClr val="0000FF"/>
                </a:solidFill>
                <a:latin typeface="Century Gothic"/>
                <a:cs typeface="Century Gothic"/>
              </a:rPr>
              <a:t>Occipital </a:t>
            </a:r>
            <a:r>
              <a:rPr lang="en-IN" sz="2800" b="1" kern="1200" dirty="0">
                <a:solidFill>
                  <a:srgbClr val="0000FF"/>
                </a:solidFill>
                <a:latin typeface="Century Gothic"/>
                <a:cs typeface="Century Gothic"/>
              </a:rPr>
              <a:t>lobe </a:t>
            </a:r>
            <a:r>
              <a:rPr lang="en-IN" sz="2800" kern="1200" dirty="0">
                <a:solidFill>
                  <a:srgbClr val="3D3C2C"/>
                </a:solidFill>
                <a:latin typeface="Century Gothic"/>
                <a:cs typeface="Century Gothic"/>
              </a:rPr>
              <a:t>– small area </a:t>
            </a:r>
            <a:r>
              <a:rPr lang="en-IN" sz="2800" kern="1200" spc="-5" dirty="0">
                <a:solidFill>
                  <a:srgbClr val="3D3C2C"/>
                </a:solidFill>
                <a:latin typeface="Century Gothic"/>
                <a:cs typeface="Century Gothic"/>
              </a:rPr>
              <a:t>behind the  </a:t>
            </a:r>
            <a:r>
              <a:rPr lang="en-IN" sz="2800" kern="1200" spc="-5" dirty="0" err="1">
                <a:solidFill>
                  <a:srgbClr val="3D3C2C"/>
                </a:solidFill>
                <a:latin typeface="Century Gothic"/>
                <a:cs typeface="Century Gothic"/>
              </a:rPr>
              <a:t>parieto</a:t>
            </a:r>
            <a:r>
              <a:rPr lang="en-IN" sz="2800" kern="1200" spc="-5" dirty="0">
                <a:solidFill>
                  <a:srgbClr val="3D3C2C"/>
                </a:solidFill>
                <a:latin typeface="Century Gothic"/>
                <a:cs typeface="Century Gothic"/>
              </a:rPr>
              <a:t>-occipital</a:t>
            </a:r>
            <a:r>
              <a:rPr lang="en-IN" sz="2800" kern="1200" spc="-10" dirty="0">
                <a:solidFill>
                  <a:srgbClr val="3D3C2C"/>
                </a:solidFill>
                <a:latin typeface="Century Gothic"/>
                <a:cs typeface="Century Gothic"/>
              </a:rPr>
              <a:t> </a:t>
            </a:r>
            <a:r>
              <a:rPr lang="en-IN" sz="2800" kern="1200" dirty="0" smtClean="0">
                <a:solidFill>
                  <a:srgbClr val="3D3C2C"/>
                </a:solidFill>
                <a:latin typeface="Century Gothic"/>
                <a:cs typeface="Century Gothic"/>
              </a:rPr>
              <a:t>sulcus</a:t>
            </a:r>
          </a:p>
          <a:p>
            <a:pPr marL="457200" indent="-457200">
              <a:buFont typeface="Wingdings 2" panose="05020102010507070707" pitchFamily="18" charset="2"/>
              <a:buChar char=""/>
            </a:pPr>
            <a:r>
              <a:rPr lang="en-IN" sz="2800" kern="1200" dirty="0" smtClean="0">
                <a:solidFill>
                  <a:srgbClr val="3D3C2C"/>
                </a:solidFill>
                <a:latin typeface="Century Gothic"/>
              </a:rPr>
              <a:t>LATERAL OCCIPITAL SULCUS</a:t>
            </a:r>
          </a:p>
          <a:p>
            <a:pPr marL="457200" indent="-457200">
              <a:buFont typeface="Wingdings 2" panose="05020102010507070707" pitchFamily="18" charset="2"/>
              <a:buChar char=""/>
            </a:pPr>
            <a:r>
              <a:rPr lang="en-IN" sz="2800" kern="1200" dirty="0" smtClean="0">
                <a:solidFill>
                  <a:srgbClr val="3D3C2C"/>
                </a:solidFill>
                <a:latin typeface="Century Gothic"/>
              </a:rPr>
              <a:t>LUNATE SULCUS</a:t>
            </a:r>
          </a:p>
          <a:p>
            <a:pPr marL="457200" indent="-457200">
              <a:buFont typeface="Wingdings 2" panose="05020102010507070707" pitchFamily="18" charset="2"/>
              <a:buChar char=""/>
            </a:pPr>
            <a:r>
              <a:rPr lang="en-IN" sz="2800" kern="1200" dirty="0" smtClean="0">
                <a:solidFill>
                  <a:srgbClr val="3D3C2C"/>
                </a:solidFill>
                <a:latin typeface="Century Gothic"/>
              </a:rPr>
              <a:t>TRANSVERSE OCCIPITAL SULCUS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133287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MEDIAL SURFACE</a:t>
            </a:r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2270" y="1143000"/>
            <a:ext cx="8379459" cy="3447098"/>
          </a:xfrm>
        </p:spPr>
        <p:txBody>
          <a:bodyPr/>
          <a:lstStyle/>
          <a:p>
            <a:r>
              <a:rPr lang="en-IN" sz="2800" dirty="0" smtClean="0"/>
              <a:t>CINGULATE SULCUS AND CINGULATE GYRUS</a:t>
            </a:r>
          </a:p>
          <a:p>
            <a:r>
              <a:rPr lang="en-IN" sz="2800" dirty="0" smtClean="0"/>
              <a:t>CALLOSAL SULCUS</a:t>
            </a:r>
          </a:p>
          <a:p>
            <a:r>
              <a:rPr lang="en-IN" sz="2800" dirty="0" smtClean="0"/>
              <a:t>PARACENTRAL LOBULE(CORTICAL CENTRE OF MICTURATION AND DEFECATION) AND MEDIAL FRONTAL GYRUS</a:t>
            </a:r>
          </a:p>
          <a:p>
            <a:endParaRPr lang="en-IN" sz="2800" dirty="0"/>
          </a:p>
          <a:p>
            <a:r>
              <a:rPr lang="en-IN" sz="2800" dirty="0" smtClean="0"/>
              <a:t>CALCARINE SULCUS AND PARIETO-OCCIPITAL SULCUS</a:t>
            </a:r>
          </a:p>
          <a:p>
            <a:r>
              <a:rPr lang="en-IN" sz="2800" dirty="0" smtClean="0"/>
              <a:t>SUPRASPLENIAL SULCUS IN PRECUNEUS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69443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0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4" y="714755"/>
            <a:ext cx="8808720" cy="607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8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6070" y="0"/>
            <a:ext cx="194310" cy="6858000"/>
          </a:xfrm>
          <a:custGeom>
            <a:avLst/>
            <a:gdLst/>
            <a:ahLst/>
            <a:cxnLst/>
            <a:rect l="l" t="t" r="r" b="b"/>
            <a:pathLst>
              <a:path w="194309" h="6858000">
                <a:moveTo>
                  <a:pt x="0" y="6858000"/>
                </a:moveTo>
                <a:lnTo>
                  <a:pt x="194309" y="6858000"/>
                </a:lnTo>
                <a:lnTo>
                  <a:pt x="19430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90980" y="0"/>
            <a:ext cx="1482090" cy="332740"/>
          </a:xfrm>
          <a:custGeom>
            <a:avLst/>
            <a:gdLst/>
            <a:ahLst/>
            <a:cxnLst/>
            <a:rect l="l" t="t" r="r" b="b"/>
            <a:pathLst>
              <a:path w="1482089" h="332740">
                <a:moveTo>
                  <a:pt x="0" y="332740"/>
                </a:moveTo>
                <a:lnTo>
                  <a:pt x="1482089" y="332740"/>
                </a:lnTo>
                <a:lnTo>
                  <a:pt x="1482089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90980" y="6520180"/>
            <a:ext cx="1482090" cy="337820"/>
          </a:xfrm>
          <a:custGeom>
            <a:avLst/>
            <a:gdLst/>
            <a:ahLst/>
            <a:cxnLst/>
            <a:rect l="l" t="t" r="r" b="b"/>
            <a:pathLst>
              <a:path w="1482089" h="337820">
                <a:moveTo>
                  <a:pt x="0" y="337820"/>
                </a:moveTo>
                <a:lnTo>
                  <a:pt x="1482089" y="337820"/>
                </a:lnTo>
                <a:lnTo>
                  <a:pt x="1482089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00380" y="0"/>
            <a:ext cx="228600" cy="332740"/>
          </a:xfrm>
          <a:custGeom>
            <a:avLst/>
            <a:gdLst/>
            <a:ahLst/>
            <a:cxnLst/>
            <a:rect l="l" t="t" r="r" b="b"/>
            <a:pathLst>
              <a:path w="228600" h="332740">
                <a:moveTo>
                  <a:pt x="0" y="332740"/>
                </a:moveTo>
                <a:lnTo>
                  <a:pt x="228600" y="332740"/>
                </a:lnTo>
                <a:lnTo>
                  <a:pt x="2286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0380" y="6520180"/>
            <a:ext cx="228600" cy="337820"/>
          </a:xfrm>
          <a:custGeom>
            <a:avLst/>
            <a:gdLst/>
            <a:ahLst/>
            <a:cxnLst/>
            <a:rect l="l" t="t" r="r" b="b"/>
            <a:pathLst>
              <a:path w="228600" h="337820">
                <a:moveTo>
                  <a:pt x="0" y="337820"/>
                </a:moveTo>
                <a:lnTo>
                  <a:pt x="228600" y="337820"/>
                </a:lnTo>
                <a:lnTo>
                  <a:pt x="2286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28980" y="0"/>
            <a:ext cx="762000" cy="332740"/>
          </a:xfrm>
          <a:custGeom>
            <a:avLst/>
            <a:gdLst/>
            <a:ahLst/>
            <a:cxnLst/>
            <a:rect l="l" t="t" r="r" b="b"/>
            <a:pathLst>
              <a:path w="762000" h="332740">
                <a:moveTo>
                  <a:pt x="0" y="332740"/>
                </a:moveTo>
                <a:lnTo>
                  <a:pt x="762000" y="332740"/>
                </a:lnTo>
                <a:lnTo>
                  <a:pt x="7620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28980" y="6520180"/>
            <a:ext cx="762000" cy="337820"/>
          </a:xfrm>
          <a:custGeom>
            <a:avLst/>
            <a:gdLst/>
            <a:ahLst/>
            <a:cxnLst/>
            <a:rect l="l" t="t" r="r" b="b"/>
            <a:pathLst>
              <a:path w="762000" h="337820">
                <a:moveTo>
                  <a:pt x="0" y="337820"/>
                </a:moveTo>
                <a:lnTo>
                  <a:pt x="762000" y="337820"/>
                </a:lnTo>
                <a:lnTo>
                  <a:pt x="7620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706869" y="6520180"/>
            <a:ext cx="1524000" cy="337820"/>
          </a:xfrm>
          <a:custGeom>
            <a:avLst/>
            <a:gdLst/>
            <a:ahLst/>
            <a:cxnLst/>
            <a:rect l="l" t="t" r="r" b="b"/>
            <a:pathLst>
              <a:path w="1524000" h="337820">
                <a:moveTo>
                  <a:pt x="0" y="337820"/>
                </a:moveTo>
                <a:lnTo>
                  <a:pt x="1524000" y="337820"/>
                </a:lnTo>
                <a:lnTo>
                  <a:pt x="15240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992869" y="0"/>
            <a:ext cx="151130" cy="6858000"/>
          </a:xfrm>
          <a:custGeom>
            <a:avLst/>
            <a:gdLst/>
            <a:ahLst/>
            <a:cxnLst/>
            <a:rect l="l" t="t" r="r" b="b"/>
            <a:pathLst>
              <a:path w="151129" h="6858000">
                <a:moveTo>
                  <a:pt x="0" y="6858000"/>
                </a:moveTo>
                <a:lnTo>
                  <a:pt x="151129" y="6858000"/>
                </a:lnTo>
                <a:lnTo>
                  <a:pt x="15112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230869" y="0"/>
            <a:ext cx="762000" cy="6858000"/>
          </a:xfrm>
          <a:custGeom>
            <a:avLst/>
            <a:gdLst/>
            <a:ahLst/>
            <a:cxnLst/>
            <a:rect l="l" t="t" r="r" b="b"/>
            <a:pathLst>
              <a:path w="762000" h="6858000">
                <a:moveTo>
                  <a:pt x="762000" y="0"/>
                </a:moveTo>
                <a:lnTo>
                  <a:pt x="0" y="0"/>
                </a:lnTo>
                <a:lnTo>
                  <a:pt x="0" y="6858000"/>
                </a:lnTo>
                <a:lnTo>
                  <a:pt x="762000" y="6858000"/>
                </a:lnTo>
                <a:lnTo>
                  <a:pt x="762000" y="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963670" y="0"/>
            <a:ext cx="596900" cy="332740"/>
          </a:xfrm>
          <a:custGeom>
            <a:avLst/>
            <a:gdLst/>
            <a:ahLst/>
            <a:cxnLst/>
            <a:rect l="l" t="t" r="r" b="b"/>
            <a:pathLst>
              <a:path w="596900" h="332740">
                <a:moveTo>
                  <a:pt x="0" y="332740"/>
                </a:moveTo>
                <a:lnTo>
                  <a:pt x="596900" y="332740"/>
                </a:lnTo>
                <a:lnTo>
                  <a:pt x="5969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963670" y="6520180"/>
            <a:ext cx="2743200" cy="337820"/>
          </a:xfrm>
          <a:custGeom>
            <a:avLst/>
            <a:gdLst/>
            <a:ahLst/>
            <a:cxnLst/>
            <a:rect l="l" t="t" r="r" b="b"/>
            <a:pathLst>
              <a:path w="2743200" h="337820">
                <a:moveTo>
                  <a:pt x="0" y="337820"/>
                </a:moveTo>
                <a:lnTo>
                  <a:pt x="2743200" y="337820"/>
                </a:lnTo>
                <a:lnTo>
                  <a:pt x="27432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105" y="0"/>
            <a:ext cx="9100184" cy="6864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57200" y="441960"/>
            <a:ext cx="8229600" cy="6187440"/>
          </a:xfrm>
          <a:custGeom>
            <a:avLst/>
            <a:gdLst/>
            <a:ahLst/>
            <a:cxnLst/>
            <a:rect l="l" t="t" r="r" b="b"/>
            <a:pathLst>
              <a:path w="8229600" h="6187440">
                <a:moveTo>
                  <a:pt x="8229600" y="0"/>
                </a:moveTo>
                <a:lnTo>
                  <a:pt x="0" y="0"/>
                </a:lnTo>
                <a:lnTo>
                  <a:pt x="0" y="6187439"/>
                </a:lnTo>
                <a:lnTo>
                  <a:pt x="8229600" y="6187439"/>
                </a:lnTo>
                <a:lnTo>
                  <a:pt x="8229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7200" y="332740"/>
            <a:ext cx="8229600" cy="6187440"/>
          </a:xfrm>
          <a:custGeom>
            <a:avLst/>
            <a:gdLst/>
            <a:ahLst/>
            <a:cxnLst/>
            <a:rect l="l" t="t" r="r" b="b"/>
            <a:pathLst>
              <a:path w="8229600" h="6187440">
                <a:moveTo>
                  <a:pt x="4114800" y="6187439"/>
                </a:moveTo>
                <a:lnTo>
                  <a:pt x="0" y="6187439"/>
                </a:lnTo>
                <a:lnTo>
                  <a:pt x="0" y="0"/>
                </a:lnTo>
                <a:lnTo>
                  <a:pt x="8229600" y="0"/>
                </a:lnTo>
                <a:lnTo>
                  <a:pt x="8229600" y="6187439"/>
                </a:lnTo>
                <a:lnTo>
                  <a:pt x="4114800" y="6187439"/>
                </a:lnTo>
                <a:close/>
              </a:path>
            </a:pathLst>
          </a:custGeom>
          <a:ln w="64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60570" y="0"/>
            <a:ext cx="3680460" cy="676910"/>
          </a:xfrm>
          <a:custGeom>
            <a:avLst/>
            <a:gdLst/>
            <a:ahLst/>
            <a:cxnLst/>
            <a:rect l="l" t="t" r="r" b="b"/>
            <a:pathLst>
              <a:path w="3680459" h="676910">
                <a:moveTo>
                  <a:pt x="3680459" y="0"/>
                </a:moveTo>
                <a:lnTo>
                  <a:pt x="0" y="0"/>
                </a:lnTo>
                <a:lnTo>
                  <a:pt x="0" y="676910"/>
                </a:lnTo>
                <a:lnTo>
                  <a:pt x="3680459" y="676910"/>
                </a:lnTo>
                <a:lnTo>
                  <a:pt x="3680459" y="0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560570" y="0"/>
            <a:ext cx="1840230" cy="676910"/>
          </a:xfrm>
          <a:custGeom>
            <a:avLst/>
            <a:gdLst/>
            <a:ahLst/>
            <a:cxnLst/>
            <a:rect l="l" t="t" r="r" b="b"/>
            <a:pathLst>
              <a:path w="1840229" h="676910">
                <a:moveTo>
                  <a:pt x="1840229" y="676910"/>
                </a:moveTo>
                <a:lnTo>
                  <a:pt x="0" y="676910"/>
                </a:lnTo>
                <a:lnTo>
                  <a:pt x="0" y="0"/>
                </a:lnTo>
              </a:path>
            </a:pathLst>
          </a:custGeom>
          <a:ln w="15814">
            <a:solidFill>
              <a:srgbClr val="73A40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400800" y="0"/>
            <a:ext cx="1840230" cy="676910"/>
          </a:xfrm>
          <a:custGeom>
            <a:avLst/>
            <a:gdLst/>
            <a:ahLst/>
            <a:cxnLst/>
            <a:rect l="l" t="t" r="r" b="b"/>
            <a:pathLst>
              <a:path w="1840229" h="676910">
                <a:moveTo>
                  <a:pt x="1840229" y="0"/>
                </a:moveTo>
                <a:lnTo>
                  <a:pt x="1840229" y="676910"/>
                </a:lnTo>
                <a:lnTo>
                  <a:pt x="0" y="676910"/>
                </a:lnTo>
              </a:path>
            </a:pathLst>
          </a:custGeom>
          <a:ln w="15814">
            <a:solidFill>
              <a:srgbClr val="73A40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649470" y="0"/>
            <a:ext cx="3505200" cy="600710"/>
          </a:xfrm>
          <a:custGeom>
            <a:avLst/>
            <a:gdLst/>
            <a:ahLst/>
            <a:cxnLst/>
            <a:rect l="l" t="t" r="r" b="b"/>
            <a:pathLst>
              <a:path w="3505200" h="600710">
                <a:moveTo>
                  <a:pt x="3505200" y="0"/>
                </a:moveTo>
                <a:lnTo>
                  <a:pt x="0" y="0"/>
                </a:lnTo>
                <a:lnTo>
                  <a:pt x="0" y="600710"/>
                </a:lnTo>
                <a:lnTo>
                  <a:pt x="3505200" y="600710"/>
                </a:lnTo>
                <a:lnTo>
                  <a:pt x="3505200" y="0"/>
                </a:lnTo>
                <a:close/>
              </a:path>
            </a:pathLst>
          </a:custGeom>
          <a:solidFill>
            <a:srgbClr val="7067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121410" y="1010920"/>
            <a:ext cx="22847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u="none" dirty="0"/>
              <a:t>Ce</a:t>
            </a:r>
            <a:r>
              <a:rPr sz="3600" u="none" spc="-5" dirty="0"/>
              <a:t>r</a:t>
            </a:r>
            <a:r>
              <a:rPr sz="3600" u="none" dirty="0"/>
              <a:t>eb</a:t>
            </a:r>
            <a:r>
              <a:rPr sz="3600" u="none" spc="-5" dirty="0"/>
              <a:t>r</a:t>
            </a:r>
            <a:r>
              <a:rPr sz="3600" u="none" spc="-10" dirty="0"/>
              <a:t>u</a:t>
            </a:r>
            <a:r>
              <a:rPr sz="3600" u="none" dirty="0"/>
              <a:t>m</a:t>
            </a:r>
            <a:endParaRPr sz="3600"/>
          </a:p>
        </p:txBody>
      </p:sp>
      <p:sp>
        <p:nvSpPr>
          <p:cNvPr id="22" name="object 22"/>
          <p:cNvSpPr txBox="1"/>
          <p:nvPr/>
        </p:nvSpPr>
        <p:spPr>
          <a:xfrm>
            <a:off x="1191260" y="1918970"/>
            <a:ext cx="6297295" cy="1631216"/>
          </a:xfrm>
          <a:prstGeom prst="rect">
            <a:avLst/>
          </a:prstGeom>
        </p:spPr>
        <p:txBody>
          <a:bodyPr vert="horz" wrap="square" lIns="0" tIns="1727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60"/>
              </a:spcBef>
            </a:pPr>
            <a:r>
              <a:rPr sz="3150" spc="37" baseline="10582" dirty="0">
                <a:solidFill>
                  <a:srgbClr val="93C500"/>
                </a:solidFill>
                <a:latin typeface="Wingdings 2"/>
                <a:cs typeface="Wingdings 2"/>
              </a:rPr>
              <a:t></a:t>
            </a:r>
            <a:r>
              <a:rPr sz="3150" spc="37" baseline="10582" dirty="0">
                <a:solidFill>
                  <a:srgbClr val="93C5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3D3C2C"/>
                </a:solidFill>
                <a:latin typeface="Century Gothic"/>
                <a:cs typeface="Century Gothic"/>
              </a:rPr>
              <a:t>Largest part </a:t>
            </a:r>
            <a:r>
              <a:rPr sz="2800" dirty="0">
                <a:solidFill>
                  <a:srgbClr val="3D3C2C"/>
                </a:solidFill>
                <a:latin typeface="Century Gothic"/>
                <a:cs typeface="Century Gothic"/>
              </a:rPr>
              <a:t>of </a:t>
            </a:r>
            <a:r>
              <a:rPr sz="2800" spc="-5" dirty="0">
                <a:solidFill>
                  <a:srgbClr val="3D3C2C"/>
                </a:solidFill>
                <a:latin typeface="Century Gothic"/>
                <a:cs typeface="Century Gothic"/>
              </a:rPr>
              <a:t>the</a:t>
            </a:r>
            <a:r>
              <a:rPr sz="2800" spc="-295" dirty="0">
                <a:solidFill>
                  <a:srgbClr val="3D3C2C"/>
                </a:solidFill>
                <a:latin typeface="Century Gothic"/>
                <a:cs typeface="Century Gothic"/>
              </a:rPr>
              <a:t> </a:t>
            </a:r>
            <a:r>
              <a:rPr sz="2800" spc="-5" dirty="0">
                <a:solidFill>
                  <a:srgbClr val="3D3C2C"/>
                </a:solidFill>
                <a:latin typeface="Century Gothic"/>
                <a:cs typeface="Century Gothic"/>
              </a:rPr>
              <a:t>brain</a:t>
            </a:r>
            <a:endParaRPr sz="2800" dirty="0">
              <a:latin typeface="Century Gothic"/>
              <a:cs typeface="Century Gothic"/>
            </a:endParaRPr>
          </a:p>
          <a:p>
            <a:pPr marL="285750" marR="5080" indent="-273050">
              <a:lnSpc>
                <a:spcPts val="3329"/>
              </a:lnSpc>
              <a:spcBef>
                <a:spcPts val="1395"/>
              </a:spcBef>
            </a:pPr>
            <a:r>
              <a:rPr sz="3150" spc="37" baseline="10582" dirty="0" smtClean="0">
                <a:solidFill>
                  <a:srgbClr val="93C500"/>
                </a:solidFill>
                <a:latin typeface="Wingdings 2"/>
                <a:cs typeface="Wingdings 2"/>
              </a:rPr>
              <a:t></a:t>
            </a:r>
            <a:r>
              <a:rPr lang="en-IN" sz="2800" spc="25" dirty="0" smtClean="0">
                <a:solidFill>
                  <a:srgbClr val="3D3C2C"/>
                </a:solidFill>
                <a:latin typeface="Century Gothic"/>
                <a:cs typeface="Century Gothic"/>
              </a:rPr>
              <a:t>Heavily convoluted </a:t>
            </a:r>
            <a:r>
              <a:rPr lang="en-IN" sz="2800" spc="25" dirty="0" err="1" smtClean="0">
                <a:solidFill>
                  <a:srgbClr val="3D3C2C"/>
                </a:solidFill>
                <a:latin typeface="Century Gothic"/>
                <a:cs typeface="Century Gothic"/>
              </a:rPr>
              <a:t>bilobed</a:t>
            </a:r>
            <a:r>
              <a:rPr lang="en-IN" sz="2800" spc="25" dirty="0" smtClean="0">
                <a:solidFill>
                  <a:srgbClr val="3D3C2C"/>
                </a:solidFill>
                <a:latin typeface="Century Gothic"/>
                <a:cs typeface="Century Gothic"/>
              </a:rPr>
              <a:t> structure</a:t>
            </a:r>
            <a:endParaRPr sz="2800" dirty="0">
              <a:latin typeface="Century Gothic"/>
              <a:cs typeface="Century Gothic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726940" y="302259"/>
            <a:ext cx="1098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DFDFD"/>
                </a:solidFill>
                <a:latin typeface="Century Gothic"/>
                <a:cs typeface="Century Gothic"/>
              </a:rPr>
              <a:t>2</a:t>
            </a:r>
            <a:endParaRPr sz="1200">
              <a:latin typeface="Century Gothic"/>
              <a:cs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8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12" y="556260"/>
            <a:ext cx="8351520" cy="564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29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INFERIOR SURFACE</a:t>
            </a:r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2270" y="990600"/>
            <a:ext cx="8379459" cy="3600986"/>
          </a:xfrm>
        </p:spPr>
        <p:txBody>
          <a:bodyPr/>
          <a:lstStyle/>
          <a:p>
            <a:r>
              <a:rPr lang="en-IN" dirty="0" smtClean="0"/>
              <a:t>ORBITAL SURFACE- OLFACTORY SULCUS, GYRUS RECTUS</a:t>
            </a:r>
          </a:p>
          <a:p>
            <a:endParaRPr lang="en-IN" dirty="0"/>
          </a:p>
          <a:p>
            <a:r>
              <a:rPr lang="en-IN" dirty="0" smtClean="0"/>
              <a:t>ORBITAL SULCUS AND ORBITAL GYRI</a:t>
            </a:r>
          </a:p>
          <a:p>
            <a:endParaRPr lang="en-IN" dirty="0"/>
          </a:p>
          <a:p>
            <a:r>
              <a:rPr lang="en-IN" dirty="0" smtClean="0"/>
              <a:t>TENTORIAL SURFACE- MEDIAL COLLATERAL SULCUS AND LATERAL OCCIPITO-TEMPORAL SULCUS</a:t>
            </a:r>
          </a:p>
          <a:p>
            <a:endParaRPr lang="en-IN" dirty="0"/>
          </a:p>
          <a:p>
            <a:r>
              <a:rPr lang="en-IN" dirty="0" smtClean="0"/>
              <a:t>LINGUAL GYRUS – BETWEEN COLLATERAL SULCUS AND CALCARINE SULCUS</a:t>
            </a:r>
          </a:p>
          <a:p>
            <a:endParaRPr lang="en-IN" dirty="0"/>
          </a:p>
          <a:p>
            <a:r>
              <a:rPr lang="en-IN" dirty="0" smtClean="0"/>
              <a:t>LINGUAL GYRUS ANTERIORLY CONTINUE WITH PARAHIPPOCAMPAL GYRUS WHOSE ANTERIOR END HOOK LIKE LIMITED BY RHINAL SULCUS- UNCUS</a:t>
            </a:r>
          </a:p>
          <a:p>
            <a:endParaRPr lang="en-IN" dirty="0"/>
          </a:p>
          <a:p>
            <a:r>
              <a:rPr lang="en-IN" dirty="0" smtClean="0"/>
              <a:t>MEDIAL AND LATERAL OCCIPITO- TEMPORAL GYRUS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2282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2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0"/>
            <a:ext cx="6339840" cy="676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circle of will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37604"/>
            <a:ext cx="9144001" cy="556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52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50" name="Picture 2" descr="Image result for cerebral hemisphere lobes, sulci gyri blood supp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93" y="1752599"/>
            <a:ext cx="8606154" cy="424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77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270" y="8508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C1F25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144000" y="17017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C0F15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-1270" y="17017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C0F15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-1270" y="25654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BFF05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144000" y="34162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EEF5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-1270" y="34162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EEF5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144000" y="42799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DEE5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-1270" y="42799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DEE5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102090" y="514350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90">
                <a:moveTo>
                  <a:pt x="0" y="85090"/>
                </a:moveTo>
                <a:lnTo>
                  <a:pt x="85090" y="85090"/>
                </a:lnTo>
                <a:lnTo>
                  <a:pt x="85090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DED5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-1270" y="51435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DED5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102090" y="599440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90">
                <a:moveTo>
                  <a:pt x="0" y="85090"/>
                </a:moveTo>
                <a:lnTo>
                  <a:pt x="85090" y="85090"/>
                </a:lnTo>
                <a:lnTo>
                  <a:pt x="85090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CEC5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-1270" y="59944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CEC5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144000" y="68453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BEB5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-1270" y="68453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BEB5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-1270" y="77089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AEA5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144000" y="85598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9E95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-1270" y="85598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9E95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144000" y="94233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9E85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-1270" y="94233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9E85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-1270" y="10287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8E75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9144000" y="111378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7E65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-1270" y="111378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7E65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-1270" y="120015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6E55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9144000" y="128523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5E45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-1270" y="128523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5E45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-1270" y="13716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4E35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9144000" y="145668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4E25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-1270" y="145668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4E25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-1270" y="154305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3E15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9144000" y="162813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2E05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-1270" y="162813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2E05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-1270" y="17145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1DF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9144000" y="179958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0DE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-1270" y="179958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0DE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-1270" y="188595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0DD5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9144000" y="197103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FDC5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-1270" y="197103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FDC5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-1270" y="20574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EDB5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9144000" y="214248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DDA5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-1270" y="214248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DDA5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-1270" y="222885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CD95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9144000" y="231393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BD85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-1270" y="231393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BD85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-1270" y="24003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BD75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9144000" y="248538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AD65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-1270" y="248538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AD65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-1270" y="257175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9D55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9144000" y="265683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8D45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-1270" y="265683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8D45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-1270" y="27432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7D35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9144000" y="282828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7D25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-1270" y="282828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7D25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-1270" y="291465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6D1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9144000" y="299973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5D0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-1270" y="299973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5D0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-1270" y="30861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4CF4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9144000" y="317118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3CE4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-1270" y="317118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3CE4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9144000" y="32575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3CD4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-1270" y="32575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3CD4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9102090" y="3343909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89">
                <a:moveTo>
                  <a:pt x="0" y="85090"/>
                </a:moveTo>
                <a:lnTo>
                  <a:pt x="85090" y="85090"/>
                </a:lnTo>
                <a:lnTo>
                  <a:pt x="85090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2CC4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-1270" y="334390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2CC4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9102090" y="3429000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89">
                <a:moveTo>
                  <a:pt x="0" y="85090"/>
                </a:moveTo>
                <a:lnTo>
                  <a:pt x="85090" y="85090"/>
                </a:lnTo>
                <a:lnTo>
                  <a:pt x="85090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1CC4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-1270" y="34290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1CC4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9144000" y="351409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0CA4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-1270" y="351409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0CA4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9144000" y="36004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FC94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-1270" y="36004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FC94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-1270" y="368680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EC84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9144000" y="377190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EC74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-1270" y="377190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EC74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-1270" y="385825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DC64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9144000" y="39433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CC54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-1270" y="39433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CC54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-1270" y="402970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BC44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9144000" y="411480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AC34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-1270" y="411480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AC34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-1270" y="420115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AC24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9144000" y="42862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9C14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-1270" y="42862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9C14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-1270" y="437260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8C04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9144000" y="445770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7BF4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-1270" y="445770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7BF4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-1270" y="454405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6BE4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9144000" y="46291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5BD4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-1270" y="46291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5BD4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-1270" y="471550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5BC4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9144000" y="480060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4BB4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-1270" y="480060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4BB4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-1270" y="488695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3BA4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9144000" y="49720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2B94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-1270" y="49720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2B94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-1270" y="505840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1B84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9144000" y="514350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1B74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-1270" y="514350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1B74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-1270" y="522985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0B64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9144000" y="53149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FB54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-1270" y="53149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FB54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9144000" y="540130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EB44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-1270" y="540130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EB44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9102090" y="5487670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89">
                <a:moveTo>
                  <a:pt x="0" y="85089"/>
                </a:moveTo>
                <a:lnTo>
                  <a:pt x="85090" y="85089"/>
                </a:lnTo>
                <a:lnTo>
                  <a:pt x="85090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DB34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-1270" y="548767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DB34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9102090" y="5572759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89">
                <a:moveTo>
                  <a:pt x="0" y="85089"/>
                </a:moveTo>
                <a:lnTo>
                  <a:pt x="85090" y="85089"/>
                </a:lnTo>
                <a:lnTo>
                  <a:pt x="85090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DB24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-1270" y="557275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DB24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9144000" y="56578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CB14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-1270" y="56578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CB14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-1270" y="574420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BB04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9144000" y="582930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AAF4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-1270" y="582930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AAF4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9144000" y="591565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9AE4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-1270" y="591565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9AE4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-1270" y="600202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8AD4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9144000" y="608710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8AC4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-1270" y="608710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8AC4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9102090" y="6173470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89">
                <a:moveTo>
                  <a:pt x="0" y="85089"/>
                </a:moveTo>
                <a:lnTo>
                  <a:pt x="85090" y="85089"/>
                </a:lnTo>
                <a:lnTo>
                  <a:pt x="85090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7AB4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-1270" y="617347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7AB4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9102090" y="6258559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89">
                <a:moveTo>
                  <a:pt x="0" y="85089"/>
                </a:moveTo>
                <a:lnTo>
                  <a:pt x="85090" y="85089"/>
                </a:lnTo>
                <a:lnTo>
                  <a:pt x="85090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6AA4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-1270" y="625855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6AA4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9144000" y="63436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5A93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-1270" y="63436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5A93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9144000" y="643000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4A83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-1270" y="643000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4A83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-1270" y="651636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4A73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9144000" y="660145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83A63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-1270" y="660145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83A63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-1270" y="668781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2A53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-1270" y="6772909"/>
            <a:ext cx="9146540" cy="86360"/>
          </a:xfrm>
          <a:custGeom>
            <a:avLst/>
            <a:gdLst/>
            <a:ahLst/>
            <a:cxnLst/>
            <a:rect l="l" t="t" r="r" b="b"/>
            <a:pathLst>
              <a:path w="9146540" h="86359">
                <a:moveTo>
                  <a:pt x="0" y="0"/>
                </a:moveTo>
                <a:lnTo>
                  <a:pt x="9146540" y="0"/>
                </a:lnTo>
                <a:lnTo>
                  <a:pt x="9146540" y="86360"/>
                </a:lnTo>
                <a:lnTo>
                  <a:pt x="0" y="86360"/>
                </a:lnTo>
                <a:lnTo>
                  <a:pt x="0" y="0"/>
                </a:lnTo>
                <a:close/>
              </a:path>
            </a:pathLst>
          </a:custGeom>
          <a:solidFill>
            <a:srgbClr val="81A43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77469" y="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0" y="6858000"/>
                </a:moveTo>
                <a:lnTo>
                  <a:pt x="228600" y="6858000"/>
                </a:lnTo>
                <a:lnTo>
                  <a:pt x="228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306070" y="0"/>
            <a:ext cx="194310" cy="6858000"/>
          </a:xfrm>
          <a:custGeom>
            <a:avLst/>
            <a:gdLst/>
            <a:ahLst/>
            <a:cxnLst/>
            <a:rect l="l" t="t" r="r" b="b"/>
            <a:pathLst>
              <a:path w="194309" h="6858000">
                <a:moveTo>
                  <a:pt x="0" y="6858000"/>
                </a:moveTo>
                <a:lnTo>
                  <a:pt x="194309" y="6858000"/>
                </a:lnTo>
                <a:lnTo>
                  <a:pt x="19430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1490980" y="0"/>
            <a:ext cx="1482090" cy="332740"/>
          </a:xfrm>
          <a:custGeom>
            <a:avLst/>
            <a:gdLst/>
            <a:ahLst/>
            <a:cxnLst/>
            <a:rect l="l" t="t" r="r" b="b"/>
            <a:pathLst>
              <a:path w="1482089" h="332740">
                <a:moveTo>
                  <a:pt x="0" y="332740"/>
                </a:moveTo>
                <a:lnTo>
                  <a:pt x="1482089" y="332740"/>
                </a:lnTo>
                <a:lnTo>
                  <a:pt x="1482089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1490980" y="6520180"/>
            <a:ext cx="1482090" cy="337820"/>
          </a:xfrm>
          <a:custGeom>
            <a:avLst/>
            <a:gdLst/>
            <a:ahLst/>
            <a:cxnLst/>
            <a:rect l="l" t="t" r="r" b="b"/>
            <a:pathLst>
              <a:path w="1482089" h="337820">
                <a:moveTo>
                  <a:pt x="0" y="337820"/>
                </a:moveTo>
                <a:lnTo>
                  <a:pt x="1482089" y="337820"/>
                </a:lnTo>
                <a:lnTo>
                  <a:pt x="1482089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500380" y="0"/>
            <a:ext cx="228600" cy="332740"/>
          </a:xfrm>
          <a:custGeom>
            <a:avLst/>
            <a:gdLst/>
            <a:ahLst/>
            <a:cxnLst/>
            <a:rect l="l" t="t" r="r" b="b"/>
            <a:pathLst>
              <a:path w="228600" h="332740">
                <a:moveTo>
                  <a:pt x="0" y="332740"/>
                </a:moveTo>
                <a:lnTo>
                  <a:pt x="228600" y="332740"/>
                </a:lnTo>
                <a:lnTo>
                  <a:pt x="2286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500380" y="6520180"/>
            <a:ext cx="228600" cy="337820"/>
          </a:xfrm>
          <a:custGeom>
            <a:avLst/>
            <a:gdLst/>
            <a:ahLst/>
            <a:cxnLst/>
            <a:rect l="l" t="t" r="r" b="b"/>
            <a:pathLst>
              <a:path w="228600" h="337820">
                <a:moveTo>
                  <a:pt x="0" y="337820"/>
                </a:moveTo>
                <a:lnTo>
                  <a:pt x="228600" y="337820"/>
                </a:lnTo>
                <a:lnTo>
                  <a:pt x="2286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728980" y="0"/>
            <a:ext cx="762000" cy="332740"/>
          </a:xfrm>
          <a:custGeom>
            <a:avLst/>
            <a:gdLst/>
            <a:ahLst/>
            <a:cxnLst/>
            <a:rect l="l" t="t" r="r" b="b"/>
            <a:pathLst>
              <a:path w="762000" h="332740">
                <a:moveTo>
                  <a:pt x="0" y="332740"/>
                </a:moveTo>
                <a:lnTo>
                  <a:pt x="762000" y="332740"/>
                </a:lnTo>
                <a:lnTo>
                  <a:pt x="7620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728980" y="6520180"/>
            <a:ext cx="762000" cy="337820"/>
          </a:xfrm>
          <a:custGeom>
            <a:avLst/>
            <a:gdLst/>
            <a:ahLst/>
            <a:cxnLst/>
            <a:rect l="l" t="t" r="r" b="b"/>
            <a:pathLst>
              <a:path w="762000" h="337820">
                <a:moveTo>
                  <a:pt x="0" y="337820"/>
                </a:moveTo>
                <a:lnTo>
                  <a:pt x="762000" y="337820"/>
                </a:lnTo>
                <a:lnTo>
                  <a:pt x="7620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6706869" y="6520180"/>
            <a:ext cx="1524000" cy="337820"/>
          </a:xfrm>
          <a:custGeom>
            <a:avLst/>
            <a:gdLst/>
            <a:ahLst/>
            <a:cxnLst/>
            <a:rect l="l" t="t" r="r" b="b"/>
            <a:pathLst>
              <a:path w="1524000" h="337820">
                <a:moveTo>
                  <a:pt x="0" y="337820"/>
                </a:moveTo>
                <a:lnTo>
                  <a:pt x="1524000" y="337820"/>
                </a:lnTo>
                <a:lnTo>
                  <a:pt x="15240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8992869" y="0"/>
            <a:ext cx="151130" cy="6858000"/>
          </a:xfrm>
          <a:custGeom>
            <a:avLst/>
            <a:gdLst/>
            <a:ahLst/>
            <a:cxnLst/>
            <a:rect l="l" t="t" r="r" b="b"/>
            <a:pathLst>
              <a:path w="151129" h="6858000">
                <a:moveTo>
                  <a:pt x="0" y="6858000"/>
                </a:moveTo>
                <a:lnTo>
                  <a:pt x="151129" y="6858000"/>
                </a:lnTo>
                <a:lnTo>
                  <a:pt x="15112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object 139"/>
          <p:cNvSpPr/>
          <p:nvPr/>
        </p:nvSpPr>
        <p:spPr>
          <a:xfrm>
            <a:off x="8230869" y="0"/>
            <a:ext cx="762000" cy="6858000"/>
          </a:xfrm>
          <a:custGeom>
            <a:avLst/>
            <a:gdLst/>
            <a:ahLst/>
            <a:cxnLst/>
            <a:rect l="l" t="t" r="r" b="b"/>
            <a:pathLst>
              <a:path w="762000" h="6858000">
                <a:moveTo>
                  <a:pt x="762000" y="0"/>
                </a:moveTo>
                <a:lnTo>
                  <a:pt x="0" y="0"/>
                </a:lnTo>
                <a:lnTo>
                  <a:pt x="0" y="6858000"/>
                </a:lnTo>
                <a:lnTo>
                  <a:pt x="762000" y="6858000"/>
                </a:lnTo>
                <a:lnTo>
                  <a:pt x="762000" y="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object 140"/>
          <p:cNvSpPr/>
          <p:nvPr/>
        </p:nvSpPr>
        <p:spPr>
          <a:xfrm>
            <a:off x="3963670" y="0"/>
            <a:ext cx="596900" cy="332740"/>
          </a:xfrm>
          <a:custGeom>
            <a:avLst/>
            <a:gdLst/>
            <a:ahLst/>
            <a:cxnLst/>
            <a:rect l="l" t="t" r="r" b="b"/>
            <a:pathLst>
              <a:path w="596900" h="332740">
                <a:moveTo>
                  <a:pt x="0" y="332740"/>
                </a:moveTo>
                <a:lnTo>
                  <a:pt x="596900" y="332740"/>
                </a:lnTo>
                <a:lnTo>
                  <a:pt x="5969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3963670" y="6520180"/>
            <a:ext cx="2743200" cy="337820"/>
          </a:xfrm>
          <a:custGeom>
            <a:avLst/>
            <a:gdLst/>
            <a:ahLst/>
            <a:cxnLst/>
            <a:rect l="l" t="t" r="r" b="b"/>
            <a:pathLst>
              <a:path w="2743200" h="337820">
                <a:moveTo>
                  <a:pt x="0" y="337820"/>
                </a:moveTo>
                <a:lnTo>
                  <a:pt x="2743200" y="337820"/>
                </a:lnTo>
                <a:lnTo>
                  <a:pt x="27432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object 142"/>
          <p:cNvSpPr/>
          <p:nvPr/>
        </p:nvSpPr>
        <p:spPr>
          <a:xfrm>
            <a:off x="50105" y="0"/>
            <a:ext cx="9100184" cy="6864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" name="object 143"/>
          <p:cNvSpPr/>
          <p:nvPr/>
        </p:nvSpPr>
        <p:spPr>
          <a:xfrm>
            <a:off x="457200" y="332740"/>
            <a:ext cx="8229600" cy="6187440"/>
          </a:xfrm>
          <a:custGeom>
            <a:avLst/>
            <a:gdLst/>
            <a:ahLst/>
            <a:cxnLst/>
            <a:rect l="l" t="t" r="r" b="b"/>
            <a:pathLst>
              <a:path w="8229600" h="6187440">
                <a:moveTo>
                  <a:pt x="8229600" y="0"/>
                </a:moveTo>
                <a:lnTo>
                  <a:pt x="0" y="0"/>
                </a:lnTo>
                <a:lnTo>
                  <a:pt x="0" y="6187439"/>
                </a:lnTo>
                <a:lnTo>
                  <a:pt x="8229600" y="6187439"/>
                </a:lnTo>
                <a:lnTo>
                  <a:pt x="8229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457200" y="332740"/>
            <a:ext cx="8229600" cy="6187440"/>
          </a:xfrm>
          <a:custGeom>
            <a:avLst/>
            <a:gdLst/>
            <a:ahLst/>
            <a:cxnLst/>
            <a:rect l="l" t="t" r="r" b="b"/>
            <a:pathLst>
              <a:path w="8229600" h="6187440">
                <a:moveTo>
                  <a:pt x="4114800" y="6187439"/>
                </a:moveTo>
                <a:lnTo>
                  <a:pt x="0" y="6187439"/>
                </a:lnTo>
                <a:lnTo>
                  <a:pt x="0" y="0"/>
                </a:lnTo>
                <a:lnTo>
                  <a:pt x="8229600" y="0"/>
                </a:lnTo>
                <a:lnTo>
                  <a:pt x="8229600" y="6187439"/>
                </a:lnTo>
                <a:lnTo>
                  <a:pt x="4114800" y="6187439"/>
                </a:lnTo>
                <a:close/>
              </a:path>
            </a:pathLst>
          </a:custGeom>
          <a:ln w="64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5" name="object 145"/>
          <p:cNvSpPr/>
          <p:nvPr/>
        </p:nvSpPr>
        <p:spPr>
          <a:xfrm>
            <a:off x="4560570" y="0"/>
            <a:ext cx="3680460" cy="676910"/>
          </a:xfrm>
          <a:custGeom>
            <a:avLst/>
            <a:gdLst/>
            <a:ahLst/>
            <a:cxnLst/>
            <a:rect l="l" t="t" r="r" b="b"/>
            <a:pathLst>
              <a:path w="3680459" h="676910">
                <a:moveTo>
                  <a:pt x="3680459" y="0"/>
                </a:moveTo>
                <a:lnTo>
                  <a:pt x="0" y="0"/>
                </a:lnTo>
                <a:lnTo>
                  <a:pt x="0" y="676910"/>
                </a:lnTo>
                <a:lnTo>
                  <a:pt x="3680459" y="676910"/>
                </a:lnTo>
                <a:lnTo>
                  <a:pt x="3680459" y="0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6" name="object 146"/>
          <p:cNvSpPr/>
          <p:nvPr/>
        </p:nvSpPr>
        <p:spPr>
          <a:xfrm>
            <a:off x="4560570" y="0"/>
            <a:ext cx="1840230" cy="676910"/>
          </a:xfrm>
          <a:custGeom>
            <a:avLst/>
            <a:gdLst/>
            <a:ahLst/>
            <a:cxnLst/>
            <a:rect l="l" t="t" r="r" b="b"/>
            <a:pathLst>
              <a:path w="1840229" h="676910">
                <a:moveTo>
                  <a:pt x="1840229" y="676910"/>
                </a:moveTo>
                <a:lnTo>
                  <a:pt x="0" y="676910"/>
                </a:lnTo>
                <a:lnTo>
                  <a:pt x="0" y="0"/>
                </a:lnTo>
              </a:path>
            </a:pathLst>
          </a:custGeom>
          <a:ln w="15814">
            <a:solidFill>
              <a:srgbClr val="73A40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6400800" y="0"/>
            <a:ext cx="1840230" cy="676910"/>
          </a:xfrm>
          <a:custGeom>
            <a:avLst/>
            <a:gdLst/>
            <a:ahLst/>
            <a:cxnLst/>
            <a:rect l="l" t="t" r="r" b="b"/>
            <a:pathLst>
              <a:path w="1840229" h="676910">
                <a:moveTo>
                  <a:pt x="1840229" y="0"/>
                </a:moveTo>
                <a:lnTo>
                  <a:pt x="1840229" y="676910"/>
                </a:lnTo>
                <a:lnTo>
                  <a:pt x="0" y="676910"/>
                </a:lnTo>
              </a:path>
            </a:pathLst>
          </a:custGeom>
          <a:ln w="15814">
            <a:solidFill>
              <a:srgbClr val="73A40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8" name="object 148"/>
          <p:cNvSpPr/>
          <p:nvPr/>
        </p:nvSpPr>
        <p:spPr>
          <a:xfrm>
            <a:off x="4649470" y="0"/>
            <a:ext cx="3505200" cy="600710"/>
          </a:xfrm>
          <a:custGeom>
            <a:avLst/>
            <a:gdLst/>
            <a:ahLst/>
            <a:cxnLst/>
            <a:rect l="l" t="t" r="r" b="b"/>
            <a:pathLst>
              <a:path w="3505200" h="600710">
                <a:moveTo>
                  <a:pt x="3505200" y="0"/>
                </a:moveTo>
                <a:lnTo>
                  <a:pt x="0" y="0"/>
                </a:lnTo>
                <a:lnTo>
                  <a:pt x="0" y="600710"/>
                </a:lnTo>
                <a:lnTo>
                  <a:pt x="3505200" y="600710"/>
                </a:lnTo>
                <a:lnTo>
                  <a:pt x="3505200" y="0"/>
                </a:lnTo>
                <a:close/>
              </a:path>
            </a:pathLst>
          </a:custGeom>
          <a:solidFill>
            <a:srgbClr val="70675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9" name="object 149"/>
          <p:cNvSpPr/>
          <p:nvPr/>
        </p:nvSpPr>
        <p:spPr>
          <a:xfrm>
            <a:off x="914400" y="0"/>
            <a:ext cx="67818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22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940" y="290829"/>
            <a:ext cx="8531860" cy="1233171"/>
          </a:xfrm>
        </p:spPr>
        <p:txBody>
          <a:bodyPr/>
          <a:lstStyle/>
          <a:p>
            <a:r>
              <a:rPr lang="en-IN" dirty="0" smtClean="0"/>
              <a:t>BLOOD SUPPLY- SUPEROLATERAL SURFACE</a:t>
            </a:r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828800"/>
            <a:ext cx="8379459" cy="3016210"/>
          </a:xfrm>
        </p:spPr>
        <p:txBody>
          <a:bodyPr/>
          <a:lstStyle/>
          <a:p>
            <a:r>
              <a:rPr lang="en-IN" sz="2800" dirty="0" smtClean="0"/>
              <a:t>MIDDLE CEREBRAL ARTERY EXCEPT </a:t>
            </a:r>
          </a:p>
          <a:p>
            <a:endParaRPr lang="en-IN" sz="2800" dirty="0" smtClean="0"/>
          </a:p>
          <a:p>
            <a:r>
              <a:rPr lang="en-IN" sz="2800" dirty="0" smtClean="0"/>
              <a:t>STRIP ALONG SUPEROMEDIAL BORDER FROM FRONTAL POLE TO PARIETO OCCIPITAL SULCUS BY ACA</a:t>
            </a:r>
          </a:p>
          <a:p>
            <a:endParaRPr lang="en-IN" sz="2800" dirty="0" smtClean="0"/>
          </a:p>
          <a:p>
            <a:r>
              <a:rPr lang="en-IN" sz="2800" dirty="0" smtClean="0"/>
              <a:t>OCCIPITAL LOBE </a:t>
            </a:r>
            <a:r>
              <a:rPr lang="en-IN" sz="2800" dirty="0"/>
              <a:t>AND INFERIOF TEMPORAL </a:t>
            </a:r>
            <a:r>
              <a:rPr lang="en-IN" sz="2800" dirty="0" smtClean="0"/>
              <a:t>GYRUS EXCLUDING </a:t>
            </a:r>
            <a:r>
              <a:rPr lang="en-IN" sz="2800" dirty="0"/>
              <a:t>TEMPORAL POLE </a:t>
            </a:r>
            <a:r>
              <a:rPr lang="en-IN" sz="2800" dirty="0" smtClean="0"/>
              <a:t>BY PCA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279187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940" y="290829"/>
            <a:ext cx="6193155" cy="1231106"/>
          </a:xfrm>
        </p:spPr>
        <p:txBody>
          <a:bodyPr/>
          <a:lstStyle/>
          <a:p>
            <a:r>
              <a:rPr lang="en-IN" dirty="0" smtClean="0"/>
              <a:t>BLOOD SUPPLY- INFERIOR SURFACE</a:t>
            </a:r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2270" y="1702713"/>
            <a:ext cx="8379459" cy="2585323"/>
          </a:xfrm>
        </p:spPr>
        <p:txBody>
          <a:bodyPr/>
          <a:lstStyle/>
          <a:p>
            <a:r>
              <a:rPr lang="en-IN" sz="2800" dirty="0" smtClean="0"/>
              <a:t>ACA- MEDIAL PART OF ORBITAL SURFACE</a:t>
            </a:r>
          </a:p>
          <a:p>
            <a:endParaRPr lang="en-IN" sz="2800" dirty="0"/>
          </a:p>
          <a:p>
            <a:r>
              <a:rPr lang="en-IN" sz="2800" dirty="0" smtClean="0"/>
              <a:t>MCA-LATERAL PART OF ORBITAL SURFACE AND TEMPORAL POLE</a:t>
            </a:r>
          </a:p>
          <a:p>
            <a:endParaRPr lang="en-IN" sz="2800" dirty="0"/>
          </a:p>
          <a:p>
            <a:r>
              <a:rPr lang="en-IN" sz="2800" smtClean="0"/>
              <a:t>PCA- TENTORIAL SURFACE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206168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9600" y="3111500"/>
            <a:ext cx="8001000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IN" sz="3600" u="none" dirty="0" smtClean="0">
                <a:solidFill>
                  <a:srgbClr val="3D3C2C"/>
                </a:solidFill>
              </a:rPr>
              <a:t>BROADMANS</a:t>
            </a:r>
            <a:r>
              <a:rPr sz="3600" u="none" spc="-90" dirty="0" smtClean="0">
                <a:solidFill>
                  <a:srgbClr val="3D3C2C"/>
                </a:solidFill>
              </a:rPr>
              <a:t> </a:t>
            </a:r>
            <a:r>
              <a:rPr sz="3600" u="none" dirty="0" smtClean="0">
                <a:solidFill>
                  <a:srgbClr val="3D3C2C"/>
                </a:solidFill>
              </a:rPr>
              <a:t>AREAS</a:t>
            </a:r>
            <a:r>
              <a:rPr lang="en-IN" sz="3600" u="none" dirty="0" smtClean="0">
                <a:solidFill>
                  <a:srgbClr val="3D3C2C"/>
                </a:solidFill>
              </a:rPr>
              <a:t> AND FUNCTIONAL AREAS OF CEREBRAL HEMISPHERE</a:t>
            </a:r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359857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554469" y="1328420"/>
            <a:ext cx="1219835" cy="5118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L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on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g</a:t>
            </a: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i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t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u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d</a:t>
            </a: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i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n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a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l 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Fissure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7200" y="4724400"/>
            <a:ext cx="685800" cy="533400"/>
          </a:xfrm>
          <a:custGeom>
            <a:avLst/>
            <a:gdLst/>
            <a:ahLst/>
            <a:cxnLst/>
            <a:rect l="l" t="t" r="r" b="b"/>
            <a:pathLst>
              <a:path w="685800" h="533400">
                <a:moveTo>
                  <a:pt x="685800" y="0"/>
                </a:moveTo>
                <a:lnTo>
                  <a:pt x="0" y="0"/>
                </a:lnTo>
                <a:lnTo>
                  <a:pt x="0" y="533400"/>
                </a:lnTo>
                <a:lnTo>
                  <a:pt x="685800" y="533400"/>
                </a:lnTo>
                <a:lnTo>
                  <a:pt x="6858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81200" y="685800"/>
            <a:ext cx="685800" cy="457200"/>
          </a:xfrm>
          <a:custGeom>
            <a:avLst/>
            <a:gdLst/>
            <a:ahLst/>
            <a:cxnLst/>
            <a:rect l="l" t="t" r="r" b="b"/>
            <a:pathLst>
              <a:path w="685800" h="457200">
                <a:moveTo>
                  <a:pt x="685800" y="0"/>
                </a:moveTo>
                <a:lnTo>
                  <a:pt x="0" y="0"/>
                </a:lnTo>
                <a:lnTo>
                  <a:pt x="0" y="457200"/>
                </a:lnTo>
                <a:lnTo>
                  <a:pt x="685800" y="457200"/>
                </a:lnTo>
                <a:lnTo>
                  <a:pt x="6858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34000" y="3733800"/>
            <a:ext cx="80010" cy="95250"/>
          </a:xfrm>
          <a:custGeom>
            <a:avLst/>
            <a:gdLst/>
            <a:ahLst/>
            <a:cxnLst/>
            <a:rect l="l" t="t" r="r" b="b"/>
            <a:pathLst>
              <a:path w="80010" h="95250">
                <a:moveTo>
                  <a:pt x="0" y="0"/>
                </a:moveTo>
                <a:lnTo>
                  <a:pt x="7620" y="95250"/>
                </a:lnTo>
                <a:lnTo>
                  <a:pt x="8001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56859" y="3784600"/>
            <a:ext cx="1055370" cy="1709420"/>
          </a:xfrm>
          <a:custGeom>
            <a:avLst/>
            <a:gdLst/>
            <a:ahLst/>
            <a:cxnLst/>
            <a:rect l="l" t="t" r="r" b="b"/>
            <a:pathLst>
              <a:path w="1055370" h="1709420">
                <a:moveTo>
                  <a:pt x="24129" y="0"/>
                </a:moveTo>
                <a:lnTo>
                  <a:pt x="0" y="15239"/>
                </a:lnTo>
                <a:lnTo>
                  <a:pt x="1031239" y="1709420"/>
                </a:lnTo>
                <a:lnTo>
                  <a:pt x="1055369" y="1694180"/>
                </a:lnTo>
                <a:lnTo>
                  <a:pt x="241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02070" y="5520690"/>
            <a:ext cx="175069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Transverse</a:t>
            </a:r>
            <a:r>
              <a:rPr kumimoji="0" sz="16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Fissure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2270" y="4834890"/>
            <a:ext cx="142303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S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y</a:t>
            </a: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l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v</a:t>
            </a: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i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a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n</a:t>
            </a: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/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L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at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e</a:t>
            </a: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r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a  l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Fissure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893060" y="1809750"/>
            <a:ext cx="78740" cy="95250"/>
          </a:xfrm>
          <a:custGeom>
            <a:avLst/>
            <a:gdLst/>
            <a:ahLst/>
            <a:cxnLst/>
            <a:rect l="l" t="t" r="r" b="b"/>
            <a:pathLst>
              <a:path w="78739" h="95250">
                <a:moveTo>
                  <a:pt x="74929" y="0"/>
                </a:moveTo>
                <a:lnTo>
                  <a:pt x="0" y="40639"/>
                </a:lnTo>
                <a:lnTo>
                  <a:pt x="78739" y="95250"/>
                </a:lnTo>
                <a:lnTo>
                  <a:pt x="749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501900" y="1060450"/>
            <a:ext cx="449580" cy="791210"/>
          </a:xfrm>
          <a:custGeom>
            <a:avLst/>
            <a:gdLst/>
            <a:ahLst/>
            <a:cxnLst/>
            <a:rect l="l" t="t" r="r" b="b"/>
            <a:pathLst>
              <a:path w="449580" h="791210">
                <a:moveTo>
                  <a:pt x="25400" y="0"/>
                </a:moveTo>
                <a:lnTo>
                  <a:pt x="0" y="12700"/>
                </a:lnTo>
                <a:lnTo>
                  <a:pt x="425450" y="791210"/>
                </a:lnTo>
                <a:lnTo>
                  <a:pt x="449580" y="778510"/>
                </a:lnTo>
                <a:lnTo>
                  <a:pt x="25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411220" y="2971800"/>
            <a:ext cx="93980" cy="86360"/>
          </a:xfrm>
          <a:custGeom>
            <a:avLst/>
            <a:gdLst/>
            <a:ahLst/>
            <a:cxnLst/>
            <a:rect l="l" t="t" r="r" b="b"/>
            <a:pathLst>
              <a:path w="93979" h="86360">
                <a:moveTo>
                  <a:pt x="93979" y="0"/>
                </a:moveTo>
                <a:lnTo>
                  <a:pt x="0" y="17779"/>
                </a:lnTo>
                <a:lnTo>
                  <a:pt x="52069" y="86360"/>
                </a:lnTo>
                <a:lnTo>
                  <a:pt x="939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34110" y="3002279"/>
            <a:ext cx="2325370" cy="1809750"/>
          </a:xfrm>
          <a:custGeom>
            <a:avLst/>
            <a:gdLst/>
            <a:ahLst/>
            <a:cxnLst/>
            <a:rect l="l" t="t" r="r" b="b"/>
            <a:pathLst>
              <a:path w="2325370" h="1809750">
                <a:moveTo>
                  <a:pt x="2308860" y="0"/>
                </a:moveTo>
                <a:lnTo>
                  <a:pt x="0" y="1786890"/>
                </a:lnTo>
                <a:lnTo>
                  <a:pt x="17780" y="1809750"/>
                </a:lnTo>
                <a:lnTo>
                  <a:pt x="2325369" y="22860"/>
                </a:lnTo>
                <a:lnTo>
                  <a:pt x="23088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969770" y="3733800"/>
            <a:ext cx="87630" cy="92710"/>
          </a:xfrm>
          <a:custGeom>
            <a:avLst/>
            <a:gdLst/>
            <a:ahLst/>
            <a:cxnLst/>
            <a:rect l="l" t="t" r="r" b="b"/>
            <a:pathLst>
              <a:path w="87630" h="92710">
                <a:moveTo>
                  <a:pt x="87630" y="0"/>
                </a:moveTo>
                <a:lnTo>
                  <a:pt x="0" y="36830"/>
                </a:lnTo>
                <a:lnTo>
                  <a:pt x="64769" y="92710"/>
                </a:lnTo>
                <a:lnTo>
                  <a:pt x="876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131569" y="3775709"/>
            <a:ext cx="892810" cy="1033780"/>
          </a:xfrm>
          <a:custGeom>
            <a:avLst/>
            <a:gdLst/>
            <a:ahLst/>
            <a:cxnLst/>
            <a:rect l="l" t="t" r="r" b="b"/>
            <a:pathLst>
              <a:path w="892810" h="1033779">
                <a:moveTo>
                  <a:pt x="871219" y="0"/>
                </a:moveTo>
                <a:lnTo>
                  <a:pt x="0" y="1014729"/>
                </a:lnTo>
                <a:lnTo>
                  <a:pt x="22860" y="1033779"/>
                </a:lnTo>
                <a:lnTo>
                  <a:pt x="892810" y="19050"/>
                </a:lnTo>
                <a:lnTo>
                  <a:pt x="87121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324600" y="2057400"/>
            <a:ext cx="2606040" cy="3124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570469" y="2701289"/>
            <a:ext cx="114300" cy="118110"/>
          </a:xfrm>
          <a:custGeom>
            <a:avLst/>
            <a:gdLst/>
            <a:ahLst/>
            <a:cxnLst/>
            <a:rect l="l" t="t" r="r" b="b"/>
            <a:pathLst>
              <a:path w="114300" h="118110">
                <a:moveTo>
                  <a:pt x="0" y="0"/>
                </a:moveTo>
                <a:lnTo>
                  <a:pt x="49529" y="118110"/>
                </a:lnTo>
                <a:lnTo>
                  <a:pt x="11430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B9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607300" y="1675129"/>
            <a:ext cx="107950" cy="1054100"/>
          </a:xfrm>
          <a:custGeom>
            <a:avLst/>
            <a:gdLst/>
            <a:ahLst/>
            <a:cxnLst/>
            <a:rect l="l" t="t" r="r" b="b"/>
            <a:pathLst>
              <a:path w="107950" h="1054100">
                <a:moveTo>
                  <a:pt x="69850" y="0"/>
                </a:moveTo>
                <a:lnTo>
                  <a:pt x="0" y="1051560"/>
                </a:lnTo>
                <a:lnTo>
                  <a:pt x="38100" y="1054100"/>
                </a:lnTo>
                <a:lnTo>
                  <a:pt x="107950" y="2540"/>
                </a:lnTo>
                <a:lnTo>
                  <a:pt x="69850" y="0"/>
                </a:lnTo>
                <a:close/>
              </a:path>
            </a:pathLst>
          </a:custGeom>
          <a:solidFill>
            <a:srgbClr val="B9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20469" y="6358890"/>
            <a:ext cx="3459479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sng" strike="noStrike" kern="1200" cap="none" spc="-5" normalizeH="0" baseline="0" noProof="0" dirty="0">
                <a:ln>
                  <a:noFill/>
                </a:ln>
                <a:solidFill>
                  <a:srgbClr val="E58100"/>
                </a:solidFill>
                <a:effectLst/>
                <a:uLnTx/>
                <a:uFill>
                  <a:solidFill>
                    <a:srgbClr val="E58100"/>
                  </a:solidFill>
                </a:uFill>
                <a:latin typeface="Century Gothic"/>
                <a:ea typeface="+mn-ea"/>
                <a:cs typeface="Century Gothic"/>
                <a:hlinkClick r:id="rId3"/>
              </a:rPr>
              <a:t>http://www.bioon.com/book/biology/whole/image/1/</a:t>
            </a:r>
            <a:r>
              <a:rPr kumimoji="0" sz="1000" b="0" i="0" u="sng" strike="noStrike" kern="1200" cap="none" spc="-5" normalizeH="0" baseline="0" noProof="0" dirty="0">
                <a:ln>
                  <a:noFill/>
                </a:ln>
                <a:solidFill>
                  <a:srgbClr val="E58100"/>
                </a:solidFill>
                <a:effectLst/>
                <a:uLnTx/>
                <a:uFill>
                  <a:solidFill>
                    <a:srgbClr val="E58100"/>
                  </a:solidFill>
                </a:uFill>
                <a:latin typeface="Century Gothic"/>
                <a:ea typeface="+mn-ea"/>
                <a:cs typeface="Century Gothic"/>
              </a:rPr>
              <a:t>1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232400" y="6358890"/>
            <a:ext cx="392874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srgbClr val="E58100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  <a:hlinkClick r:id="rId4"/>
              </a:rPr>
              <a:t>http://www.dalbsoutss.eq.edu.au/Sheepbrains_Me/human_bra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245100" y="6510019"/>
            <a:ext cx="3898900" cy="0"/>
          </a:xfrm>
          <a:custGeom>
            <a:avLst/>
            <a:gdLst/>
            <a:ahLst/>
            <a:cxnLst/>
            <a:rect l="l" t="t" r="r" b="b"/>
            <a:pathLst>
              <a:path w="3898900">
                <a:moveTo>
                  <a:pt x="0" y="0"/>
                </a:moveTo>
                <a:lnTo>
                  <a:pt x="3898900" y="0"/>
                </a:lnTo>
              </a:path>
            </a:pathLst>
          </a:custGeom>
          <a:ln w="7619">
            <a:solidFill>
              <a:srgbClr val="E581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228600" y="185420"/>
            <a:ext cx="100012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u="none" spc="-10" dirty="0">
                <a:solidFill>
                  <a:srgbClr val="000000"/>
                </a:solidFill>
              </a:rPr>
              <a:t>S</a:t>
            </a:r>
            <a:r>
              <a:rPr sz="2000" u="none" spc="5" dirty="0">
                <a:solidFill>
                  <a:srgbClr val="000000"/>
                </a:solidFill>
              </a:rPr>
              <a:t>p</a:t>
            </a:r>
            <a:r>
              <a:rPr sz="2000" u="none" spc="10" dirty="0">
                <a:solidFill>
                  <a:srgbClr val="000000"/>
                </a:solidFill>
              </a:rPr>
              <a:t>e</a:t>
            </a:r>
            <a:r>
              <a:rPr sz="2000" u="none" spc="5" dirty="0">
                <a:solidFill>
                  <a:srgbClr val="000000"/>
                </a:solidFill>
              </a:rPr>
              <a:t>c</a:t>
            </a:r>
            <a:r>
              <a:rPr sz="2000" u="none" spc="-15" dirty="0">
                <a:solidFill>
                  <a:srgbClr val="000000"/>
                </a:solidFill>
              </a:rPr>
              <a:t>i</a:t>
            </a:r>
            <a:r>
              <a:rPr sz="2000" u="none" dirty="0">
                <a:solidFill>
                  <a:srgbClr val="000000"/>
                </a:solidFill>
              </a:rPr>
              <a:t>f</a:t>
            </a:r>
            <a:r>
              <a:rPr sz="2000" u="none" spc="-15" dirty="0">
                <a:solidFill>
                  <a:srgbClr val="000000"/>
                </a:solidFill>
              </a:rPr>
              <a:t>i</a:t>
            </a:r>
            <a:r>
              <a:rPr sz="2000" u="none" dirty="0">
                <a:solidFill>
                  <a:srgbClr val="000000"/>
                </a:solidFill>
              </a:rPr>
              <a:t>c</a:t>
            </a:r>
            <a:endParaRPr sz="2000"/>
          </a:p>
        </p:txBody>
      </p:sp>
      <p:sp>
        <p:nvSpPr>
          <p:cNvPr id="22" name="object 22"/>
          <p:cNvSpPr/>
          <p:nvPr/>
        </p:nvSpPr>
        <p:spPr>
          <a:xfrm>
            <a:off x="241300" y="474980"/>
            <a:ext cx="975360" cy="0"/>
          </a:xfrm>
          <a:custGeom>
            <a:avLst/>
            <a:gdLst/>
            <a:ahLst/>
            <a:cxnLst/>
            <a:rect l="l" t="t" r="r" b="b"/>
            <a:pathLst>
              <a:path w="975360">
                <a:moveTo>
                  <a:pt x="0" y="0"/>
                </a:moveTo>
                <a:lnTo>
                  <a:pt x="975360" y="0"/>
                </a:lnTo>
              </a:path>
            </a:pathLst>
          </a:custGeom>
          <a:ln w="139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28600" y="490220"/>
            <a:ext cx="2715260" cy="575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Sulci/Fissures: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1309370" marR="0" lvl="0" indent="0" algn="l" defTabSz="914400" rtl="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Central</a:t>
            </a:r>
            <a:r>
              <a:rPr kumimoji="0" sz="16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Sulcus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41300" y="779780"/>
            <a:ext cx="1597660" cy="0"/>
          </a:xfrm>
          <a:custGeom>
            <a:avLst/>
            <a:gdLst/>
            <a:ahLst/>
            <a:cxnLst/>
            <a:rect l="l" t="t" r="r" b="b"/>
            <a:pathLst>
              <a:path w="1597660">
                <a:moveTo>
                  <a:pt x="0" y="0"/>
                </a:moveTo>
                <a:lnTo>
                  <a:pt x="1597660" y="0"/>
                </a:lnTo>
              </a:path>
            </a:pathLst>
          </a:custGeom>
          <a:ln w="139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31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uman br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295400"/>
            <a:ext cx="86360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51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IN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endParaRPr lang="en-IN" altLang="en-US" smtClean="0"/>
          </a:p>
        </p:txBody>
      </p:sp>
      <p:pic>
        <p:nvPicPr>
          <p:cNvPr id="696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8378825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391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IN" dirty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sp>
        <p:nvSpPr>
          <p:cNvPr id="70659" name="Content Placeholder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endParaRPr lang="en-IN" altLang="en-US" smtClean="0"/>
          </a:p>
        </p:txBody>
      </p:sp>
      <p:pic>
        <p:nvPicPr>
          <p:cNvPr id="706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8239125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206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6070" y="0"/>
            <a:ext cx="194310" cy="6858000"/>
          </a:xfrm>
          <a:custGeom>
            <a:avLst/>
            <a:gdLst/>
            <a:ahLst/>
            <a:cxnLst/>
            <a:rect l="l" t="t" r="r" b="b"/>
            <a:pathLst>
              <a:path w="194309" h="6858000">
                <a:moveTo>
                  <a:pt x="0" y="6858000"/>
                </a:moveTo>
                <a:lnTo>
                  <a:pt x="194309" y="6858000"/>
                </a:lnTo>
                <a:lnTo>
                  <a:pt x="19430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90980" y="0"/>
            <a:ext cx="1482090" cy="332740"/>
          </a:xfrm>
          <a:custGeom>
            <a:avLst/>
            <a:gdLst/>
            <a:ahLst/>
            <a:cxnLst/>
            <a:rect l="l" t="t" r="r" b="b"/>
            <a:pathLst>
              <a:path w="1482089" h="332740">
                <a:moveTo>
                  <a:pt x="0" y="332740"/>
                </a:moveTo>
                <a:lnTo>
                  <a:pt x="1482089" y="332740"/>
                </a:lnTo>
                <a:lnTo>
                  <a:pt x="1482089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90980" y="6520180"/>
            <a:ext cx="1482090" cy="337820"/>
          </a:xfrm>
          <a:custGeom>
            <a:avLst/>
            <a:gdLst/>
            <a:ahLst/>
            <a:cxnLst/>
            <a:rect l="l" t="t" r="r" b="b"/>
            <a:pathLst>
              <a:path w="1482089" h="337820">
                <a:moveTo>
                  <a:pt x="0" y="337820"/>
                </a:moveTo>
                <a:lnTo>
                  <a:pt x="1482089" y="337820"/>
                </a:lnTo>
                <a:lnTo>
                  <a:pt x="1482089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0380" y="0"/>
            <a:ext cx="228600" cy="332740"/>
          </a:xfrm>
          <a:custGeom>
            <a:avLst/>
            <a:gdLst/>
            <a:ahLst/>
            <a:cxnLst/>
            <a:rect l="l" t="t" r="r" b="b"/>
            <a:pathLst>
              <a:path w="228600" h="332740">
                <a:moveTo>
                  <a:pt x="0" y="332740"/>
                </a:moveTo>
                <a:lnTo>
                  <a:pt x="228600" y="332740"/>
                </a:lnTo>
                <a:lnTo>
                  <a:pt x="2286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0380" y="6520180"/>
            <a:ext cx="228600" cy="337820"/>
          </a:xfrm>
          <a:custGeom>
            <a:avLst/>
            <a:gdLst/>
            <a:ahLst/>
            <a:cxnLst/>
            <a:rect l="l" t="t" r="r" b="b"/>
            <a:pathLst>
              <a:path w="228600" h="337820">
                <a:moveTo>
                  <a:pt x="0" y="337820"/>
                </a:moveTo>
                <a:lnTo>
                  <a:pt x="228600" y="337820"/>
                </a:lnTo>
                <a:lnTo>
                  <a:pt x="2286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28980" y="0"/>
            <a:ext cx="762000" cy="332740"/>
          </a:xfrm>
          <a:custGeom>
            <a:avLst/>
            <a:gdLst/>
            <a:ahLst/>
            <a:cxnLst/>
            <a:rect l="l" t="t" r="r" b="b"/>
            <a:pathLst>
              <a:path w="762000" h="332740">
                <a:moveTo>
                  <a:pt x="0" y="332740"/>
                </a:moveTo>
                <a:lnTo>
                  <a:pt x="762000" y="332740"/>
                </a:lnTo>
                <a:lnTo>
                  <a:pt x="7620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28980" y="6520180"/>
            <a:ext cx="762000" cy="337820"/>
          </a:xfrm>
          <a:custGeom>
            <a:avLst/>
            <a:gdLst/>
            <a:ahLst/>
            <a:cxnLst/>
            <a:rect l="l" t="t" r="r" b="b"/>
            <a:pathLst>
              <a:path w="762000" h="337820">
                <a:moveTo>
                  <a:pt x="0" y="337820"/>
                </a:moveTo>
                <a:lnTo>
                  <a:pt x="762000" y="337820"/>
                </a:lnTo>
                <a:lnTo>
                  <a:pt x="7620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706869" y="6520180"/>
            <a:ext cx="1524000" cy="337820"/>
          </a:xfrm>
          <a:custGeom>
            <a:avLst/>
            <a:gdLst/>
            <a:ahLst/>
            <a:cxnLst/>
            <a:rect l="l" t="t" r="r" b="b"/>
            <a:pathLst>
              <a:path w="1524000" h="337820">
                <a:moveTo>
                  <a:pt x="0" y="337820"/>
                </a:moveTo>
                <a:lnTo>
                  <a:pt x="1524000" y="337820"/>
                </a:lnTo>
                <a:lnTo>
                  <a:pt x="15240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992869" y="0"/>
            <a:ext cx="151130" cy="6858000"/>
          </a:xfrm>
          <a:custGeom>
            <a:avLst/>
            <a:gdLst/>
            <a:ahLst/>
            <a:cxnLst/>
            <a:rect l="l" t="t" r="r" b="b"/>
            <a:pathLst>
              <a:path w="151129" h="6858000">
                <a:moveTo>
                  <a:pt x="0" y="6858000"/>
                </a:moveTo>
                <a:lnTo>
                  <a:pt x="151129" y="6858000"/>
                </a:lnTo>
                <a:lnTo>
                  <a:pt x="15112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230869" y="0"/>
            <a:ext cx="762000" cy="6858000"/>
          </a:xfrm>
          <a:custGeom>
            <a:avLst/>
            <a:gdLst/>
            <a:ahLst/>
            <a:cxnLst/>
            <a:rect l="l" t="t" r="r" b="b"/>
            <a:pathLst>
              <a:path w="762000" h="6858000">
                <a:moveTo>
                  <a:pt x="762000" y="0"/>
                </a:moveTo>
                <a:lnTo>
                  <a:pt x="0" y="0"/>
                </a:lnTo>
                <a:lnTo>
                  <a:pt x="0" y="6858000"/>
                </a:lnTo>
                <a:lnTo>
                  <a:pt x="762000" y="6858000"/>
                </a:lnTo>
                <a:lnTo>
                  <a:pt x="762000" y="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963670" y="0"/>
            <a:ext cx="596900" cy="332740"/>
          </a:xfrm>
          <a:custGeom>
            <a:avLst/>
            <a:gdLst/>
            <a:ahLst/>
            <a:cxnLst/>
            <a:rect l="l" t="t" r="r" b="b"/>
            <a:pathLst>
              <a:path w="596900" h="332740">
                <a:moveTo>
                  <a:pt x="0" y="332740"/>
                </a:moveTo>
                <a:lnTo>
                  <a:pt x="596900" y="332740"/>
                </a:lnTo>
                <a:lnTo>
                  <a:pt x="5969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963670" y="6520180"/>
            <a:ext cx="2743200" cy="337820"/>
          </a:xfrm>
          <a:custGeom>
            <a:avLst/>
            <a:gdLst/>
            <a:ahLst/>
            <a:cxnLst/>
            <a:rect l="l" t="t" r="r" b="b"/>
            <a:pathLst>
              <a:path w="2743200" h="337820">
                <a:moveTo>
                  <a:pt x="0" y="337820"/>
                </a:moveTo>
                <a:lnTo>
                  <a:pt x="2743200" y="337820"/>
                </a:lnTo>
                <a:lnTo>
                  <a:pt x="27432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0105" y="0"/>
            <a:ext cx="9100184" cy="6864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57200" y="332740"/>
            <a:ext cx="8229600" cy="6187440"/>
          </a:xfrm>
          <a:custGeom>
            <a:avLst/>
            <a:gdLst/>
            <a:ahLst/>
            <a:cxnLst/>
            <a:rect l="l" t="t" r="r" b="b"/>
            <a:pathLst>
              <a:path w="8229600" h="6187440">
                <a:moveTo>
                  <a:pt x="8229600" y="0"/>
                </a:moveTo>
                <a:lnTo>
                  <a:pt x="0" y="0"/>
                </a:lnTo>
                <a:lnTo>
                  <a:pt x="0" y="6187439"/>
                </a:lnTo>
                <a:lnTo>
                  <a:pt x="8229600" y="6187439"/>
                </a:lnTo>
                <a:lnTo>
                  <a:pt x="8229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57200" y="332740"/>
            <a:ext cx="8229600" cy="6187440"/>
          </a:xfrm>
          <a:custGeom>
            <a:avLst/>
            <a:gdLst/>
            <a:ahLst/>
            <a:cxnLst/>
            <a:rect l="l" t="t" r="r" b="b"/>
            <a:pathLst>
              <a:path w="8229600" h="6187440">
                <a:moveTo>
                  <a:pt x="4114800" y="6187439"/>
                </a:moveTo>
                <a:lnTo>
                  <a:pt x="0" y="6187439"/>
                </a:lnTo>
                <a:lnTo>
                  <a:pt x="0" y="0"/>
                </a:lnTo>
                <a:lnTo>
                  <a:pt x="8229600" y="0"/>
                </a:lnTo>
                <a:lnTo>
                  <a:pt x="8229600" y="6187439"/>
                </a:lnTo>
                <a:lnTo>
                  <a:pt x="4114800" y="6187439"/>
                </a:lnTo>
                <a:close/>
              </a:path>
            </a:pathLst>
          </a:custGeom>
          <a:ln w="64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560570" y="0"/>
            <a:ext cx="3680460" cy="676910"/>
          </a:xfrm>
          <a:custGeom>
            <a:avLst/>
            <a:gdLst/>
            <a:ahLst/>
            <a:cxnLst/>
            <a:rect l="l" t="t" r="r" b="b"/>
            <a:pathLst>
              <a:path w="3680459" h="676910">
                <a:moveTo>
                  <a:pt x="3680459" y="0"/>
                </a:moveTo>
                <a:lnTo>
                  <a:pt x="0" y="0"/>
                </a:lnTo>
                <a:lnTo>
                  <a:pt x="0" y="676910"/>
                </a:lnTo>
                <a:lnTo>
                  <a:pt x="3680459" y="676910"/>
                </a:lnTo>
                <a:lnTo>
                  <a:pt x="3680459" y="0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560570" y="0"/>
            <a:ext cx="1840230" cy="676910"/>
          </a:xfrm>
          <a:custGeom>
            <a:avLst/>
            <a:gdLst/>
            <a:ahLst/>
            <a:cxnLst/>
            <a:rect l="l" t="t" r="r" b="b"/>
            <a:pathLst>
              <a:path w="1840229" h="676910">
                <a:moveTo>
                  <a:pt x="1840229" y="676910"/>
                </a:moveTo>
                <a:lnTo>
                  <a:pt x="0" y="676910"/>
                </a:lnTo>
                <a:lnTo>
                  <a:pt x="0" y="0"/>
                </a:lnTo>
              </a:path>
            </a:pathLst>
          </a:custGeom>
          <a:ln w="15814">
            <a:solidFill>
              <a:srgbClr val="73A40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400800" y="0"/>
            <a:ext cx="1840230" cy="676910"/>
          </a:xfrm>
          <a:custGeom>
            <a:avLst/>
            <a:gdLst/>
            <a:ahLst/>
            <a:cxnLst/>
            <a:rect l="l" t="t" r="r" b="b"/>
            <a:pathLst>
              <a:path w="1840229" h="676910">
                <a:moveTo>
                  <a:pt x="1840229" y="0"/>
                </a:moveTo>
                <a:lnTo>
                  <a:pt x="1840229" y="676910"/>
                </a:lnTo>
                <a:lnTo>
                  <a:pt x="0" y="676910"/>
                </a:lnTo>
              </a:path>
            </a:pathLst>
          </a:custGeom>
          <a:ln w="15814">
            <a:solidFill>
              <a:srgbClr val="73A40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649470" y="0"/>
            <a:ext cx="3505200" cy="600710"/>
          </a:xfrm>
          <a:custGeom>
            <a:avLst/>
            <a:gdLst/>
            <a:ahLst/>
            <a:cxnLst/>
            <a:rect l="l" t="t" r="r" b="b"/>
            <a:pathLst>
              <a:path w="3505200" h="600710">
                <a:moveTo>
                  <a:pt x="3505200" y="0"/>
                </a:moveTo>
                <a:lnTo>
                  <a:pt x="0" y="0"/>
                </a:lnTo>
                <a:lnTo>
                  <a:pt x="0" y="600710"/>
                </a:lnTo>
                <a:lnTo>
                  <a:pt x="3505200" y="600710"/>
                </a:lnTo>
                <a:lnTo>
                  <a:pt x="3505200" y="0"/>
                </a:lnTo>
                <a:close/>
              </a:path>
            </a:pathLst>
          </a:custGeom>
          <a:solidFill>
            <a:srgbClr val="70675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993139" y="402590"/>
            <a:ext cx="603567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u="heavy" spc="-5" dirty="0">
                <a:solidFill>
                  <a:srgbClr val="0C0C0C"/>
                </a:solidFill>
                <a:uFill>
                  <a:solidFill>
                    <a:srgbClr val="0C0C0C"/>
                  </a:solidFill>
                </a:uFill>
              </a:rPr>
              <a:t>Frontal Lobe </a:t>
            </a:r>
            <a:r>
              <a:rPr sz="3200" u="heavy" dirty="0">
                <a:solidFill>
                  <a:srgbClr val="0C0C0C"/>
                </a:solidFill>
                <a:uFill>
                  <a:solidFill>
                    <a:srgbClr val="0C0C0C"/>
                  </a:solidFill>
                </a:uFill>
              </a:rPr>
              <a:t>- </a:t>
            </a:r>
            <a:r>
              <a:rPr sz="3200" u="heavy" spc="-5" dirty="0">
                <a:solidFill>
                  <a:srgbClr val="0C0C0C"/>
                </a:solidFill>
                <a:uFill>
                  <a:solidFill>
                    <a:srgbClr val="0C0C0C"/>
                  </a:solidFill>
                </a:uFill>
              </a:rPr>
              <a:t>Cortical</a:t>
            </a:r>
            <a:r>
              <a:rPr sz="3200" u="heavy" spc="-10" dirty="0">
                <a:solidFill>
                  <a:srgbClr val="0C0C0C"/>
                </a:solidFill>
                <a:uFill>
                  <a:solidFill>
                    <a:srgbClr val="0C0C0C"/>
                  </a:solidFill>
                </a:uFill>
              </a:rPr>
              <a:t> </a:t>
            </a:r>
            <a:r>
              <a:rPr sz="3200" u="heavy" spc="-5" dirty="0">
                <a:solidFill>
                  <a:srgbClr val="0C0C0C"/>
                </a:solidFill>
                <a:uFill>
                  <a:solidFill>
                    <a:srgbClr val="0C0C0C"/>
                  </a:solidFill>
                </a:uFill>
              </a:rPr>
              <a:t>Regions</a:t>
            </a:r>
            <a:endParaRPr sz="3200"/>
          </a:p>
        </p:txBody>
      </p:sp>
      <p:sp>
        <p:nvSpPr>
          <p:cNvPr id="22" name="object 22"/>
          <p:cNvSpPr txBox="1"/>
          <p:nvPr/>
        </p:nvSpPr>
        <p:spPr>
          <a:xfrm>
            <a:off x="4477284" y="1844793"/>
            <a:ext cx="448945" cy="3065145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65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ols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250190" marR="0" lvl="0" indent="-15875" algn="l" defTabSz="914400" rtl="0" eaLnBrk="1" fontAlgn="auto" latinLnBrk="0" hangingPunct="1">
              <a:lnSpc>
                <a:spcPts val="286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f 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1285" marR="0" lvl="0" indent="0" algn="l" defTabSz="914400" rtl="0" eaLnBrk="1" fontAlgn="auto" latinLnBrk="0" hangingPunct="1">
              <a:lnSpc>
                <a:spcPct val="100000"/>
              </a:lnSpc>
              <a:spcBef>
                <a:spcPts val="25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m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27686" y="1009650"/>
            <a:ext cx="4315800" cy="54780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00" b="0" i="0" u="none" strike="noStrike" kern="1200" cap="none" spc="22" normalizeH="0" baseline="10802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Wingdings 2"/>
                <a:ea typeface="+mn-ea"/>
                <a:cs typeface="Wingdings 2"/>
              </a:rPr>
              <a:t></a:t>
            </a:r>
            <a:r>
              <a:rPr kumimoji="0" sz="2700" b="0" i="0" u="none" strike="noStrike" kern="1200" cap="none" spc="22" normalizeH="0" baseline="10802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Primary Motor</a:t>
            </a:r>
            <a:r>
              <a:rPr kumimoji="0" sz="2400" b="1" i="0" u="none" strike="noStrike" kern="1200" cap="none" spc="5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Cortex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28575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/Brodmann,s area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4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285750" marR="5080" lvl="0" indent="-273050" algn="l" defTabSz="914400" rtl="0" eaLnBrk="1" fontAlgn="auto" latinLnBrk="0" hangingPunct="1">
              <a:lnSpc>
                <a:spcPct val="99200"/>
              </a:lnSpc>
              <a:spcBef>
                <a:spcPts val="640"/>
              </a:spcBef>
              <a:spcAft>
                <a:spcPts val="0"/>
              </a:spcAft>
              <a:buClrTx/>
              <a:buSzTx/>
              <a:buFontTx/>
              <a:buNone/>
              <a:tabLst>
                <a:tab pos="3121025" algn="l"/>
              </a:tabLst>
              <a:defRPr/>
            </a:pPr>
            <a:r>
              <a:rPr kumimoji="0" sz="2700" b="0" i="0" u="none" strike="noStrike" kern="1200" cap="none" spc="22" normalizeH="0" baseline="10802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Wingdings 2"/>
                <a:ea typeface="+mn-ea"/>
                <a:cs typeface="Wingdings 2"/>
              </a:rPr>
              <a:t></a:t>
            </a:r>
            <a:r>
              <a:rPr kumimoji="0" sz="2700" b="0" i="0" u="none" strike="noStrike" kern="1200" cap="none" spc="22" normalizeH="0" baseline="10802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Precentral</a:t>
            </a:r>
            <a:r>
              <a:rPr kumimoji="0" sz="2400" b="1" i="0" u="none" strike="noStrike" kern="1200" cap="none" spc="7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Gyrus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–	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it cntr  all voluntary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movements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o 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the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contralateral side of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th 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body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285750" marR="99695" lvl="0" indent="-273050" algn="l" defTabSz="914400" rtl="0" eaLnBrk="1" fontAlgn="auto" latinLnBrk="0" hangingPunct="1">
              <a:lnSpc>
                <a:spcPts val="2860"/>
              </a:lnSpc>
              <a:spcBef>
                <a:spcPts val="685"/>
              </a:spcBef>
              <a:spcAft>
                <a:spcPts val="0"/>
              </a:spcAft>
              <a:buClrTx/>
              <a:buSzTx/>
              <a:buFontTx/>
              <a:buNone/>
              <a:tabLst>
                <a:tab pos="967740" algn="l"/>
              </a:tabLst>
              <a:defRPr/>
            </a:pPr>
            <a:r>
              <a:rPr kumimoji="0" sz="2700" b="0" i="0" u="none" strike="noStrike" kern="1200" cap="none" spc="22" normalizeH="0" baseline="9259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Wingdings 2"/>
                <a:ea typeface="+mn-ea"/>
                <a:cs typeface="Wingdings 2"/>
              </a:rPr>
              <a:t></a:t>
            </a:r>
            <a:r>
              <a:rPr kumimoji="0" sz="2700" b="0" i="0" u="none" strike="noStrike" kern="1200" cap="none" spc="112" normalizeH="0" baseline="9259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Site	where movements of 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the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various parts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of the 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body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are initiated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285750" marR="102870" lvl="0" indent="-273050" algn="l" defTabSz="914400" rtl="0" eaLnBrk="1" fontAlgn="auto" latinLnBrk="0" hangingPunct="1">
              <a:lnSpc>
                <a:spcPts val="2860"/>
              </a:lnSpc>
              <a:spcBef>
                <a:spcPts val="5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00" b="0" i="0" u="none" strike="noStrike" kern="1200" cap="none" spc="22" normalizeH="0" baseline="9259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Wingdings 2"/>
                <a:ea typeface="+mn-ea"/>
                <a:cs typeface="Wingdings 2"/>
              </a:rPr>
              <a:t></a:t>
            </a:r>
            <a:r>
              <a:rPr kumimoji="0" sz="2700" b="0" i="0" u="none" strike="noStrike" kern="1200" cap="none" spc="22" normalizeH="0" baseline="9259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Recieves sensory input fro  cerebellum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and</a:t>
            </a:r>
            <a:r>
              <a:rPr kumimoji="0" sz="2400" b="0" i="0" u="none" strike="noStrike" kern="1200" cap="none" spc="-7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thalamus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285750" marR="394335" lvl="0" indent="-273050" algn="l" defTabSz="914400" rtl="0" eaLnBrk="1" fontAlgn="auto" latinLnBrk="0" hangingPunct="1">
              <a:lnSpc>
                <a:spcPct val="99100"/>
              </a:lnSpc>
              <a:spcBef>
                <a:spcPts val="50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00" b="0" i="0" u="none" strike="noStrike" kern="1200" cap="none" spc="22" normalizeH="0" baseline="9259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Wingdings 2"/>
                <a:ea typeface="+mn-ea"/>
                <a:cs typeface="Wingdings 2"/>
              </a:rPr>
              <a:t></a:t>
            </a:r>
            <a:r>
              <a:rPr kumimoji="0" sz="2700" b="0" i="0" u="none" strike="noStrike" kern="1200" cap="none" spc="22" normalizeH="0" baseline="9259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The body is represented  upside down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along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the  precentral</a:t>
            </a:r>
            <a:r>
              <a:rPr kumimoji="0" sz="2400" b="0" i="0" u="none" strike="noStrike" kern="1200" cap="none" spc="-2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gyrus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994616" y="1497965"/>
            <a:ext cx="3692184" cy="3962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62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6070" y="0"/>
            <a:ext cx="194310" cy="152400"/>
          </a:xfrm>
          <a:custGeom>
            <a:avLst/>
            <a:gdLst/>
            <a:ahLst/>
            <a:cxnLst/>
            <a:rect l="l" t="t" r="r" b="b"/>
            <a:pathLst>
              <a:path w="194309" h="152400">
                <a:moveTo>
                  <a:pt x="0" y="152400"/>
                </a:moveTo>
                <a:lnTo>
                  <a:pt x="194309" y="152400"/>
                </a:lnTo>
                <a:lnTo>
                  <a:pt x="194309" y="0"/>
                </a:lnTo>
                <a:lnTo>
                  <a:pt x="0" y="0"/>
                </a:lnTo>
                <a:lnTo>
                  <a:pt x="0" y="1524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6070" y="457200"/>
            <a:ext cx="194310" cy="6400800"/>
          </a:xfrm>
          <a:custGeom>
            <a:avLst/>
            <a:gdLst/>
            <a:ahLst/>
            <a:cxnLst/>
            <a:rect l="l" t="t" r="r" b="b"/>
            <a:pathLst>
              <a:path w="194309" h="6400800">
                <a:moveTo>
                  <a:pt x="0" y="6400800"/>
                </a:moveTo>
                <a:lnTo>
                  <a:pt x="194309" y="6400800"/>
                </a:lnTo>
                <a:lnTo>
                  <a:pt x="194309" y="0"/>
                </a:lnTo>
                <a:lnTo>
                  <a:pt x="0" y="0"/>
                </a:lnTo>
                <a:lnTo>
                  <a:pt x="0" y="64008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90980" y="0"/>
            <a:ext cx="1482090" cy="332740"/>
          </a:xfrm>
          <a:custGeom>
            <a:avLst/>
            <a:gdLst/>
            <a:ahLst/>
            <a:cxnLst/>
            <a:rect l="l" t="t" r="r" b="b"/>
            <a:pathLst>
              <a:path w="1482089" h="332740">
                <a:moveTo>
                  <a:pt x="0" y="332740"/>
                </a:moveTo>
                <a:lnTo>
                  <a:pt x="1482089" y="332740"/>
                </a:lnTo>
                <a:lnTo>
                  <a:pt x="1482089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90980" y="6520180"/>
            <a:ext cx="1482090" cy="337820"/>
          </a:xfrm>
          <a:custGeom>
            <a:avLst/>
            <a:gdLst/>
            <a:ahLst/>
            <a:cxnLst/>
            <a:rect l="l" t="t" r="r" b="b"/>
            <a:pathLst>
              <a:path w="1482089" h="337820">
                <a:moveTo>
                  <a:pt x="0" y="337820"/>
                </a:moveTo>
                <a:lnTo>
                  <a:pt x="1482089" y="337820"/>
                </a:lnTo>
                <a:lnTo>
                  <a:pt x="1482089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0380" y="0"/>
            <a:ext cx="228600" cy="152400"/>
          </a:xfrm>
          <a:custGeom>
            <a:avLst/>
            <a:gdLst/>
            <a:ahLst/>
            <a:cxnLst/>
            <a:rect l="l" t="t" r="r" b="b"/>
            <a:pathLst>
              <a:path w="228600" h="152400">
                <a:moveTo>
                  <a:pt x="0" y="152400"/>
                </a:moveTo>
                <a:lnTo>
                  <a:pt x="228600" y="152400"/>
                </a:lnTo>
                <a:lnTo>
                  <a:pt x="228600" y="0"/>
                </a:lnTo>
                <a:lnTo>
                  <a:pt x="0" y="0"/>
                </a:lnTo>
                <a:lnTo>
                  <a:pt x="0" y="1524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00380" y="6520180"/>
            <a:ext cx="228600" cy="337820"/>
          </a:xfrm>
          <a:custGeom>
            <a:avLst/>
            <a:gdLst/>
            <a:ahLst/>
            <a:cxnLst/>
            <a:rect l="l" t="t" r="r" b="b"/>
            <a:pathLst>
              <a:path w="228600" h="337820">
                <a:moveTo>
                  <a:pt x="0" y="337820"/>
                </a:moveTo>
                <a:lnTo>
                  <a:pt x="228600" y="337820"/>
                </a:lnTo>
                <a:lnTo>
                  <a:pt x="2286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28980" y="0"/>
            <a:ext cx="762000" cy="152400"/>
          </a:xfrm>
          <a:custGeom>
            <a:avLst/>
            <a:gdLst/>
            <a:ahLst/>
            <a:cxnLst/>
            <a:rect l="l" t="t" r="r" b="b"/>
            <a:pathLst>
              <a:path w="762000" h="152400">
                <a:moveTo>
                  <a:pt x="0" y="152400"/>
                </a:moveTo>
                <a:lnTo>
                  <a:pt x="762000" y="152400"/>
                </a:lnTo>
                <a:lnTo>
                  <a:pt x="762000" y="0"/>
                </a:lnTo>
                <a:lnTo>
                  <a:pt x="0" y="0"/>
                </a:lnTo>
                <a:lnTo>
                  <a:pt x="0" y="1524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28980" y="6520180"/>
            <a:ext cx="762000" cy="337820"/>
          </a:xfrm>
          <a:custGeom>
            <a:avLst/>
            <a:gdLst/>
            <a:ahLst/>
            <a:cxnLst/>
            <a:rect l="l" t="t" r="r" b="b"/>
            <a:pathLst>
              <a:path w="762000" h="337820">
                <a:moveTo>
                  <a:pt x="0" y="337820"/>
                </a:moveTo>
                <a:lnTo>
                  <a:pt x="762000" y="337820"/>
                </a:lnTo>
                <a:lnTo>
                  <a:pt x="7620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706869" y="6520180"/>
            <a:ext cx="1524000" cy="337820"/>
          </a:xfrm>
          <a:custGeom>
            <a:avLst/>
            <a:gdLst/>
            <a:ahLst/>
            <a:cxnLst/>
            <a:rect l="l" t="t" r="r" b="b"/>
            <a:pathLst>
              <a:path w="1524000" h="337820">
                <a:moveTo>
                  <a:pt x="0" y="337820"/>
                </a:moveTo>
                <a:lnTo>
                  <a:pt x="1524000" y="337820"/>
                </a:lnTo>
                <a:lnTo>
                  <a:pt x="15240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992869" y="0"/>
            <a:ext cx="151130" cy="6858000"/>
          </a:xfrm>
          <a:custGeom>
            <a:avLst/>
            <a:gdLst/>
            <a:ahLst/>
            <a:cxnLst/>
            <a:rect l="l" t="t" r="r" b="b"/>
            <a:pathLst>
              <a:path w="151129" h="6858000">
                <a:moveTo>
                  <a:pt x="0" y="6858000"/>
                </a:moveTo>
                <a:lnTo>
                  <a:pt x="151129" y="6858000"/>
                </a:lnTo>
                <a:lnTo>
                  <a:pt x="15112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230869" y="0"/>
            <a:ext cx="762000" cy="6858000"/>
          </a:xfrm>
          <a:custGeom>
            <a:avLst/>
            <a:gdLst/>
            <a:ahLst/>
            <a:cxnLst/>
            <a:rect l="l" t="t" r="r" b="b"/>
            <a:pathLst>
              <a:path w="762000" h="6858000">
                <a:moveTo>
                  <a:pt x="762000" y="0"/>
                </a:moveTo>
                <a:lnTo>
                  <a:pt x="0" y="0"/>
                </a:lnTo>
                <a:lnTo>
                  <a:pt x="0" y="6858000"/>
                </a:lnTo>
                <a:lnTo>
                  <a:pt x="762000" y="6858000"/>
                </a:lnTo>
                <a:lnTo>
                  <a:pt x="762000" y="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963670" y="0"/>
            <a:ext cx="596900" cy="332740"/>
          </a:xfrm>
          <a:custGeom>
            <a:avLst/>
            <a:gdLst/>
            <a:ahLst/>
            <a:cxnLst/>
            <a:rect l="l" t="t" r="r" b="b"/>
            <a:pathLst>
              <a:path w="596900" h="332740">
                <a:moveTo>
                  <a:pt x="0" y="332740"/>
                </a:moveTo>
                <a:lnTo>
                  <a:pt x="596900" y="332740"/>
                </a:lnTo>
                <a:lnTo>
                  <a:pt x="5969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963670" y="6520180"/>
            <a:ext cx="2743200" cy="337820"/>
          </a:xfrm>
          <a:custGeom>
            <a:avLst/>
            <a:gdLst/>
            <a:ahLst/>
            <a:cxnLst/>
            <a:rect l="l" t="t" r="r" b="b"/>
            <a:pathLst>
              <a:path w="2743200" h="337820">
                <a:moveTo>
                  <a:pt x="0" y="337820"/>
                </a:moveTo>
                <a:lnTo>
                  <a:pt x="2743200" y="337820"/>
                </a:lnTo>
                <a:lnTo>
                  <a:pt x="27432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0105" y="0"/>
            <a:ext cx="9100184" cy="6864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57200" y="332740"/>
            <a:ext cx="8229600" cy="6187440"/>
          </a:xfrm>
          <a:custGeom>
            <a:avLst/>
            <a:gdLst/>
            <a:ahLst/>
            <a:cxnLst/>
            <a:rect l="l" t="t" r="r" b="b"/>
            <a:pathLst>
              <a:path w="8229600" h="6187440">
                <a:moveTo>
                  <a:pt x="8229600" y="0"/>
                </a:moveTo>
                <a:lnTo>
                  <a:pt x="0" y="0"/>
                </a:lnTo>
                <a:lnTo>
                  <a:pt x="0" y="6187439"/>
                </a:lnTo>
                <a:lnTo>
                  <a:pt x="8229600" y="6187439"/>
                </a:lnTo>
                <a:lnTo>
                  <a:pt x="8229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57200" y="332740"/>
            <a:ext cx="8229600" cy="6187440"/>
          </a:xfrm>
          <a:custGeom>
            <a:avLst/>
            <a:gdLst/>
            <a:ahLst/>
            <a:cxnLst/>
            <a:rect l="l" t="t" r="r" b="b"/>
            <a:pathLst>
              <a:path w="8229600" h="6187440">
                <a:moveTo>
                  <a:pt x="4114800" y="6187439"/>
                </a:moveTo>
                <a:lnTo>
                  <a:pt x="0" y="6187439"/>
                </a:lnTo>
                <a:lnTo>
                  <a:pt x="0" y="0"/>
                </a:lnTo>
                <a:lnTo>
                  <a:pt x="8229600" y="0"/>
                </a:lnTo>
                <a:lnTo>
                  <a:pt x="8229600" y="6187439"/>
                </a:lnTo>
                <a:lnTo>
                  <a:pt x="4114800" y="6187439"/>
                </a:lnTo>
                <a:close/>
              </a:path>
            </a:pathLst>
          </a:custGeom>
          <a:ln w="64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560570" y="0"/>
            <a:ext cx="3680460" cy="676910"/>
          </a:xfrm>
          <a:custGeom>
            <a:avLst/>
            <a:gdLst/>
            <a:ahLst/>
            <a:cxnLst/>
            <a:rect l="l" t="t" r="r" b="b"/>
            <a:pathLst>
              <a:path w="3680459" h="676910">
                <a:moveTo>
                  <a:pt x="3680459" y="0"/>
                </a:moveTo>
                <a:lnTo>
                  <a:pt x="0" y="0"/>
                </a:lnTo>
                <a:lnTo>
                  <a:pt x="0" y="676910"/>
                </a:lnTo>
                <a:lnTo>
                  <a:pt x="3680459" y="676910"/>
                </a:lnTo>
                <a:lnTo>
                  <a:pt x="3680459" y="0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560570" y="0"/>
            <a:ext cx="1840230" cy="676910"/>
          </a:xfrm>
          <a:custGeom>
            <a:avLst/>
            <a:gdLst/>
            <a:ahLst/>
            <a:cxnLst/>
            <a:rect l="l" t="t" r="r" b="b"/>
            <a:pathLst>
              <a:path w="1840229" h="676910">
                <a:moveTo>
                  <a:pt x="1840229" y="676910"/>
                </a:moveTo>
                <a:lnTo>
                  <a:pt x="0" y="676910"/>
                </a:lnTo>
                <a:lnTo>
                  <a:pt x="0" y="0"/>
                </a:lnTo>
              </a:path>
            </a:pathLst>
          </a:custGeom>
          <a:ln w="15814">
            <a:solidFill>
              <a:srgbClr val="73A40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400800" y="0"/>
            <a:ext cx="1840230" cy="676910"/>
          </a:xfrm>
          <a:custGeom>
            <a:avLst/>
            <a:gdLst/>
            <a:ahLst/>
            <a:cxnLst/>
            <a:rect l="l" t="t" r="r" b="b"/>
            <a:pathLst>
              <a:path w="1840229" h="676910">
                <a:moveTo>
                  <a:pt x="1840229" y="0"/>
                </a:moveTo>
                <a:lnTo>
                  <a:pt x="1840229" y="676910"/>
                </a:lnTo>
                <a:lnTo>
                  <a:pt x="0" y="676910"/>
                </a:lnTo>
              </a:path>
            </a:pathLst>
          </a:custGeom>
          <a:ln w="15814">
            <a:solidFill>
              <a:srgbClr val="73A40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649470" y="0"/>
            <a:ext cx="3505200" cy="600710"/>
          </a:xfrm>
          <a:custGeom>
            <a:avLst/>
            <a:gdLst/>
            <a:ahLst/>
            <a:cxnLst/>
            <a:rect l="l" t="t" r="r" b="b"/>
            <a:pathLst>
              <a:path w="3505200" h="600710">
                <a:moveTo>
                  <a:pt x="3505200" y="0"/>
                </a:moveTo>
                <a:lnTo>
                  <a:pt x="0" y="0"/>
                </a:lnTo>
                <a:lnTo>
                  <a:pt x="0" y="600710"/>
                </a:lnTo>
                <a:lnTo>
                  <a:pt x="3505200" y="600710"/>
                </a:lnTo>
                <a:lnTo>
                  <a:pt x="3505200" y="0"/>
                </a:lnTo>
                <a:close/>
              </a:path>
            </a:pathLst>
          </a:custGeom>
          <a:solidFill>
            <a:srgbClr val="70675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143000" y="228600"/>
            <a:ext cx="7120890" cy="64160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522354" y="1113245"/>
            <a:ext cx="3405034" cy="42813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349213" y="5715407"/>
            <a:ext cx="2544542" cy="8700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228600" y="2244090"/>
            <a:ext cx="229044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u="none" spc="-5" dirty="0">
                <a:solidFill>
                  <a:srgbClr val="06024E"/>
                </a:solidFill>
                <a:latin typeface="Century Gothic"/>
                <a:cs typeface="Century Gothic"/>
              </a:rPr>
              <a:t>Primary Motor  Cortex/ Precentral  Gyrus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28600" y="3463290"/>
            <a:ext cx="1593850" cy="2128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85A2F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Broca’s</a:t>
            </a:r>
            <a:r>
              <a:rPr kumimoji="0" sz="1800" b="1" i="0" u="none" strike="noStrike" kern="1200" cap="none" spc="-25" normalizeH="0" baseline="0" noProof="0" dirty="0">
                <a:ln>
                  <a:noFill/>
                </a:ln>
                <a:solidFill>
                  <a:srgbClr val="85A2F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577EFB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Area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192405" lvl="0" indent="0" algn="l" defTabSz="914400" rtl="0" eaLnBrk="1" fontAlgn="auto" latinLnBrk="0" hangingPunct="1">
              <a:lnSpc>
                <a:spcPct val="100000"/>
              </a:lnSpc>
              <a:spcBef>
                <a:spcPts val="13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2A19C9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O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2A19C9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rb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2A19C9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i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2A19C9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t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2A19C9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of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2A19C9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r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2A19C9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on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2A19C9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tal 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2A19C9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Cortex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5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00D7B8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Olfactory</a:t>
            </a:r>
            <a:r>
              <a:rPr kumimoji="0" sz="1800" b="1" i="0" u="none" strike="noStrike" kern="1200" cap="none" spc="-55" normalizeH="0" baseline="0" noProof="0" dirty="0">
                <a:ln>
                  <a:noFill/>
                </a:ln>
                <a:solidFill>
                  <a:srgbClr val="00D7B8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00D7B8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Bulb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7469" y="6647180"/>
            <a:ext cx="9207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srgbClr val="706759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Modified</a:t>
            </a:r>
            <a:r>
              <a:rPr kumimoji="0" sz="1000" b="0" i="0" u="none" strike="noStrike" kern="1200" cap="none" spc="-60" normalizeH="0" baseline="0" noProof="0" dirty="0">
                <a:ln>
                  <a:noFill/>
                </a:ln>
                <a:solidFill>
                  <a:srgbClr val="706759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srgbClr val="706759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from: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438400" y="2667000"/>
            <a:ext cx="3794760" cy="0"/>
          </a:xfrm>
          <a:custGeom>
            <a:avLst/>
            <a:gdLst/>
            <a:ahLst/>
            <a:cxnLst/>
            <a:rect l="l" t="t" r="r" b="b"/>
            <a:pathLst>
              <a:path w="3794760">
                <a:moveTo>
                  <a:pt x="0" y="0"/>
                </a:moveTo>
                <a:lnTo>
                  <a:pt x="379476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055870" y="4410709"/>
            <a:ext cx="125730" cy="110489"/>
          </a:xfrm>
          <a:custGeom>
            <a:avLst/>
            <a:gdLst/>
            <a:ahLst/>
            <a:cxnLst/>
            <a:rect l="l" t="t" r="r" b="b"/>
            <a:pathLst>
              <a:path w="125729" h="110489">
                <a:moveTo>
                  <a:pt x="30479" y="0"/>
                </a:moveTo>
                <a:lnTo>
                  <a:pt x="0" y="110489"/>
                </a:lnTo>
                <a:lnTo>
                  <a:pt x="125729" y="85089"/>
                </a:lnTo>
                <a:lnTo>
                  <a:pt x="304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052320" y="3639820"/>
            <a:ext cx="3045460" cy="850900"/>
          </a:xfrm>
          <a:custGeom>
            <a:avLst/>
            <a:gdLst/>
            <a:ahLst/>
            <a:cxnLst/>
            <a:rect l="l" t="t" r="r" b="b"/>
            <a:pathLst>
              <a:path w="3045460" h="850900">
                <a:moveTo>
                  <a:pt x="10160" y="0"/>
                </a:moveTo>
                <a:lnTo>
                  <a:pt x="0" y="35559"/>
                </a:lnTo>
                <a:lnTo>
                  <a:pt x="3035300" y="850899"/>
                </a:lnTo>
                <a:lnTo>
                  <a:pt x="3045460" y="814069"/>
                </a:lnTo>
                <a:lnTo>
                  <a:pt x="101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533140" y="6131559"/>
            <a:ext cx="124460" cy="116839"/>
          </a:xfrm>
          <a:custGeom>
            <a:avLst/>
            <a:gdLst/>
            <a:ahLst/>
            <a:cxnLst/>
            <a:rect l="l" t="t" r="r" b="b"/>
            <a:pathLst>
              <a:path w="124460" h="116839">
                <a:moveTo>
                  <a:pt x="71120" y="0"/>
                </a:moveTo>
                <a:lnTo>
                  <a:pt x="0" y="90169"/>
                </a:lnTo>
                <a:lnTo>
                  <a:pt x="124460" y="116839"/>
                </a:lnTo>
                <a:lnTo>
                  <a:pt x="7112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664970" y="4632959"/>
            <a:ext cx="1932939" cy="1572260"/>
          </a:xfrm>
          <a:custGeom>
            <a:avLst/>
            <a:gdLst/>
            <a:ahLst/>
            <a:cxnLst/>
            <a:rect l="l" t="t" r="r" b="b"/>
            <a:pathLst>
              <a:path w="1932939" h="1572260">
                <a:moveTo>
                  <a:pt x="22860" y="0"/>
                </a:moveTo>
                <a:lnTo>
                  <a:pt x="0" y="30479"/>
                </a:lnTo>
                <a:lnTo>
                  <a:pt x="1910080" y="1572259"/>
                </a:lnTo>
                <a:lnTo>
                  <a:pt x="1932940" y="1543049"/>
                </a:lnTo>
                <a:lnTo>
                  <a:pt x="228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073400" y="6366509"/>
            <a:ext cx="127000" cy="110489"/>
          </a:xfrm>
          <a:custGeom>
            <a:avLst/>
            <a:gdLst/>
            <a:ahLst/>
            <a:cxnLst/>
            <a:rect l="l" t="t" r="r" b="b"/>
            <a:pathLst>
              <a:path w="127000" h="110489">
                <a:moveTo>
                  <a:pt x="62230" y="0"/>
                </a:moveTo>
                <a:lnTo>
                  <a:pt x="0" y="96519"/>
                </a:lnTo>
                <a:lnTo>
                  <a:pt x="127000" y="110489"/>
                </a:lnTo>
                <a:lnTo>
                  <a:pt x="622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894839" y="5622290"/>
            <a:ext cx="1239520" cy="820419"/>
          </a:xfrm>
          <a:custGeom>
            <a:avLst/>
            <a:gdLst/>
            <a:ahLst/>
            <a:cxnLst/>
            <a:rect l="l" t="t" r="r" b="b"/>
            <a:pathLst>
              <a:path w="1239520" h="820420">
                <a:moveTo>
                  <a:pt x="20320" y="0"/>
                </a:moveTo>
                <a:lnTo>
                  <a:pt x="0" y="31750"/>
                </a:lnTo>
                <a:lnTo>
                  <a:pt x="1217930" y="820420"/>
                </a:lnTo>
                <a:lnTo>
                  <a:pt x="1239520" y="788670"/>
                </a:lnTo>
                <a:lnTo>
                  <a:pt x="2032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8305800" y="6019800"/>
            <a:ext cx="685800" cy="609600"/>
          </a:xfrm>
          <a:custGeom>
            <a:avLst/>
            <a:gdLst/>
            <a:ahLst/>
            <a:cxnLst/>
            <a:rect l="l" t="t" r="r" b="b"/>
            <a:pathLst>
              <a:path w="685800" h="609600">
                <a:moveTo>
                  <a:pt x="0" y="0"/>
                </a:moveTo>
                <a:lnTo>
                  <a:pt x="685800" y="0"/>
                </a:lnTo>
                <a:lnTo>
                  <a:pt x="685800" y="609600"/>
                </a:lnTo>
                <a:lnTo>
                  <a:pt x="0" y="609600"/>
                </a:lnTo>
                <a:lnTo>
                  <a:pt x="0" y="0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8305800" y="6019800"/>
            <a:ext cx="685800" cy="609600"/>
          </a:xfrm>
          <a:custGeom>
            <a:avLst/>
            <a:gdLst/>
            <a:ahLst/>
            <a:cxnLst/>
            <a:rect l="l" t="t" r="r" b="b"/>
            <a:pathLst>
              <a:path w="685800" h="609600">
                <a:moveTo>
                  <a:pt x="0" y="0"/>
                </a:moveTo>
                <a:lnTo>
                  <a:pt x="685800" y="0"/>
                </a:lnTo>
                <a:lnTo>
                  <a:pt x="685800" y="609600"/>
                </a:lnTo>
                <a:lnTo>
                  <a:pt x="0" y="609600"/>
                </a:lnTo>
                <a:lnTo>
                  <a:pt x="0" y="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8305800" y="6019800"/>
            <a:ext cx="685800" cy="39370"/>
          </a:xfrm>
          <a:custGeom>
            <a:avLst/>
            <a:gdLst/>
            <a:ahLst/>
            <a:cxnLst/>
            <a:rect l="l" t="t" r="r" b="b"/>
            <a:pathLst>
              <a:path w="685800" h="39370">
                <a:moveTo>
                  <a:pt x="0" y="39369"/>
                </a:moveTo>
                <a:lnTo>
                  <a:pt x="685800" y="39369"/>
                </a:lnTo>
                <a:lnTo>
                  <a:pt x="685800" y="0"/>
                </a:lnTo>
                <a:lnTo>
                  <a:pt x="0" y="0"/>
                </a:lnTo>
                <a:lnTo>
                  <a:pt x="0" y="39369"/>
                </a:lnTo>
                <a:close/>
              </a:path>
            </a:pathLst>
          </a:custGeom>
          <a:solidFill>
            <a:srgbClr val="D1D1D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8305800" y="6019800"/>
            <a:ext cx="685800" cy="39370"/>
          </a:xfrm>
          <a:custGeom>
            <a:avLst/>
            <a:gdLst/>
            <a:ahLst/>
            <a:cxnLst/>
            <a:rect l="l" t="t" r="r" b="b"/>
            <a:pathLst>
              <a:path w="685800" h="39370">
                <a:moveTo>
                  <a:pt x="0" y="0"/>
                </a:moveTo>
                <a:lnTo>
                  <a:pt x="685800" y="0"/>
                </a:lnTo>
                <a:lnTo>
                  <a:pt x="646429" y="39370"/>
                </a:lnTo>
                <a:lnTo>
                  <a:pt x="39370" y="39370"/>
                </a:lnTo>
                <a:lnTo>
                  <a:pt x="0" y="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8971915" y="6019800"/>
            <a:ext cx="0" cy="609600"/>
          </a:xfrm>
          <a:custGeom>
            <a:avLst/>
            <a:gdLst/>
            <a:ahLst/>
            <a:cxnLst/>
            <a:rect l="l" t="t" r="r" b="b"/>
            <a:pathLst>
              <a:path h="609600">
                <a:moveTo>
                  <a:pt x="0" y="0"/>
                </a:moveTo>
                <a:lnTo>
                  <a:pt x="0" y="609600"/>
                </a:lnTo>
              </a:path>
            </a:pathLst>
          </a:custGeom>
          <a:ln w="39370">
            <a:solidFill>
              <a:srgbClr val="89898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8952230" y="6019800"/>
            <a:ext cx="39370" cy="609600"/>
          </a:xfrm>
          <a:custGeom>
            <a:avLst/>
            <a:gdLst/>
            <a:ahLst/>
            <a:cxnLst/>
            <a:rect l="l" t="t" r="r" b="b"/>
            <a:pathLst>
              <a:path w="39370" h="609600">
                <a:moveTo>
                  <a:pt x="39370" y="0"/>
                </a:moveTo>
                <a:lnTo>
                  <a:pt x="39370" y="609600"/>
                </a:lnTo>
                <a:lnTo>
                  <a:pt x="0" y="570230"/>
                </a:lnTo>
                <a:lnTo>
                  <a:pt x="0" y="39370"/>
                </a:lnTo>
                <a:lnTo>
                  <a:pt x="39370" y="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8305800" y="6609715"/>
            <a:ext cx="685800" cy="0"/>
          </a:xfrm>
          <a:custGeom>
            <a:avLst/>
            <a:gdLst/>
            <a:ahLst/>
            <a:cxnLst/>
            <a:rect l="l" t="t" r="r" b="b"/>
            <a:pathLst>
              <a:path w="685800">
                <a:moveTo>
                  <a:pt x="0" y="0"/>
                </a:moveTo>
                <a:lnTo>
                  <a:pt x="685800" y="0"/>
                </a:lnTo>
              </a:path>
            </a:pathLst>
          </a:custGeom>
          <a:ln w="39370">
            <a:solidFill>
              <a:srgbClr val="A4A4A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8305800" y="6590030"/>
            <a:ext cx="685800" cy="39370"/>
          </a:xfrm>
          <a:custGeom>
            <a:avLst/>
            <a:gdLst/>
            <a:ahLst/>
            <a:cxnLst/>
            <a:rect l="l" t="t" r="r" b="b"/>
            <a:pathLst>
              <a:path w="685800" h="39370">
                <a:moveTo>
                  <a:pt x="685800" y="39370"/>
                </a:moveTo>
                <a:lnTo>
                  <a:pt x="0" y="39370"/>
                </a:lnTo>
                <a:lnTo>
                  <a:pt x="39370" y="0"/>
                </a:lnTo>
                <a:lnTo>
                  <a:pt x="646429" y="0"/>
                </a:lnTo>
                <a:lnTo>
                  <a:pt x="685800" y="3937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8325484" y="6019800"/>
            <a:ext cx="0" cy="609600"/>
          </a:xfrm>
          <a:custGeom>
            <a:avLst/>
            <a:gdLst/>
            <a:ahLst/>
            <a:cxnLst/>
            <a:rect l="l" t="t" r="r" b="b"/>
            <a:pathLst>
              <a:path h="609600">
                <a:moveTo>
                  <a:pt x="0" y="0"/>
                </a:moveTo>
                <a:lnTo>
                  <a:pt x="0" y="609600"/>
                </a:lnTo>
              </a:path>
            </a:pathLst>
          </a:custGeom>
          <a:ln w="3937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8305800" y="6019800"/>
            <a:ext cx="39370" cy="609600"/>
          </a:xfrm>
          <a:custGeom>
            <a:avLst/>
            <a:gdLst/>
            <a:ahLst/>
            <a:cxnLst/>
            <a:rect l="l" t="t" r="r" b="b"/>
            <a:pathLst>
              <a:path w="39370" h="609600">
                <a:moveTo>
                  <a:pt x="0" y="609600"/>
                </a:moveTo>
                <a:lnTo>
                  <a:pt x="0" y="0"/>
                </a:lnTo>
                <a:lnTo>
                  <a:pt x="39370" y="39370"/>
                </a:lnTo>
                <a:lnTo>
                  <a:pt x="39370" y="570230"/>
                </a:lnTo>
                <a:lnTo>
                  <a:pt x="0" y="60960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299450" y="6205220"/>
            <a:ext cx="6991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940002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Regions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152400" y="152400"/>
            <a:ext cx="2514600" cy="304800"/>
          </a:xfrm>
          <a:custGeom>
            <a:avLst/>
            <a:gdLst/>
            <a:ahLst/>
            <a:cxnLst/>
            <a:rect l="l" t="t" r="r" b="b"/>
            <a:pathLst>
              <a:path w="2514600" h="304800">
                <a:moveTo>
                  <a:pt x="0" y="0"/>
                </a:moveTo>
                <a:lnTo>
                  <a:pt x="2514600" y="0"/>
                </a:lnTo>
                <a:lnTo>
                  <a:pt x="2514600" y="304800"/>
                </a:lnTo>
                <a:lnTo>
                  <a:pt x="0" y="304800"/>
                </a:lnTo>
                <a:lnTo>
                  <a:pt x="0" y="0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152400" y="152400"/>
            <a:ext cx="2514600" cy="304800"/>
          </a:xfrm>
          <a:custGeom>
            <a:avLst/>
            <a:gdLst/>
            <a:ahLst/>
            <a:cxnLst/>
            <a:rect l="l" t="t" r="r" b="b"/>
            <a:pathLst>
              <a:path w="2514600" h="304800">
                <a:moveTo>
                  <a:pt x="0" y="0"/>
                </a:moveTo>
                <a:lnTo>
                  <a:pt x="2514600" y="0"/>
                </a:lnTo>
                <a:lnTo>
                  <a:pt x="2514600" y="304800"/>
                </a:lnTo>
                <a:lnTo>
                  <a:pt x="0" y="304800"/>
                </a:lnTo>
                <a:lnTo>
                  <a:pt x="0" y="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152400" y="152400"/>
            <a:ext cx="2514600" cy="19050"/>
          </a:xfrm>
          <a:custGeom>
            <a:avLst/>
            <a:gdLst/>
            <a:ahLst/>
            <a:cxnLst/>
            <a:rect l="l" t="t" r="r" b="b"/>
            <a:pathLst>
              <a:path w="2514600" h="19050">
                <a:moveTo>
                  <a:pt x="0" y="19050"/>
                </a:moveTo>
                <a:lnTo>
                  <a:pt x="2514600" y="19050"/>
                </a:lnTo>
                <a:lnTo>
                  <a:pt x="2514600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147727" y="147727"/>
            <a:ext cx="2524125" cy="28575"/>
          </a:xfrm>
          <a:custGeom>
            <a:avLst/>
            <a:gdLst/>
            <a:ahLst/>
            <a:cxnLst/>
            <a:rect l="l" t="t" r="r" b="b"/>
            <a:pathLst>
              <a:path w="2524125" h="28575">
                <a:moveTo>
                  <a:pt x="0" y="28394"/>
                </a:moveTo>
                <a:lnTo>
                  <a:pt x="2523944" y="28394"/>
                </a:lnTo>
                <a:lnTo>
                  <a:pt x="2523944" y="0"/>
                </a:lnTo>
                <a:lnTo>
                  <a:pt x="0" y="0"/>
                </a:lnTo>
                <a:lnTo>
                  <a:pt x="0" y="283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2656839" y="152400"/>
            <a:ext cx="0" cy="304800"/>
          </a:xfrm>
          <a:custGeom>
            <a:avLst/>
            <a:gdLst/>
            <a:ahLst/>
            <a:cxnLst/>
            <a:rect l="l" t="t" r="r" b="b"/>
            <a:pathLst>
              <a:path h="304800">
                <a:moveTo>
                  <a:pt x="0" y="0"/>
                </a:moveTo>
                <a:lnTo>
                  <a:pt x="0" y="304800"/>
                </a:lnTo>
              </a:path>
            </a:pathLst>
          </a:custGeom>
          <a:ln w="20319">
            <a:solidFill>
              <a:srgbClr val="9D9D9D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2646679" y="152400"/>
            <a:ext cx="20320" cy="304800"/>
          </a:xfrm>
          <a:custGeom>
            <a:avLst/>
            <a:gdLst/>
            <a:ahLst/>
            <a:cxnLst/>
            <a:rect l="l" t="t" r="r" b="b"/>
            <a:pathLst>
              <a:path w="20319" h="304800">
                <a:moveTo>
                  <a:pt x="20319" y="0"/>
                </a:moveTo>
                <a:lnTo>
                  <a:pt x="20319" y="304800"/>
                </a:lnTo>
                <a:lnTo>
                  <a:pt x="0" y="284479"/>
                </a:lnTo>
                <a:lnTo>
                  <a:pt x="0" y="19050"/>
                </a:lnTo>
                <a:lnTo>
                  <a:pt x="20319" y="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152400" y="436880"/>
            <a:ext cx="2514600" cy="20320"/>
          </a:xfrm>
          <a:custGeom>
            <a:avLst/>
            <a:gdLst/>
            <a:ahLst/>
            <a:cxnLst/>
            <a:rect l="l" t="t" r="r" b="b"/>
            <a:pathLst>
              <a:path w="2514600" h="20320">
                <a:moveTo>
                  <a:pt x="0" y="20320"/>
                </a:moveTo>
                <a:lnTo>
                  <a:pt x="2514600" y="20320"/>
                </a:lnTo>
                <a:lnTo>
                  <a:pt x="2514600" y="0"/>
                </a:lnTo>
                <a:lnTo>
                  <a:pt x="0" y="0"/>
                </a:lnTo>
                <a:lnTo>
                  <a:pt x="0" y="20320"/>
                </a:lnTo>
                <a:close/>
              </a:path>
            </a:pathLst>
          </a:custGeom>
          <a:solidFill>
            <a:srgbClr val="BCBCB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147727" y="432207"/>
            <a:ext cx="2524125" cy="29845"/>
          </a:xfrm>
          <a:custGeom>
            <a:avLst/>
            <a:gdLst/>
            <a:ahLst/>
            <a:cxnLst/>
            <a:rect l="l" t="t" r="r" b="b"/>
            <a:pathLst>
              <a:path w="2524125" h="29845">
                <a:moveTo>
                  <a:pt x="0" y="29664"/>
                </a:moveTo>
                <a:lnTo>
                  <a:pt x="2523944" y="29664"/>
                </a:lnTo>
                <a:lnTo>
                  <a:pt x="2523944" y="0"/>
                </a:lnTo>
                <a:lnTo>
                  <a:pt x="0" y="0"/>
                </a:lnTo>
                <a:lnTo>
                  <a:pt x="0" y="296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161925" y="152400"/>
            <a:ext cx="0" cy="304800"/>
          </a:xfrm>
          <a:custGeom>
            <a:avLst/>
            <a:gdLst/>
            <a:ahLst/>
            <a:cxnLst/>
            <a:rect l="l" t="t" r="r" b="b"/>
            <a:pathLst>
              <a:path h="304800">
                <a:moveTo>
                  <a:pt x="0" y="0"/>
                </a:moveTo>
                <a:lnTo>
                  <a:pt x="0" y="30480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52400" y="152400"/>
            <a:ext cx="19050" cy="304800"/>
          </a:xfrm>
          <a:custGeom>
            <a:avLst/>
            <a:gdLst/>
            <a:ahLst/>
            <a:cxnLst/>
            <a:rect l="l" t="t" r="r" b="b"/>
            <a:pathLst>
              <a:path w="19050" h="304800">
                <a:moveTo>
                  <a:pt x="0" y="304800"/>
                </a:moveTo>
                <a:lnTo>
                  <a:pt x="0" y="0"/>
                </a:lnTo>
                <a:lnTo>
                  <a:pt x="19050" y="19050"/>
                </a:lnTo>
                <a:lnTo>
                  <a:pt x="19050" y="284479"/>
                </a:lnTo>
                <a:lnTo>
                  <a:pt x="0" y="30480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-25400" y="170179"/>
            <a:ext cx="286893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B90000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In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B90000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  <a:hlinkClick r:id="rId6" action="ppaction://hlinksldjump"/>
              </a:rPr>
              <a:t>vestigation (Phineas</a:t>
            </a:r>
            <a:r>
              <a:rPr kumimoji="0" sz="1600" b="0" i="0" u="none" strike="noStrike" kern="1200" cap="none" spc="-50" normalizeH="0" baseline="0" noProof="0" dirty="0">
                <a:ln>
                  <a:noFill/>
                </a:ln>
                <a:solidFill>
                  <a:srgbClr val="B90000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  <a:hlinkClick r:id="rId6" action="ppaction://hlinksldjump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B90000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  <a:hlinkClick r:id="rId6" action="ppaction://hlinksldjump"/>
              </a:rPr>
              <a:t>Gag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B90000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e)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43304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270" y="8508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C1F25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144000" y="17017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C0F15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-1270" y="17017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C0F15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-1270" y="25654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BFF05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144000" y="34162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EEF5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-1270" y="34162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EEF5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144000" y="42799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DEE5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-1270" y="42799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DEE5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102090" y="514350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90">
                <a:moveTo>
                  <a:pt x="0" y="85090"/>
                </a:moveTo>
                <a:lnTo>
                  <a:pt x="85090" y="85090"/>
                </a:lnTo>
                <a:lnTo>
                  <a:pt x="85090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DED5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-1270" y="51435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DED5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102090" y="599440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90">
                <a:moveTo>
                  <a:pt x="0" y="85090"/>
                </a:moveTo>
                <a:lnTo>
                  <a:pt x="85090" y="85090"/>
                </a:lnTo>
                <a:lnTo>
                  <a:pt x="85090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CEC5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-1270" y="59944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CEC5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144000" y="68453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BEB5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-1270" y="68453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BEB5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-1270" y="77089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AEA5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144000" y="85598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9E95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-1270" y="85598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9E95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144000" y="94233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9E85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-1270" y="94233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9E85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-1270" y="10287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8E75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9144000" y="111378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7E65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-1270" y="111378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7E65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-1270" y="120015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6E55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9144000" y="128523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5E45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-1270" y="128523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5E45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-1270" y="13716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4E35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9144000" y="145668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4E25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-1270" y="145668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4E25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-1270" y="154305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3E15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9144000" y="162813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2E05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-1270" y="162813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2E05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-1270" y="17145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1DF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9144000" y="179958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0DE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-1270" y="179958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0DE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-1270" y="188595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0DD5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9144000" y="197103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FDC5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-1270" y="197103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FDC5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-1270" y="20574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EDB5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9144000" y="214248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DDA5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-1270" y="214248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DDA5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-1270" y="222885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CD95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9144000" y="231393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BD85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-1270" y="231393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BD85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-1270" y="24003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BD75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9144000" y="248538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AD65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-1270" y="248538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AD65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-1270" y="257175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9D55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9144000" y="265683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8D45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-1270" y="265683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8D45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-1270" y="27432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7D35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9144000" y="282828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7D25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-1270" y="282828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7D25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-1270" y="291465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6D1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9144000" y="299973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5D0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-1270" y="299973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5D0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-1270" y="30861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4CF4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9144000" y="317118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3CE4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-1270" y="317118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3CE4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9144000" y="32575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3CD4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-1270" y="32575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3CD4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9102090" y="3343909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89">
                <a:moveTo>
                  <a:pt x="0" y="85090"/>
                </a:moveTo>
                <a:lnTo>
                  <a:pt x="85090" y="85090"/>
                </a:lnTo>
                <a:lnTo>
                  <a:pt x="85090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2CC4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-1270" y="334390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2CC4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9102090" y="3429000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89">
                <a:moveTo>
                  <a:pt x="0" y="85090"/>
                </a:moveTo>
                <a:lnTo>
                  <a:pt x="85090" y="85090"/>
                </a:lnTo>
                <a:lnTo>
                  <a:pt x="85090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1CC4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-1270" y="34290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1CC4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9144000" y="351409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0CA4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-1270" y="351409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0CA4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9144000" y="36004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FC94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-1270" y="36004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FC94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-1270" y="368680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EC84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9144000" y="377190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EC74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-1270" y="377190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EC74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-1270" y="385825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DC64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9144000" y="39433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CC54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-1270" y="39433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CC54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-1270" y="402970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BC44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9144000" y="411480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AC34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-1270" y="411480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AC34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-1270" y="420115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AC24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9144000" y="42862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9C14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-1270" y="42862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9C14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-1270" y="437260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8C04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9144000" y="445770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7BF4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-1270" y="445770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7BF4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-1270" y="454405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6BE4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9144000" y="46291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5BD4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-1270" y="46291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5BD4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-1270" y="471550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5BC4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9144000" y="480060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4BB4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-1270" y="480060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4BB4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-1270" y="488695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3BA4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9144000" y="49720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2B94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-1270" y="49720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2B94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-1270" y="505840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1B84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9144000" y="514350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1B74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-1270" y="514350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1B74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-1270" y="522985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0B64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9144000" y="53149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FB54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-1270" y="53149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FB54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9144000" y="540130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EB44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-1270" y="540130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EB44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9102090" y="5487670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89">
                <a:moveTo>
                  <a:pt x="0" y="85089"/>
                </a:moveTo>
                <a:lnTo>
                  <a:pt x="85090" y="85089"/>
                </a:lnTo>
                <a:lnTo>
                  <a:pt x="85090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DB34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-1270" y="548767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DB34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9102090" y="5572759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89">
                <a:moveTo>
                  <a:pt x="0" y="85089"/>
                </a:moveTo>
                <a:lnTo>
                  <a:pt x="85090" y="85089"/>
                </a:lnTo>
                <a:lnTo>
                  <a:pt x="85090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DB24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-1270" y="557275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DB24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9144000" y="56578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CB14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-1270" y="56578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CB14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-1270" y="574420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BB04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9144000" y="582930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AAF4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-1270" y="582930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AAF4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9144000" y="591565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9AE4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-1270" y="591565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9AE4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-1270" y="600202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8AD4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9144000" y="608710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8AC4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-1270" y="608710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8AC4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9102090" y="6173470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89">
                <a:moveTo>
                  <a:pt x="0" y="85089"/>
                </a:moveTo>
                <a:lnTo>
                  <a:pt x="85090" y="85089"/>
                </a:lnTo>
                <a:lnTo>
                  <a:pt x="85090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7AB4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-1270" y="617347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7AB4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9102090" y="6258559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89">
                <a:moveTo>
                  <a:pt x="0" y="85089"/>
                </a:moveTo>
                <a:lnTo>
                  <a:pt x="85090" y="85089"/>
                </a:lnTo>
                <a:lnTo>
                  <a:pt x="85090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6AA4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-1270" y="625855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6AA4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9144000" y="63436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5A93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-1270" y="63436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5A93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9144000" y="643000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4A83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-1270" y="643000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4A83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-1270" y="651636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4A73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9144000" y="660145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83A63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-1270" y="660145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83A63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-1270" y="668781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2A53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-1270" y="6772909"/>
            <a:ext cx="9146540" cy="86360"/>
          </a:xfrm>
          <a:custGeom>
            <a:avLst/>
            <a:gdLst/>
            <a:ahLst/>
            <a:cxnLst/>
            <a:rect l="l" t="t" r="r" b="b"/>
            <a:pathLst>
              <a:path w="9146540" h="86359">
                <a:moveTo>
                  <a:pt x="0" y="0"/>
                </a:moveTo>
                <a:lnTo>
                  <a:pt x="9146540" y="0"/>
                </a:lnTo>
                <a:lnTo>
                  <a:pt x="9146540" y="86360"/>
                </a:lnTo>
                <a:lnTo>
                  <a:pt x="0" y="86360"/>
                </a:lnTo>
                <a:lnTo>
                  <a:pt x="0" y="0"/>
                </a:lnTo>
                <a:close/>
              </a:path>
            </a:pathLst>
          </a:custGeom>
          <a:solidFill>
            <a:srgbClr val="81A43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77469" y="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0" y="6858000"/>
                </a:moveTo>
                <a:lnTo>
                  <a:pt x="228600" y="6858000"/>
                </a:lnTo>
                <a:lnTo>
                  <a:pt x="228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306070" y="0"/>
            <a:ext cx="194310" cy="6858000"/>
          </a:xfrm>
          <a:custGeom>
            <a:avLst/>
            <a:gdLst/>
            <a:ahLst/>
            <a:cxnLst/>
            <a:rect l="l" t="t" r="r" b="b"/>
            <a:pathLst>
              <a:path w="194309" h="6858000">
                <a:moveTo>
                  <a:pt x="0" y="6858000"/>
                </a:moveTo>
                <a:lnTo>
                  <a:pt x="194309" y="6858000"/>
                </a:lnTo>
                <a:lnTo>
                  <a:pt x="19430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1490980" y="0"/>
            <a:ext cx="1482090" cy="332740"/>
          </a:xfrm>
          <a:custGeom>
            <a:avLst/>
            <a:gdLst/>
            <a:ahLst/>
            <a:cxnLst/>
            <a:rect l="l" t="t" r="r" b="b"/>
            <a:pathLst>
              <a:path w="1482089" h="332740">
                <a:moveTo>
                  <a:pt x="0" y="332740"/>
                </a:moveTo>
                <a:lnTo>
                  <a:pt x="1482089" y="332740"/>
                </a:lnTo>
                <a:lnTo>
                  <a:pt x="1482089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1490980" y="6520180"/>
            <a:ext cx="1482090" cy="337820"/>
          </a:xfrm>
          <a:custGeom>
            <a:avLst/>
            <a:gdLst/>
            <a:ahLst/>
            <a:cxnLst/>
            <a:rect l="l" t="t" r="r" b="b"/>
            <a:pathLst>
              <a:path w="1482089" h="337820">
                <a:moveTo>
                  <a:pt x="0" y="337820"/>
                </a:moveTo>
                <a:lnTo>
                  <a:pt x="1482089" y="337820"/>
                </a:lnTo>
                <a:lnTo>
                  <a:pt x="1482089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500380" y="0"/>
            <a:ext cx="228600" cy="332740"/>
          </a:xfrm>
          <a:custGeom>
            <a:avLst/>
            <a:gdLst/>
            <a:ahLst/>
            <a:cxnLst/>
            <a:rect l="l" t="t" r="r" b="b"/>
            <a:pathLst>
              <a:path w="228600" h="332740">
                <a:moveTo>
                  <a:pt x="0" y="332740"/>
                </a:moveTo>
                <a:lnTo>
                  <a:pt x="228600" y="332740"/>
                </a:lnTo>
                <a:lnTo>
                  <a:pt x="2286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500380" y="6520180"/>
            <a:ext cx="228600" cy="337820"/>
          </a:xfrm>
          <a:custGeom>
            <a:avLst/>
            <a:gdLst/>
            <a:ahLst/>
            <a:cxnLst/>
            <a:rect l="l" t="t" r="r" b="b"/>
            <a:pathLst>
              <a:path w="228600" h="337820">
                <a:moveTo>
                  <a:pt x="0" y="337820"/>
                </a:moveTo>
                <a:lnTo>
                  <a:pt x="228600" y="337820"/>
                </a:lnTo>
                <a:lnTo>
                  <a:pt x="2286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728980" y="0"/>
            <a:ext cx="762000" cy="332740"/>
          </a:xfrm>
          <a:custGeom>
            <a:avLst/>
            <a:gdLst/>
            <a:ahLst/>
            <a:cxnLst/>
            <a:rect l="l" t="t" r="r" b="b"/>
            <a:pathLst>
              <a:path w="762000" h="332740">
                <a:moveTo>
                  <a:pt x="0" y="332740"/>
                </a:moveTo>
                <a:lnTo>
                  <a:pt x="762000" y="332740"/>
                </a:lnTo>
                <a:lnTo>
                  <a:pt x="7620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728980" y="6520180"/>
            <a:ext cx="762000" cy="337820"/>
          </a:xfrm>
          <a:custGeom>
            <a:avLst/>
            <a:gdLst/>
            <a:ahLst/>
            <a:cxnLst/>
            <a:rect l="l" t="t" r="r" b="b"/>
            <a:pathLst>
              <a:path w="762000" h="337820">
                <a:moveTo>
                  <a:pt x="0" y="337820"/>
                </a:moveTo>
                <a:lnTo>
                  <a:pt x="762000" y="337820"/>
                </a:lnTo>
                <a:lnTo>
                  <a:pt x="7620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6706869" y="6520180"/>
            <a:ext cx="1524000" cy="337820"/>
          </a:xfrm>
          <a:custGeom>
            <a:avLst/>
            <a:gdLst/>
            <a:ahLst/>
            <a:cxnLst/>
            <a:rect l="l" t="t" r="r" b="b"/>
            <a:pathLst>
              <a:path w="1524000" h="337820">
                <a:moveTo>
                  <a:pt x="0" y="337820"/>
                </a:moveTo>
                <a:lnTo>
                  <a:pt x="1524000" y="337820"/>
                </a:lnTo>
                <a:lnTo>
                  <a:pt x="15240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8992869" y="0"/>
            <a:ext cx="151130" cy="6858000"/>
          </a:xfrm>
          <a:custGeom>
            <a:avLst/>
            <a:gdLst/>
            <a:ahLst/>
            <a:cxnLst/>
            <a:rect l="l" t="t" r="r" b="b"/>
            <a:pathLst>
              <a:path w="151129" h="6858000">
                <a:moveTo>
                  <a:pt x="0" y="6858000"/>
                </a:moveTo>
                <a:lnTo>
                  <a:pt x="151129" y="6858000"/>
                </a:lnTo>
                <a:lnTo>
                  <a:pt x="15112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object 139"/>
          <p:cNvSpPr/>
          <p:nvPr/>
        </p:nvSpPr>
        <p:spPr>
          <a:xfrm>
            <a:off x="8230869" y="0"/>
            <a:ext cx="762000" cy="6858000"/>
          </a:xfrm>
          <a:custGeom>
            <a:avLst/>
            <a:gdLst/>
            <a:ahLst/>
            <a:cxnLst/>
            <a:rect l="l" t="t" r="r" b="b"/>
            <a:pathLst>
              <a:path w="762000" h="6858000">
                <a:moveTo>
                  <a:pt x="762000" y="0"/>
                </a:moveTo>
                <a:lnTo>
                  <a:pt x="0" y="0"/>
                </a:lnTo>
                <a:lnTo>
                  <a:pt x="0" y="6858000"/>
                </a:lnTo>
                <a:lnTo>
                  <a:pt x="762000" y="6858000"/>
                </a:lnTo>
                <a:lnTo>
                  <a:pt x="762000" y="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object 140"/>
          <p:cNvSpPr/>
          <p:nvPr/>
        </p:nvSpPr>
        <p:spPr>
          <a:xfrm>
            <a:off x="3963670" y="0"/>
            <a:ext cx="596900" cy="332740"/>
          </a:xfrm>
          <a:custGeom>
            <a:avLst/>
            <a:gdLst/>
            <a:ahLst/>
            <a:cxnLst/>
            <a:rect l="l" t="t" r="r" b="b"/>
            <a:pathLst>
              <a:path w="596900" h="332740">
                <a:moveTo>
                  <a:pt x="0" y="332740"/>
                </a:moveTo>
                <a:lnTo>
                  <a:pt x="596900" y="332740"/>
                </a:lnTo>
                <a:lnTo>
                  <a:pt x="5969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3963670" y="6520180"/>
            <a:ext cx="2743200" cy="337820"/>
          </a:xfrm>
          <a:custGeom>
            <a:avLst/>
            <a:gdLst/>
            <a:ahLst/>
            <a:cxnLst/>
            <a:rect l="l" t="t" r="r" b="b"/>
            <a:pathLst>
              <a:path w="2743200" h="337820">
                <a:moveTo>
                  <a:pt x="0" y="337820"/>
                </a:moveTo>
                <a:lnTo>
                  <a:pt x="2743200" y="337820"/>
                </a:lnTo>
                <a:lnTo>
                  <a:pt x="27432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object 142"/>
          <p:cNvSpPr/>
          <p:nvPr/>
        </p:nvSpPr>
        <p:spPr>
          <a:xfrm>
            <a:off x="50105" y="0"/>
            <a:ext cx="9100184" cy="6864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" name="object 143"/>
          <p:cNvSpPr/>
          <p:nvPr/>
        </p:nvSpPr>
        <p:spPr>
          <a:xfrm>
            <a:off x="457200" y="332740"/>
            <a:ext cx="8229600" cy="6187440"/>
          </a:xfrm>
          <a:custGeom>
            <a:avLst/>
            <a:gdLst/>
            <a:ahLst/>
            <a:cxnLst/>
            <a:rect l="l" t="t" r="r" b="b"/>
            <a:pathLst>
              <a:path w="8229600" h="6187440">
                <a:moveTo>
                  <a:pt x="8229600" y="0"/>
                </a:moveTo>
                <a:lnTo>
                  <a:pt x="0" y="0"/>
                </a:lnTo>
                <a:lnTo>
                  <a:pt x="0" y="6187439"/>
                </a:lnTo>
                <a:lnTo>
                  <a:pt x="8229600" y="6187439"/>
                </a:lnTo>
                <a:lnTo>
                  <a:pt x="8229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457200" y="332740"/>
            <a:ext cx="8229600" cy="6187440"/>
          </a:xfrm>
          <a:custGeom>
            <a:avLst/>
            <a:gdLst/>
            <a:ahLst/>
            <a:cxnLst/>
            <a:rect l="l" t="t" r="r" b="b"/>
            <a:pathLst>
              <a:path w="8229600" h="6187440">
                <a:moveTo>
                  <a:pt x="4114800" y="6187439"/>
                </a:moveTo>
                <a:lnTo>
                  <a:pt x="0" y="6187439"/>
                </a:lnTo>
                <a:lnTo>
                  <a:pt x="0" y="0"/>
                </a:lnTo>
                <a:lnTo>
                  <a:pt x="8229600" y="0"/>
                </a:lnTo>
                <a:lnTo>
                  <a:pt x="8229600" y="6187439"/>
                </a:lnTo>
                <a:lnTo>
                  <a:pt x="4114800" y="6187439"/>
                </a:lnTo>
                <a:close/>
              </a:path>
            </a:pathLst>
          </a:custGeom>
          <a:ln w="64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5" name="object 145"/>
          <p:cNvSpPr/>
          <p:nvPr/>
        </p:nvSpPr>
        <p:spPr>
          <a:xfrm>
            <a:off x="4560570" y="0"/>
            <a:ext cx="3680460" cy="676910"/>
          </a:xfrm>
          <a:custGeom>
            <a:avLst/>
            <a:gdLst/>
            <a:ahLst/>
            <a:cxnLst/>
            <a:rect l="l" t="t" r="r" b="b"/>
            <a:pathLst>
              <a:path w="3680459" h="676910">
                <a:moveTo>
                  <a:pt x="3680459" y="0"/>
                </a:moveTo>
                <a:lnTo>
                  <a:pt x="0" y="0"/>
                </a:lnTo>
                <a:lnTo>
                  <a:pt x="0" y="676910"/>
                </a:lnTo>
                <a:lnTo>
                  <a:pt x="3680459" y="676910"/>
                </a:lnTo>
                <a:lnTo>
                  <a:pt x="3680459" y="0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6" name="object 146"/>
          <p:cNvSpPr/>
          <p:nvPr/>
        </p:nvSpPr>
        <p:spPr>
          <a:xfrm>
            <a:off x="4560570" y="0"/>
            <a:ext cx="1840230" cy="676910"/>
          </a:xfrm>
          <a:custGeom>
            <a:avLst/>
            <a:gdLst/>
            <a:ahLst/>
            <a:cxnLst/>
            <a:rect l="l" t="t" r="r" b="b"/>
            <a:pathLst>
              <a:path w="1840229" h="676910">
                <a:moveTo>
                  <a:pt x="1840229" y="676910"/>
                </a:moveTo>
                <a:lnTo>
                  <a:pt x="0" y="676910"/>
                </a:lnTo>
                <a:lnTo>
                  <a:pt x="0" y="0"/>
                </a:lnTo>
              </a:path>
            </a:pathLst>
          </a:custGeom>
          <a:ln w="15814">
            <a:solidFill>
              <a:srgbClr val="73A40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6400800" y="0"/>
            <a:ext cx="1840230" cy="676910"/>
          </a:xfrm>
          <a:custGeom>
            <a:avLst/>
            <a:gdLst/>
            <a:ahLst/>
            <a:cxnLst/>
            <a:rect l="l" t="t" r="r" b="b"/>
            <a:pathLst>
              <a:path w="1840229" h="676910">
                <a:moveTo>
                  <a:pt x="1840229" y="0"/>
                </a:moveTo>
                <a:lnTo>
                  <a:pt x="1840229" y="676910"/>
                </a:lnTo>
                <a:lnTo>
                  <a:pt x="0" y="676910"/>
                </a:lnTo>
              </a:path>
            </a:pathLst>
          </a:custGeom>
          <a:ln w="15814">
            <a:solidFill>
              <a:srgbClr val="73A40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8" name="object 148"/>
          <p:cNvSpPr/>
          <p:nvPr/>
        </p:nvSpPr>
        <p:spPr>
          <a:xfrm>
            <a:off x="4649470" y="0"/>
            <a:ext cx="3505200" cy="600710"/>
          </a:xfrm>
          <a:custGeom>
            <a:avLst/>
            <a:gdLst/>
            <a:ahLst/>
            <a:cxnLst/>
            <a:rect l="l" t="t" r="r" b="b"/>
            <a:pathLst>
              <a:path w="3505200" h="600710">
                <a:moveTo>
                  <a:pt x="3505200" y="0"/>
                </a:moveTo>
                <a:lnTo>
                  <a:pt x="0" y="0"/>
                </a:lnTo>
                <a:lnTo>
                  <a:pt x="0" y="600710"/>
                </a:lnTo>
                <a:lnTo>
                  <a:pt x="3505200" y="600710"/>
                </a:lnTo>
                <a:lnTo>
                  <a:pt x="3505200" y="0"/>
                </a:lnTo>
                <a:close/>
              </a:path>
            </a:pathLst>
          </a:custGeom>
          <a:solidFill>
            <a:srgbClr val="70675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9" name="object 149"/>
          <p:cNvSpPr txBox="1"/>
          <p:nvPr/>
        </p:nvSpPr>
        <p:spPr>
          <a:xfrm>
            <a:off x="1191260" y="2275839"/>
            <a:ext cx="6534150" cy="2153920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00" b="0" i="0" u="none" strike="noStrike" kern="1200" cap="none" spc="22" normalizeH="0" baseline="10802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Wingdings 2"/>
                <a:ea typeface="+mn-ea"/>
                <a:cs typeface="Wingdings 2"/>
              </a:rPr>
              <a:t></a:t>
            </a:r>
            <a:r>
              <a:rPr kumimoji="0" sz="2700" b="0" i="0" u="none" strike="noStrike" kern="1200" cap="none" spc="22" normalizeH="0" baseline="10802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secondary motor area/6,8,44 and</a:t>
            </a:r>
            <a:r>
              <a:rPr kumimoji="0" sz="2400" b="1" i="0" u="none" strike="noStrike" kern="1200" cap="none" spc="6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45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00" b="0" i="0" u="none" strike="noStrike" kern="1200" cap="none" spc="22" normalizeH="0" baseline="10802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Wingdings 2"/>
                <a:ea typeface="+mn-ea"/>
                <a:cs typeface="Wingdings 2"/>
              </a:rPr>
              <a:t></a:t>
            </a:r>
            <a:r>
              <a:rPr kumimoji="0" sz="2700" b="0" i="0" u="none" strike="noStrike" kern="1200" cap="none" spc="22" normalizeH="0" baseline="10802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Precentral gyrus,sup,middle,inf frontal</a:t>
            </a:r>
            <a:r>
              <a:rPr kumimoji="0" sz="2400" b="1" i="0" u="none" strike="noStrike" kern="1200" cap="none" spc="7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gyri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00" b="0" i="0" u="none" strike="noStrike" kern="1200" cap="none" spc="22" normalizeH="0" baseline="9259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Wingdings 2"/>
                <a:ea typeface="+mn-ea"/>
                <a:cs typeface="Wingdings 2"/>
              </a:rPr>
              <a:t></a:t>
            </a:r>
            <a:r>
              <a:rPr kumimoji="0" sz="2700" b="0" i="0" u="none" strike="noStrike" kern="1200" cap="none" spc="22" normalizeH="0" baseline="9259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It programs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the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activity of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the</a:t>
            </a:r>
            <a:r>
              <a:rPr kumimoji="0" sz="2400" b="0" i="0" u="none" strike="noStrike" kern="1200" cap="none" spc="2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PMA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285750" marR="5080" lvl="0" indent="-273050" algn="l" defTabSz="914400" rtl="0" eaLnBrk="1" fontAlgn="auto" latinLnBrk="0" hangingPunct="1">
              <a:lnSpc>
                <a:spcPts val="2860"/>
              </a:lnSpc>
              <a:spcBef>
                <a:spcPts val="6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00" b="0" i="0" u="none" strike="noStrike" kern="1200" cap="none" spc="22" normalizeH="0" baseline="9259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Wingdings 2"/>
                <a:ea typeface="+mn-ea"/>
                <a:cs typeface="Wingdings 2"/>
              </a:rPr>
              <a:t></a:t>
            </a:r>
            <a:r>
              <a:rPr kumimoji="0" sz="2700" b="0" i="0" u="none" strike="noStrike" kern="1200" cap="none" spc="22" normalizeH="0" baseline="9259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Stronger stimulation is required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to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produce 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the same degree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of</a:t>
            </a:r>
            <a:r>
              <a:rPr kumimoji="0" sz="2400" b="0" i="0" u="none" strike="noStrike" kern="1200" cap="none" spc="-3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movement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2314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6070" y="0"/>
            <a:ext cx="194310" cy="6858000"/>
          </a:xfrm>
          <a:custGeom>
            <a:avLst/>
            <a:gdLst/>
            <a:ahLst/>
            <a:cxnLst/>
            <a:rect l="l" t="t" r="r" b="b"/>
            <a:pathLst>
              <a:path w="194309" h="6858000">
                <a:moveTo>
                  <a:pt x="0" y="6858000"/>
                </a:moveTo>
                <a:lnTo>
                  <a:pt x="194309" y="6858000"/>
                </a:lnTo>
                <a:lnTo>
                  <a:pt x="19430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90980" y="0"/>
            <a:ext cx="1482090" cy="332740"/>
          </a:xfrm>
          <a:custGeom>
            <a:avLst/>
            <a:gdLst/>
            <a:ahLst/>
            <a:cxnLst/>
            <a:rect l="l" t="t" r="r" b="b"/>
            <a:pathLst>
              <a:path w="1482089" h="332740">
                <a:moveTo>
                  <a:pt x="0" y="332740"/>
                </a:moveTo>
                <a:lnTo>
                  <a:pt x="1482089" y="332740"/>
                </a:lnTo>
                <a:lnTo>
                  <a:pt x="1482089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90980" y="6520180"/>
            <a:ext cx="1482090" cy="337820"/>
          </a:xfrm>
          <a:custGeom>
            <a:avLst/>
            <a:gdLst/>
            <a:ahLst/>
            <a:cxnLst/>
            <a:rect l="l" t="t" r="r" b="b"/>
            <a:pathLst>
              <a:path w="1482089" h="337820">
                <a:moveTo>
                  <a:pt x="0" y="337820"/>
                </a:moveTo>
                <a:lnTo>
                  <a:pt x="1482089" y="337820"/>
                </a:lnTo>
                <a:lnTo>
                  <a:pt x="1482089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0380" y="0"/>
            <a:ext cx="228600" cy="332740"/>
          </a:xfrm>
          <a:custGeom>
            <a:avLst/>
            <a:gdLst/>
            <a:ahLst/>
            <a:cxnLst/>
            <a:rect l="l" t="t" r="r" b="b"/>
            <a:pathLst>
              <a:path w="228600" h="332740">
                <a:moveTo>
                  <a:pt x="0" y="332740"/>
                </a:moveTo>
                <a:lnTo>
                  <a:pt x="228600" y="332740"/>
                </a:lnTo>
                <a:lnTo>
                  <a:pt x="2286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0380" y="6520180"/>
            <a:ext cx="228600" cy="337820"/>
          </a:xfrm>
          <a:custGeom>
            <a:avLst/>
            <a:gdLst/>
            <a:ahLst/>
            <a:cxnLst/>
            <a:rect l="l" t="t" r="r" b="b"/>
            <a:pathLst>
              <a:path w="228600" h="337820">
                <a:moveTo>
                  <a:pt x="0" y="337820"/>
                </a:moveTo>
                <a:lnTo>
                  <a:pt x="228600" y="337820"/>
                </a:lnTo>
                <a:lnTo>
                  <a:pt x="2286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28980" y="0"/>
            <a:ext cx="762000" cy="332740"/>
          </a:xfrm>
          <a:custGeom>
            <a:avLst/>
            <a:gdLst/>
            <a:ahLst/>
            <a:cxnLst/>
            <a:rect l="l" t="t" r="r" b="b"/>
            <a:pathLst>
              <a:path w="762000" h="332740">
                <a:moveTo>
                  <a:pt x="0" y="332740"/>
                </a:moveTo>
                <a:lnTo>
                  <a:pt x="762000" y="332740"/>
                </a:lnTo>
                <a:lnTo>
                  <a:pt x="7620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28980" y="6520180"/>
            <a:ext cx="762000" cy="337820"/>
          </a:xfrm>
          <a:custGeom>
            <a:avLst/>
            <a:gdLst/>
            <a:ahLst/>
            <a:cxnLst/>
            <a:rect l="l" t="t" r="r" b="b"/>
            <a:pathLst>
              <a:path w="762000" h="337820">
                <a:moveTo>
                  <a:pt x="0" y="337820"/>
                </a:moveTo>
                <a:lnTo>
                  <a:pt x="762000" y="337820"/>
                </a:lnTo>
                <a:lnTo>
                  <a:pt x="7620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706869" y="6520180"/>
            <a:ext cx="1524000" cy="337820"/>
          </a:xfrm>
          <a:custGeom>
            <a:avLst/>
            <a:gdLst/>
            <a:ahLst/>
            <a:cxnLst/>
            <a:rect l="l" t="t" r="r" b="b"/>
            <a:pathLst>
              <a:path w="1524000" h="337820">
                <a:moveTo>
                  <a:pt x="0" y="337820"/>
                </a:moveTo>
                <a:lnTo>
                  <a:pt x="1524000" y="337820"/>
                </a:lnTo>
                <a:lnTo>
                  <a:pt x="15240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992869" y="0"/>
            <a:ext cx="151130" cy="6858000"/>
          </a:xfrm>
          <a:custGeom>
            <a:avLst/>
            <a:gdLst/>
            <a:ahLst/>
            <a:cxnLst/>
            <a:rect l="l" t="t" r="r" b="b"/>
            <a:pathLst>
              <a:path w="151129" h="6858000">
                <a:moveTo>
                  <a:pt x="0" y="6858000"/>
                </a:moveTo>
                <a:lnTo>
                  <a:pt x="151129" y="6858000"/>
                </a:lnTo>
                <a:lnTo>
                  <a:pt x="15112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230869" y="0"/>
            <a:ext cx="762000" cy="6858000"/>
          </a:xfrm>
          <a:custGeom>
            <a:avLst/>
            <a:gdLst/>
            <a:ahLst/>
            <a:cxnLst/>
            <a:rect l="l" t="t" r="r" b="b"/>
            <a:pathLst>
              <a:path w="762000" h="6858000">
                <a:moveTo>
                  <a:pt x="762000" y="0"/>
                </a:moveTo>
                <a:lnTo>
                  <a:pt x="0" y="0"/>
                </a:lnTo>
                <a:lnTo>
                  <a:pt x="0" y="6858000"/>
                </a:lnTo>
                <a:lnTo>
                  <a:pt x="762000" y="6858000"/>
                </a:lnTo>
                <a:lnTo>
                  <a:pt x="762000" y="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963670" y="0"/>
            <a:ext cx="596900" cy="332740"/>
          </a:xfrm>
          <a:custGeom>
            <a:avLst/>
            <a:gdLst/>
            <a:ahLst/>
            <a:cxnLst/>
            <a:rect l="l" t="t" r="r" b="b"/>
            <a:pathLst>
              <a:path w="596900" h="332740">
                <a:moveTo>
                  <a:pt x="0" y="332740"/>
                </a:moveTo>
                <a:lnTo>
                  <a:pt x="596900" y="332740"/>
                </a:lnTo>
                <a:lnTo>
                  <a:pt x="5969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963670" y="6520180"/>
            <a:ext cx="2743200" cy="337820"/>
          </a:xfrm>
          <a:custGeom>
            <a:avLst/>
            <a:gdLst/>
            <a:ahLst/>
            <a:cxnLst/>
            <a:rect l="l" t="t" r="r" b="b"/>
            <a:pathLst>
              <a:path w="2743200" h="337820">
                <a:moveTo>
                  <a:pt x="0" y="337820"/>
                </a:moveTo>
                <a:lnTo>
                  <a:pt x="2743200" y="337820"/>
                </a:lnTo>
                <a:lnTo>
                  <a:pt x="27432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0105" y="0"/>
            <a:ext cx="9100184" cy="6864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57200" y="332740"/>
            <a:ext cx="8229600" cy="6187440"/>
          </a:xfrm>
          <a:custGeom>
            <a:avLst/>
            <a:gdLst/>
            <a:ahLst/>
            <a:cxnLst/>
            <a:rect l="l" t="t" r="r" b="b"/>
            <a:pathLst>
              <a:path w="8229600" h="6187440">
                <a:moveTo>
                  <a:pt x="8229600" y="0"/>
                </a:moveTo>
                <a:lnTo>
                  <a:pt x="0" y="0"/>
                </a:lnTo>
                <a:lnTo>
                  <a:pt x="0" y="6187439"/>
                </a:lnTo>
                <a:lnTo>
                  <a:pt x="8229600" y="6187439"/>
                </a:lnTo>
                <a:lnTo>
                  <a:pt x="8229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57200" y="332740"/>
            <a:ext cx="8229600" cy="6187440"/>
          </a:xfrm>
          <a:custGeom>
            <a:avLst/>
            <a:gdLst/>
            <a:ahLst/>
            <a:cxnLst/>
            <a:rect l="l" t="t" r="r" b="b"/>
            <a:pathLst>
              <a:path w="8229600" h="6187440">
                <a:moveTo>
                  <a:pt x="4114800" y="6187439"/>
                </a:moveTo>
                <a:lnTo>
                  <a:pt x="0" y="6187439"/>
                </a:lnTo>
                <a:lnTo>
                  <a:pt x="0" y="0"/>
                </a:lnTo>
                <a:lnTo>
                  <a:pt x="8229600" y="0"/>
                </a:lnTo>
                <a:lnTo>
                  <a:pt x="8229600" y="6187439"/>
                </a:lnTo>
                <a:lnTo>
                  <a:pt x="4114800" y="6187439"/>
                </a:lnTo>
                <a:close/>
              </a:path>
            </a:pathLst>
          </a:custGeom>
          <a:ln w="64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560570" y="0"/>
            <a:ext cx="3680460" cy="676910"/>
          </a:xfrm>
          <a:custGeom>
            <a:avLst/>
            <a:gdLst/>
            <a:ahLst/>
            <a:cxnLst/>
            <a:rect l="l" t="t" r="r" b="b"/>
            <a:pathLst>
              <a:path w="3680459" h="676910">
                <a:moveTo>
                  <a:pt x="3680459" y="0"/>
                </a:moveTo>
                <a:lnTo>
                  <a:pt x="0" y="0"/>
                </a:lnTo>
                <a:lnTo>
                  <a:pt x="0" y="676910"/>
                </a:lnTo>
                <a:lnTo>
                  <a:pt x="3680459" y="676910"/>
                </a:lnTo>
                <a:lnTo>
                  <a:pt x="3680459" y="0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560570" y="0"/>
            <a:ext cx="1840230" cy="676910"/>
          </a:xfrm>
          <a:custGeom>
            <a:avLst/>
            <a:gdLst/>
            <a:ahLst/>
            <a:cxnLst/>
            <a:rect l="l" t="t" r="r" b="b"/>
            <a:pathLst>
              <a:path w="1840229" h="676910">
                <a:moveTo>
                  <a:pt x="1840229" y="676910"/>
                </a:moveTo>
                <a:lnTo>
                  <a:pt x="0" y="676910"/>
                </a:lnTo>
                <a:lnTo>
                  <a:pt x="0" y="0"/>
                </a:lnTo>
              </a:path>
            </a:pathLst>
          </a:custGeom>
          <a:ln w="15814">
            <a:solidFill>
              <a:srgbClr val="73A40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400800" y="0"/>
            <a:ext cx="1840230" cy="676910"/>
          </a:xfrm>
          <a:custGeom>
            <a:avLst/>
            <a:gdLst/>
            <a:ahLst/>
            <a:cxnLst/>
            <a:rect l="l" t="t" r="r" b="b"/>
            <a:pathLst>
              <a:path w="1840229" h="676910">
                <a:moveTo>
                  <a:pt x="1840229" y="0"/>
                </a:moveTo>
                <a:lnTo>
                  <a:pt x="1840229" y="676910"/>
                </a:lnTo>
                <a:lnTo>
                  <a:pt x="0" y="676910"/>
                </a:lnTo>
              </a:path>
            </a:pathLst>
          </a:custGeom>
          <a:ln w="15814">
            <a:solidFill>
              <a:srgbClr val="73A40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649470" y="0"/>
            <a:ext cx="3505200" cy="600710"/>
          </a:xfrm>
          <a:custGeom>
            <a:avLst/>
            <a:gdLst/>
            <a:ahLst/>
            <a:cxnLst/>
            <a:rect l="l" t="t" r="r" b="b"/>
            <a:pathLst>
              <a:path w="3505200" h="600710">
                <a:moveTo>
                  <a:pt x="3505200" y="0"/>
                </a:moveTo>
                <a:lnTo>
                  <a:pt x="0" y="0"/>
                </a:lnTo>
                <a:lnTo>
                  <a:pt x="0" y="600710"/>
                </a:lnTo>
                <a:lnTo>
                  <a:pt x="3505200" y="600710"/>
                </a:lnTo>
                <a:lnTo>
                  <a:pt x="3505200" y="0"/>
                </a:lnTo>
                <a:close/>
              </a:path>
            </a:pathLst>
          </a:custGeom>
          <a:solidFill>
            <a:srgbClr val="70675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191260" y="2282189"/>
            <a:ext cx="3184525" cy="901700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sz="2700" u="none" spc="22" baseline="10802" dirty="0">
                <a:latin typeface="Wingdings 2"/>
                <a:cs typeface="Wingdings 2"/>
              </a:rPr>
              <a:t></a:t>
            </a:r>
            <a:r>
              <a:rPr sz="2700" u="none" spc="22" baseline="10802" dirty="0">
                <a:latin typeface="Times New Roman"/>
                <a:cs typeface="Times New Roman"/>
              </a:rPr>
              <a:t> </a:t>
            </a:r>
            <a:r>
              <a:rPr sz="2400" b="1" u="none" spc="-5" dirty="0">
                <a:solidFill>
                  <a:srgbClr val="3D3C2C"/>
                </a:solidFill>
                <a:latin typeface="Century Gothic"/>
                <a:cs typeface="Century Gothic"/>
              </a:rPr>
              <a:t>Broca’s </a:t>
            </a:r>
            <a:r>
              <a:rPr sz="2400" b="1" u="none" dirty="0">
                <a:solidFill>
                  <a:srgbClr val="3D3C2C"/>
                </a:solidFill>
                <a:latin typeface="Century Gothic"/>
                <a:cs typeface="Century Gothic"/>
              </a:rPr>
              <a:t>Area</a:t>
            </a:r>
            <a:r>
              <a:rPr sz="2400" b="1" u="none" spc="-25" dirty="0">
                <a:solidFill>
                  <a:srgbClr val="3D3C2C"/>
                </a:solidFill>
                <a:latin typeface="Century Gothic"/>
                <a:cs typeface="Century Gothic"/>
              </a:rPr>
              <a:t> </a:t>
            </a:r>
            <a:r>
              <a:rPr sz="2400" u="none" spc="-5" dirty="0">
                <a:solidFill>
                  <a:srgbClr val="3D3C2C"/>
                </a:solidFill>
              </a:rPr>
              <a:t>–44,45</a:t>
            </a:r>
            <a:endParaRPr sz="24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570"/>
              </a:spcBef>
            </a:pPr>
            <a:r>
              <a:rPr sz="2700" u="none" spc="22" baseline="9259" dirty="0">
                <a:latin typeface="Wingdings 2"/>
                <a:cs typeface="Wingdings 2"/>
              </a:rPr>
              <a:t></a:t>
            </a:r>
            <a:r>
              <a:rPr sz="2700" u="none" spc="22" baseline="9259" dirty="0">
                <a:latin typeface="Times New Roman"/>
                <a:cs typeface="Times New Roman"/>
              </a:rPr>
              <a:t> </a:t>
            </a:r>
            <a:r>
              <a:rPr sz="2400" u="none" spc="-5" dirty="0">
                <a:solidFill>
                  <a:srgbClr val="3D3C2C"/>
                </a:solidFill>
              </a:rPr>
              <a:t>Inf.frontal</a:t>
            </a:r>
            <a:r>
              <a:rPr sz="2400" u="none" spc="40" dirty="0">
                <a:solidFill>
                  <a:srgbClr val="3D3C2C"/>
                </a:solidFill>
              </a:rPr>
              <a:t> </a:t>
            </a:r>
            <a:r>
              <a:rPr sz="2400" u="none" dirty="0">
                <a:solidFill>
                  <a:srgbClr val="3D3C2C"/>
                </a:solidFill>
              </a:rPr>
              <a:t>gyrus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91260" y="3230879"/>
            <a:ext cx="56337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00" b="0" i="0" u="none" strike="noStrike" kern="1200" cap="none" spc="22" normalizeH="0" baseline="9259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Wingdings 2"/>
                <a:ea typeface="+mn-ea"/>
                <a:cs typeface="Wingdings 2"/>
              </a:rPr>
              <a:t></a:t>
            </a:r>
            <a:r>
              <a:rPr kumimoji="0" sz="2700" b="0" i="0" u="none" strike="noStrike" kern="1200" cap="none" spc="22" normalizeH="0" baseline="9259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Brings about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the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formation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of</a:t>
            </a:r>
            <a:r>
              <a:rPr kumimoji="0" sz="2400" b="0" i="0" u="none" strike="noStrike" kern="1200" cap="none" spc="3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words.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91260" y="3708400"/>
            <a:ext cx="231775" cy="3028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Wingdings 2"/>
                <a:ea typeface="+mn-ea"/>
                <a:cs typeface="Wingdings 2"/>
              </a:rPr>
              <a:t>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Wingdings 2"/>
              <a:ea typeface="+mn-ea"/>
              <a:cs typeface="Wingdings 2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631950" y="3680459"/>
            <a:ext cx="42500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Located on </a:t>
            </a:r>
            <a:r>
              <a:rPr kumimoji="0" sz="2400" b="1" i="1" u="heavy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>
                  <a:solidFill>
                    <a:srgbClr val="3D3C2C"/>
                  </a:solidFill>
                </a:uFill>
                <a:latin typeface="Century Gothic"/>
                <a:ea typeface="+mn-ea"/>
                <a:cs typeface="Century Gothic"/>
              </a:rPr>
              <a:t>Left</a:t>
            </a:r>
            <a:r>
              <a:rPr kumimoji="0" sz="2400" b="1" i="1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Frontal</a:t>
            </a:r>
            <a:r>
              <a:rPr kumimoji="0" sz="2400" b="0" i="0" u="none" strike="noStrike" kern="1200" cap="none" spc="-4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Lobe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91260" y="4126229"/>
            <a:ext cx="6393815" cy="147828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85750" marR="5080" lvl="0" indent="-273050" algn="l" defTabSz="914400" rtl="0" eaLnBrk="1" fontAlgn="auto" latinLnBrk="0" hangingPunct="1">
              <a:lnSpc>
                <a:spcPct val="991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00" b="0" i="0" u="none" strike="noStrike" kern="1200" cap="none" spc="22" normalizeH="0" baseline="10802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Wingdings 2"/>
                <a:ea typeface="+mn-ea"/>
                <a:cs typeface="Wingdings 2"/>
              </a:rPr>
              <a:t></a:t>
            </a:r>
            <a:r>
              <a:rPr kumimoji="0" sz="2700" b="0" i="0" u="none" strike="noStrike" kern="1200" cap="none" spc="22" normalizeH="0" baseline="10802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Broca’s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Aphasia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–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Results in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the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ability to  comprehend speech, but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the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decreased  motor ability (or inability) to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speak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and  form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words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6283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270" y="8508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C1F25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144000" y="17017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C0F15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-1270" y="17017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C0F15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-1270" y="25654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BFF05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144000" y="34162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EEF5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-1270" y="34162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EEF5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144000" y="42799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DEE5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-1270" y="42799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DEE5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102090" y="514350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90">
                <a:moveTo>
                  <a:pt x="0" y="85090"/>
                </a:moveTo>
                <a:lnTo>
                  <a:pt x="85090" y="85090"/>
                </a:lnTo>
                <a:lnTo>
                  <a:pt x="85090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DED5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-1270" y="51435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DED5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102090" y="599440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90">
                <a:moveTo>
                  <a:pt x="0" y="85090"/>
                </a:moveTo>
                <a:lnTo>
                  <a:pt x="85090" y="85090"/>
                </a:lnTo>
                <a:lnTo>
                  <a:pt x="85090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CEC5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-1270" y="59944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CEC5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144000" y="68453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BEB5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-1270" y="68453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BEB5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-1270" y="77089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AEA5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144000" y="85598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9E95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-1270" y="85598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9E95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144000" y="94233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9E85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-1270" y="94233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9E85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-1270" y="10287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8E75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9144000" y="111378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7E65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-1270" y="111378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7E65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-1270" y="120015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6E55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9144000" y="128523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5E45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-1270" y="128523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5E45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-1270" y="13716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4E35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9144000" y="145668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4E25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-1270" y="145668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4E25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-1270" y="154305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3E15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9144000" y="162813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2E05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-1270" y="162813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2E05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-1270" y="17145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1DF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9144000" y="179958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0DE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-1270" y="179958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0DE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-1270" y="188595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0DD5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9144000" y="197103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FDC5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-1270" y="197103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FDC5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-1270" y="20574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EDB5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9144000" y="214248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DDA5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-1270" y="214248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DDA5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-1270" y="222885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CD95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9144000" y="231393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BD85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-1270" y="231393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BD85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-1270" y="24003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BD75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9144000" y="248538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AD65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-1270" y="248538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AD65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-1270" y="257175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9D55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9144000" y="265683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8D45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-1270" y="265683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8D45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-1270" y="27432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7D35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9144000" y="282828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7D25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-1270" y="282828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7D25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-1270" y="291465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6D1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9144000" y="299973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5D0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-1270" y="299973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5D0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-1270" y="30861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4CF4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9144000" y="317118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3CE4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-1270" y="317118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3CE4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9144000" y="32575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3CD4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-1270" y="32575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3CD4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9102090" y="3343909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89">
                <a:moveTo>
                  <a:pt x="0" y="85090"/>
                </a:moveTo>
                <a:lnTo>
                  <a:pt x="85090" y="85090"/>
                </a:lnTo>
                <a:lnTo>
                  <a:pt x="85090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2CC4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-1270" y="334390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2CC4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9102090" y="3429000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89">
                <a:moveTo>
                  <a:pt x="0" y="85090"/>
                </a:moveTo>
                <a:lnTo>
                  <a:pt x="85090" y="85090"/>
                </a:lnTo>
                <a:lnTo>
                  <a:pt x="85090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1CC4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-1270" y="34290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1CC4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9144000" y="351409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0CA4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-1270" y="351409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0CA4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9144000" y="36004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FC94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-1270" y="36004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FC94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-1270" y="368680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EC84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9144000" y="377190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EC74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-1270" y="377190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EC74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-1270" y="385825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DC64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9144000" y="39433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CC54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-1270" y="39433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CC54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-1270" y="402970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BC44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9144000" y="411480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AC34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-1270" y="411480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AC34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-1270" y="420115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AC24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9144000" y="42862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9C14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-1270" y="42862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9C14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-1270" y="437260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8C04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9144000" y="445770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7BF4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-1270" y="445770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7BF4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-1270" y="454405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6BE4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9144000" y="46291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5BD4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-1270" y="46291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5BD4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-1270" y="471550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5BC4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9144000" y="480060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4BB4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-1270" y="480060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4BB4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-1270" y="488695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3BA4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9144000" y="49720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2B94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-1270" y="49720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2B94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-1270" y="505840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1B84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9144000" y="514350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1B74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-1270" y="514350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1B74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-1270" y="522985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0B64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9144000" y="53149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FB54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-1270" y="53149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FB54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9144000" y="540130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EB44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-1270" y="540130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EB44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9102090" y="5487670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89">
                <a:moveTo>
                  <a:pt x="0" y="85089"/>
                </a:moveTo>
                <a:lnTo>
                  <a:pt x="85090" y="85089"/>
                </a:lnTo>
                <a:lnTo>
                  <a:pt x="85090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DB34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-1270" y="548767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DB34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9102090" y="5572759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89">
                <a:moveTo>
                  <a:pt x="0" y="85089"/>
                </a:moveTo>
                <a:lnTo>
                  <a:pt x="85090" y="85089"/>
                </a:lnTo>
                <a:lnTo>
                  <a:pt x="85090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DB24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-1270" y="557275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DB24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9144000" y="56578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CB14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-1270" y="56578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CB14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-1270" y="574420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BB04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9144000" y="582930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AAF4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-1270" y="582930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AAF4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9144000" y="591565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9AE4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-1270" y="591565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9AE4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-1270" y="600202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8AD4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9144000" y="608710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8AC4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-1270" y="608710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8AC4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9102090" y="6173470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89">
                <a:moveTo>
                  <a:pt x="0" y="85089"/>
                </a:moveTo>
                <a:lnTo>
                  <a:pt x="85090" y="85089"/>
                </a:lnTo>
                <a:lnTo>
                  <a:pt x="85090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7AB4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-1270" y="617347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7AB4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9102090" y="6258559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89">
                <a:moveTo>
                  <a:pt x="0" y="85089"/>
                </a:moveTo>
                <a:lnTo>
                  <a:pt x="85090" y="85089"/>
                </a:lnTo>
                <a:lnTo>
                  <a:pt x="85090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6AA4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-1270" y="625855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6AA4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9144000" y="63436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5A93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-1270" y="63436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5A93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9144000" y="643000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4A83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-1270" y="643000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4A83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-1270" y="651636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4A73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9144000" y="660145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83A63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-1270" y="660145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83A63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-1270" y="668781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2A53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-1270" y="6772909"/>
            <a:ext cx="9146540" cy="86360"/>
          </a:xfrm>
          <a:custGeom>
            <a:avLst/>
            <a:gdLst/>
            <a:ahLst/>
            <a:cxnLst/>
            <a:rect l="l" t="t" r="r" b="b"/>
            <a:pathLst>
              <a:path w="9146540" h="86359">
                <a:moveTo>
                  <a:pt x="0" y="0"/>
                </a:moveTo>
                <a:lnTo>
                  <a:pt x="9146540" y="0"/>
                </a:lnTo>
                <a:lnTo>
                  <a:pt x="9146540" y="86360"/>
                </a:lnTo>
                <a:lnTo>
                  <a:pt x="0" y="86360"/>
                </a:lnTo>
                <a:lnTo>
                  <a:pt x="0" y="0"/>
                </a:lnTo>
                <a:close/>
              </a:path>
            </a:pathLst>
          </a:custGeom>
          <a:solidFill>
            <a:srgbClr val="81A43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77469" y="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0" y="6858000"/>
                </a:moveTo>
                <a:lnTo>
                  <a:pt x="228600" y="6858000"/>
                </a:lnTo>
                <a:lnTo>
                  <a:pt x="228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306070" y="0"/>
            <a:ext cx="194310" cy="6858000"/>
          </a:xfrm>
          <a:custGeom>
            <a:avLst/>
            <a:gdLst/>
            <a:ahLst/>
            <a:cxnLst/>
            <a:rect l="l" t="t" r="r" b="b"/>
            <a:pathLst>
              <a:path w="194309" h="6858000">
                <a:moveTo>
                  <a:pt x="0" y="6858000"/>
                </a:moveTo>
                <a:lnTo>
                  <a:pt x="194309" y="6858000"/>
                </a:lnTo>
                <a:lnTo>
                  <a:pt x="19430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1490980" y="0"/>
            <a:ext cx="1482090" cy="332740"/>
          </a:xfrm>
          <a:custGeom>
            <a:avLst/>
            <a:gdLst/>
            <a:ahLst/>
            <a:cxnLst/>
            <a:rect l="l" t="t" r="r" b="b"/>
            <a:pathLst>
              <a:path w="1482089" h="332740">
                <a:moveTo>
                  <a:pt x="0" y="332740"/>
                </a:moveTo>
                <a:lnTo>
                  <a:pt x="1482089" y="332740"/>
                </a:lnTo>
                <a:lnTo>
                  <a:pt x="1482089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1490980" y="6520180"/>
            <a:ext cx="1482090" cy="337820"/>
          </a:xfrm>
          <a:custGeom>
            <a:avLst/>
            <a:gdLst/>
            <a:ahLst/>
            <a:cxnLst/>
            <a:rect l="l" t="t" r="r" b="b"/>
            <a:pathLst>
              <a:path w="1482089" h="337820">
                <a:moveTo>
                  <a:pt x="0" y="337820"/>
                </a:moveTo>
                <a:lnTo>
                  <a:pt x="1482089" y="337820"/>
                </a:lnTo>
                <a:lnTo>
                  <a:pt x="1482089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500380" y="0"/>
            <a:ext cx="228600" cy="332740"/>
          </a:xfrm>
          <a:custGeom>
            <a:avLst/>
            <a:gdLst/>
            <a:ahLst/>
            <a:cxnLst/>
            <a:rect l="l" t="t" r="r" b="b"/>
            <a:pathLst>
              <a:path w="228600" h="332740">
                <a:moveTo>
                  <a:pt x="0" y="332740"/>
                </a:moveTo>
                <a:lnTo>
                  <a:pt x="228600" y="332740"/>
                </a:lnTo>
                <a:lnTo>
                  <a:pt x="2286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500380" y="6520180"/>
            <a:ext cx="228600" cy="337820"/>
          </a:xfrm>
          <a:custGeom>
            <a:avLst/>
            <a:gdLst/>
            <a:ahLst/>
            <a:cxnLst/>
            <a:rect l="l" t="t" r="r" b="b"/>
            <a:pathLst>
              <a:path w="228600" h="337820">
                <a:moveTo>
                  <a:pt x="0" y="337820"/>
                </a:moveTo>
                <a:lnTo>
                  <a:pt x="228600" y="337820"/>
                </a:lnTo>
                <a:lnTo>
                  <a:pt x="2286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728980" y="0"/>
            <a:ext cx="762000" cy="332740"/>
          </a:xfrm>
          <a:custGeom>
            <a:avLst/>
            <a:gdLst/>
            <a:ahLst/>
            <a:cxnLst/>
            <a:rect l="l" t="t" r="r" b="b"/>
            <a:pathLst>
              <a:path w="762000" h="332740">
                <a:moveTo>
                  <a:pt x="0" y="332740"/>
                </a:moveTo>
                <a:lnTo>
                  <a:pt x="762000" y="332740"/>
                </a:lnTo>
                <a:lnTo>
                  <a:pt x="7620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728980" y="6520180"/>
            <a:ext cx="762000" cy="337820"/>
          </a:xfrm>
          <a:custGeom>
            <a:avLst/>
            <a:gdLst/>
            <a:ahLst/>
            <a:cxnLst/>
            <a:rect l="l" t="t" r="r" b="b"/>
            <a:pathLst>
              <a:path w="762000" h="337820">
                <a:moveTo>
                  <a:pt x="0" y="337820"/>
                </a:moveTo>
                <a:lnTo>
                  <a:pt x="762000" y="337820"/>
                </a:lnTo>
                <a:lnTo>
                  <a:pt x="7620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6706869" y="6520180"/>
            <a:ext cx="1524000" cy="337820"/>
          </a:xfrm>
          <a:custGeom>
            <a:avLst/>
            <a:gdLst/>
            <a:ahLst/>
            <a:cxnLst/>
            <a:rect l="l" t="t" r="r" b="b"/>
            <a:pathLst>
              <a:path w="1524000" h="337820">
                <a:moveTo>
                  <a:pt x="0" y="337820"/>
                </a:moveTo>
                <a:lnTo>
                  <a:pt x="1524000" y="337820"/>
                </a:lnTo>
                <a:lnTo>
                  <a:pt x="15240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8992869" y="0"/>
            <a:ext cx="151130" cy="6858000"/>
          </a:xfrm>
          <a:custGeom>
            <a:avLst/>
            <a:gdLst/>
            <a:ahLst/>
            <a:cxnLst/>
            <a:rect l="l" t="t" r="r" b="b"/>
            <a:pathLst>
              <a:path w="151129" h="6858000">
                <a:moveTo>
                  <a:pt x="0" y="6858000"/>
                </a:moveTo>
                <a:lnTo>
                  <a:pt x="151129" y="6858000"/>
                </a:lnTo>
                <a:lnTo>
                  <a:pt x="15112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object 139"/>
          <p:cNvSpPr/>
          <p:nvPr/>
        </p:nvSpPr>
        <p:spPr>
          <a:xfrm>
            <a:off x="8230869" y="0"/>
            <a:ext cx="762000" cy="6858000"/>
          </a:xfrm>
          <a:custGeom>
            <a:avLst/>
            <a:gdLst/>
            <a:ahLst/>
            <a:cxnLst/>
            <a:rect l="l" t="t" r="r" b="b"/>
            <a:pathLst>
              <a:path w="762000" h="6858000">
                <a:moveTo>
                  <a:pt x="762000" y="0"/>
                </a:moveTo>
                <a:lnTo>
                  <a:pt x="0" y="0"/>
                </a:lnTo>
                <a:lnTo>
                  <a:pt x="0" y="6858000"/>
                </a:lnTo>
                <a:lnTo>
                  <a:pt x="762000" y="6858000"/>
                </a:lnTo>
                <a:lnTo>
                  <a:pt x="762000" y="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object 140"/>
          <p:cNvSpPr/>
          <p:nvPr/>
        </p:nvSpPr>
        <p:spPr>
          <a:xfrm>
            <a:off x="3963670" y="0"/>
            <a:ext cx="596900" cy="332740"/>
          </a:xfrm>
          <a:custGeom>
            <a:avLst/>
            <a:gdLst/>
            <a:ahLst/>
            <a:cxnLst/>
            <a:rect l="l" t="t" r="r" b="b"/>
            <a:pathLst>
              <a:path w="596900" h="332740">
                <a:moveTo>
                  <a:pt x="0" y="332740"/>
                </a:moveTo>
                <a:lnTo>
                  <a:pt x="596900" y="332740"/>
                </a:lnTo>
                <a:lnTo>
                  <a:pt x="5969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3963670" y="6520180"/>
            <a:ext cx="2743200" cy="337820"/>
          </a:xfrm>
          <a:custGeom>
            <a:avLst/>
            <a:gdLst/>
            <a:ahLst/>
            <a:cxnLst/>
            <a:rect l="l" t="t" r="r" b="b"/>
            <a:pathLst>
              <a:path w="2743200" h="337820">
                <a:moveTo>
                  <a:pt x="0" y="337820"/>
                </a:moveTo>
                <a:lnTo>
                  <a:pt x="2743200" y="337820"/>
                </a:lnTo>
                <a:lnTo>
                  <a:pt x="27432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object 142"/>
          <p:cNvSpPr/>
          <p:nvPr/>
        </p:nvSpPr>
        <p:spPr>
          <a:xfrm>
            <a:off x="50105" y="0"/>
            <a:ext cx="9100184" cy="6864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" name="object 143"/>
          <p:cNvSpPr/>
          <p:nvPr/>
        </p:nvSpPr>
        <p:spPr>
          <a:xfrm>
            <a:off x="457200" y="332740"/>
            <a:ext cx="8229600" cy="6187440"/>
          </a:xfrm>
          <a:custGeom>
            <a:avLst/>
            <a:gdLst/>
            <a:ahLst/>
            <a:cxnLst/>
            <a:rect l="l" t="t" r="r" b="b"/>
            <a:pathLst>
              <a:path w="8229600" h="6187440">
                <a:moveTo>
                  <a:pt x="8229600" y="0"/>
                </a:moveTo>
                <a:lnTo>
                  <a:pt x="0" y="0"/>
                </a:lnTo>
                <a:lnTo>
                  <a:pt x="0" y="6187439"/>
                </a:lnTo>
                <a:lnTo>
                  <a:pt x="8229600" y="6187439"/>
                </a:lnTo>
                <a:lnTo>
                  <a:pt x="8229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457200" y="332740"/>
            <a:ext cx="8229600" cy="6187440"/>
          </a:xfrm>
          <a:custGeom>
            <a:avLst/>
            <a:gdLst/>
            <a:ahLst/>
            <a:cxnLst/>
            <a:rect l="l" t="t" r="r" b="b"/>
            <a:pathLst>
              <a:path w="8229600" h="6187440">
                <a:moveTo>
                  <a:pt x="4114800" y="6187439"/>
                </a:moveTo>
                <a:lnTo>
                  <a:pt x="0" y="6187439"/>
                </a:lnTo>
                <a:lnTo>
                  <a:pt x="0" y="0"/>
                </a:lnTo>
                <a:lnTo>
                  <a:pt x="8229600" y="0"/>
                </a:lnTo>
                <a:lnTo>
                  <a:pt x="8229600" y="6187439"/>
                </a:lnTo>
                <a:lnTo>
                  <a:pt x="4114800" y="6187439"/>
                </a:lnTo>
                <a:close/>
              </a:path>
            </a:pathLst>
          </a:custGeom>
          <a:ln w="64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5" name="object 145"/>
          <p:cNvSpPr/>
          <p:nvPr/>
        </p:nvSpPr>
        <p:spPr>
          <a:xfrm>
            <a:off x="4560570" y="0"/>
            <a:ext cx="3680460" cy="676910"/>
          </a:xfrm>
          <a:custGeom>
            <a:avLst/>
            <a:gdLst/>
            <a:ahLst/>
            <a:cxnLst/>
            <a:rect l="l" t="t" r="r" b="b"/>
            <a:pathLst>
              <a:path w="3680459" h="676910">
                <a:moveTo>
                  <a:pt x="3680459" y="0"/>
                </a:moveTo>
                <a:lnTo>
                  <a:pt x="0" y="0"/>
                </a:lnTo>
                <a:lnTo>
                  <a:pt x="0" y="676910"/>
                </a:lnTo>
                <a:lnTo>
                  <a:pt x="3680459" y="676910"/>
                </a:lnTo>
                <a:lnTo>
                  <a:pt x="3680459" y="0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6" name="object 146"/>
          <p:cNvSpPr/>
          <p:nvPr/>
        </p:nvSpPr>
        <p:spPr>
          <a:xfrm>
            <a:off x="4560570" y="0"/>
            <a:ext cx="1840230" cy="676910"/>
          </a:xfrm>
          <a:custGeom>
            <a:avLst/>
            <a:gdLst/>
            <a:ahLst/>
            <a:cxnLst/>
            <a:rect l="l" t="t" r="r" b="b"/>
            <a:pathLst>
              <a:path w="1840229" h="676910">
                <a:moveTo>
                  <a:pt x="1840229" y="676910"/>
                </a:moveTo>
                <a:lnTo>
                  <a:pt x="0" y="676910"/>
                </a:lnTo>
                <a:lnTo>
                  <a:pt x="0" y="0"/>
                </a:lnTo>
              </a:path>
            </a:pathLst>
          </a:custGeom>
          <a:ln w="15814">
            <a:solidFill>
              <a:srgbClr val="73A40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6400800" y="0"/>
            <a:ext cx="1840230" cy="676910"/>
          </a:xfrm>
          <a:custGeom>
            <a:avLst/>
            <a:gdLst/>
            <a:ahLst/>
            <a:cxnLst/>
            <a:rect l="l" t="t" r="r" b="b"/>
            <a:pathLst>
              <a:path w="1840229" h="676910">
                <a:moveTo>
                  <a:pt x="1840229" y="0"/>
                </a:moveTo>
                <a:lnTo>
                  <a:pt x="1840229" y="676910"/>
                </a:lnTo>
                <a:lnTo>
                  <a:pt x="0" y="676910"/>
                </a:lnTo>
              </a:path>
            </a:pathLst>
          </a:custGeom>
          <a:ln w="15814">
            <a:solidFill>
              <a:srgbClr val="73A40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8" name="object 148"/>
          <p:cNvSpPr/>
          <p:nvPr/>
        </p:nvSpPr>
        <p:spPr>
          <a:xfrm>
            <a:off x="4649470" y="0"/>
            <a:ext cx="3505200" cy="600710"/>
          </a:xfrm>
          <a:custGeom>
            <a:avLst/>
            <a:gdLst/>
            <a:ahLst/>
            <a:cxnLst/>
            <a:rect l="l" t="t" r="r" b="b"/>
            <a:pathLst>
              <a:path w="3505200" h="600710">
                <a:moveTo>
                  <a:pt x="3505200" y="0"/>
                </a:moveTo>
                <a:lnTo>
                  <a:pt x="0" y="0"/>
                </a:lnTo>
                <a:lnTo>
                  <a:pt x="0" y="600710"/>
                </a:lnTo>
                <a:lnTo>
                  <a:pt x="3505200" y="600710"/>
                </a:lnTo>
                <a:lnTo>
                  <a:pt x="3505200" y="0"/>
                </a:lnTo>
                <a:close/>
              </a:path>
            </a:pathLst>
          </a:custGeom>
          <a:solidFill>
            <a:srgbClr val="70675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9" name="object 149"/>
          <p:cNvSpPr txBox="1"/>
          <p:nvPr/>
        </p:nvSpPr>
        <p:spPr>
          <a:xfrm>
            <a:off x="1191260" y="1295400"/>
            <a:ext cx="6141720" cy="4907754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7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Frontal eye field</a:t>
            </a:r>
            <a:r>
              <a:rPr kumimoji="0" sz="2800" b="1" i="0" u="none" strike="noStrike" kern="1200" cap="none" spc="-2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28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8,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Middle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frontal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gyrus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285750" marR="123825" lvl="0" indent="-273050" algn="l" defTabSz="914400" rtl="0" eaLnBrk="1" fontAlgn="auto" latinLnBrk="0" hangingPunct="1">
              <a:lnSpc>
                <a:spcPts val="3320"/>
              </a:lnSpc>
              <a:spcBef>
                <a:spcPts val="8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Voluntary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eye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movements </a:t>
            </a:r>
            <a:r>
              <a:rPr kumimoji="0" lang="en-IN" sz="2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towards opposite side </a:t>
            </a:r>
            <a:r>
              <a:rPr kumimoji="0" sz="2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and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the 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accomodation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pathway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111125" marR="0" lvl="0" indent="0" algn="l" defTabSz="914400" rtl="0" eaLnBrk="1" fontAlgn="auto" latinLnBrk="0" hangingPunct="1">
              <a:lnSpc>
                <a:spcPct val="100000"/>
              </a:lnSpc>
              <a:spcBef>
                <a:spcPts val="5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also controls eyelid movements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7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Prefrontal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cortex9,10,11,12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285750" marR="5080" lvl="0" indent="-273050" algn="l" defTabSz="914400" rtl="0" eaLnBrk="1" fontAlgn="auto" latinLnBrk="0" hangingPunct="1">
              <a:lnSpc>
                <a:spcPts val="3320"/>
              </a:lnSpc>
              <a:spcBef>
                <a:spcPts val="8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Concerned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with the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makeup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of the  individual</a:t>
            </a:r>
            <a:r>
              <a:rPr kumimoji="0" sz="2400" b="0" i="0" u="none" strike="noStrike" kern="1200" cap="none" spc="-7" normalizeH="0" baseline="29513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,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s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personality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Head rotation area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5554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6070" y="0"/>
            <a:ext cx="194310" cy="6858000"/>
          </a:xfrm>
          <a:custGeom>
            <a:avLst/>
            <a:gdLst/>
            <a:ahLst/>
            <a:cxnLst/>
            <a:rect l="l" t="t" r="r" b="b"/>
            <a:pathLst>
              <a:path w="194309" h="6858000">
                <a:moveTo>
                  <a:pt x="0" y="6858000"/>
                </a:moveTo>
                <a:lnTo>
                  <a:pt x="194309" y="6858000"/>
                </a:lnTo>
                <a:lnTo>
                  <a:pt x="19430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90980" y="0"/>
            <a:ext cx="1482090" cy="332740"/>
          </a:xfrm>
          <a:custGeom>
            <a:avLst/>
            <a:gdLst/>
            <a:ahLst/>
            <a:cxnLst/>
            <a:rect l="l" t="t" r="r" b="b"/>
            <a:pathLst>
              <a:path w="1482089" h="332740">
                <a:moveTo>
                  <a:pt x="0" y="332740"/>
                </a:moveTo>
                <a:lnTo>
                  <a:pt x="1482089" y="332740"/>
                </a:lnTo>
                <a:lnTo>
                  <a:pt x="1482089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90980" y="6520180"/>
            <a:ext cx="1482090" cy="337820"/>
          </a:xfrm>
          <a:custGeom>
            <a:avLst/>
            <a:gdLst/>
            <a:ahLst/>
            <a:cxnLst/>
            <a:rect l="l" t="t" r="r" b="b"/>
            <a:pathLst>
              <a:path w="1482089" h="337820">
                <a:moveTo>
                  <a:pt x="0" y="337820"/>
                </a:moveTo>
                <a:lnTo>
                  <a:pt x="1482089" y="337820"/>
                </a:lnTo>
                <a:lnTo>
                  <a:pt x="1482089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0380" y="0"/>
            <a:ext cx="228600" cy="332740"/>
          </a:xfrm>
          <a:custGeom>
            <a:avLst/>
            <a:gdLst/>
            <a:ahLst/>
            <a:cxnLst/>
            <a:rect l="l" t="t" r="r" b="b"/>
            <a:pathLst>
              <a:path w="228600" h="332740">
                <a:moveTo>
                  <a:pt x="0" y="332740"/>
                </a:moveTo>
                <a:lnTo>
                  <a:pt x="228600" y="332740"/>
                </a:lnTo>
                <a:lnTo>
                  <a:pt x="2286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0380" y="6520180"/>
            <a:ext cx="228600" cy="337820"/>
          </a:xfrm>
          <a:custGeom>
            <a:avLst/>
            <a:gdLst/>
            <a:ahLst/>
            <a:cxnLst/>
            <a:rect l="l" t="t" r="r" b="b"/>
            <a:pathLst>
              <a:path w="228600" h="337820">
                <a:moveTo>
                  <a:pt x="0" y="337820"/>
                </a:moveTo>
                <a:lnTo>
                  <a:pt x="228600" y="337820"/>
                </a:lnTo>
                <a:lnTo>
                  <a:pt x="2286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28980" y="0"/>
            <a:ext cx="762000" cy="332740"/>
          </a:xfrm>
          <a:custGeom>
            <a:avLst/>
            <a:gdLst/>
            <a:ahLst/>
            <a:cxnLst/>
            <a:rect l="l" t="t" r="r" b="b"/>
            <a:pathLst>
              <a:path w="762000" h="332740">
                <a:moveTo>
                  <a:pt x="0" y="332740"/>
                </a:moveTo>
                <a:lnTo>
                  <a:pt x="762000" y="332740"/>
                </a:lnTo>
                <a:lnTo>
                  <a:pt x="7620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28980" y="6520180"/>
            <a:ext cx="762000" cy="337820"/>
          </a:xfrm>
          <a:custGeom>
            <a:avLst/>
            <a:gdLst/>
            <a:ahLst/>
            <a:cxnLst/>
            <a:rect l="l" t="t" r="r" b="b"/>
            <a:pathLst>
              <a:path w="762000" h="337820">
                <a:moveTo>
                  <a:pt x="0" y="337820"/>
                </a:moveTo>
                <a:lnTo>
                  <a:pt x="762000" y="337820"/>
                </a:lnTo>
                <a:lnTo>
                  <a:pt x="7620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706869" y="6520180"/>
            <a:ext cx="1524000" cy="337820"/>
          </a:xfrm>
          <a:custGeom>
            <a:avLst/>
            <a:gdLst/>
            <a:ahLst/>
            <a:cxnLst/>
            <a:rect l="l" t="t" r="r" b="b"/>
            <a:pathLst>
              <a:path w="1524000" h="337820">
                <a:moveTo>
                  <a:pt x="0" y="337820"/>
                </a:moveTo>
                <a:lnTo>
                  <a:pt x="1524000" y="337820"/>
                </a:lnTo>
                <a:lnTo>
                  <a:pt x="15240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992869" y="0"/>
            <a:ext cx="151130" cy="6858000"/>
          </a:xfrm>
          <a:custGeom>
            <a:avLst/>
            <a:gdLst/>
            <a:ahLst/>
            <a:cxnLst/>
            <a:rect l="l" t="t" r="r" b="b"/>
            <a:pathLst>
              <a:path w="151129" h="6858000">
                <a:moveTo>
                  <a:pt x="0" y="6858000"/>
                </a:moveTo>
                <a:lnTo>
                  <a:pt x="151129" y="6858000"/>
                </a:lnTo>
                <a:lnTo>
                  <a:pt x="15112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230869" y="0"/>
            <a:ext cx="762000" cy="6858000"/>
          </a:xfrm>
          <a:custGeom>
            <a:avLst/>
            <a:gdLst/>
            <a:ahLst/>
            <a:cxnLst/>
            <a:rect l="l" t="t" r="r" b="b"/>
            <a:pathLst>
              <a:path w="762000" h="6858000">
                <a:moveTo>
                  <a:pt x="762000" y="0"/>
                </a:moveTo>
                <a:lnTo>
                  <a:pt x="0" y="0"/>
                </a:lnTo>
                <a:lnTo>
                  <a:pt x="0" y="6858000"/>
                </a:lnTo>
                <a:lnTo>
                  <a:pt x="762000" y="6858000"/>
                </a:lnTo>
                <a:lnTo>
                  <a:pt x="762000" y="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963670" y="0"/>
            <a:ext cx="596900" cy="332740"/>
          </a:xfrm>
          <a:custGeom>
            <a:avLst/>
            <a:gdLst/>
            <a:ahLst/>
            <a:cxnLst/>
            <a:rect l="l" t="t" r="r" b="b"/>
            <a:pathLst>
              <a:path w="596900" h="332740">
                <a:moveTo>
                  <a:pt x="0" y="332740"/>
                </a:moveTo>
                <a:lnTo>
                  <a:pt x="596900" y="332740"/>
                </a:lnTo>
                <a:lnTo>
                  <a:pt x="5969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963670" y="6520180"/>
            <a:ext cx="2743200" cy="337820"/>
          </a:xfrm>
          <a:custGeom>
            <a:avLst/>
            <a:gdLst/>
            <a:ahLst/>
            <a:cxnLst/>
            <a:rect l="l" t="t" r="r" b="b"/>
            <a:pathLst>
              <a:path w="2743200" h="337820">
                <a:moveTo>
                  <a:pt x="0" y="337820"/>
                </a:moveTo>
                <a:lnTo>
                  <a:pt x="2743200" y="337820"/>
                </a:lnTo>
                <a:lnTo>
                  <a:pt x="27432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0105" y="0"/>
            <a:ext cx="9100184" cy="6864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57200" y="332740"/>
            <a:ext cx="8229600" cy="6187440"/>
          </a:xfrm>
          <a:custGeom>
            <a:avLst/>
            <a:gdLst/>
            <a:ahLst/>
            <a:cxnLst/>
            <a:rect l="l" t="t" r="r" b="b"/>
            <a:pathLst>
              <a:path w="8229600" h="6187440">
                <a:moveTo>
                  <a:pt x="8229600" y="0"/>
                </a:moveTo>
                <a:lnTo>
                  <a:pt x="0" y="0"/>
                </a:lnTo>
                <a:lnTo>
                  <a:pt x="0" y="6187439"/>
                </a:lnTo>
                <a:lnTo>
                  <a:pt x="8229600" y="6187439"/>
                </a:lnTo>
                <a:lnTo>
                  <a:pt x="8229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57200" y="332740"/>
            <a:ext cx="8229600" cy="6187440"/>
          </a:xfrm>
          <a:custGeom>
            <a:avLst/>
            <a:gdLst/>
            <a:ahLst/>
            <a:cxnLst/>
            <a:rect l="l" t="t" r="r" b="b"/>
            <a:pathLst>
              <a:path w="8229600" h="6187440">
                <a:moveTo>
                  <a:pt x="4114800" y="6187439"/>
                </a:moveTo>
                <a:lnTo>
                  <a:pt x="0" y="6187439"/>
                </a:lnTo>
                <a:lnTo>
                  <a:pt x="0" y="0"/>
                </a:lnTo>
                <a:lnTo>
                  <a:pt x="8229600" y="0"/>
                </a:lnTo>
                <a:lnTo>
                  <a:pt x="8229600" y="6187439"/>
                </a:lnTo>
                <a:lnTo>
                  <a:pt x="4114800" y="6187439"/>
                </a:lnTo>
                <a:close/>
              </a:path>
            </a:pathLst>
          </a:custGeom>
          <a:ln w="64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560570" y="0"/>
            <a:ext cx="3680460" cy="676910"/>
          </a:xfrm>
          <a:custGeom>
            <a:avLst/>
            <a:gdLst/>
            <a:ahLst/>
            <a:cxnLst/>
            <a:rect l="l" t="t" r="r" b="b"/>
            <a:pathLst>
              <a:path w="3680459" h="676910">
                <a:moveTo>
                  <a:pt x="3680459" y="0"/>
                </a:moveTo>
                <a:lnTo>
                  <a:pt x="0" y="0"/>
                </a:lnTo>
                <a:lnTo>
                  <a:pt x="0" y="676910"/>
                </a:lnTo>
                <a:lnTo>
                  <a:pt x="3680459" y="676910"/>
                </a:lnTo>
                <a:lnTo>
                  <a:pt x="3680459" y="0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560570" y="0"/>
            <a:ext cx="1840230" cy="676910"/>
          </a:xfrm>
          <a:custGeom>
            <a:avLst/>
            <a:gdLst/>
            <a:ahLst/>
            <a:cxnLst/>
            <a:rect l="l" t="t" r="r" b="b"/>
            <a:pathLst>
              <a:path w="1840229" h="676910">
                <a:moveTo>
                  <a:pt x="1840229" y="676910"/>
                </a:moveTo>
                <a:lnTo>
                  <a:pt x="0" y="676910"/>
                </a:lnTo>
                <a:lnTo>
                  <a:pt x="0" y="0"/>
                </a:lnTo>
              </a:path>
            </a:pathLst>
          </a:custGeom>
          <a:ln w="15814">
            <a:solidFill>
              <a:srgbClr val="73A40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400800" y="0"/>
            <a:ext cx="1840230" cy="676910"/>
          </a:xfrm>
          <a:custGeom>
            <a:avLst/>
            <a:gdLst/>
            <a:ahLst/>
            <a:cxnLst/>
            <a:rect l="l" t="t" r="r" b="b"/>
            <a:pathLst>
              <a:path w="1840229" h="676910">
                <a:moveTo>
                  <a:pt x="1840229" y="0"/>
                </a:moveTo>
                <a:lnTo>
                  <a:pt x="1840229" y="676910"/>
                </a:lnTo>
                <a:lnTo>
                  <a:pt x="0" y="676910"/>
                </a:lnTo>
              </a:path>
            </a:pathLst>
          </a:custGeom>
          <a:ln w="15814">
            <a:solidFill>
              <a:srgbClr val="73A40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649470" y="0"/>
            <a:ext cx="3505200" cy="600710"/>
          </a:xfrm>
          <a:custGeom>
            <a:avLst/>
            <a:gdLst/>
            <a:ahLst/>
            <a:cxnLst/>
            <a:rect l="l" t="t" r="r" b="b"/>
            <a:pathLst>
              <a:path w="3505200" h="600710">
                <a:moveTo>
                  <a:pt x="3505200" y="0"/>
                </a:moveTo>
                <a:lnTo>
                  <a:pt x="0" y="0"/>
                </a:lnTo>
                <a:lnTo>
                  <a:pt x="0" y="600710"/>
                </a:lnTo>
                <a:lnTo>
                  <a:pt x="3505200" y="600710"/>
                </a:lnTo>
                <a:lnTo>
                  <a:pt x="3505200" y="0"/>
                </a:lnTo>
                <a:close/>
              </a:path>
            </a:pathLst>
          </a:custGeom>
          <a:solidFill>
            <a:srgbClr val="70675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535940" y="402590"/>
            <a:ext cx="618807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/>
              <a:t>Parietal Lobe </a:t>
            </a:r>
            <a:r>
              <a:rPr sz="3200" dirty="0"/>
              <a:t>- </a:t>
            </a:r>
            <a:r>
              <a:rPr sz="3200" spc="-5" dirty="0"/>
              <a:t>Cortical</a:t>
            </a:r>
            <a:r>
              <a:rPr sz="3200" spc="-15" dirty="0"/>
              <a:t> </a:t>
            </a:r>
            <a:r>
              <a:rPr sz="3200" spc="-5" dirty="0"/>
              <a:t>Regions</a:t>
            </a:r>
            <a:endParaRPr sz="3200"/>
          </a:p>
        </p:txBody>
      </p:sp>
      <p:sp>
        <p:nvSpPr>
          <p:cNvPr id="22" name="object 22"/>
          <p:cNvSpPr txBox="1"/>
          <p:nvPr/>
        </p:nvSpPr>
        <p:spPr>
          <a:xfrm>
            <a:off x="457200" y="1482090"/>
            <a:ext cx="8150225" cy="4770120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358140" marR="406400" lvl="0" indent="-273050" algn="l" defTabSz="914400" rtl="0" eaLnBrk="1" fontAlgn="auto" latinLnBrk="0" hangingPunct="1">
              <a:lnSpc>
                <a:spcPct val="81000"/>
              </a:lnSpc>
              <a:spcBef>
                <a:spcPts val="6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00" b="0" i="0" u="none" strike="noStrike" kern="1200" cap="none" spc="22" normalizeH="0" baseline="10802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Wingdings 2"/>
                <a:ea typeface="+mn-ea"/>
                <a:cs typeface="Wingdings 2"/>
              </a:rPr>
              <a:t></a:t>
            </a:r>
            <a:r>
              <a:rPr kumimoji="0" sz="2700" b="0" i="0" u="none" strike="noStrike" kern="1200" cap="none" spc="22" normalizeH="0" baseline="10802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Primary sensorymotor Cortex  1,2,3(Postcentral Gyrus)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– Site 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involved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with 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processing of tactile and proprioceptive  information.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12700" marR="482600" lvl="0" indent="0" algn="l" defTabSz="914400" rtl="0" eaLnBrk="1" fontAlgn="auto" latinLnBrk="0" hangingPunct="1">
              <a:lnSpc>
                <a:spcPct val="100000"/>
              </a:lnSpc>
              <a:spcBef>
                <a:spcPts val="1510"/>
              </a:spcBef>
              <a:spcAft>
                <a:spcPts val="0"/>
              </a:spcAft>
              <a:buClrTx/>
              <a:buSzPct val="75000"/>
              <a:buFont typeface="Verdana"/>
              <a:buChar char="•"/>
              <a:tabLst>
                <a:tab pos="214629" algn="l"/>
              </a:tabLst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Somatosensory Association Cortex -5,7 sup  parietal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assists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with the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integration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and 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interpretation of sensations.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Verdana"/>
              <a:buChar char="•"/>
              <a:tabLst/>
              <a:defRPr/>
            </a:pP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 typeface="Verdana"/>
              <a:buChar char="•"/>
              <a:tabLst/>
              <a:defRPr/>
            </a:pPr>
            <a:endParaRPr kumimoji="0" sz="2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9017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Verdana"/>
              <a:buChar char="•"/>
              <a:tabLst>
                <a:tab pos="462915" algn="l"/>
                <a:tab pos="463550" algn="l"/>
              </a:tabLst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Primary Gustatory Cortex</a:t>
            </a:r>
            <a:r>
              <a:rPr kumimoji="0" sz="24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43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90170" marR="5080" lvl="1" indent="0" algn="l" defTabSz="914400" rtl="0" eaLnBrk="1" fontAlgn="auto" latinLnBrk="0" hangingPunct="1">
              <a:lnSpc>
                <a:spcPts val="2590"/>
              </a:lnSpc>
              <a:spcBef>
                <a:spcPts val="63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57175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Inferior part of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the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post central gyrus– Primary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site 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involved with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the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interpretation of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the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sensation of  Taste.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95259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6070" y="0"/>
            <a:ext cx="194310" cy="6858000"/>
          </a:xfrm>
          <a:custGeom>
            <a:avLst/>
            <a:gdLst/>
            <a:ahLst/>
            <a:cxnLst/>
            <a:rect l="l" t="t" r="r" b="b"/>
            <a:pathLst>
              <a:path w="194309" h="6858000">
                <a:moveTo>
                  <a:pt x="0" y="6858000"/>
                </a:moveTo>
                <a:lnTo>
                  <a:pt x="194309" y="6858000"/>
                </a:lnTo>
                <a:lnTo>
                  <a:pt x="19430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90980" y="0"/>
            <a:ext cx="1482090" cy="332740"/>
          </a:xfrm>
          <a:custGeom>
            <a:avLst/>
            <a:gdLst/>
            <a:ahLst/>
            <a:cxnLst/>
            <a:rect l="l" t="t" r="r" b="b"/>
            <a:pathLst>
              <a:path w="1482089" h="332740">
                <a:moveTo>
                  <a:pt x="0" y="332740"/>
                </a:moveTo>
                <a:lnTo>
                  <a:pt x="1482089" y="332740"/>
                </a:lnTo>
                <a:lnTo>
                  <a:pt x="1482089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90980" y="6520180"/>
            <a:ext cx="1482090" cy="337820"/>
          </a:xfrm>
          <a:custGeom>
            <a:avLst/>
            <a:gdLst/>
            <a:ahLst/>
            <a:cxnLst/>
            <a:rect l="l" t="t" r="r" b="b"/>
            <a:pathLst>
              <a:path w="1482089" h="337820">
                <a:moveTo>
                  <a:pt x="0" y="337820"/>
                </a:moveTo>
                <a:lnTo>
                  <a:pt x="1482089" y="337820"/>
                </a:lnTo>
                <a:lnTo>
                  <a:pt x="1482089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0380" y="0"/>
            <a:ext cx="228600" cy="332740"/>
          </a:xfrm>
          <a:custGeom>
            <a:avLst/>
            <a:gdLst/>
            <a:ahLst/>
            <a:cxnLst/>
            <a:rect l="l" t="t" r="r" b="b"/>
            <a:pathLst>
              <a:path w="228600" h="332740">
                <a:moveTo>
                  <a:pt x="0" y="332740"/>
                </a:moveTo>
                <a:lnTo>
                  <a:pt x="228600" y="332740"/>
                </a:lnTo>
                <a:lnTo>
                  <a:pt x="2286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0380" y="6520180"/>
            <a:ext cx="228600" cy="337820"/>
          </a:xfrm>
          <a:custGeom>
            <a:avLst/>
            <a:gdLst/>
            <a:ahLst/>
            <a:cxnLst/>
            <a:rect l="l" t="t" r="r" b="b"/>
            <a:pathLst>
              <a:path w="228600" h="337820">
                <a:moveTo>
                  <a:pt x="0" y="337820"/>
                </a:moveTo>
                <a:lnTo>
                  <a:pt x="228600" y="337820"/>
                </a:lnTo>
                <a:lnTo>
                  <a:pt x="2286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28980" y="0"/>
            <a:ext cx="762000" cy="332740"/>
          </a:xfrm>
          <a:custGeom>
            <a:avLst/>
            <a:gdLst/>
            <a:ahLst/>
            <a:cxnLst/>
            <a:rect l="l" t="t" r="r" b="b"/>
            <a:pathLst>
              <a:path w="762000" h="332740">
                <a:moveTo>
                  <a:pt x="0" y="332740"/>
                </a:moveTo>
                <a:lnTo>
                  <a:pt x="762000" y="332740"/>
                </a:lnTo>
                <a:lnTo>
                  <a:pt x="7620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28980" y="6520180"/>
            <a:ext cx="762000" cy="337820"/>
          </a:xfrm>
          <a:custGeom>
            <a:avLst/>
            <a:gdLst/>
            <a:ahLst/>
            <a:cxnLst/>
            <a:rect l="l" t="t" r="r" b="b"/>
            <a:pathLst>
              <a:path w="762000" h="337820">
                <a:moveTo>
                  <a:pt x="0" y="337820"/>
                </a:moveTo>
                <a:lnTo>
                  <a:pt x="762000" y="337820"/>
                </a:lnTo>
                <a:lnTo>
                  <a:pt x="7620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706869" y="6520180"/>
            <a:ext cx="1524000" cy="337820"/>
          </a:xfrm>
          <a:custGeom>
            <a:avLst/>
            <a:gdLst/>
            <a:ahLst/>
            <a:cxnLst/>
            <a:rect l="l" t="t" r="r" b="b"/>
            <a:pathLst>
              <a:path w="1524000" h="337820">
                <a:moveTo>
                  <a:pt x="0" y="337820"/>
                </a:moveTo>
                <a:lnTo>
                  <a:pt x="1524000" y="337820"/>
                </a:lnTo>
                <a:lnTo>
                  <a:pt x="15240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992869" y="0"/>
            <a:ext cx="151130" cy="6858000"/>
          </a:xfrm>
          <a:custGeom>
            <a:avLst/>
            <a:gdLst/>
            <a:ahLst/>
            <a:cxnLst/>
            <a:rect l="l" t="t" r="r" b="b"/>
            <a:pathLst>
              <a:path w="151129" h="6858000">
                <a:moveTo>
                  <a:pt x="0" y="6858000"/>
                </a:moveTo>
                <a:lnTo>
                  <a:pt x="151129" y="6858000"/>
                </a:lnTo>
                <a:lnTo>
                  <a:pt x="15112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230869" y="0"/>
            <a:ext cx="762000" cy="6858000"/>
          </a:xfrm>
          <a:custGeom>
            <a:avLst/>
            <a:gdLst/>
            <a:ahLst/>
            <a:cxnLst/>
            <a:rect l="l" t="t" r="r" b="b"/>
            <a:pathLst>
              <a:path w="762000" h="6858000">
                <a:moveTo>
                  <a:pt x="762000" y="0"/>
                </a:moveTo>
                <a:lnTo>
                  <a:pt x="0" y="0"/>
                </a:lnTo>
                <a:lnTo>
                  <a:pt x="0" y="6858000"/>
                </a:lnTo>
                <a:lnTo>
                  <a:pt x="762000" y="6858000"/>
                </a:lnTo>
                <a:lnTo>
                  <a:pt x="762000" y="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963670" y="0"/>
            <a:ext cx="596900" cy="332740"/>
          </a:xfrm>
          <a:custGeom>
            <a:avLst/>
            <a:gdLst/>
            <a:ahLst/>
            <a:cxnLst/>
            <a:rect l="l" t="t" r="r" b="b"/>
            <a:pathLst>
              <a:path w="596900" h="332740">
                <a:moveTo>
                  <a:pt x="0" y="332740"/>
                </a:moveTo>
                <a:lnTo>
                  <a:pt x="596900" y="332740"/>
                </a:lnTo>
                <a:lnTo>
                  <a:pt x="5969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963670" y="6520180"/>
            <a:ext cx="2743200" cy="337820"/>
          </a:xfrm>
          <a:custGeom>
            <a:avLst/>
            <a:gdLst/>
            <a:ahLst/>
            <a:cxnLst/>
            <a:rect l="l" t="t" r="r" b="b"/>
            <a:pathLst>
              <a:path w="2743200" h="337820">
                <a:moveTo>
                  <a:pt x="0" y="337820"/>
                </a:moveTo>
                <a:lnTo>
                  <a:pt x="2743200" y="337820"/>
                </a:lnTo>
                <a:lnTo>
                  <a:pt x="27432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0105" y="0"/>
            <a:ext cx="9100184" cy="6864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57200" y="332740"/>
            <a:ext cx="8229600" cy="6187440"/>
          </a:xfrm>
          <a:custGeom>
            <a:avLst/>
            <a:gdLst/>
            <a:ahLst/>
            <a:cxnLst/>
            <a:rect l="l" t="t" r="r" b="b"/>
            <a:pathLst>
              <a:path w="8229600" h="6187440">
                <a:moveTo>
                  <a:pt x="8229600" y="0"/>
                </a:moveTo>
                <a:lnTo>
                  <a:pt x="0" y="0"/>
                </a:lnTo>
                <a:lnTo>
                  <a:pt x="0" y="6187439"/>
                </a:lnTo>
                <a:lnTo>
                  <a:pt x="8229600" y="6187439"/>
                </a:lnTo>
                <a:lnTo>
                  <a:pt x="8229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57200" y="332740"/>
            <a:ext cx="8229600" cy="6187440"/>
          </a:xfrm>
          <a:custGeom>
            <a:avLst/>
            <a:gdLst/>
            <a:ahLst/>
            <a:cxnLst/>
            <a:rect l="l" t="t" r="r" b="b"/>
            <a:pathLst>
              <a:path w="8229600" h="6187440">
                <a:moveTo>
                  <a:pt x="4114800" y="6187439"/>
                </a:moveTo>
                <a:lnTo>
                  <a:pt x="0" y="6187439"/>
                </a:lnTo>
                <a:lnTo>
                  <a:pt x="0" y="0"/>
                </a:lnTo>
                <a:lnTo>
                  <a:pt x="8229600" y="0"/>
                </a:lnTo>
                <a:lnTo>
                  <a:pt x="8229600" y="6187439"/>
                </a:lnTo>
                <a:lnTo>
                  <a:pt x="4114800" y="6187439"/>
                </a:lnTo>
                <a:close/>
              </a:path>
            </a:pathLst>
          </a:custGeom>
          <a:ln w="64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560570" y="0"/>
            <a:ext cx="3680460" cy="676910"/>
          </a:xfrm>
          <a:custGeom>
            <a:avLst/>
            <a:gdLst/>
            <a:ahLst/>
            <a:cxnLst/>
            <a:rect l="l" t="t" r="r" b="b"/>
            <a:pathLst>
              <a:path w="3680459" h="676910">
                <a:moveTo>
                  <a:pt x="3680459" y="0"/>
                </a:moveTo>
                <a:lnTo>
                  <a:pt x="0" y="0"/>
                </a:lnTo>
                <a:lnTo>
                  <a:pt x="0" y="676910"/>
                </a:lnTo>
                <a:lnTo>
                  <a:pt x="3680459" y="676910"/>
                </a:lnTo>
                <a:lnTo>
                  <a:pt x="3680459" y="0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560570" y="0"/>
            <a:ext cx="1840230" cy="676910"/>
          </a:xfrm>
          <a:custGeom>
            <a:avLst/>
            <a:gdLst/>
            <a:ahLst/>
            <a:cxnLst/>
            <a:rect l="l" t="t" r="r" b="b"/>
            <a:pathLst>
              <a:path w="1840229" h="676910">
                <a:moveTo>
                  <a:pt x="1840229" y="676910"/>
                </a:moveTo>
                <a:lnTo>
                  <a:pt x="0" y="676910"/>
                </a:lnTo>
                <a:lnTo>
                  <a:pt x="0" y="0"/>
                </a:lnTo>
              </a:path>
            </a:pathLst>
          </a:custGeom>
          <a:ln w="15814">
            <a:solidFill>
              <a:srgbClr val="73A40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400800" y="0"/>
            <a:ext cx="1840230" cy="676910"/>
          </a:xfrm>
          <a:custGeom>
            <a:avLst/>
            <a:gdLst/>
            <a:ahLst/>
            <a:cxnLst/>
            <a:rect l="l" t="t" r="r" b="b"/>
            <a:pathLst>
              <a:path w="1840229" h="676910">
                <a:moveTo>
                  <a:pt x="1840229" y="0"/>
                </a:moveTo>
                <a:lnTo>
                  <a:pt x="1840229" y="676910"/>
                </a:lnTo>
                <a:lnTo>
                  <a:pt x="0" y="676910"/>
                </a:lnTo>
              </a:path>
            </a:pathLst>
          </a:custGeom>
          <a:ln w="15814">
            <a:solidFill>
              <a:srgbClr val="73A40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649470" y="0"/>
            <a:ext cx="3505200" cy="600710"/>
          </a:xfrm>
          <a:custGeom>
            <a:avLst/>
            <a:gdLst/>
            <a:ahLst/>
            <a:cxnLst/>
            <a:rect l="l" t="t" r="r" b="b"/>
            <a:pathLst>
              <a:path w="3505200" h="600710">
                <a:moveTo>
                  <a:pt x="3505200" y="0"/>
                </a:moveTo>
                <a:lnTo>
                  <a:pt x="0" y="0"/>
                </a:lnTo>
                <a:lnTo>
                  <a:pt x="0" y="600710"/>
                </a:lnTo>
                <a:lnTo>
                  <a:pt x="3505200" y="600710"/>
                </a:lnTo>
                <a:lnTo>
                  <a:pt x="3505200" y="0"/>
                </a:lnTo>
                <a:close/>
              </a:path>
            </a:pathLst>
          </a:custGeom>
          <a:solidFill>
            <a:srgbClr val="70675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590800" y="1143000"/>
            <a:ext cx="6249670" cy="44996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173468" y="1963827"/>
            <a:ext cx="3717903" cy="32859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306070" y="1024890"/>
            <a:ext cx="215582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u="none" spc="-5" dirty="0">
                <a:solidFill>
                  <a:srgbClr val="003500"/>
                </a:solidFill>
                <a:latin typeface="Century Gothic"/>
                <a:cs typeface="Century Gothic"/>
              </a:rPr>
              <a:t>Primary  Somatosensory  Cortex/</a:t>
            </a:r>
            <a:r>
              <a:rPr sz="1800" b="1" u="none" spc="-55" dirty="0">
                <a:solidFill>
                  <a:srgbClr val="003500"/>
                </a:solidFill>
                <a:latin typeface="Century Gothic"/>
                <a:cs typeface="Century Gothic"/>
              </a:rPr>
              <a:t> </a:t>
            </a:r>
            <a:r>
              <a:rPr sz="1800" b="1" u="none" spc="-5" dirty="0">
                <a:solidFill>
                  <a:srgbClr val="003500"/>
                </a:solidFill>
                <a:latin typeface="Century Gothic"/>
                <a:cs typeface="Century Gothic"/>
              </a:rPr>
              <a:t>Postcentral  Gyrus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28600" y="4149090"/>
            <a:ext cx="198691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Primary</a:t>
            </a:r>
            <a:r>
              <a:rPr kumimoji="0" sz="1800" b="1" i="0" u="none" strike="noStrike" kern="1200" cap="none" spc="-55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Gustatory  Cortex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28600" y="2853690"/>
            <a:ext cx="21056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34A26B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Somatosensory  Association</a:t>
            </a:r>
            <a:r>
              <a:rPr kumimoji="0" sz="1800" b="1" i="0" u="none" strike="noStrike" kern="1200" cap="none" spc="-50" normalizeH="0" baseline="0" noProof="0" dirty="0">
                <a:ln>
                  <a:noFill/>
                </a:ln>
                <a:solidFill>
                  <a:srgbClr val="34A26B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34A26B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Cortex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8305800" y="6019800"/>
            <a:ext cx="685800" cy="609600"/>
          </a:xfrm>
          <a:custGeom>
            <a:avLst/>
            <a:gdLst/>
            <a:ahLst/>
            <a:cxnLst/>
            <a:rect l="l" t="t" r="r" b="b"/>
            <a:pathLst>
              <a:path w="685800" h="609600">
                <a:moveTo>
                  <a:pt x="0" y="0"/>
                </a:moveTo>
                <a:lnTo>
                  <a:pt x="685800" y="0"/>
                </a:lnTo>
                <a:lnTo>
                  <a:pt x="685800" y="609600"/>
                </a:lnTo>
                <a:lnTo>
                  <a:pt x="0" y="609600"/>
                </a:lnTo>
                <a:lnTo>
                  <a:pt x="0" y="0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8305800" y="6019800"/>
            <a:ext cx="685800" cy="609600"/>
          </a:xfrm>
          <a:custGeom>
            <a:avLst/>
            <a:gdLst/>
            <a:ahLst/>
            <a:cxnLst/>
            <a:rect l="l" t="t" r="r" b="b"/>
            <a:pathLst>
              <a:path w="685800" h="609600">
                <a:moveTo>
                  <a:pt x="0" y="0"/>
                </a:moveTo>
                <a:lnTo>
                  <a:pt x="685800" y="0"/>
                </a:lnTo>
                <a:lnTo>
                  <a:pt x="685800" y="609600"/>
                </a:lnTo>
                <a:lnTo>
                  <a:pt x="0" y="609600"/>
                </a:lnTo>
                <a:lnTo>
                  <a:pt x="0" y="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8305800" y="6019800"/>
            <a:ext cx="685800" cy="39370"/>
          </a:xfrm>
          <a:custGeom>
            <a:avLst/>
            <a:gdLst/>
            <a:ahLst/>
            <a:cxnLst/>
            <a:rect l="l" t="t" r="r" b="b"/>
            <a:pathLst>
              <a:path w="685800" h="39370">
                <a:moveTo>
                  <a:pt x="0" y="39369"/>
                </a:moveTo>
                <a:lnTo>
                  <a:pt x="685800" y="39369"/>
                </a:lnTo>
                <a:lnTo>
                  <a:pt x="685800" y="0"/>
                </a:lnTo>
                <a:lnTo>
                  <a:pt x="0" y="0"/>
                </a:lnTo>
                <a:lnTo>
                  <a:pt x="0" y="39369"/>
                </a:lnTo>
                <a:close/>
              </a:path>
            </a:pathLst>
          </a:custGeom>
          <a:solidFill>
            <a:srgbClr val="D1D1D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8305800" y="6019800"/>
            <a:ext cx="685800" cy="39370"/>
          </a:xfrm>
          <a:custGeom>
            <a:avLst/>
            <a:gdLst/>
            <a:ahLst/>
            <a:cxnLst/>
            <a:rect l="l" t="t" r="r" b="b"/>
            <a:pathLst>
              <a:path w="685800" h="39370">
                <a:moveTo>
                  <a:pt x="0" y="0"/>
                </a:moveTo>
                <a:lnTo>
                  <a:pt x="685800" y="0"/>
                </a:lnTo>
                <a:lnTo>
                  <a:pt x="646429" y="39370"/>
                </a:lnTo>
                <a:lnTo>
                  <a:pt x="39370" y="39370"/>
                </a:lnTo>
                <a:lnTo>
                  <a:pt x="0" y="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8971915" y="6019800"/>
            <a:ext cx="0" cy="609600"/>
          </a:xfrm>
          <a:custGeom>
            <a:avLst/>
            <a:gdLst/>
            <a:ahLst/>
            <a:cxnLst/>
            <a:rect l="l" t="t" r="r" b="b"/>
            <a:pathLst>
              <a:path h="609600">
                <a:moveTo>
                  <a:pt x="0" y="0"/>
                </a:moveTo>
                <a:lnTo>
                  <a:pt x="0" y="609600"/>
                </a:lnTo>
              </a:path>
            </a:pathLst>
          </a:custGeom>
          <a:ln w="39370">
            <a:solidFill>
              <a:srgbClr val="89898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8952230" y="6019800"/>
            <a:ext cx="39370" cy="609600"/>
          </a:xfrm>
          <a:custGeom>
            <a:avLst/>
            <a:gdLst/>
            <a:ahLst/>
            <a:cxnLst/>
            <a:rect l="l" t="t" r="r" b="b"/>
            <a:pathLst>
              <a:path w="39370" h="609600">
                <a:moveTo>
                  <a:pt x="39370" y="0"/>
                </a:moveTo>
                <a:lnTo>
                  <a:pt x="39370" y="609600"/>
                </a:lnTo>
                <a:lnTo>
                  <a:pt x="0" y="570230"/>
                </a:lnTo>
                <a:lnTo>
                  <a:pt x="0" y="39370"/>
                </a:lnTo>
                <a:lnTo>
                  <a:pt x="39370" y="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8305800" y="6609715"/>
            <a:ext cx="685800" cy="0"/>
          </a:xfrm>
          <a:custGeom>
            <a:avLst/>
            <a:gdLst/>
            <a:ahLst/>
            <a:cxnLst/>
            <a:rect l="l" t="t" r="r" b="b"/>
            <a:pathLst>
              <a:path w="685800">
                <a:moveTo>
                  <a:pt x="0" y="0"/>
                </a:moveTo>
                <a:lnTo>
                  <a:pt x="685800" y="0"/>
                </a:lnTo>
              </a:path>
            </a:pathLst>
          </a:custGeom>
          <a:ln w="39370">
            <a:solidFill>
              <a:srgbClr val="A4A4A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305800" y="6590030"/>
            <a:ext cx="685800" cy="39370"/>
          </a:xfrm>
          <a:custGeom>
            <a:avLst/>
            <a:gdLst/>
            <a:ahLst/>
            <a:cxnLst/>
            <a:rect l="l" t="t" r="r" b="b"/>
            <a:pathLst>
              <a:path w="685800" h="39370">
                <a:moveTo>
                  <a:pt x="685800" y="39370"/>
                </a:moveTo>
                <a:lnTo>
                  <a:pt x="0" y="39370"/>
                </a:lnTo>
                <a:lnTo>
                  <a:pt x="39370" y="0"/>
                </a:lnTo>
                <a:lnTo>
                  <a:pt x="646429" y="0"/>
                </a:lnTo>
                <a:lnTo>
                  <a:pt x="685800" y="3937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8325484" y="6019800"/>
            <a:ext cx="0" cy="609600"/>
          </a:xfrm>
          <a:custGeom>
            <a:avLst/>
            <a:gdLst/>
            <a:ahLst/>
            <a:cxnLst/>
            <a:rect l="l" t="t" r="r" b="b"/>
            <a:pathLst>
              <a:path h="609600">
                <a:moveTo>
                  <a:pt x="0" y="0"/>
                </a:moveTo>
                <a:lnTo>
                  <a:pt x="0" y="609600"/>
                </a:lnTo>
              </a:path>
            </a:pathLst>
          </a:custGeom>
          <a:ln w="3937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8305800" y="6019800"/>
            <a:ext cx="39370" cy="609600"/>
          </a:xfrm>
          <a:custGeom>
            <a:avLst/>
            <a:gdLst/>
            <a:ahLst/>
            <a:cxnLst/>
            <a:rect l="l" t="t" r="r" b="b"/>
            <a:pathLst>
              <a:path w="39370" h="609600">
                <a:moveTo>
                  <a:pt x="0" y="609600"/>
                </a:moveTo>
                <a:lnTo>
                  <a:pt x="0" y="0"/>
                </a:lnTo>
                <a:lnTo>
                  <a:pt x="39370" y="39370"/>
                </a:lnTo>
                <a:lnTo>
                  <a:pt x="39370" y="570230"/>
                </a:lnTo>
                <a:lnTo>
                  <a:pt x="0" y="60960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299450" y="6205220"/>
            <a:ext cx="6991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940002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Regions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2053589" y="1809750"/>
            <a:ext cx="3576320" cy="781050"/>
          </a:xfrm>
          <a:custGeom>
            <a:avLst/>
            <a:gdLst/>
            <a:ahLst/>
            <a:cxnLst/>
            <a:rect l="l" t="t" r="r" b="b"/>
            <a:pathLst>
              <a:path w="3576320" h="781050">
                <a:moveTo>
                  <a:pt x="7620" y="0"/>
                </a:moveTo>
                <a:lnTo>
                  <a:pt x="0" y="38100"/>
                </a:lnTo>
                <a:lnTo>
                  <a:pt x="3567430" y="781050"/>
                </a:lnTo>
                <a:lnTo>
                  <a:pt x="3576320" y="744220"/>
                </a:lnTo>
                <a:lnTo>
                  <a:pt x="762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700519" y="2747010"/>
            <a:ext cx="119380" cy="114300"/>
          </a:xfrm>
          <a:custGeom>
            <a:avLst/>
            <a:gdLst/>
            <a:ahLst/>
            <a:cxnLst/>
            <a:rect l="l" t="t" r="r" b="b"/>
            <a:pathLst>
              <a:path w="119379" h="114300">
                <a:moveTo>
                  <a:pt x="0" y="0"/>
                </a:moveTo>
                <a:lnTo>
                  <a:pt x="11429" y="114300"/>
                </a:lnTo>
                <a:lnTo>
                  <a:pt x="119379" y="469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2360929" y="2782570"/>
            <a:ext cx="4370070" cy="436880"/>
          </a:xfrm>
          <a:custGeom>
            <a:avLst/>
            <a:gdLst/>
            <a:ahLst/>
            <a:cxnLst/>
            <a:rect l="l" t="t" r="r" b="b"/>
            <a:pathLst>
              <a:path w="4370070" h="436880">
                <a:moveTo>
                  <a:pt x="4366260" y="0"/>
                </a:moveTo>
                <a:lnTo>
                  <a:pt x="0" y="398779"/>
                </a:lnTo>
                <a:lnTo>
                  <a:pt x="3809" y="436879"/>
                </a:lnTo>
                <a:lnTo>
                  <a:pt x="4370070" y="38100"/>
                </a:lnTo>
                <a:lnTo>
                  <a:pt x="43662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986020" y="4580890"/>
            <a:ext cx="119380" cy="113030"/>
          </a:xfrm>
          <a:custGeom>
            <a:avLst/>
            <a:gdLst/>
            <a:ahLst/>
            <a:cxnLst/>
            <a:rect l="l" t="t" r="r" b="b"/>
            <a:pathLst>
              <a:path w="119379" h="113029">
                <a:moveTo>
                  <a:pt x="11429" y="0"/>
                </a:moveTo>
                <a:lnTo>
                  <a:pt x="0" y="113030"/>
                </a:lnTo>
                <a:lnTo>
                  <a:pt x="119379" y="67310"/>
                </a:lnTo>
                <a:lnTo>
                  <a:pt x="114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978660" y="4324350"/>
            <a:ext cx="3037840" cy="334010"/>
          </a:xfrm>
          <a:custGeom>
            <a:avLst/>
            <a:gdLst/>
            <a:ahLst/>
            <a:cxnLst/>
            <a:rect l="l" t="t" r="r" b="b"/>
            <a:pathLst>
              <a:path w="3037840" h="334010">
                <a:moveTo>
                  <a:pt x="3809" y="0"/>
                </a:moveTo>
                <a:lnTo>
                  <a:pt x="0" y="38100"/>
                </a:lnTo>
                <a:lnTo>
                  <a:pt x="3034029" y="334010"/>
                </a:lnTo>
                <a:lnTo>
                  <a:pt x="3037840" y="295910"/>
                </a:lnTo>
                <a:lnTo>
                  <a:pt x="38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506470" y="5749290"/>
            <a:ext cx="394906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srgbClr val="706759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Modified from:  </a:t>
            </a:r>
            <a:r>
              <a:rPr kumimoji="0" sz="1000" b="0" i="0" u="sng" strike="noStrike" kern="1200" cap="none" spc="-5" normalizeH="0" baseline="0" noProof="0" dirty="0">
                <a:ln>
                  <a:noFill/>
                </a:ln>
                <a:solidFill>
                  <a:srgbClr val="E58100"/>
                </a:solidFill>
                <a:effectLst/>
                <a:uLnTx/>
                <a:uFill>
                  <a:solidFill>
                    <a:srgbClr val="E58100"/>
                  </a:solidFill>
                </a:uFill>
                <a:latin typeface="Century Gothic"/>
                <a:ea typeface="+mn-ea"/>
                <a:cs typeface="Century Gothic"/>
                <a:hlinkClick r:id="rId5"/>
              </a:rPr>
              <a:t>http://www.bioon.com/book/biology/whole/image/1/1-8.tif.jpg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6774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6070" y="0"/>
            <a:ext cx="194310" cy="6858000"/>
          </a:xfrm>
          <a:custGeom>
            <a:avLst/>
            <a:gdLst/>
            <a:ahLst/>
            <a:cxnLst/>
            <a:rect l="l" t="t" r="r" b="b"/>
            <a:pathLst>
              <a:path w="194309" h="6858000">
                <a:moveTo>
                  <a:pt x="0" y="6858000"/>
                </a:moveTo>
                <a:lnTo>
                  <a:pt x="194309" y="6858000"/>
                </a:lnTo>
                <a:lnTo>
                  <a:pt x="19430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90980" y="0"/>
            <a:ext cx="1482090" cy="332740"/>
          </a:xfrm>
          <a:custGeom>
            <a:avLst/>
            <a:gdLst/>
            <a:ahLst/>
            <a:cxnLst/>
            <a:rect l="l" t="t" r="r" b="b"/>
            <a:pathLst>
              <a:path w="1482089" h="332740">
                <a:moveTo>
                  <a:pt x="0" y="332740"/>
                </a:moveTo>
                <a:lnTo>
                  <a:pt x="1482089" y="332740"/>
                </a:lnTo>
                <a:lnTo>
                  <a:pt x="1482089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90980" y="6520180"/>
            <a:ext cx="1482090" cy="337820"/>
          </a:xfrm>
          <a:custGeom>
            <a:avLst/>
            <a:gdLst/>
            <a:ahLst/>
            <a:cxnLst/>
            <a:rect l="l" t="t" r="r" b="b"/>
            <a:pathLst>
              <a:path w="1482089" h="337820">
                <a:moveTo>
                  <a:pt x="0" y="337820"/>
                </a:moveTo>
                <a:lnTo>
                  <a:pt x="1482089" y="337820"/>
                </a:lnTo>
                <a:lnTo>
                  <a:pt x="1482089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0380" y="0"/>
            <a:ext cx="228600" cy="332740"/>
          </a:xfrm>
          <a:custGeom>
            <a:avLst/>
            <a:gdLst/>
            <a:ahLst/>
            <a:cxnLst/>
            <a:rect l="l" t="t" r="r" b="b"/>
            <a:pathLst>
              <a:path w="228600" h="332740">
                <a:moveTo>
                  <a:pt x="0" y="332740"/>
                </a:moveTo>
                <a:lnTo>
                  <a:pt x="228600" y="332740"/>
                </a:lnTo>
                <a:lnTo>
                  <a:pt x="2286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0380" y="6520180"/>
            <a:ext cx="228600" cy="337820"/>
          </a:xfrm>
          <a:custGeom>
            <a:avLst/>
            <a:gdLst/>
            <a:ahLst/>
            <a:cxnLst/>
            <a:rect l="l" t="t" r="r" b="b"/>
            <a:pathLst>
              <a:path w="228600" h="337820">
                <a:moveTo>
                  <a:pt x="0" y="337820"/>
                </a:moveTo>
                <a:lnTo>
                  <a:pt x="228600" y="337820"/>
                </a:lnTo>
                <a:lnTo>
                  <a:pt x="2286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28980" y="0"/>
            <a:ext cx="762000" cy="332740"/>
          </a:xfrm>
          <a:custGeom>
            <a:avLst/>
            <a:gdLst/>
            <a:ahLst/>
            <a:cxnLst/>
            <a:rect l="l" t="t" r="r" b="b"/>
            <a:pathLst>
              <a:path w="762000" h="332740">
                <a:moveTo>
                  <a:pt x="0" y="332740"/>
                </a:moveTo>
                <a:lnTo>
                  <a:pt x="762000" y="332740"/>
                </a:lnTo>
                <a:lnTo>
                  <a:pt x="7620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28980" y="6520180"/>
            <a:ext cx="762000" cy="337820"/>
          </a:xfrm>
          <a:custGeom>
            <a:avLst/>
            <a:gdLst/>
            <a:ahLst/>
            <a:cxnLst/>
            <a:rect l="l" t="t" r="r" b="b"/>
            <a:pathLst>
              <a:path w="762000" h="337820">
                <a:moveTo>
                  <a:pt x="0" y="337820"/>
                </a:moveTo>
                <a:lnTo>
                  <a:pt x="762000" y="337820"/>
                </a:lnTo>
                <a:lnTo>
                  <a:pt x="7620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706869" y="6520180"/>
            <a:ext cx="1524000" cy="337820"/>
          </a:xfrm>
          <a:custGeom>
            <a:avLst/>
            <a:gdLst/>
            <a:ahLst/>
            <a:cxnLst/>
            <a:rect l="l" t="t" r="r" b="b"/>
            <a:pathLst>
              <a:path w="1524000" h="337820">
                <a:moveTo>
                  <a:pt x="0" y="337820"/>
                </a:moveTo>
                <a:lnTo>
                  <a:pt x="1524000" y="337820"/>
                </a:lnTo>
                <a:lnTo>
                  <a:pt x="15240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992869" y="0"/>
            <a:ext cx="151130" cy="6858000"/>
          </a:xfrm>
          <a:custGeom>
            <a:avLst/>
            <a:gdLst/>
            <a:ahLst/>
            <a:cxnLst/>
            <a:rect l="l" t="t" r="r" b="b"/>
            <a:pathLst>
              <a:path w="151129" h="6858000">
                <a:moveTo>
                  <a:pt x="0" y="6858000"/>
                </a:moveTo>
                <a:lnTo>
                  <a:pt x="151129" y="6858000"/>
                </a:lnTo>
                <a:lnTo>
                  <a:pt x="15112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230869" y="0"/>
            <a:ext cx="762000" cy="6858000"/>
          </a:xfrm>
          <a:custGeom>
            <a:avLst/>
            <a:gdLst/>
            <a:ahLst/>
            <a:cxnLst/>
            <a:rect l="l" t="t" r="r" b="b"/>
            <a:pathLst>
              <a:path w="762000" h="6858000">
                <a:moveTo>
                  <a:pt x="762000" y="0"/>
                </a:moveTo>
                <a:lnTo>
                  <a:pt x="0" y="0"/>
                </a:lnTo>
                <a:lnTo>
                  <a:pt x="0" y="6858000"/>
                </a:lnTo>
                <a:lnTo>
                  <a:pt x="762000" y="6858000"/>
                </a:lnTo>
                <a:lnTo>
                  <a:pt x="762000" y="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963670" y="0"/>
            <a:ext cx="596900" cy="332740"/>
          </a:xfrm>
          <a:custGeom>
            <a:avLst/>
            <a:gdLst/>
            <a:ahLst/>
            <a:cxnLst/>
            <a:rect l="l" t="t" r="r" b="b"/>
            <a:pathLst>
              <a:path w="596900" h="332740">
                <a:moveTo>
                  <a:pt x="0" y="332740"/>
                </a:moveTo>
                <a:lnTo>
                  <a:pt x="596900" y="332740"/>
                </a:lnTo>
                <a:lnTo>
                  <a:pt x="5969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963670" y="6520180"/>
            <a:ext cx="2743200" cy="337820"/>
          </a:xfrm>
          <a:custGeom>
            <a:avLst/>
            <a:gdLst/>
            <a:ahLst/>
            <a:cxnLst/>
            <a:rect l="l" t="t" r="r" b="b"/>
            <a:pathLst>
              <a:path w="2743200" h="337820">
                <a:moveTo>
                  <a:pt x="0" y="337820"/>
                </a:moveTo>
                <a:lnTo>
                  <a:pt x="2743200" y="337820"/>
                </a:lnTo>
                <a:lnTo>
                  <a:pt x="27432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0105" y="0"/>
            <a:ext cx="9100184" cy="6864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57200" y="332740"/>
            <a:ext cx="8229600" cy="6187440"/>
          </a:xfrm>
          <a:custGeom>
            <a:avLst/>
            <a:gdLst/>
            <a:ahLst/>
            <a:cxnLst/>
            <a:rect l="l" t="t" r="r" b="b"/>
            <a:pathLst>
              <a:path w="8229600" h="6187440">
                <a:moveTo>
                  <a:pt x="8229600" y="0"/>
                </a:moveTo>
                <a:lnTo>
                  <a:pt x="0" y="0"/>
                </a:lnTo>
                <a:lnTo>
                  <a:pt x="0" y="6187439"/>
                </a:lnTo>
                <a:lnTo>
                  <a:pt x="8229600" y="6187439"/>
                </a:lnTo>
                <a:lnTo>
                  <a:pt x="8229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57200" y="332740"/>
            <a:ext cx="8229600" cy="6187440"/>
          </a:xfrm>
          <a:custGeom>
            <a:avLst/>
            <a:gdLst/>
            <a:ahLst/>
            <a:cxnLst/>
            <a:rect l="l" t="t" r="r" b="b"/>
            <a:pathLst>
              <a:path w="8229600" h="6187440">
                <a:moveTo>
                  <a:pt x="4114800" y="6187439"/>
                </a:moveTo>
                <a:lnTo>
                  <a:pt x="0" y="6187439"/>
                </a:lnTo>
                <a:lnTo>
                  <a:pt x="0" y="0"/>
                </a:lnTo>
                <a:lnTo>
                  <a:pt x="8229600" y="0"/>
                </a:lnTo>
                <a:lnTo>
                  <a:pt x="8229600" y="6187439"/>
                </a:lnTo>
                <a:lnTo>
                  <a:pt x="4114800" y="6187439"/>
                </a:lnTo>
                <a:close/>
              </a:path>
            </a:pathLst>
          </a:custGeom>
          <a:ln w="64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560570" y="0"/>
            <a:ext cx="3680460" cy="676910"/>
          </a:xfrm>
          <a:custGeom>
            <a:avLst/>
            <a:gdLst/>
            <a:ahLst/>
            <a:cxnLst/>
            <a:rect l="l" t="t" r="r" b="b"/>
            <a:pathLst>
              <a:path w="3680459" h="676910">
                <a:moveTo>
                  <a:pt x="3680459" y="0"/>
                </a:moveTo>
                <a:lnTo>
                  <a:pt x="0" y="0"/>
                </a:lnTo>
                <a:lnTo>
                  <a:pt x="0" y="676910"/>
                </a:lnTo>
                <a:lnTo>
                  <a:pt x="3680459" y="676910"/>
                </a:lnTo>
                <a:lnTo>
                  <a:pt x="3680459" y="0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560570" y="0"/>
            <a:ext cx="1840230" cy="676910"/>
          </a:xfrm>
          <a:custGeom>
            <a:avLst/>
            <a:gdLst/>
            <a:ahLst/>
            <a:cxnLst/>
            <a:rect l="l" t="t" r="r" b="b"/>
            <a:pathLst>
              <a:path w="1840229" h="676910">
                <a:moveTo>
                  <a:pt x="1840229" y="676910"/>
                </a:moveTo>
                <a:lnTo>
                  <a:pt x="0" y="676910"/>
                </a:lnTo>
                <a:lnTo>
                  <a:pt x="0" y="0"/>
                </a:lnTo>
              </a:path>
            </a:pathLst>
          </a:custGeom>
          <a:ln w="15814">
            <a:solidFill>
              <a:srgbClr val="73A40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400800" y="0"/>
            <a:ext cx="1840230" cy="676910"/>
          </a:xfrm>
          <a:custGeom>
            <a:avLst/>
            <a:gdLst/>
            <a:ahLst/>
            <a:cxnLst/>
            <a:rect l="l" t="t" r="r" b="b"/>
            <a:pathLst>
              <a:path w="1840229" h="676910">
                <a:moveTo>
                  <a:pt x="1840229" y="0"/>
                </a:moveTo>
                <a:lnTo>
                  <a:pt x="1840229" y="676910"/>
                </a:lnTo>
                <a:lnTo>
                  <a:pt x="0" y="676910"/>
                </a:lnTo>
              </a:path>
            </a:pathLst>
          </a:custGeom>
          <a:ln w="15814">
            <a:solidFill>
              <a:srgbClr val="73A40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649470" y="0"/>
            <a:ext cx="3505200" cy="600710"/>
          </a:xfrm>
          <a:custGeom>
            <a:avLst/>
            <a:gdLst/>
            <a:ahLst/>
            <a:cxnLst/>
            <a:rect l="l" t="t" r="r" b="b"/>
            <a:pathLst>
              <a:path w="3505200" h="600710">
                <a:moveTo>
                  <a:pt x="3505200" y="0"/>
                </a:moveTo>
                <a:lnTo>
                  <a:pt x="0" y="0"/>
                </a:lnTo>
                <a:lnTo>
                  <a:pt x="0" y="600710"/>
                </a:lnTo>
                <a:lnTo>
                  <a:pt x="3505200" y="600710"/>
                </a:lnTo>
                <a:lnTo>
                  <a:pt x="3505200" y="0"/>
                </a:lnTo>
                <a:close/>
              </a:path>
            </a:pathLst>
          </a:custGeom>
          <a:solidFill>
            <a:srgbClr val="70675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535940" y="290829"/>
            <a:ext cx="615632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Occipital </a:t>
            </a:r>
            <a:r>
              <a:rPr spc="-5" dirty="0"/>
              <a:t>Lobe </a:t>
            </a:r>
            <a:r>
              <a:rPr dirty="0"/>
              <a:t>–</a:t>
            </a:r>
            <a:r>
              <a:rPr spc="-45" dirty="0"/>
              <a:t> </a:t>
            </a:r>
            <a:r>
              <a:rPr spc="-5" dirty="0"/>
              <a:t>Cortical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458469" y="895350"/>
            <a:ext cx="7599045" cy="39039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17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0" i="0" u="heavy" strike="noStrike" kern="1200" cap="none" spc="-5" normalizeH="0" baseline="0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>
                  <a:solidFill>
                    <a:srgbClr val="93C500"/>
                  </a:solidFill>
                </a:uFill>
                <a:latin typeface="Century Gothic"/>
                <a:ea typeface="+mn-ea"/>
                <a:cs typeface="Century Gothic"/>
              </a:rPr>
              <a:t>Regions</a:t>
            </a:r>
            <a:endParaRPr kumimoji="0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433070" marR="5080" lvl="0" indent="-273050" algn="l" defTabSz="914400" rtl="0" eaLnBrk="1" fontAlgn="auto" latinLnBrk="0" hangingPunct="1">
              <a:lnSpc>
                <a:spcPts val="2850"/>
              </a:lnSpc>
              <a:spcBef>
                <a:spcPts val="29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00" b="0" i="0" u="none" strike="noStrike" kern="1200" cap="none" spc="22" normalizeH="0" baseline="10802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Wingdings 2"/>
                <a:ea typeface="+mn-ea"/>
                <a:cs typeface="Wingdings 2"/>
              </a:rPr>
              <a:t></a:t>
            </a:r>
            <a:r>
              <a:rPr kumimoji="0" sz="2700" b="0" i="0" u="none" strike="noStrike" kern="1200" cap="none" spc="22" normalizeH="0" baseline="10802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Primary Visual Cortex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–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This is the primary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area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of 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the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brain responsible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for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Vision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220345" lvl="0" indent="0" algn="l" defTabSz="914400" rtl="0" eaLnBrk="1" fontAlgn="auto" latinLnBrk="0" hangingPunct="1">
              <a:lnSpc>
                <a:spcPct val="100000"/>
              </a:lnSpc>
              <a:spcBef>
                <a:spcPts val="2275"/>
              </a:spcBef>
              <a:spcAft>
                <a:spcPts val="0"/>
              </a:spcAft>
              <a:buClrTx/>
              <a:buSzTx/>
              <a:buFont typeface="Century Gothic"/>
              <a:buChar char="•"/>
              <a:tabLst>
                <a:tab pos="487045" algn="l"/>
                <a:tab pos="487680" algn="l"/>
              </a:tabLst>
              <a:defRPr/>
            </a:pP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Visual Association 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Area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–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Interprets  information acquired through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the 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primary visual cortex.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2633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6070" y="0"/>
            <a:ext cx="194310" cy="6858000"/>
          </a:xfrm>
          <a:custGeom>
            <a:avLst/>
            <a:gdLst/>
            <a:ahLst/>
            <a:cxnLst/>
            <a:rect l="l" t="t" r="r" b="b"/>
            <a:pathLst>
              <a:path w="194309" h="6858000">
                <a:moveTo>
                  <a:pt x="0" y="6858000"/>
                </a:moveTo>
                <a:lnTo>
                  <a:pt x="194309" y="6858000"/>
                </a:lnTo>
                <a:lnTo>
                  <a:pt x="19430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90980" y="0"/>
            <a:ext cx="1482090" cy="332740"/>
          </a:xfrm>
          <a:custGeom>
            <a:avLst/>
            <a:gdLst/>
            <a:ahLst/>
            <a:cxnLst/>
            <a:rect l="l" t="t" r="r" b="b"/>
            <a:pathLst>
              <a:path w="1482089" h="332740">
                <a:moveTo>
                  <a:pt x="0" y="332740"/>
                </a:moveTo>
                <a:lnTo>
                  <a:pt x="1482089" y="332740"/>
                </a:lnTo>
                <a:lnTo>
                  <a:pt x="1482089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90980" y="6520180"/>
            <a:ext cx="1482090" cy="337820"/>
          </a:xfrm>
          <a:custGeom>
            <a:avLst/>
            <a:gdLst/>
            <a:ahLst/>
            <a:cxnLst/>
            <a:rect l="l" t="t" r="r" b="b"/>
            <a:pathLst>
              <a:path w="1482089" h="337820">
                <a:moveTo>
                  <a:pt x="0" y="337820"/>
                </a:moveTo>
                <a:lnTo>
                  <a:pt x="1482089" y="337820"/>
                </a:lnTo>
                <a:lnTo>
                  <a:pt x="1482089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00380" y="0"/>
            <a:ext cx="228600" cy="332740"/>
          </a:xfrm>
          <a:custGeom>
            <a:avLst/>
            <a:gdLst/>
            <a:ahLst/>
            <a:cxnLst/>
            <a:rect l="l" t="t" r="r" b="b"/>
            <a:pathLst>
              <a:path w="228600" h="332740">
                <a:moveTo>
                  <a:pt x="0" y="332740"/>
                </a:moveTo>
                <a:lnTo>
                  <a:pt x="228600" y="332740"/>
                </a:lnTo>
                <a:lnTo>
                  <a:pt x="2286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0380" y="6520180"/>
            <a:ext cx="228600" cy="337820"/>
          </a:xfrm>
          <a:custGeom>
            <a:avLst/>
            <a:gdLst/>
            <a:ahLst/>
            <a:cxnLst/>
            <a:rect l="l" t="t" r="r" b="b"/>
            <a:pathLst>
              <a:path w="228600" h="337820">
                <a:moveTo>
                  <a:pt x="0" y="337820"/>
                </a:moveTo>
                <a:lnTo>
                  <a:pt x="228600" y="337820"/>
                </a:lnTo>
                <a:lnTo>
                  <a:pt x="2286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28980" y="0"/>
            <a:ext cx="762000" cy="332740"/>
          </a:xfrm>
          <a:custGeom>
            <a:avLst/>
            <a:gdLst/>
            <a:ahLst/>
            <a:cxnLst/>
            <a:rect l="l" t="t" r="r" b="b"/>
            <a:pathLst>
              <a:path w="762000" h="332740">
                <a:moveTo>
                  <a:pt x="0" y="332740"/>
                </a:moveTo>
                <a:lnTo>
                  <a:pt x="762000" y="332740"/>
                </a:lnTo>
                <a:lnTo>
                  <a:pt x="7620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28980" y="6520180"/>
            <a:ext cx="762000" cy="337820"/>
          </a:xfrm>
          <a:custGeom>
            <a:avLst/>
            <a:gdLst/>
            <a:ahLst/>
            <a:cxnLst/>
            <a:rect l="l" t="t" r="r" b="b"/>
            <a:pathLst>
              <a:path w="762000" h="337820">
                <a:moveTo>
                  <a:pt x="0" y="337820"/>
                </a:moveTo>
                <a:lnTo>
                  <a:pt x="762000" y="337820"/>
                </a:lnTo>
                <a:lnTo>
                  <a:pt x="7620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706869" y="6520180"/>
            <a:ext cx="1524000" cy="337820"/>
          </a:xfrm>
          <a:custGeom>
            <a:avLst/>
            <a:gdLst/>
            <a:ahLst/>
            <a:cxnLst/>
            <a:rect l="l" t="t" r="r" b="b"/>
            <a:pathLst>
              <a:path w="1524000" h="337820">
                <a:moveTo>
                  <a:pt x="0" y="337820"/>
                </a:moveTo>
                <a:lnTo>
                  <a:pt x="1524000" y="337820"/>
                </a:lnTo>
                <a:lnTo>
                  <a:pt x="15240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992869" y="0"/>
            <a:ext cx="151130" cy="6858000"/>
          </a:xfrm>
          <a:custGeom>
            <a:avLst/>
            <a:gdLst/>
            <a:ahLst/>
            <a:cxnLst/>
            <a:rect l="l" t="t" r="r" b="b"/>
            <a:pathLst>
              <a:path w="151129" h="6858000">
                <a:moveTo>
                  <a:pt x="0" y="6858000"/>
                </a:moveTo>
                <a:lnTo>
                  <a:pt x="151129" y="6858000"/>
                </a:lnTo>
                <a:lnTo>
                  <a:pt x="15112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230869" y="0"/>
            <a:ext cx="762000" cy="6858000"/>
          </a:xfrm>
          <a:custGeom>
            <a:avLst/>
            <a:gdLst/>
            <a:ahLst/>
            <a:cxnLst/>
            <a:rect l="l" t="t" r="r" b="b"/>
            <a:pathLst>
              <a:path w="762000" h="6858000">
                <a:moveTo>
                  <a:pt x="762000" y="0"/>
                </a:moveTo>
                <a:lnTo>
                  <a:pt x="0" y="0"/>
                </a:lnTo>
                <a:lnTo>
                  <a:pt x="0" y="6858000"/>
                </a:lnTo>
                <a:lnTo>
                  <a:pt x="762000" y="6858000"/>
                </a:lnTo>
                <a:lnTo>
                  <a:pt x="762000" y="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963670" y="0"/>
            <a:ext cx="596900" cy="332740"/>
          </a:xfrm>
          <a:custGeom>
            <a:avLst/>
            <a:gdLst/>
            <a:ahLst/>
            <a:cxnLst/>
            <a:rect l="l" t="t" r="r" b="b"/>
            <a:pathLst>
              <a:path w="596900" h="332740">
                <a:moveTo>
                  <a:pt x="0" y="332740"/>
                </a:moveTo>
                <a:lnTo>
                  <a:pt x="596900" y="332740"/>
                </a:lnTo>
                <a:lnTo>
                  <a:pt x="5969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963670" y="6520180"/>
            <a:ext cx="2743200" cy="337820"/>
          </a:xfrm>
          <a:custGeom>
            <a:avLst/>
            <a:gdLst/>
            <a:ahLst/>
            <a:cxnLst/>
            <a:rect l="l" t="t" r="r" b="b"/>
            <a:pathLst>
              <a:path w="2743200" h="337820">
                <a:moveTo>
                  <a:pt x="0" y="337820"/>
                </a:moveTo>
                <a:lnTo>
                  <a:pt x="2743200" y="337820"/>
                </a:lnTo>
                <a:lnTo>
                  <a:pt x="27432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105" y="0"/>
            <a:ext cx="9100184" cy="6864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57200" y="332740"/>
            <a:ext cx="8229600" cy="6187440"/>
          </a:xfrm>
          <a:custGeom>
            <a:avLst/>
            <a:gdLst/>
            <a:ahLst/>
            <a:cxnLst/>
            <a:rect l="l" t="t" r="r" b="b"/>
            <a:pathLst>
              <a:path w="8229600" h="6187440">
                <a:moveTo>
                  <a:pt x="8229600" y="0"/>
                </a:moveTo>
                <a:lnTo>
                  <a:pt x="0" y="0"/>
                </a:lnTo>
                <a:lnTo>
                  <a:pt x="0" y="6187439"/>
                </a:lnTo>
                <a:lnTo>
                  <a:pt x="8229600" y="6187439"/>
                </a:lnTo>
                <a:lnTo>
                  <a:pt x="8229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7200" y="332740"/>
            <a:ext cx="8229600" cy="6187440"/>
          </a:xfrm>
          <a:custGeom>
            <a:avLst/>
            <a:gdLst/>
            <a:ahLst/>
            <a:cxnLst/>
            <a:rect l="l" t="t" r="r" b="b"/>
            <a:pathLst>
              <a:path w="8229600" h="6187440">
                <a:moveTo>
                  <a:pt x="4114800" y="6187439"/>
                </a:moveTo>
                <a:lnTo>
                  <a:pt x="0" y="6187439"/>
                </a:lnTo>
                <a:lnTo>
                  <a:pt x="0" y="0"/>
                </a:lnTo>
                <a:lnTo>
                  <a:pt x="8229600" y="0"/>
                </a:lnTo>
                <a:lnTo>
                  <a:pt x="8229600" y="6187439"/>
                </a:lnTo>
                <a:lnTo>
                  <a:pt x="4114800" y="6187439"/>
                </a:lnTo>
                <a:close/>
              </a:path>
            </a:pathLst>
          </a:custGeom>
          <a:ln w="64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60570" y="0"/>
            <a:ext cx="3680460" cy="676910"/>
          </a:xfrm>
          <a:custGeom>
            <a:avLst/>
            <a:gdLst/>
            <a:ahLst/>
            <a:cxnLst/>
            <a:rect l="l" t="t" r="r" b="b"/>
            <a:pathLst>
              <a:path w="3680459" h="676910">
                <a:moveTo>
                  <a:pt x="3680459" y="0"/>
                </a:moveTo>
                <a:lnTo>
                  <a:pt x="0" y="0"/>
                </a:lnTo>
                <a:lnTo>
                  <a:pt x="0" y="676910"/>
                </a:lnTo>
                <a:lnTo>
                  <a:pt x="3680459" y="676910"/>
                </a:lnTo>
                <a:lnTo>
                  <a:pt x="3680459" y="0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560570" y="0"/>
            <a:ext cx="1840230" cy="676910"/>
          </a:xfrm>
          <a:custGeom>
            <a:avLst/>
            <a:gdLst/>
            <a:ahLst/>
            <a:cxnLst/>
            <a:rect l="l" t="t" r="r" b="b"/>
            <a:pathLst>
              <a:path w="1840229" h="676910">
                <a:moveTo>
                  <a:pt x="1840229" y="676910"/>
                </a:moveTo>
                <a:lnTo>
                  <a:pt x="0" y="676910"/>
                </a:lnTo>
                <a:lnTo>
                  <a:pt x="0" y="0"/>
                </a:lnTo>
              </a:path>
            </a:pathLst>
          </a:custGeom>
          <a:ln w="15814">
            <a:solidFill>
              <a:srgbClr val="73A40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400800" y="0"/>
            <a:ext cx="1840230" cy="676910"/>
          </a:xfrm>
          <a:custGeom>
            <a:avLst/>
            <a:gdLst/>
            <a:ahLst/>
            <a:cxnLst/>
            <a:rect l="l" t="t" r="r" b="b"/>
            <a:pathLst>
              <a:path w="1840229" h="676910">
                <a:moveTo>
                  <a:pt x="1840229" y="0"/>
                </a:moveTo>
                <a:lnTo>
                  <a:pt x="1840229" y="676910"/>
                </a:lnTo>
                <a:lnTo>
                  <a:pt x="0" y="676910"/>
                </a:lnTo>
              </a:path>
            </a:pathLst>
          </a:custGeom>
          <a:ln w="15814">
            <a:solidFill>
              <a:srgbClr val="73A40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649470" y="0"/>
            <a:ext cx="3505200" cy="600710"/>
          </a:xfrm>
          <a:custGeom>
            <a:avLst/>
            <a:gdLst/>
            <a:ahLst/>
            <a:cxnLst/>
            <a:rect l="l" t="t" r="r" b="b"/>
            <a:pathLst>
              <a:path w="3505200" h="600710">
                <a:moveTo>
                  <a:pt x="3505200" y="0"/>
                </a:moveTo>
                <a:lnTo>
                  <a:pt x="0" y="0"/>
                </a:lnTo>
                <a:lnTo>
                  <a:pt x="0" y="600710"/>
                </a:lnTo>
                <a:lnTo>
                  <a:pt x="3505200" y="600710"/>
                </a:lnTo>
                <a:lnTo>
                  <a:pt x="3505200" y="0"/>
                </a:lnTo>
                <a:close/>
              </a:path>
            </a:pathLst>
          </a:custGeom>
          <a:solidFill>
            <a:srgbClr val="7067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121410" y="669290"/>
            <a:ext cx="48799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u="none" spc="-5" dirty="0"/>
              <a:t>Cerebral</a:t>
            </a:r>
            <a:r>
              <a:rPr sz="3600" u="none" spc="-70" dirty="0"/>
              <a:t> </a:t>
            </a:r>
            <a:r>
              <a:rPr sz="3600" u="none" spc="-5" dirty="0"/>
              <a:t>hemispheres</a:t>
            </a:r>
            <a:endParaRPr sz="3600"/>
          </a:p>
        </p:txBody>
      </p:sp>
      <p:sp>
        <p:nvSpPr>
          <p:cNvPr id="22" name="object 22"/>
          <p:cNvSpPr txBox="1"/>
          <p:nvPr/>
        </p:nvSpPr>
        <p:spPr>
          <a:xfrm>
            <a:off x="1191260" y="1784984"/>
            <a:ext cx="5820410" cy="3871595"/>
          </a:xfrm>
          <a:prstGeom prst="rect">
            <a:avLst/>
          </a:prstGeom>
        </p:spPr>
        <p:txBody>
          <a:bodyPr vert="horz" wrap="square" lIns="0" tIns="1555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25"/>
              </a:spcBef>
            </a:pPr>
            <a:r>
              <a:rPr sz="3375" spc="15" baseline="9876" dirty="0">
                <a:solidFill>
                  <a:srgbClr val="93C500"/>
                </a:solidFill>
                <a:latin typeface="Wingdings 2"/>
                <a:cs typeface="Wingdings 2"/>
              </a:rPr>
              <a:t></a:t>
            </a:r>
            <a:r>
              <a:rPr sz="3000" spc="10" dirty="0">
                <a:solidFill>
                  <a:srgbClr val="3D3C2C"/>
                </a:solidFill>
                <a:latin typeface="Century Gothic"/>
                <a:cs typeface="Century Gothic"/>
              </a:rPr>
              <a:t>General</a:t>
            </a:r>
            <a:r>
              <a:rPr sz="3000" spc="-10" dirty="0">
                <a:solidFill>
                  <a:srgbClr val="3D3C2C"/>
                </a:solidFill>
                <a:latin typeface="Century Gothic"/>
                <a:cs typeface="Century Gothic"/>
              </a:rPr>
              <a:t> </a:t>
            </a:r>
            <a:r>
              <a:rPr sz="3000" spc="-5" dirty="0">
                <a:solidFill>
                  <a:srgbClr val="3D3C2C"/>
                </a:solidFill>
                <a:latin typeface="Century Gothic"/>
                <a:cs typeface="Century Gothic"/>
              </a:rPr>
              <a:t>Appearance:</a:t>
            </a:r>
            <a:endParaRPr sz="3000">
              <a:latin typeface="Century Gothic"/>
              <a:cs typeface="Century Gothic"/>
            </a:endParaRPr>
          </a:p>
          <a:p>
            <a:pPr marL="285750" marR="5080" indent="-273050">
              <a:lnSpc>
                <a:spcPts val="2610"/>
              </a:lnSpc>
              <a:spcBef>
                <a:spcPts val="1210"/>
              </a:spcBef>
              <a:buClr>
                <a:srgbClr val="93C500"/>
              </a:buClr>
              <a:buSzPct val="75000"/>
              <a:buFont typeface="Wingdings"/>
              <a:buChar char=""/>
              <a:tabLst>
                <a:tab pos="285750" algn="l"/>
              </a:tabLst>
            </a:pPr>
            <a:r>
              <a:rPr sz="2400" spc="-5" dirty="0">
                <a:solidFill>
                  <a:srgbClr val="3D3C2C"/>
                </a:solidFill>
                <a:latin typeface="Century Gothic"/>
                <a:cs typeface="Century Gothic"/>
              </a:rPr>
              <a:t>Separated by </a:t>
            </a:r>
            <a:r>
              <a:rPr sz="2400" dirty="0">
                <a:solidFill>
                  <a:srgbClr val="3D3C2C"/>
                </a:solidFill>
                <a:latin typeface="Century Gothic"/>
                <a:cs typeface="Century Gothic"/>
              </a:rPr>
              <a:t>a </a:t>
            </a:r>
            <a:r>
              <a:rPr sz="2400" spc="-5" dirty="0">
                <a:solidFill>
                  <a:srgbClr val="3D3C2C"/>
                </a:solidFill>
                <a:latin typeface="Century Gothic"/>
                <a:cs typeface="Century Gothic"/>
              </a:rPr>
              <a:t>deep midline sagittal  fissure </a:t>
            </a:r>
            <a:r>
              <a:rPr sz="2400" dirty="0">
                <a:solidFill>
                  <a:srgbClr val="3D3C2C"/>
                </a:solidFill>
                <a:latin typeface="Century Gothic"/>
                <a:cs typeface="Century Gothic"/>
              </a:rPr>
              <a:t>– </a:t>
            </a:r>
            <a:r>
              <a:rPr sz="2400" b="1" spc="-5" dirty="0">
                <a:solidFill>
                  <a:srgbClr val="00AF4F"/>
                </a:solidFill>
                <a:latin typeface="Century Gothic"/>
                <a:cs typeface="Century Gothic"/>
              </a:rPr>
              <a:t>longitudinal cerebral</a:t>
            </a:r>
            <a:r>
              <a:rPr sz="2400" b="1" spc="-10" dirty="0">
                <a:solidFill>
                  <a:srgbClr val="00AF4F"/>
                </a:solidFill>
                <a:latin typeface="Century Gothic"/>
                <a:cs typeface="Century Gothic"/>
              </a:rPr>
              <a:t> </a:t>
            </a:r>
            <a:r>
              <a:rPr sz="2400" b="1" spc="-5" dirty="0">
                <a:solidFill>
                  <a:srgbClr val="00AF4F"/>
                </a:solidFill>
                <a:latin typeface="Century Gothic"/>
                <a:cs typeface="Century Gothic"/>
              </a:rPr>
              <a:t>fissure</a:t>
            </a:r>
            <a:endParaRPr sz="2400">
              <a:latin typeface="Century Gothic"/>
              <a:cs typeface="Century Gothic"/>
            </a:endParaRPr>
          </a:p>
          <a:p>
            <a:pPr marL="285750" marR="63500" indent="-273050">
              <a:lnSpc>
                <a:spcPct val="89800"/>
              </a:lnSpc>
              <a:spcBef>
                <a:spcPts val="1180"/>
              </a:spcBef>
              <a:buClr>
                <a:srgbClr val="93C500"/>
              </a:buClr>
              <a:buSzPct val="75000"/>
              <a:buFont typeface="Wingdings"/>
              <a:buChar char=""/>
              <a:tabLst>
                <a:tab pos="285750" algn="l"/>
              </a:tabLst>
            </a:pPr>
            <a:r>
              <a:rPr sz="2400" spc="-5" dirty="0">
                <a:solidFill>
                  <a:srgbClr val="3D3C2C"/>
                </a:solidFill>
                <a:latin typeface="Century Gothic"/>
                <a:cs typeface="Century Gothic"/>
              </a:rPr>
              <a:t>In </a:t>
            </a:r>
            <a:r>
              <a:rPr sz="2400" dirty="0">
                <a:solidFill>
                  <a:srgbClr val="3D3C2C"/>
                </a:solidFill>
                <a:latin typeface="Century Gothic"/>
                <a:cs typeface="Century Gothic"/>
              </a:rPr>
              <a:t>the </a:t>
            </a:r>
            <a:r>
              <a:rPr sz="2400" spc="-5" dirty="0">
                <a:solidFill>
                  <a:srgbClr val="3D3C2C"/>
                </a:solidFill>
                <a:latin typeface="Century Gothic"/>
                <a:cs typeface="Century Gothic"/>
              </a:rPr>
              <a:t>depth of </a:t>
            </a:r>
            <a:r>
              <a:rPr sz="2400" dirty="0">
                <a:solidFill>
                  <a:srgbClr val="3D3C2C"/>
                </a:solidFill>
                <a:latin typeface="Century Gothic"/>
                <a:cs typeface="Century Gothic"/>
              </a:rPr>
              <a:t>the </a:t>
            </a:r>
            <a:r>
              <a:rPr sz="2400" spc="-5" dirty="0">
                <a:solidFill>
                  <a:srgbClr val="3D3C2C"/>
                </a:solidFill>
                <a:latin typeface="Century Gothic"/>
                <a:cs typeface="Century Gothic"/>
              </a:rPr>
              <a:t>fissure, </a:t>
            </a:r>
            <a:r>
              <a:rPr sz="2400" dirty="0">
                <a:solidFill>
                  <a:srgbClr val="3D3C2C"/>
                </a:solidFill>
                <a:latin typeface="Century Gothic"/>
                <a:cs typeface="Century Gothic"/>
              </a:rPr>
              <a:t>the </a:t>
            </a:r>
            <a:r>
              <a:rPr sz="2400" b="1" spc="-5" dirty="0">
                <a:solidFill>
                  <a:srgbClr val="00AF4F"/>
                </a:solidFill>
                <a:latin typeface="Century Gothic"/>
                <a:cs typeface="Century Gothic"/>
              </a:rPr>
              <a:t>corpus  callosum </a:t>
            </a:r>
            <a:r>
              <a:rPr sz="2400" spc="-5" dirty="0">
                <a:solidFill>
                  <a:srgbClr val="3D3C2C"/>
                </a:solidFill>
                <a:latin typeface="Century Gothic"/>
                <a:cs typeface="Century Gothic"/>
              </a:rPr>
              <a:t>connects the hemispheres  across </a:t>
            </a:r>
            <a:r>
              <a:rPr sz="2400" dirty="0">
                <a:solidFill>
                  <a:srgbClr val="3D3C2C"/>
                </a:solidFill>
                <a:latin typeface="Century Gothic"/>
                <a:cs typeface="Century Gothic"/>
              </a:rPr>
              <a:t>the</a:t>
            </a:r>
            <a:r>
              <a:rPr sz="2400" spc="-15" dirty="0">
                <a:solidFill>
                  <a:srgbClr val="3D3C2C"/>
                </a:solidFill>
                <a:latin typeface="Century Gothic"/>
                <a:cs typeface="Century Gothic"/>
              </a:rPr>
              <a:t> </a:t>
            </a:r>
            <a:r>
              <a:rPr sz="2400" spc="-5" dirty="0">
                <a:solidFill>
                  <a:srgbClr val="3D3C2C"/>
                </a:solidFill>
                <a:latin typeface="Century Gothic"/>
                <a:cs typeface="Century Gothic"/>
              </a:rPr>
              <a:t>midline</a:t>
            </a:r>
            <a:endParaRPr sz="2400">
              <a:latin typeface="Century Gothic"/>
              <a:cs typeface="Century Gothic"/>
            </a:endParaRPr>
          </a:p>
          <a:p>
            <a:pPr marL="285750" marR="856615" indent="-273050">
              <a:lnSpc>
                <a:spcPts val="2570"/>
              </a:lnSpc>
              <a:spcBef>
                <a:spcPts val="1275"/>
              </a:spcBef>
              <a:buClr>
                <a:srgbClr val="93C500"/>
              </a:buClr>
              <a:buSzPct val="75000"/>
              <a:buFont typeface="Wingdings"/>
              <a:buChar char=""/>
              <a:tabLst>
                <a:tab pos="285750" algn="l"/>
              </a:tabLst>
            </a:pPr>
            <a:r>
              <a:rPr sz="2400" spc="-5" dirty="0">
                <a:solidFill>
                  <a:srgbClr val="3D3C2C"/>
                </a:solidFill>
                <a:latin typeface="Century Gothic"/>
                <a:cs typeface="Century Gothic"/>
              </a:rPr>
              <a:t>Gyri </a:t>
            </a:r>
            <a:r>
              <a:rPr sz="2400" dirty="0">
                <a:solidFill>
                  <a:srgbClr val="3D3C2C"/>
                </a:solidFill>
                <a:latin typeface="Century Gothic"/>
                <a:cs typeface="Century Gothic"/>
              </a:rPr>
              <a:t>– the </a:t>
            </a:r>
            <a:r>
              <a:rPr sz="2400" b="1" spc="-5" dirty="0">
                <a:solidFill>
                  <a:srgbClr val="00AF4F"/>
                </a:solidFill>
                <a:latin typeface="Century Gothic"/>
                <a:cs typeface="Century Gothic"/>
              </a:rPr>
              <a:t>folds </a:t>
            </a:r>
            <a:r>
              <a:rPr sz="2400" spc="-5" dirty="0">
                <a:solidFill>
                  <a:srgbClr val="3D3C2C"/>
                </a:solidFill>
                <a:latin typeface="Century Gothic"/>
                <a:cs typeface="Century Gothic"/>
              </a:rPr>
              <a:t>of </a:t>
            </a:r>
            <a:r>
              <a:rPr sz="2400" dirty="0">
                <a:solidFill>
                  <a:srgbClr val="3D3C2C"/>
                </a:solidFill>
                <a:latin typeface="Century Gothic"/>
                <a:cs typeface="Century Gothic"/>
              </a:rPr>
              <a:t>the </a:t>
            </a:r>
            <a:r>
              <a:rPr sz="2400" spc="-5" dirty="0">
                <a:solidFill>
                  <a:srgbClr val="3D3C2C"/>
                </a:solidFill>
                <a:latin typeface="Century Gothic"/>
                <a:cs typeface="Century Gothic"/>
              </a:rPr>
              <a:t>surface</a:t>
            </a:r>
            <a:r>
              <a:rPr sz="2400" spc="-75" dirty="0">
                <a:solidFill>
                  <a:srgbClr val="3D3C2C"/>
                </a:solidFill>
                <a:latin typeface="Century Gothic"/>
                <a:cs typeface="Century Gothic"/>
              </a:rPr>
              <a:t> </a:t>
            </a:r>
            <a:r>
              <a:rPr sz="2400" spc="-5" dirty="0">
                <a:solidFill>
                  <a:srgbClr val="3D3C2C"/>
                </a:solidFill>
                <a:latin typeface="Century Gothic"/>
                <a:cs typeface="Century Gothic"/>
              </a:rPr>
              <a:t>of  hemispheres</a:t>
            </a:r>
            <a:endParaRPr sz="2400">
              <a:latin typeface="Century Gothic"/>
              <a:cs typeface="Century Gothic"/>
            </a:endParaRPr>
          </a:p>
          <a:p>
            <a:pPr marL="285750" indent="-273050">
              <a:lnSpc>
                <a:spcPct val="100000"/>
              </a:lnSpc>
              <a:spcBef>
                <a:spcPts val="894"/>
              </a:spcBef>
              <a:buClr>
                <a:srgbClr val="93C500"/>
              </a:buClr>
              <a:buSzPct val="75000"/>
              <a:buFont typeface="Wingdings"/>
              <a:buChar char=""/>
              <a:tabLst>
                <a:tab pos="285750" algn="l"/>
              </a:tabLst>
            </a:pPr>
            <a:r>
              <a:rPr sz="2400" spc="-5" dirty="0">
                <a:solidFill>
                  <a:srgbClr val="3D3C2C"/>
                </a:solidFill>
                <a:latin typeface="Century Gothic"/>
                <a:cs typeface="Century Gothic"/>
              </a:rPr>
              <a:t>Sulci </a:t>
            </a:r>
            <a:r>
              <a:rPr sz="2400" dirty="0">
                <a:solidFill>
                  <a:srgbClr val="3D3C2C"/>
                </a:solidFill>
                <a:latin typeface="Century Gothic"/>
                <a:cs typeface="Century Gothic"/>
              </a:rPr>
              <a:t>– the </a:t>
            </a:r>
            <a:r>
              <a:rPr sz="2400" b="1" spc="-5" dirty="0">
                <a:solidFill>
                  <a:srgbClr val="00AF4F"/>
                </a:solidFill>
                <a:latin typeface="Century Gothic"/>
                <a:cs typeface="Century Gothic"/>
              </a:rPr>
              <a:t>fissures </a:t>
            </a:r>
            <a:r>
              <a:rPr sz="2400" spc="-5" dirty="0">
                <a:solidFill>
                  <a:srgbClr val="3D3C2C"/>
                </a:solidFill>
                <a:latin typeface="Century Gothic"/>
                <a:cs typeface="Century Gothic"/>
              </a:rPr>
              <a:t>separate </a:t>
            </a:r>
            <a:r>
              <a:rPr sz="2400" dirty="0">
                <a:solidFill>
                  <a:srgbClr val="3D3C2C"/>
                </a:solidFill>
                <a:latin typeface="Century Gothic"/>
                <a:cs typeface="Century Gothic"/>
              </a:rPr>
              <a:t>the</a:t>
            </a:r>
            <a:r>
              <a:rPr sz="2400" spc="-50" dirty="0">
                <a:solidFill>
                  <a:srgbClr val="3D3C2C"/>
                </a:solidFill>
                <a:latin typeface="Century Gothic"/>
                <a:cs typeface="Century Gothic"/>
              </a:rPr>
              <a:t> </a:t>
            </a:r>
            <a:r>
              <a:rPr sz="2400" spc="-5" dirty="0">
                <a:solidFill>
                  <a:srgbClr val="3D3C2C"/>
                </a:solidFill>
                <a:latin typeface="Century Gothic"/>
                <a:cs typeface="Century Gothic"/>
              </a:rPr>
              <a:t>gyri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726940" y="302259"/>
            <a:ext cx="1098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DFDFD"/>
                </a:solidFill>
                <a:latin typeface="Century Gothic"/>
                <a:cs typeface="Century Gothic"/>
              </a:rPr>
              <a:t>4</a:t>
            </a:r>
            <a:endParaRPr sz="1200">
              <a:latin typeface="Century Gothic"/>
              <a:cs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6070" y="0"/>
            <a:ext cx="194310" cy="6858000"/>
          </a:xfrm>
          <a:custGeom>
            <a:avLst/>
            <a:gdLst/>
            <a:ahLst/>
            <a:cxnLst/>
            <a:rect l="l" t="t" r="r" b="b"/>
            <a:pathLst>
              <a:path w="194309" h="6858000">
                <a:moveTo>
                  <a:pt x="0" y="6858000"/>
                </a:moveTo>
                <a:lnTo>
                  <a:pt x="194309" y="6858000"/>
                </a:lnTo>
                <a:lnTo>
                  <a:pt x="19430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90980" y="0"/>
            <a:ext cx="1482090" cy="332740"/>
          </a:xfrm>
          <a:custGeom>
            <a:avLst/>
            <a:gdLst/>
            <a:ahLst/>
            <a:cxnLst/>
            <a:rect l="l" t="t" r="r" b="b"/>
            <a:pathLst>
              <a:path w="1482089" h="332740">
                <a:moveTo>
                  <a:pt x="0" y="332740"/>
                </a:moveTo>
                <a:lnTo>
                  <a:pt x="1482089" y="332740"/>
                </a:lnTo>
                <a:lnTo>
                  <a:pt x="1482089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90980" y="6520180"/>
            <a:ext cx="1482090" cy="337820"/>
          </a:xfrm>
          <a:custGeom>
            <a:avLst/>
            <a:gdLst/>
            <a:ahLst/>
            <a:cxnLst/>
            <a:rect l="l" t="t" r="r" b="b"/>
            <a:pathLst>
              <a:path w="1482089" h="337820">
                <a:moveTo>
                  <a:pt x="0" y="337820"/>
                </a:moveTo>
                <a:lnTo>
                  <a:pt x="1482089" y="337820"/>
                </a:lnTo>
                <a:lnTo>
                  <a:pt x="1482089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0380" y="0"/>
            <a:ext cx="228600" cy="332740"/>
          </a:xfrm>
          <a:custGeom>
            <a:avLst/>
            <a:gdLst/>
            <a:ahLst/>
            <a:cxnLst/>
            <a:rect l="l" t="t" r="r" b="b"/>
            <a:pathLst>
              <a:path w="228600" h="332740">
                <a:moveTo>
                  <a:pt x="0" y="332740"/>
                </a:moveTo>
                <a:lnTo>
                  <a:pt x="228600" y="332740"/>
                </a:lnTo>
                <a:lnTo>
                  <a:pt x="2286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0380" y="6520180"/>
            <a:ext cx="228600" cy="337820"/>
          </a:xfrm>
          <a:custGeom>
            <a:avLst/>
            <a:gdLst/>
            <a:ahLst/>
            <a:cxnLst/>
            <a:rect l="l" t="t" r="r" b="b"/>
            <a:pathLst>
              <a:path w="228600" h="337820">
                <a:moveTo>
                  <a:pt x="0" y="337820"/>
                </a:moveTo>
                <a:lnTo>
                  <a:pt x="228600" y="337820"/>
                </a:lnTo>
                <a:lnTo>
                  <a:pt x="2286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28980" y="0"/>
            <a:ext cx="762000" cy="332740"/>
          </a:xfrm>
          <a:custGeom>
            <a:avLst/>
            <a:gdLst/>
            <a:ahLst/>
            <a:cxnLst/>
            <a:rect l="l" t="t" r="r" b="b"/>
            <a:pathLst>
              <a:path w="762000" h="332740">
                <a:moveTo>
                  <a:pt x="0" y="332740"/>
                </a:moveTo>
                <a:lnTo>
                  <a:pt x="762000" y="332740"/>
                </a:lnTo>
                <a:lnTo>
                  <a:pt x="7620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28980" y="6520180"/>
            <a:ext cx="762000" cy="337820"/>
          </a:xfrm>
          <a:custGeom>
            <a:avLst/>
            <a:gdLst/>
            <a:ahLst/>
            <a:cxnLst/>
            <a:rect l="l" t="t" r="r" b="b"/>
            <a:pathLst>
              <a:path w="762000" h="337820">
                <a:moveTo>
                  <a:pt x="0" y="337820"/>
                </a:moveTo>
                <a:lnTo>
                  <a:pt x="762000" y="337820"/>
                </a:lnTo>
                <a:lnTo>
                  <a:pt x="7620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706869" y="6520180"/>
            <a:ext cx="1524000" cy="337820"/>
          </a:xfrm>
          <a:custGeom>
            <a:avLst/>
            <a:gdLst/>
            <a:ahLst/>
            <a:cxnLst/>
            <a:rect l="l" t="t" r="r" b="b"/>
            <a:pathLst>
              <a:path w="1524000" h="337820">
                <a:moveTo>
                  <a:pt x="0" y="337820"/>
                </a:moveTo>
                <a:lnTo>
                  <a:pt x="1524000" y="337820"/>
                </a:lnTo>
                <a:lnTo>
                  <a:pt x="15240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992869" y="0"/>
            <a:ext cx="151130" cy="6858000"/>
          </a:xfrm>
          <a:custGeom>
            <a:avLst/>
            <a:gdLst/>
            <a:ahLst/>
            <a:cxnLst/>
            <a:rect l="l" t="t" r="r" b="b"/>
            <a:pathLst>
              <a:path w="151129" h="6858000">
                <a:moveTo>
                  <a:pt x="0" y="6858000"/>
                </a:moveTo>
                <a:lnTo>
                  <a:pt x="151129" y="6858000"/>
                </a:lnTo>
                <a:lnTo>
                  <a:pt x="15112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230869" y="0"/>
            <a:ext cx="762000" cy="6858000"/>
          </a:xfrm>
          <a:custGeom>
            <a:avLst/>
            <a:gdLst/>
            <a:ahLst/>
            <a:cxnLst/>
            <a:rect l="l" t="t" r="r" b="b"/>
            <a:pathLst>
              <a:path w="762000" h="6858000">
                <a:moveTo>
                  <a:pt x="762000" y="0"/>
                </a:moveTo>
                <a:lnTo>
                  <a:pt x="0" y="0"/>
                </a:lnTo>
                <a:lnTo>
                  <a:pt x="0" y="6858000"/>
                </a:lnTo>
                <a:lnTo>
                  <a:pt x="762000" y="6858000"/>
                </a:lnTo>
                <a:lnTo>
                  <a:pt x="762000" y="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963670" y="0"/>
            <a:ext cx="596900" cy="332740"/>
          </a:xfrm>
          <a:custGeom>
            <a:avLst/>
            <a:gdLst/>
            <a:ahLst/>
            <a:cxnLst/>
            <a:rect l="l" t="t" r="r" b="b"/>
            <a:pathLst>
              <a:path w="596900" h="332740">
                <a:moveTo>
                  <a:pt x="0" y="332740"/>
                </a:moveTo>
                <a:lnTo>
                  <a:pt x="596900" y="332740"/>
                </a:lnTo>
                <a:lnTo>
                  <a:pt x="5969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963670" y="6520180"/>
            <a:ext cx="2743200" cy="337820"/>
          </a:xfrm>
          <a:custGeom>
            <a:avLst/>
            <a:gdLst/>
            <a:ahLst/>
            <a:cxnLst/>
            <a:rect l="l" t="t" r="r" b="b"/>
            <a:pathLst>
              <a:path w="2743200" h="337820">
                <a:moveTo>
                  <a:pt x="0" y="337820"/>
                </a:moveTo>
                <a:lnTo>
                  <a:pt x="2743200" y="337820"/>
                </a:lnTo>
                <a:lnTo>
                  <a:pt x="27432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0105" y="0"/>
            <a:ext cx="9100184" cy="6864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57200" y="332740"/>
            <a:ext cx="8229600" cy="6187440"/>
          </a:xfrm>
          <a:custGeom>
            <a:avLst/>
            <a:gdLst/>
            <a:ahLst/>
            <a:cxnLst/>
            <a:rect l="l" t="t" r="r" b="b"/>
            <a:pathLst>
              <a:path w="8229600" h="6187440">
                <a:moveTo>
                  <a:pt x="8229600" y="0"/>
                </a:moveTo>
                <a:lnTo>
                  <a:pt x="0" y="0"/>
                </a:lnTo>
                <a:lnTo>
                  <a:pt x="0" y="6187439"/>
                </a:lnTo>
                <a:lnTo>
                  <a:pt x="8229600" y="6187439"/>
                </a:lnTo>
                <a:lnTo>
                  <a:pt x="8229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57200" y="332740"/>
            <a:ext cx="8229600" cy="6187440"/>
          </a:xfrm>
          <a:custGeom>
            <a:avLst/>
            <a:gdLst/>
            <a:ahLst/>
            <a:cxnLst/>
            <a:rect l="l" t="t" r="r" b="b"/>
            <a:pathLst>
              <a:path w="8229600" h="6187440">
                <a:moveTo>
                  <a:pt x="4114800" y="6187439"/>
                </a:moveTo>
                <a:lnTo>
                  <a:pt x="0" y="6187439"/>
                </a:lnTo>
                <a:lnTo>
                  <a:pt x="0" y="0"/>
                </a:lnTo>
                <a:lnTo>
                  <a:pt x="8229600" y="0"/>
                </a:lnTo>
                <a:lnTo>
                  <a:pt x="8229600" y="6187439"/>
                </a:lnTo>
                <a:lnTo>
                  <a:pt x="4114800" y="6187439"/>
                </a:lnTo>
                <a:close/>
              </a:path>
            </a:pathLst>
          </a:custGeom>
          <a:ln w="64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560570" y="0"/>
            <a:ext cx="3680460" cy="676910"/>
          </a:xfrm>
          <a:custGeom>
            <a:avLst/>
            <a:gdLst/>
            <a:ahLst/>
            <a:cxnLst/>
            <a:rect l="l" t="t" r="r" b="b"/>
            <a:pathLst>
              <a:path w="3680459" h="676910">
                <a:moveTo>
                  <a:pt x="3680459" y="0"/>
                </a:moveTo>
                <a:lnTo>
                  <a:pt x="0" y="0"/>
                </a:lnTo>
                <a:lnTo>
                  <a:pt x="0" y="676910"/>
                </a:lnTo>
                <a:lnTo>
                  <a:pt x="3680459" y="676910"/>
                </a:lnTo>
                <a:lnTo>
                  <a:pt x="3680459" y="0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560570" y="0"/>
            <a:ext cx="1840230" cy="676910"/>
          </a:xfrm>
          <a:custGeom>
            <a:avLst/>
            <a:gdLst/>
            <a:ahLst/>
            <a:cxnLst/>
            <a:rect l="l" t="t" r="r" b="b"/>
            <a:pathLst>
              <a:path w="1840229" h="676910">
                <a:moveTo>
                  <a:pt x="1840229" y="676910"/>
                </a:moveTo>
                <a:lnTo>
                  <a:pt x="0" y="676910"/>
                </a:lnTo>
                <a:lnTo>
                  <a:pt x="0" y="0"/>
                </a:lnTo>
              </a:path>
            </a:pathLst>
          </a:custGeom>
          <a:ln w="15814">
            <a:solidFill>
              <a:srgbClr val="73A40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400800" y="0"/>
            <a:ext cx="1840230" cy="676910"/>
          </a:xfrm>
          <a:custGeom>
            <a:avLst/>
            <a:gdLst/>
            <a:ahLst/>
            <a:cxnLst/>
            <a:rect l="l" t="t" r="r" b="b"/>
            <a:pathLst>
              <a:path w="1840229" h="676910">
                <a:moveTo>
                  <a:pt x="1840229" y="0"/>
                </a:moveTo>
                <a:lnTo>
                  <a:pt x="1840229" y="676910"/>
                </a:lnTo>
                <a:lnTo>
                  <a:pt x="0" y="676910"/>
                </a:lnTo>
              </a:path>
            </a:pathLst>
          </a:custGeom>
          <a:ln w="15814">
            <a:solidFill>
              <a:srgbClr val="73A40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649470" y="0"/>
            <a:ext cx="3505200" cy="600710"/>
          </a:xfrm>
          <a:custGeom>
            <a:avLst/>
            <a:gdLst/>
            <a:ahLst/>
            <a:cxnLst/>
            <a:rect l="l" t="t" r="r" b="b"/>
            <a:pathLst>
              <a:path w="3505200" h="600710">
                <a:moveTo>
                  <a:pt x="3505200" y="0"/>
                </a:moveTo>
                <a:lnTo>
                  <a:pt x="0" y="0"/>
                </a:lnTo>
                <a:lnTo>
                  <a:pt x="0" y="600710"/>
                </a:lnTo>
                <a:lnTo>
                  <a:pt x="3505200" y="600710"/>
                </a:lnTo>
                <a:lnTo>
                  <a:pt x="3505200" y="0"/>
                </a:lnTo>
                <a:close/>
              </a:path>
            </a:pathLst>
          </a:custGeom>
          <a:solidFill>
            <a:srgbClr val="70675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743200" y="685800"/>
            <a:ext cx="6040120" cy="53530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382270" y="1253490"/>
            <a:ext cx="15754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u="none" spc="-5" dirty="0">
                <a:solidFill>
                  <a:srgbClr val="630000"/>
                </a:solidFill>
                <a:latin typeface="Century Gothic"/>
                <a:cs typeface="Century Gothic"/>
              </a:rPr>
              <a:t>Primary</a:t>
            </a:r>
            <a:r>
              <a:rPr sz="1800" b="1" u="none" spc="-70" dirty="0">
                <a:solidFill>
                  <a:srgbClr val="630000"/>
                </a:solidFill>
                <a:latin typeface="Century Gothic"/>
                <a:cs typeface="Century Gothic"/>
              </a:rPr>
              <a:t> </a:t>
            </a:r>
            <a:r>
              <a:rPr sz="1800" b="1" u="none" spc="-5" dirty="0">
                <a:solidFill>
                  <a:srgbClr val="630000"/>
                </a:solidFill>
                <a:latin typeface="Century Gothic"/>
                <a:cs typeface="Century Gothic"/>
              </a:rPr>
              <a:t>Visual  Cortex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82270" y="2700020"/>
            <a:ext cx="20231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30000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Visual</a:t>
            </a:r>
            <a:r>
              <a:rPr kumimoji="0" sz="1800" b="1" i="0" u="none" strike="noStrike" kern="1200" cap="none" spc="-60" normalizeH="0" baseline="0" noProof="0" dirty="0">
                <a:ln>
                  <a:noFill/>
                </a:ln>
                <a:solidFill>
                  <a:srgbClr val="F30000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30000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Association  Area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304072" y="2366417"/>
            <a:ext cx="1367669" cy="24585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305800" y="6019800"/>
            <a:ext cx="685800" cy="609600"/>
          </a:xfrm>
          <a:custGeom>
            <a:avLst/>
            <a:gdLst/>
            <a:ahLst/>
            <a:cxnLst/>
            <a:rect l="l" t="t" r="r" b="b"/>
            <a:pathLst>
              <a:path w="685800" h="609600">
                <a:moveTo>
                  <a:pt x="0" y="0"/>
                </a:moveTo>
                <a:lnTo>
                  <a:pt x="685800" y="0"/>
                </a:lnTo>
                <a:lnTo>
                  <a:pt x="685800" y="609600"/>
                </a:lnTo>
                <a:lnTo>
                  <a:pt x="0" y="609600"/>
                </a:lnTo>
                <a:lnTo>
                  <a:pt x="0" y="0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8305800" y="6019800"/>
            <a:ext cx="685800" cy="609600"/>
          </a:xfrm>
          <a:custGeom>
            <a:avLst/>
            <a:gdLst/>
            <a:ahLst/>
            <a:cxnLst/>
            <a:rect l="l" t="t" r="r" b="b"/>
            <a:pathLst>
              <a:path w="685800" h="609600">
                <a:moveTo>
                  <a:pt x="0" y="0"/>
                </a:moveTo>
                <a:lnTo>
                  <a:pt x="685800" y="0"/>
                </a:lnTo>
                <a:lnTo>
                  <a:pt x="685800" y="609600"/>
                </a:lnTo>
                <a:lnTo>
                  <a:pt x="0" y="609600"/>
                </a:lnTo>
                <a:lnTo>
                  <a:pt x="0" y="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8305800" y="6019800"/>
            <a:ext cx="685800" cy="39370"/>
          </a:xfrm>
          <a:custGeom>
            <a:avLst/>
            <a:gdLst/>
            <a:ahLst/>
            <a:cxnLst/>
            <a:rect l="l" t="t" r="r" b="b"/>
            <a:pathLst>
              <a:path w="685800" h="39370">
                <a:moveTo>
                  <a:pt x="0" y="39369"/>
                </a:moveTo>
                <a:lnTo>
                  <a:pt x="685800" y="39369"/>
                </a:lnTo>
                <a:lnTo>
                  <a:pt x="685800" y="0"/>
                </a:lnTo>
                <a:lnTo>
                  <a:pt x="0" y="0"/>
                </a:lnTo>
                <a:lnTo>
                  <a:pt x="0" y="39369"/>
                </a:lnTo>
                <a:close/>
              </a:path>
            </a:pathLst>
          </a:custGeom>
          <a:solidFill>
            <a:srgbClr val="D1D1D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8305800" y="6019800"/>
            <a:ext cx="685800" cy="39370"/>
          </a:xfrm>
          <a:custGeom>
            <a:avLst/>
            <a:gdLst/>
            <a:ahLst/>
            <a:cxnLst/>
            <a:rect l="l" t="t" r="r" b="b"/>
            <a:pathLst>
              <a:path w="685800" h="39370">
                <a:moveTo>
                  <a:pt x="0" y="0"/>
                </a:moveTo>
                <a:lnTo>
                  <a:pt x="685800" y="0"/>
                </a:lnTo>
                <a:lnTo>
                  <a:pt x="646429" y="39370"/>
                </a:lnTo>
                <a:lnTo>
                  <a:pt x="39370" y="39370"/>
                </a:lnTo>
                <a:lnTo>
                  <a:pt x="0" y="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8971915" y="6019800"/>
            <a:ext cx="0" cy="609600"/>
          </a:xfrm>
          <a:custGeom>
            <a:avLst/>
            <a:gdLst/>
            <a:ahLst/>
            <a:cxnLst/>
            <a:rect l="l" t="t" r="r" b="b"/>
            <a:pathLst>
              <a:path h="609600">
                <a:moveTo>
                  <a:pt x="0" y="0"/>
                </a:moveTo>
                <a:lnTo>
                  <a:pt x="0" y="609600"/>
                </a:lnTo>
              </a:path>
            </a:pathLst>
          </a:custGeom>
          <a:ln w="39370">
            <a:solidFill>
              <a:srgbClr val="89898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8952230" y="6019800"/>
            <a:ext cx="39370" cy="609600"/>
          </a:xfrm>
          <a:custGeom>
            <a:avLst/>
            <a:gdLst/>
            <a:ahLst/>
            <a:cxnLst/>
            <a:rect l="l" t="t" r="r" b="b"/>
            <a:pathLst>
              <a:path w="39370" h="609600">
                <a:moveTo>
                  <a:pt x="39370" y="0"/>
                </a:moveTo>
                <a:lnTo>
                  <a:pt x="39370" y="609600"/>
                </a:lnTo>
                <a:lnTo>
                  <a:pt x="0" y="570230"/>
                </a:lnTo>
                <a:lnTo>
                  <a:pt x="0" y="39370"/>
                </a:lnTo>
                <a:lnTo>
                  <a:pt x="39370" y="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8305800" y="6609715"/>
            <a:ext cx="685800" cy="0"/>
          </a:xfrm>
          <a:custGeom>
            <a:avLst/>
            <a:gdLst/>
            <a:ahLst/>
            <a:cxnLst/>
            <a:rect l="l" t="t" r="r" b="b"/>
            <a:pathLst>
              <a:path w="685800">
                <a:moveTo>
                  <a:pt x="0" y="0"/>
                </a:moveTo>
                <a:lnTo>
                  <a:pt x="685800" y="0"/>
                </a:lnTo>
              </a:path>
            </a:pathLst>
          </a:custGeom>
          <a:ln w="39370">
            <a:solidFill>
              <a:srgbClr val="A4A4A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8305800" y="6590030"/>
            <a:ext cx="685800" cy="39370"/>
          </a:xfrm>
          <a:custGeom>
            <a:avLst/>
            <a:gdLst/>
            <a:ahLst/>
            <a:cxnLst/>
            <a:rect l="l" t="t" r="r" b="b"/>
            <a:pathLst>
              <a:path w="685800" h="39370">
                <a:moveTo>
                  <a:pt x="685800" y="39370"/>
                </a:moveTo>
                <a:lnTo>
                  <a:pt x="0" y="39370"/>
                </a:lnTo>
                <a:lnTo>
                  <a:pt x="39370" y="0"/>
                </a:lnTo>
                <a:lnTo>
                  <a:pt x="646429" y="0"/>
                </a:lnTo>
                <a:lnTo>
                  <a:pt x="685800" y="3937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325484" y="6019800"/>
            <a:ext cx="0" cy="609600"/>
          </a:xfrm>
          <a:custGeom>
            <a:avLst/>
            <a:gdLst/>
            <a:ahLst/>
            <a:cxnLst/>
            <a:rect l="l" t="t" r="r" b="b"/>
            <a:pathLst>
              <a:path h="609600">
                <a:moveTo>
                  <a:pt x="0" y="0"/>
                </a:moveTo>
                <a:lnTo>
                  <a:pt x="0" y="609600"/>
                </a:lnTo>
              </a:path>
            </a:pathLst>
          </a:custGeom>
          <a:ln w="3937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8305800" y="6019800"/>
            <a:ext cx="39370" cy="609600"/>
          </a:xfrm>
          <a:custGeom>
            <a:avLst/>
            <a:gdLst/>
            <a:ahLst/>
            <a:cxnLst/>
            <a:rect l="l" t="t" r="r" b="b"/>
            <a:pathLst>
              <a:path w="39370" h="609600">
                <a:moveTo>
                  <a:pt x="0" y="609600"/>
                </a:moveTo>
                <a:lnTo>
                  <a:pt x="0" y="0"/>
                </a:lnTo>
                <a:lnTo>
                  <a:pt x="39370" y="39370"/>
                </a:lnTo>
                <a:lnTo>
                  <a:pt x="39370" y="570230"/>
                </a:lnTo>
                <a:lnTo>
                  <a:pt x="0" y="60960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299450" y="6205220"/>
            <a:ext cx="6991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940002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Regions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2430779" y="1658620"/>
            <a:ext cx="4730750" cy="1981200"/>
          </a:xfrm>
          <a:custGeom>
            <a:avLst/>
            <a:gdLst/>
            <a:ahLst/>
            <a:cxnLst/>
            <a:rect l="l" t="t" r="r" b="b"/>
            <a:pathLst>
              <a:path w="4730750" h="1981200">
                <a:moveTo>
                  <a:pt x="15240" y="0"/>
                </a:moveTo>
                <a:lnTo>
                  <a:pt x="0" y="35559"/>
                </a:lnTo>
                <a:lnTo>
                  <a:pt x="4716780" y="1981199"/>
                </a:lnTo>
                <a:lnTo>
                  <a:pt x="4730750" y="1946909"/>
                </a:lnTo>
                <a:lnTo>
                  <a:pt x="152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584950" y="3967479"/>
            <a:ext cx="120650" cy="113030"/>
          </a:xfrm>
          <a:custGeom>
            <a:avLst/>
            <a:gdLst/>
            <a:ahLst/>
            <a:cxnLst/>
            <a:rect l="l" t="t" r="r" b="b"/>
            <a:pathLst>
              <a:path w="120650" h="113029">
                <a:moveTo>
                  <a:pt x="13970" y="0"/>
                </a:moveTo>
                <a:lnTo>
                  <a:pt x="0" y="113030"/>
                </a:lnTo>
                <a:lnTo>
                  <a:pt x="120650" y="71120"/>
                </a:lnTo>
                <a:lnTo>
                  <a:pt x="139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902460" y="3409950"/>
            <a:ext cx="4714240" cy="636270"/>
          </a:xfrm>
          <a:custGeom>
            <a:avLst/>
            <a:gdLst/>
            <a:ahLst/>
            <a:cxnLst/>
            <a:rect l="l" t="t" r="r" b="b"/>
            <a:pathLst>
              <a:path w="4714240" h="636270">
                <a:moveTo>
                  <a:pt x="5079" y="0"/>
                </a:moveTo>
                <a:lnTo>
                  <a:pt x="0" y="38100"/>
                </a:lnTo>
                <a:lnTo>
                  <a:pt x="4710430" y="636269"/>
                </a:lnTo>
                <a:lnTo>
                  <a:pt x="4714240" y="598169"/>
                </a:lnTo>
                <a:lnTo>
                  <a:pt x="50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973070" y="6129020"/>
            <a:ext cx="39497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srgbClr val="706759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Modified from:  </a:t>
            </a:r>
            <a:r>
              <a:rPr kumimoji="0" sz="1000" b="0" i="0" u="sng" strike="noStrike" kern="1200" cap="none" spc="-5" normalizeH="0" baseline="0" noProof="0" dirty="0">
                <a:ln>
                  <a:noFill/>
                </a:ln>
                <a:solidFill>
                  <a:srgbClr val="E58100"/>
                </a:solidFill>
                <a:effectLst/>
                <a:uLnTx/>
                <a:uFill>
                  <a:solidFill>
                    <a:srgbClr val="E58100"/>
                  </a:solidFill>
                </a:uFill>
                <a:latin typeface="Century Gothic"/>
                <a:ea typeface="+mn-ea"/>
                <a:cs typeface="Century Gothic"/>
                <a:hlinkClick r:id="rId5"/>
              </a:rPr>
              <a:t>http://www.bioon.com/book/biology/whole/image/1/1-8.tif.jpg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93603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6070" y="0"/>
            <a:ext cx="194310" cy="6858000"/>
          </a:xfrm>
          <a:custGeom>
            <a:avLst/>
            <a:gdLst/>
            <a:ahLst/>
            <a:cxnLst/>
            <a:rect l="l" t="t" r="r" b="b"/>
            <a:pathLst>
              <a:path w="194309" h="6858000">
                <a:moveTo>
                  <a:pt x="0" y="6858000"/>
                </a:moveTo>
                <a:lnTo>
                  <a:pt x="194309" y="6858000"/>
                </a:lnTo>
                <a:lnTo>
                  <a:pt x="19430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90980" y="0"/>
            <a:ext cx="1482090" cy="332740"/>
          </a:xfrm>
          <a:custGeom>
            <a:avLst/>
            <a:gdLst/>
            <a:ahLst/>
            <a:cxnLst/>
            <a:rect l="l" t="t" r="r" b="b"/>
            <a:pathLst>
              <a:path w="1482089" h="332740">
                <a:moveTo>
                  <a:pt x="0" y="332740"/>
                </a:moveTo>
                <a:lnTo>
                  <a:pt x="1482089" y="332740"/>
                </a:lnTo>
                <a:lnTo>
                  <a:pt x="1482089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90980" y="6520180"/>
            <a:ext cx="1482090" cy="337820"/>
          </a:xfrm>
          <a:custGeom>
            <a:avLst/>
            <a:gdLst/>
            <a:ahLst/>
            <a:cxnLst/>
            <a:rect l="l" t="t" r="r" b="b"/>
            <a:pathLst>
              <a:path w="1482089" h="337820">
                <a:moveTo>
                  <a:pt x="0" y="337820"/>
                </a:moveTo>
                <a:lnTo>
                  <a:pt x="1482089" y="337820"/>
                </a:lnTo>
                <a:lnTo>
                  <a:pt x="1482089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0380" y="0"/>
            <a:ext cx="228600" cy="332740"/>
          </a:xfrm>
          <a:custGeom>
            <a:avLst/>
            <a:gdLst/>
            <a:ahLst/>
            <a:cxnLst/>
            <a:rect l="l" t="t" r="r" b="b"/>
            <a:pathLst>
              <a:path w="228600" h="332740">
                <a:moveTo>
                  <a:pt x="0" y="332740"/>
                </a:moveTo>
                <a:lnTo>
                  <a:pt x="228600" y="332740"/>
                </a:lnTo>
                <a:lnTo>
                  <a:pt x="2286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0380" y="6520180"/>
            <a:ext cx="228600" cy="337820"/>
          </a:xfrm>
          <a:custGeom>
            <a:avLst/>
            <a:gdLst/>
            <a:ahLst/>
            <a:cxnLst/>
            <a:rect l="l" t="t" r="r" b="b"/>
            <a:pathLst>
              <a:path w="228600" h="337820">
                <a:moveTo>
                  <a:pt x="0" y="337820"/>
                </a:moveTo>
                <a:lnTo>
                  <a:pt x="228600" y="337820"/>
                </a:lnTo>
                <a:lnTo>
                  <a:pt x="2286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28980" y="0"/>
            <a:ext cx="762000" cy="332740"/>
          </a:xfrm>
          <a:custGeom>
            <a:avLst/>
            <a:gdLst/>
            <a:ahLst/>
            <a:cxnLst/>
            <a:rect l="l" t="t" r="r" b="b"/>
            <a:pathLst>
              <a:path w="762000" h="332740">
                <a:moveTo>
                  <a:pt x="0" y="332740"/>
                </a:moveTo>
                <a:lnTo>
                  <a:pt x="762000" y="332740"/>
                </a:lnTo>
                <a:lnTo>
                  <a:pt x="7620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28980" y="6520180"/>
            <a:ext cx="762000" cy="337820"/>
          </a:xfrm>
          <a:custGeom>
            <a:avLst/>
            <a:gdLst/>
            <a:ahLst/>
            <a:cxnLst/>
            <a:rect l="l" t="t" r="r" b="b"/>
            <a:pathLst>
              <a:path w="762000" h="337820">
                <a:moveTo>
                  <a:pt x="0" y="337820"/>
                </a:moveTo>
                <a:lnTo>
                  <a:pt x="762000" y="337820"/>
                </a:lnTo>
                <a:lnTo>
                  <a:pt x="7620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706869" y="6520180"/>
            <a:ext cx="1524000" cy="337820"/>
          </a:xfrm>
          <a:custGeom>
            <a:avLst/>
            <a:gdLst/>
            <a:ahLst/>
            <a:cxnLst/>
            <a:rect l="l" t="t" r="r" b="b"/>
            <a:pathLst>
              <a:path w="1524000" h="337820">
                <a:moveTo>
                  <a:pt x="0" y="337820"/>
                </a:moveTo>
                <a:lnTo>
                  <a:pt x="1524000" y="337820"/>
                </a:lnTo>
                <a:lnTo>
                  <a:pt x="15240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992869" y="0"/>
            <a:ext cx="151130" cy="6858000"/>
          </a:xfrm>
          <a:custGeom>
            <a:avLst/>
            <a:gdLst/>
            <a:ahLst/>
            <a:cxnLst/>
            <a:rect l="l" t="t" r="r" b="b"/>
            <a:pathLst>
              <a:path w="151129" h="6858000">
                <a:moveTo>
                  <a:pt x="0" y="6858000"/>
                </a:moveTo>
                <a:lnTo>
                  <a:pt x="151129" y="6858000"/>
                </a:lnTo>
                <a:lnTo>
                  <a:pt x="15112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230869" y="0"/>
            <a:ext cx="762000" cy="6858000"/>
          </a:xfrm>
          <a:custGeom>
            <a:avLst/>
            <a:gdLst/>
            <a:ahLst/>
            <a:cxnLst/>
            <a:rect l="l" t="t" r="r" b="b"/>
            <a:pathLst>
              <a:path w="762000" h="6858000">
                <a:moveTo>
                  <a:pt x="762000" y="0"/>
                </a:moveTo>
                <a:lnTo>
                  <a:pt x="0" y="0"/>
                </a:lnTo>
                <a:lnTo>
                  <a:pt x="0" y="6858000"/>
                </a:lnTo>
                <a:lnTo>
                  <a:pt x="762000" y="6858000"/>
                </a:lnTo>
                <a:lnTo>
                  <a:pt x="762000" y="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963670" y="0"/>
            <a:ext cx="596900" cy="332740"/>
          </a:xfrm>
          <a:custGeom>
            <a:avLst/>
            <a:gdLst/>
            <a:ahLst/>
            <a:cxnLst/>
            <a:rect l="l" t="t" r="r" b="b"/>
            <a:pathLst>
              <a:path w="596900" h="332740">
                <a:moveTo>
                  <a:pt x="0" y="332740"/>
                </a:moveTo>
                <a:lnTo>
                  <a:pt x="596900" y="332740"/>
                </a:lnTo>
                <a:lnTo>
                  <a:pt x="5969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963670" y="6520180"/>
            <a:ext cx="2743200" cy="337820"/>
          </a:xfrm>
          <a:custGeom>
            <a:avLst/>
            <a:gdLst/>
            <a:ahLst/>
            <a:cxnLst/>
            <a:rect l="l" t="t" r="r" b="b"/>
            <a:pathLst>
              <a:path w="2743200" h="337820">
                <a:moveTo>
                  <a:pt x="0" y="337820"/>
                </a:moveTo>
                <a:lnTo>
                  <a:pt x="2743200" y="337820"/>
                </a:lnTo>
                <a:lnTo>
                  <a:pt x="27432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0105" y="0"/>
            <a:ext cx="9100184" cy="6864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57200" y="332740"/>
            <a:ext cx="8229600" cy="6187440"/>
          </a:xfrm>
          <a:custGeom>
            <a:avLst/>
            <a:gdLst/>
            <a:ahLst/>
            <a:cxnLst/>
            <a:rect l="l" t="t" r="r" b="b"/>
            <a:pathLst>
              <a:path w="8229600" h="6187440">
                <a:moveTo>
                  <a:pt x="8229600" y="0"/>
                </a:moveTo>
                <a:lnTo>
                  <a:pt x="0" y="0"/>
                </a:lnTo>
                <a:lnTo>
                  <a:pt x="0" y="6187439"/>
                </a:lnTo>
                <a:lnTo>
                  <a:pt x="8229600" y="6187439"/>
                </a:lnTo>
                <a:lnTo>
                  <a:pt x="8229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57200" y="332740"/>
            <a:ext cx="8229600" cy="6187440"/>
          </a:xfrm>
          <a:custGeom>
            <a:avLst/>
            <a:gdLst/>
            <a:ahLst/>
            <a:cxnLst/>
            <a:rect l="l" t="t" r="r" b="b"/>
            <a:pathLst>
              <a:path w="8229600" h="6187440">
                <a:moveTo>
                  <a:pt x="4114800" y="6187439"/>
                </a:moveTo>
                <a:lnTo>
                  <a:pt x="0" y="6187439"/>
                </a:lnTo>
                <a:lnTo>
                  <a:pt x="0" y="0"/>
                </a:lnTo>
                <a:lnTo>
                  <a:pt x="8229600" y="0"/>
                </a:lnTo>
                <a:lnTo>
                  <a:pt x="8229600" y="6187439"/>
                </a:lnTo>
                <a:lnTo>
                  <a:pt x="4114800" y="6187439"/>
                </a:lnTo>
                <a:close/>
              </a:path>
            </a:pathLst>
          </a:custGeom>
          <a:ln w="64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560570" y="0"/>
            <a:ext cx="3680460" cy="676910"/>
          </a:xfrm>
          <a:custGeom>
            <a:avLst/>
            <a:gdLst/>
            <a:ahLst/>
            <a:cxnLst/>
            <a:rect l="l" t="t" r="r" b="b"/>
            <a:pathLst>
              <a:path w="3680459" h="676910">
                <a:moveTo>
                  <a:pt x="3680459" y="0"/>
                </a:moveTo>
                <a:lnTo>
                  <a:pt x="0" y="0"/>
                </a:lnTo>
                <a:lnTo>
                  <a:pt x="0" y="676910"/>
                </a:lnTo>
                <a:lnTo>
                  <a:pt x="3680459" y="676910"/>
                </a:lnTo>
                <a:lnTo>
                  <a:pt x="3680459" y="0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560570" y="0"/>
            <a:ext cx="1840230" cy="676910"/>
          </a:xfrm>
          <a:custGeom>
            <a:avLst/>
            <a:gdLst/>
            <a:ahLst/>
            <a:cxnLst/>
            <a:rect l="l" t="t" r="r" b="b"/>
            <a:pathLst>
              <a:path w="1840229" h="676910">
                <a:moveTo>
                  <a:pt x="1840229" y="676910"/>
                </a:moveTo>
                <a:lnTo>
                  <a:pt x="0" y="676910"/>
                </a:lnTo>
                <a:lnTo>
                  <a:pt x="0" y="0"/>
                </a:lnTo>
              </a:path>
            </a:pathLst>
          </a:custGeom>
          <a:ln w="15814">
            <a:solidFill>
              <a:srgbClr val="73A40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400800" y="0"/>
            <a:ext cx="1840230" cy="676910"/>
          </a:xfrm>
          <a:custGeom>
            <a:avLst/>
            <a:gdLst/>
            <a:ahLst/>
            <a:cxnLst/>
            <a:rect l="l" t="t" r="r" b="b"/>
            <a:pathLst>
              <a:path w="1840229" h="676910">
                <a:moveTo>
                  <a:pt x="1840229" y="0"/>
                </a:moveTo>
                <a:lnTo>
                  <a:pt x="1840229" y="676910"/>
                </a:lnTo>
                <a:lnTo>
                  <a:pt x="0" y="676910"/>
                </a:lnTo>
              </a:path>
            </a:pathLst>
          </a:custGeom>
          <a:ln w="15814">
            <a:solidFill>
              <a:srgbClr val="73A40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649470" y="0"/>
            <a:ext cx="3505200" cy="600710"/>
          </a:xfrm>
          <a:custGeom>
            <a:avLst/>
            <a:gdLst/>
            <a:ahLst/>
            <a:cxnLst/>
            <a:rect l="l" t="t" r="r" b="b"/>
            <a:pathLst>
              <a:path w="3505200" h="600710">
                <a:moveTo>
                  <a:pt x="3505200" y="0"/>
                </a:moveTo>
                <a:lnTo>
                  <a:pt x="0" y="0"/>
                </a:lnTo>
                <a:lnTo>
                  <a:pt x="0" y="600710"/>
                </a:lnTo>
                <a:lnTo>
                  <a:pt x="3505200" y="600710"/>
                </a:lnTo>
                <a:lnTo>
                  <a:pt x="3505200" y="0"/>
                </a:lnTo>
                <a:close/>
              </a:path>
            </a:pathLst>
          </a:custGeom>
          <a:solidFill>
            <a:srgbClr val="70675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121410" y="1042670"/>
            <a:ext cx="6191250" cy="123825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ts val="4750"/>
              </a:lnSpc>
              <a:spcBef>
                <a:spcPts val="300"/>
              </a:spcBef>
            </a:pPr>
            <a:r>
              <a:rPr spc="-10" dirty="0"/>
              <a:t>Temporal </a:t>
            </a:r>
            <a:r>
              <a:rPr spc="-5" dirty="0"/>
              <a:t>Lobe </a:t>
            </a:r>
            <a:r>
              <a:rPr dirty="0"/>
              <a:t>–</a:t>
            </a:r>
            <a:r>
              <a:rPr spc="-60" dirty="0"/>
              <a:t> </a:t>
            </a:r>
            <a:r>
              <a:rPr spc="-5" dirty="0"/>
              <a:t>Cortical </a:t>
            </a:r>
            <a:r>
              <a:rPr u="none" spc="-5" dirty="0"/>
              <a:t> </a:t>
            </a:r>
            <a:r>
              <a:rPr spc="-5" dirty="0"/>
              <a:t>Regions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1191260" y="2354579"/>
            <a:ext cx="6198235" cy="295275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285750" marR="300990" lvl="0" indent="-273050" algn="l" defTabSz="914400" rtl="0" eaLnBrk="1" fontAlgn="auto" latinLnBrk="0" hangingPunct="1">
              <a:lnSpc>
                <a:spcPts val="2850"/>
              </a:lnSpc>
              <a:spcBef>
                <a:spcPts val="219"/>
              </a:spcBef>
              <a:spcAft>
                <a:spcPts val="0"/>
              </a:spcAft>
              <a:buClrTx/>
              <a:buSzTx/>
              <a:buFontTx/>
              <a:buNone/>
              <a:tabLst>
                <a:tab pos="4955540" algn="l"/>
              </a:tabLst>
              <a:defRPr/>
            </a:pPr>
            <a:r>
              <a:rPr kumimoji="0" sz="2700" b="0" i="0" u="none" strike="noStrike" kern="1200" cap="none" spc="22" normalizeH="0" baseline="10802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Wingdings 2"/>
                <a:ea typeface="+mn-ea"/>
                <a:cs typeface="Wingdings 2"/>
              </a:rPr>
              <a:t></a:t>
            </a:r>
            <a:r>
              <a:rPr kumimoji="0" sz="2700" b="0" i="0" u="none" strike="noStrike" kern="1200" cap="none" spc="112" normalizeH="0" baseline="10802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P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r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i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m</a:t>
            </a:r>
            <a:r>
              <a:rPr kumimoji="0" sz="2400" b="1" i="0" u="none" strike="noStrike" kern="1200" cap="none" spc="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a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r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y</a:t>
            </a:r>
            <a:r>
              <a:rPr kumimoji="0" sz="2400" b="1" i="0" u="none" strike="noStrike" kern="1200" cap="none" spc="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A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ud</a:t>
            </a:r>
            <a:r>
              <a:rPr kumimoji="0" sz="2400" b="1" i="0" u="none" strike="noStrike" kern="1200" cap="none" spc="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i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t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o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ry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C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ortex</a:t>
            </a:r>
            <a:r>
              <a:rPr kumimoji="0" sz="2400" b="1" i="0" u="none" strike="noStrike" kern="1200" cap="none" spc="-2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–41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,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4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2	m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o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s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t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ly  hidden in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the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lateral</a:t>
            </a:r>
            <a:r>
              <a:rPr kumimoji="0" sz="2400" b="0" i="0" u="none" strike="noStrike" kern="1200" cap="none" spc="-2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sulcus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00" b="0" i="0" u="none" strike="noStrike" kern="1200" cap="none" spc="22" normalizeH="0" baseline="9259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Wingdings 2"/>
                <a:ea typeface="+mn-ea"/>
                <a:cs typeface="Wingdings 2"/>
              </a:rPr>
              <a:t></a:t>
            </a:r>
            <a:r>
              <a:rPr kumimoji="0" sz="2700" b="0" i="0" u="none" strike="noStrike" kern="1200" cap="none" spc="22" normalizeH="0" baseline="9259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Responsible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for</a:t>
            </a:r>
            <a:r>
              <a:rPr kumimoji="0" sz="2400" b="0" i="0" u="none" strike="noStrike" kern="1200" cap="none" spc="4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hearing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00" b="0" i="0" u="none" strike="noStrike" kern="1200" cap="none" spc="22" normalizeH="0" baseline="9259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Wingdings 2"/>
                <a:ea typeface="+mn-ea"/>
                <a:cs typeface="Wingdings 2"/>
              </a:rPr>
              <a:t></a:t>
            </a:r>
            <a:r>
              <a:rPr kumimoji="0" sz="2700" b="0" i="0" u="none" strike="noStrike" kern="1200" cap="none" spc="22" normalizeH="0" baseline="9259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Its anterior part recieves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low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freq</a:t>
            </a:r>
            <a:r>
              <a:rPr kumimoji="0" sz="2400" b="0" i="0" u="none" strike="noStrike" kern="1200" cap="none" spc="6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sounds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00" b="0" i="0" u="none" strike="noStrike" kern="1200" cap="none" spc="22" normalizeH="0" baseline="9259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Wingdings 2"/>
                <a:ea typeface="+mn-ea"/>
                <a:cs typeface="Wingdings 2"/>
              </a:rPr>
              <a:t></a:t>
            </a:r>
            <a:r>
              <a:rPr kumimoji="0" sz="2700" b="0" i="0" u="none" strike="noStrike" kern="1200" cap="none" spc="22" normalizeH="0" baseline="9259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Post part –high freq</a:t>
            </a:r>
            <a:r>
              <a:rPr kumimoji="0" sz="2400" b="0" i="0" u="none" strike="noStrike" kern="1200" cap="none" spc="6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sounds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00" b="0" i="0" u="none" strike="noStrike" kern="1200" cap="none" spc="22" normalizeH="0" baseline="10802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Wingdings 2"/>
                <a:ea typeface="+mn-ea"/>
                <a:cs typeface="Wingdings 2"/>
              </a:rPr>
              <a:t></a:t>
            </a:r>
            <a:r>
              <a:rPr kumimoji="0" sz="2700" b="0" i="0" u="none" strike="noStrike" kern="1200" cap="none" spc="22" normalizeH="0" baseline="10802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Sec. Auditory Cortex</a:t>
            </a:r>
            <a:r>
              <a:rPr kumimoji="0" sz="2400" b="1" i="0" u="none" strike="noStrike" kern="1200" cap="none" spc="1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22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00" b="0" i="0" u="none" strike="noStrike" kern="1200" cap="none" spc="22" normalizeH="0" baseline="9259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Wingdings 2"/>
                <a:ea typeface="+mn-ea"/>
                <a:cs typeface="Wingdings 2"/>
              </a:rPr>
              <a:t></a:t>
            </a:r>
            <a:r>
              <a:rPr kumimoji="0" sz="2700" b="0" i="0" u="none" strike="noStrike" kern="1200" cap="none" spc="22" normalizeH="0" baseline="9259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Interpretation of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sounds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6114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6070" y="0"/>
            <a:ext cx="194310" cy="6858000"/>
          </a:xfrm>
          <a:custGeom>
            <a:avLst/>
            <a:gdLst/>
            <a:ahLst/>
            <a:cxnLst/>
            <a:rect l="l" t="t" r="r" b="b"/>
            <a:pathLst>
              <a:path w="194309" h="6858000">
                <a:moveTo>
                  <a:pt x="0" y="6858000"/>
                </a:moveTo>
                <a:lnTo>
                  <a:pt x="194309" y="6858000"/>
                </a:lnTo>
                <a:lnTo>
                  <a:pt x="19430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90980" y="0"/>
            <a:ext cx="1482090" cy="332740"/>
          </a:xfrm>
          <a:custGeom>
            <a:avLst/>
            <a:gdLst/>
            <a:ahLst/>
            <a:cxnLst/>
            <a:rect l="l" t="t" r="r" b="b"/>
            <a:pathLst>
              <a:path w="1482089" h="332740">
                <a:moveTo>
                  <a:pt x="0" y="332740"/>
                </a:moveTo>
                <a:lnTo>
                  <a:pt x="1482089" y="332740"/>
                </a:lnTo>
                <a:lnTo>
                  <a:pt x="1482089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90980" y="6520180"/>
            <a:ext cx="1482090" cy="337820"/>
          </a:xfrm>
          <a:custGeom>
            <a:avLst/>
            <a:gdLst/>
            <a:ahLst/>
            <a:cxnLst/>
            <a:rect l="l" t="t" r="r" b="b"/>
            <a:pathLst>
              <a:path w="1482089" h="337820">
                <a:moveTo>
                  <a:pt x="0" y="337820"/>
                </a:moveTo>
                <a:lnTo>
                  <a:pt x="1482089" y="337820"/>
                </a:lnTo>
                <a:lnTo>
                  <a:pt x="1482089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0380" y="0"/>
            <a:ext cx="228600" cy="332740"/>
          </a:xfrm>
          <a:custGeom>
            <a:avLst/>
            <a:gdLst/>
            <a:ahLst/>
            <a:cxnLst/>
            <a:rect l="l" t="t" r="r" b="b"/>
            <a:pathLst>
              <a:path w="228600" h="332740">
                <a:moveTo>
                  <a:pt x="0" y="332740"/>
                </a:moveTo>
                <a:lnTo>
                  <a:pt x="228600" y="332740"/>
                </a:lnTo>
                <a:lnTo>
                  <a:pt x="2286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0380" y="6520180"/>
            <a:ext cx="228600" cy="337820"/>
          </a:xfrm>
          <a:custGeom>
            <a:avLst/>
            <a:gdLst/>
            <a:ahLst/>
            <a:cxnLst/>
            <a:rect l="l" t="t" r="r" b="b"/>
            <a:pathLst>
              <a:path w="228600" h="337820">
                <a:moveTo>
                  <a:pt x="0" y="337820"/>
                </a:moveTo>
                <a:lnTo>
                  <a:pt x="228600" y="337820"/>
                </a:lnTo>
                <a:lnTo>
                  <a:pt x="2286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28980" y="0"/>
            <a:ext cx="762000" cy="332740"/>
          </a:xfrm>
          <a:custGeom>
            <a:avLst/>
            <a:gdLst/>
            <a:ahLst/>
            <a:cxnLst/>
            <a:rect l="l" t="t" r="r" b="b"/>
            <a:pathLst>
              <a:path w="762000" h="332740">
                <a:moveTo>
                  <a:pt x="0" y="332740"/>
                </a:moveTo>
                <a:lnTo>
                  <a:pt x="762000" y="332740"/>
                </a:lnTo>
                <a:lnTo>
                  <a:pt x="7620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28980" y="6520180"/>
            <a:ext cx="762000" cy="337820"/>
          </a:xfrm>
          <a:custGeom>
            <a:avLst/>
            <a:gdLst/>
            <a:ahLst/>
            <a:cxnLst/>
            <a:rect l="l" t="t" r="r" b="b"/>
            <a:pathLst>
              <a:path w="762000" h="337820">
                <a:moveTo>
                  <a:pt x="0" y="337820"/>
                </a:moveTo>
                <a:lnTo>
                  <a:pt x="762000" y="337820"/>
                </a:lnTo>
                <a:lnTo>
                  <a:pt x="7620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706869" y="6520180"/>
            <a:ext cx="1524000" cy="337820"/>
          </a:xfrm>
          <a:custGeom>
            <a:avLst/>
            <a:gdLst/>
            <a:ahLst/>
            <a:cxnLst/>
            <a:rect l="l" t="t" r="r" b="b"/>
            <a:pathLst>
              <a:path w="1524000" h="337820">
                <a:moveTo>
                  <a:pt x="0" y="337820"/>
                </a:moveTo>
                <a:lnTo>
                  <a:pt x="1524000" y="337820"/>
                </a:lnTo>
                <a:lnTo>
                  <a:pt x="15240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992869" y="0"/>
            <a:ext cx="151130" cy="6858000"/>
          </a:xfrm>
          <a:custGeom>
            <a:avLst/>
            <a:gdLst/>
            <a:ahLst/>
            <a:cxnLst/>
            <a:rect l="l" t="t" r="r" b="b"/>
            <a:pathLst>
              <a:path w="151129" h="6858000">
                <a:moveTo>
                  <a:pt x="0" y="6858000"/>
                </a:moveTo>
                <a:lnTo>
                  <a:pt x="151129" y="6858000"/>
                </a:lnTo>
                <a:lnTo>
                  <a:pt x="15112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230869" y="0"/>
            <a:ext cx="762000" cy="6858000"/>
          </a:xfrm>
          <a:custGeom>
            <a:avLst/>
            <a:gdLst/>
            <a:ahLst/>
            <a:cxnLst/>
            <a:rect l="l" t="t" r="r" b="b"/>
            <a:pathLst>
              <a:path w="762000" h="6858000">
                <a:moveTo>
                  <a:pt x="762000" y="0"/>
                </a:moveTo>
                <a:lnTo>
                  <a:pt x="0" y="0"/>
                </a:lnTo>
                <a:lnTo>
                  <a:pt x="0" y="6858000"/>
                </a:lnTo>
                <a:lnTo>
                  <a:pt x="762000" y="6858000"/>
                </a:lnTo>
                <a:lnTo>
                  <a:pt x="762000" y="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963670" y="0"/>
            <a:ext cx="596900" cy="332740"/>
          </a:xfrm>
          <a:custGeom>
            <a:avLst/>
            <a:gdLst/>
            <a:ahLst/>
            <a:cxnLst/>
            <a:rect l="l" t="t" r="r" b="b"/>
            <a:pathLst>
              <a:path w="596900" h="332740">
                <a:moveTo>
                  <a:pt x="0" y="332740"/>
                </a:moveTo>
                <a:lnTo>
                  <a:pt x="596900" y="332740"/>
                </a:lnTo>
                <a:lnTo>
                  <a:pt x="5969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963670" y="6520180"/>
            <a:ext cx="2743200" cy="337820"/>
          </a:xfrm>
          <a:custGeom>
            <a:avLst/>
            <a:gdLst/>
            <a:ahLst/>
            <a:cxnLst/>
            <a:rect l="l" t="t" r="r" b="b"/>
            <a:pathLst>
              <a:path w="2743200" h="337820">
                <a:moveTo>
                  <a:pt x="0" y="337820"/>
                </a:moveTo>
                <a:lnTo>
                  <a:pt x="2743200" y="337820"/>
                </a:lnTo>
                <a:lnTo>
                  <a:pt x="27432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0105" y="0"/>
            <a:ext cx="9100184" cy="6864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57200" y="332740"/>
            <a:ext cx="8229600" cy="6187440"/>
          </a:xfrm>
          <a:custGeom>
            <a:avLst/>
            <a:gdLst/>
            <a:ahLst/>
            <a:cxnLst/>
            <a:rect l="l" t="t" r="r" b="b"/>
            <a:pathLst>
              <a:path w="8229600" h="6187440">
                <a:moveTo>
                  <a:pt x="8229600" y="0"/>
                </a:moveTo>
                <a:lnTo>
                  <a:pt x="0" y="0"/>
                </a:lnTo>
                <a:lnTo>
                  <a:pt x="0" y="6187439"/>
                </a:lnTo>
                <a:lnTo>
                  <a:pt x="8229600" y="6187439"/>
                </a:lnTo>
                <a:lnTo>
                  <a:pt x="8229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57200" y="332740"/>
            <a:ext cx="8229600" cy="6187440"/>
          </a:xfrm>
          <a:custGeom>
            <a:avLst/>
            <a:gdLst/>
            <a:ahLst/>
            <a:cxnLst/>
            <a:rect l="l" t="t" r="r" b="b"/>
            <a:pathLst>
              <a:path w="8229600" h="6187440">
                <a:moveTo>
                  <a:pt x="4114800" y="6187439"/>
                </a:moveTo>
                <a:lnTo>
                  <a:pt x="0" y="6187439"/>
                </a:lnTo>
                <a:lnTo>
                  <a:pt x="0" y="0"/>
                </a:lnTo>
                <a:lnTo>
                  <a:pt x="8229600" y="0"/>
                </a:lnTo>
                <a:lnTo>
                  <a:pt x="8229600" y="6187439"/>
                </a:lnTo>
                <a:lnTo>
                  <a:pt x="4114800" y="6187439"/>
                </a:lnTo>
                <a:close/>
              </a:path>
            </a:pathLst>
          </a:custGeom>
          <a:ln w="64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560570" y="0"/>
            <a:ext cx="3680460" cy="676910"/>
          </a:xfrm>
          <a:custGeom>
            <a:avLst/>
            <a:gdLst/>
            <a:ahLst/>
            <a:cxnLst/>
            <a:rect l="l" t="t" r="r" b="b"/>
            <a:pathLst>
              <a:path w="3680459" h="676910">
                <a:moveTo>
                  <a:pt x="3680459" y="0"/>
                </a:moveTo>
                <a:lnTo>
                  <a:pt x="0" y="0"/>
                </a:lnTo>
                <a:lnTo>
                  <a:pt x="0" y="676910"/>
                </a:lnTo>
                <a:lnTo>
                  <a:pt x="3680459" y="676910"/>
                </a:lnTo>
                <a:lnTo>
                  <a:pt x="3680459" y="0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560570" y="0"/>
            <a:ext cx="1840230" cy="676910"/>
          </a:xfrm>
          <a:custGeom>
            <a:avLst/>
            <a:gdLst/>
            <a:ahLst/>
            <a:cxnLst/>
            <a:rect l="l" t="t" r="r" b="b"/>
            <a:pathLst>
              <a:path w="1840229" h="676910">
                <a:moveTo>
                  <a:pt x="1840229" y="676910"/>
                </a:moveTo>
                <a:lnTo>
                  <a:pt x="0" y="676910"/>
                </a:lnTo>
                <a:lnTo>
                  <a:pt x="0" y="0"/>
                </a:lnTo>
              </a:path>
            </a:pathLst>
          </a:custGeom>
          <a:ln w="15814">
            <a:solidFill>
              <a:srgbClr val="73A40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400800" y="0"/>
            <a:ext cx="1840230" cy="676910"/>
          </a:xfrm>
          <a:custGeom>
            <a:avLst/>
            <a:gdLst/>
            <a:ahLst/>
            <a:cxnLst/>
            <a:rect l="l" t="t" r="r" b="b"/>
            <a:pathLst>
              <a:path w="1840229" h="676910">
                <a:moveTo>
                  <a:pt x="1840229" y="0"/>
                </a:moveTo>
                <a:lnTo>
                  <a:pt x="1840229" y="676910"/>
                </a:lnTo>
                <a:lnTo>
                  <a:pt x="0" y="676910"/>
                </a:lnTo>
              </a:path>
            </a:pathLst>
          </a:custGeom>
          <a:ln w="15814">
            <a:solidFill>
              <a:srgbClr val="73A40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649470" y="0"/>
            <a:ext cx="3505200" cy="600710"/>
          </a:xfrm>
          <a:custGeom>
            <a:avLst/>
            <a:gdLst/>
            <a:ahLst/>
            <a:cxnLst/>
            <a:rect l="l" t="t" r="r" b="b"/>
            <a:pathLst>
              <a:path w="3505200" h="600710">
                <a:moveTo>
                  <a:pt x="3505200" y="0"/>
                </a:moveTo>
                <a:lnTo>
                  <a:pt x="0" y="0"/>
                </a:lnTo>
                <a:lnTo>
                  <a:pt x="0" y="600710"/>
                </a:lnTo>
                <a:lnTo>
                  <a:pt x="3505200" y="600710"/>
                </a:lnTo>
                <a:lnTo>
                  <a:pt x="3505200" y="0"/>
                </a:lnTo>
                <a:close/>
              </a:path>
            </a:pathLst>
          </a:custGeom>
          <a:solidFill>
            <a:srgbClr val="70675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Temporal </a:t>
            </a:r>
            <a:r>
              <a:rPr spc="-5" dirty="0"/>
              <a:t>Lobe </a:t>
            </a:r>
            <a:r>
              <a:rPr dirty="0"/>
              <a:t>–</a:t>
            </a:r>
            <a:r>
              <a:rPr spc="-50" dirty="0"/>
              <a:t> </a:t>
            </a:r>
            <a:r>
              <a:rPr spc="-5" dirty="0"/>
              <a:t>Cortical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535940" y="895350"/>
            <a:ext cx="1945639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0" i="0" u="heavy" strike="noStrike" kern="1200" cap="none" spc="-10" normalizeH="0" baseline="0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>
                  <a:solidFill>
                    <a:srgbClr val="93C500"/>
                  </a:solidFill>
                </a:uFill>
                <a:latin typeface="Century Gothic"/>
                <a:ea typeface="+mn-ea"/>
                <a:cs typeface="Century Gothic"/>
              </a:rPr>
              <a:t>R</a:t>
            </a:r>
            <a:r>
              <a:rPr kumimoji="0" sz="4000" b="0" i="0" u="heavy" strike="noStrike" kern="1200" cap="none" spc="0" normalizeH="0" baseline="0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>
                  <a:solidFill>
                    <a:srgbClr val="93C500"/>
                  </a:solidFill>
                </a:uFill>
                <a:latin typeface="Century Gothic"/>
                <a:ea typeface="+mn-ea"/>
                <a:cs typeface="Century Gothic"/>
              </a:rPr>
              <a:t>e</a:t>
            </a:r>
            <a:r>
              <a:rPr kumimoji="0" sz="4000" b="0" i="0" u="heavy" strike="noStrike" kern="1200" cap="none" spc="-15" normalizeH="0" baseline="0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>
                  <a:solidFill>
                    <a:srgbClr val="93C500"/>
                  </a:solidFill>
                </a:uFill>
                <a:latin typeface="Century Gothic"/>
                <a:ea typeface="+mn-ea"/>
                <a:cs typeface="Century Gothic"/>
              </a:rPr>
              <a:t>g</a:t>
            </a:r>
            <a:r>
              <a:rPr kumimoji="0" sz="4000" b="0" i="0" u="heavy" strike="noStrike" kern="1200" cap="none" spc="10" normalizeH="0" baseline="0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>
                  <a:solidFill>
                    <a:srgbClr val="93C500"/>
                  </a:solidFill>
                </a:uFill>
                <a:latin typeface="Century Gothic"/>
                <a:ea typeface="+mn-ea"/>
                <a:cs typeface="Century Gothic"/>
              </a:rPr>
              <a:t>i</a:t>
            </a:r>
            <a:r>
              <a:rPr kumimoji="0" sz="4000" b="0" i="0" u="heavy" strike="noStrike" kern="1200" cap="none" spc="-10" normalizeH="0" baseline="0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>
                  <a:solidFill>
                    <a:srgbClr val="93C500"/>
                  </a:solidFill>
                </a:uFill>
                <a:latin typeface="Century Gothic"/>
                <a:ea typeface="+mn-ea"/>
                <a:cs typeface="Century Gothic"/>
              </a:rPr>
              <a:t>o</a:t>
            </a:r>
            <a:r>
              <a:rPr kumimoji="0" sz="4000" b="0" i="0" u="heavy" strike="noStrike" kern="1200" cap="none" spc="0" normalizeH="0" baseline="0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>
                  <a:solidFill>
                    <a:srgbClr val="93C500"/>
                  </a:solidFill>
                </a:uFill>
                <a:latin typeface="Century Gothic"/>
                <a:ea typeface="+mn-ea"/>
                <a:cs typeface="Century Gothic"/>
              </a:rPr>
              <a:t>ns</a:t>
            </a:r>
            <a:endParaRPr kumimoji="0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82270" y="2057400"/>
            <a:ext cx="8234680" cy="395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Pct val="64285"/>
              <a:buFont typeface="Century Gothic"/>
              <a:buChar char="•"/>
              <a:tabLst>
                <a:tab pos="278765" algn="l"/>
                <a:tab pos="279400" algn="l"/>
                <a:tab pos="4991100" algn="l"/>
              </a:tabLst>
              <a:defRPr/>
            </a:pP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Primary Olfactory Cortex</a:t>
            </a:r>
            <a:r>
              <a:rPr kumimoji="0" sz="2800" b="1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–	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sense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of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smell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(Not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visible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on the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superficial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cortex)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1447800" lvl="0" indent="0" algn="l" defTabSz="914400" rtl="0" eaLnBrk="1" fontAlgn="auto" latinLnBrk="0" hangingPunct="1">
              <a:lnSpc>
                <a:spcPct val="100000"/>
              </a:lnSpc>
              <a:spcBef>
                <a:spcPts val="1689"/>
              </a:spcBef>
              <a:spcAft>
                <a:spcPts val="0"/>
              </a:spcAft>
              <a:buClrTx/>
              <a:buSzTx/>
              <a:buFont typeface="Century Gothic"/>
              <a:buChar char="•"/>
              <a:tabLst>
                <a:tab pos="326390" algn="l"/>
                <a:tab pos="3337560" algn="l"/>
              </a:tabLst>
              <a:defRPr/>
            </a:pP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Wernicke’s</a:t>
            </a:r>
            <a:r>
              <a:rPr kumimoji="0" sz="28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Area	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superior and middle  temporal gyri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228600" marR="0" lvl="0" indent="-215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6428"/>
              <a:buFontTx/>
              <a:buChar char="•"/>
              <a:tabLst>
                <a:tab pos="229235" algn="l"/>
              </a:tabLst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Understanding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of</a:t>
            </a:r>
            <a:r>
              <a:rPr kumimoji="0" sz="2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speech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950"/>
              </a:spcBef>
              <a:spcAft>
                <a:spcPts val="0"/>
              </a:spcAft>
              <a:buClrTx/>
              <a:buSzTx/>
              <a:buFontTx/>
              <a:buNone/>
              <a:tabLst>
                <a:tab pos="3987800" algn="l"/>
              </a:tabLst>
              <a:defRPr/>
            </a:pPr>
            <a:r>
              <a:rPr kumimoji="0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- </a:t>
            </a:r>
            <a:r>
              <a:rPr kumimoji="0" sz="27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Wernicke’s</a:t>
            </a:r>
            <a:r>
              <a:rPr kumimoji="0" sz="27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27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Aphasia</a:t>
            </a:r>
            <a:r>
              <a:rPr kumimoji="0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–	</a:t>
            </a:r>
            <a:r>
              <a:rPr kumimoji="0" sz="27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Words </a:t>
            </a:r>
            <a:r>
              <a:rPr kumimoji="0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and </a:t>
            </a:r>
            <a:r>
              <a:rPr kumimoji="0" sz="27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sentences</a:t>
            </a:r>
            <a:r>
              <a:rPr kumimoji="0" sz="27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27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are  not clearly understood, and sentence formation  may </a:t>
            </a:r>
            <a:r>
              <a:rPr kumimoji="0" sz="2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be</a:t>
            </a:r>
            <a:r>
              <a:rPr kumimoji="0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2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inhibited.</a:t>
            </a:r>
            <a:endParaRPr kumimoji="0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9754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6070" y="0"/>
            <a:ext cx="194310" cy="6858000"/>
          </a:xfrm>
          <a:custGeom>
            <a:avLst/>
            <a:gdLst/>
            <a:ahLst/>
            <a:cxnLst/>
            <a:rect l="l" t="t" r="r" b="b"/>
            <a:pathLst>
              <a:path w="194309" h="6858000">
                <a:moveTo>
                  <a:pt x="0" y="6858000"/>
                </a:moveTo>
                <a:lnTo>
                  <a:pt x="194309" y="6858000"/>
                </a:lnTo>
                <a:lnTo>
                  <a:pt x="19430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90980" y="0"/>
            <a:ext cx="1482090" cy="332740"/>
          </a:xfrm>
          <a:custGeom>
            <a:avLst/>
            <a:gdLst/>
            <a:ahLst/>
            <a:cxnLst/>
            <a:rect l="l" t="t" r="r" b="b"/>
            <a:pathLst>
              <a:path w="1482089" h="332740">
                <a:moveTo>
                  <a:pt x="0" y="332740"/>
                </a:moveTo>
                <a:lnTo>
                  <a:pt x="1482089" y="332740"/>
                </a:lnTo>
                <a:lnTo>
                  <a:pt x="1482089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90980" y="6520180"/>
            <a:ext cx="1482090" cy="337820"/>
          </a:xfrm>
          <a:custGeom>
            <a:avLst/>
            <a:gdLst/>
            <a:ahLst/>
            <a:cxnLst/>
            <a:rect l="l" t="t" r="r" b="b"/>
            <a:pathLst>
              <a:path w="1482089" h="337820">
                <a:moveTo>
                  <a:pt x="0" y="337820"/>
                </a:moveTo>
                <a:lnTo>
                  <a:pt x="1482089" y="337820"/>
                </a:lnTo>
                <a:lnTo>
                  <a:pt x="1482089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0380" y="0"/>
            <a:ext cx="228600" cy="332740"/>
          </a:xfrm>
          <a:custGeom>
            <a:avLst/>
            <a:gdLst/>
            <a:ahLst/>
            <a:cxnLst/>
            <a:rect l="l" t="t" r="r" b="b"/>
            <a:pathLst>
              <a:path w="228600" h="332740">
                <a:moveTo>
                  <a:pt x="0" y="332740"/>
                </a:moveTo>
                <a:lnTo>
                  <a:pt x="228600" y="332740"/>
                </a:lnTo>
                <a:lnTo>
                  <a:pt x="2286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0380" y="6520180"/>
            <a:ext cx="228600" cy="337820"/>
          </a:xfrm>
          <a:custGeom>
            <a:avLst/>
            <a:gdLst/>
            <a:ahLst/>
            <a:cxnLst/>
            <a:rect l="l" t="t" r="r" b="b"/>
            <a:pathLst>
              <a:path w="228600" h="337820">
                <a:moveTo>
                  <a:pt x="0" y="337820"/>
                </a:moveTo>
                <a:lnTo>
                  <a:pt x="228600" y="337820"/>
                </a:lnTo>
                <a:lnTo>
                  <a:pt x="2286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28980" y="0"/>
            <a:ext cx="762000" cy="332740"/>
          </a:xfrm>
          <a:custGeom>
            <a:avLst/>
            <a:gdLst/>
            <a:ahLst/>
            <a:cxnLst/>
            <a:rect l="l" t="t" r="r" b="b"/>
            <a:pathLst>
              <a:path w="762000" h="332740">
                <a:moveTo>
                  <a:pt x="0" y="332740"/>
                </a:moveTo>
                <a:lnTo>
                  <a:pt x="762000" y="332740"/>
                </a:lnTo>
                <a:lnTo>
                  <a:pt x="7620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28980" y="6520180"/>
            <a:ext cx="762000" cy="337820"/>
          </a:xfrm>
          <a:custGeom>
            <a:avLst/>
            <a:gdLst/>
            <a:ahLst/>
            <a:cxnLst/>
            <a:rect l="l" t="t" r="r" b="b"/>
            <a:pathLst>
              <a:path w="762000" h="337820">
                <a:moveTo>
                  <a:pt x="0" y="337820"/>
                </a:moveTo>
                <a:lnTo>
                  <a:pt x="762000" y="337820"/>
                </a:lnTo>
                <a:lnTo>
                  <a:pt x="7620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706869" y="6520180"/>
            <a:ext cx="1524000" cy="337820"/>
          </a:xfrm>
          <a:custGeom>
            <a:avLst/>
            <a:gdLst/>
            <a:ahLst/>
            <a:cxnLst/>
            <a:rect l="l" t="t" r="r" b="b"/>
            <a:pathLst>
              <a:path w="1524000" h="337820">
                <a:moveTo>
                  <a:pt x="0" y="337820"/>
                </a:moveTo>
                <a:lnTo>
                  <a:pt x="1524000" y="337820"/>
                </a:lnTo>
                <a:lnTo>
                  <a:pt x="15240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992869" y="0"/>
            <a:ext cx="151130" cy="6858000"/>
          </a:xfrm>
          <a:custGeom>
            <a:avLst/>
            <a:gdLst/>
            <a:ahLst/>
            <a:cxnLst/>
            <a:rect l="l" t="t" r="r" b="b"/>
            <a:pathLst>
              <a:path w="151129" h="6858000">
                <a:moveTo>
                  <a:pt x="0" y="6858000"/>
                </a:moveTo>
                <a:lnTo>
                  <a:pt x="151129" y="6858000"/>
                </a:lnTo>
                <a:lnTo>
                  <a:pt x="15112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230869" y="0"/>
            <a:ext cx="762000" cy="6858000"/>
          </a:xfrm>
          <a:custGeom>
            <a:avLst/>
            <a:gdLst/>
            <a:ahLst/>
            <a:cxnLst/>
            <a:rect l="l" t="t" r="r" b="b"/>
            <a:pathLst>
              <a:path w="762000" h="6858000">
                <a:moveTo>
                  <a:pt x="762000" y="0"/>
                </a:moveTo>
                <a:lnTo>
                  <a:pt x="0" y="0"/>
                </a:lnTo>
                <a:lnTo>
                  <a:pt x="0" y="6858000"/>
                </a:lnTo>
                <a:lnTo>
                  <a:pt x="762000" y="6858000"/>
                </a:lnTo>
                <a:lnTo>
                  <a:pt x="762000" y="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963670" y="0"/>
            <a:ext cx="596900" cy="332740"/>
          </a:xfrm>
          <a:custGeom>
            <a:avLst/>
            <a:gdLst/>
            <a:ahLst/>
            <a:cxnLst/>
            <a:rect l="l" t="t" r="r" b="b"/>
            <a:pathLst>
              <a:path w="596900" h="332740">
                <a:moveTo>
                  <a:pt x="0" y="332740"/>
                </a:moveTo>
                <a:lnTo>
                  <a:pt x="596900" y="332740"/>
                </a:lnTo>
                <a:lnTo>
                  <a:pt x="5969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963670" y="6520180"/>
            <a:ext cx="2743200" cy="337820"/>
          </a:xfrm>
          <a:custGeom>
            <a:avLst/>
            <a:gdLst/>
            <a:ahLst/>
            <a:cxnLst/>
            <a:rect l="l" t="t" r="r" b="b"/>
            <a:pathLst>
              <a:path w="2743200" h="337820">
                <a:moveTo>
                  <a:pt x="0" y="337820"/>
                </a:moveTo>
                <a:lnTo>
                  <a:pt x="2743200" y="337820"/>
                </a:lnTo>
                <a:lnTo>
                  <a:pt x="27432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0105" y="0"/>
            <a:ext cx="9100184" cy="6864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57200" y="332740"/>
            <a:ext cx="8229600" cy="6187440"/>
          </a:xfrm>
          <a:custGeom>
            <a:avLst/>
            <a:gdLst/>
            <a:ahLst/>
            <a:cxnLst/>
            <a:rect l="l" t="t" r="r" b="b"/>
            <a:pathLst>
              <a:path w="8229600" h="6187440">
                <a:moveTo>
                  <a:pt x="8229600" y="0"/>
                </a:moveTo>
                <a:lnTo>
                  <a:pt x="0" y="0"/>
                </a:lnTo>
                <a:lnTo>
                  <a:pt x="0" y="6187439"/>
                </a:lnTo>
                <a:lnTo>
                  <a:pt x="8229600" y="6187439"/>
                </a:lnTo>
                <a:lnTo>
                  <a:pt x="8229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57200" y="332740"/>
            <a:ext cx="8229600" cy="6187440"/>
          </a:xfrm>
          <a:custGeom>
            <a:avLst/>
            <a:gdLst/>
            <a:ahLst/>
            <a:cxnLst/>
            <a:rect l="l" t="t" r="r" b="b"/>
            <a:pathLst>
              <a:path w="8229600" h="6187440">
                <a:moveTo>
                  <a:pt x="4114800" y="6187439"/>
                </a:moveTo>
                <a:lnTo>
                  <a:pt x="0" y="6187439"/>
                </a:lnTo>
                <a:lnTo>
                  <a:pt x="0" y="0"/>
                </a:lnTo>
                <a:lnTo>
                  <a:pt x="8229600" y="0"/>
                </a:lnTo>
                <a:lnTo>
                  <a:pt x="8229600" y="6187439"/>
                </a:lnTo>
                <a:lnTo>
                  <a:pt x="4114800" y="6187439"/>
                </a:lnTo>
                <a:close/>
              </a:path>
            </a:pathLst>
          </a:custGeom>
          <a:ln w="64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560570" y="0"/>
            <a:ext cx="3680460" cy="676910"/>
          </a:xfrm>
          <a:custGeom>
            <a:avLst/>
            <a:gdLst/>
            <a:ahLst/>
            <a:cxnLst/>
            <a:rect l="l" t="t" r="r" b="b"/>
            <a:pathLst>
              <a:path w="3680459" h="676910">
                <a:moveTo>
                  <a:pt x="3680459" y="0"/>
                </a:moveTo>
                <a:lnTo>
                  <a:pt x="0" y="0"/>
                </a:lnTo>
                <a:lnTo>
                  <a:pt x="0" y="676910"/>
                </a:lnTo>
                <a:lnTo>
                  <a:pt x="3680459" y="676910"/>
                </a:lnTo>
                <a:lnTo>
                  <a:pt x="3680459" y="0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560570" y="0"/>
            <a:ext cx="1840230" cy="676910"/>
          </a:xfrm>
          <a:custGeom>
            <a:avLst/>
            <a:gdLst/>
            <a:ahLst/>
            <a:cxnLst/>
            <a:rect l="l" t="t" r="r" b="b"/>
            <a:pathLst>
              <a:path w="1840229" h="676910">
                <a:moveTo>
                  <a:pt x="1840229" y="676910"/>
                </a:moveTo>
                <a:lnTo>
                  <a:pt x="0" y="676910"/>
                </a:lnTo>
                <a:lnTo>
                  <a:pt x="0" y="0"/>
                </a:lnTo>
              </a:path>
            </a:pathLst>
          </a:custGeom>
          <a:ln w="15814">
            <a:solidFill>
              <a:srgbClr val="73A40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400800" y="0"/>
            <a:ext cx="1840230" cy="676910"/>
          </a:xfrm>
          <a:custGeom>
            <a:avLst/>
            <a:gdLst/>
            <a:ahLst/>
            <a:cxnLst/>
            <a:rect l="l" t="t" r="r" b="b"/>
            <a:pathLst>
              <a:path w="1840229" h="676910">
                <a:moveTo>
                  <a:pt x="1840229" y="0"/>
                </a:moveTo>
                <a:lnTo>
                  <a:pt x="1840229" y="676910"/>
                </a:lnTo>
                <a:lnTo>
                  <a:pt x="0" y="676910"/>
                </a:lnTo>
              </a:path>
            </a:pathLst>
          </a:custGeom>
          <a:ln w="15814">
            <a:solidFill>
              <a:srgbClr val="73A40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649470" y="0"/>
            <a:ext cx="3505200" cy="600710"/>
          </a:xfrm>
          <a:custGeom>
            <a:avLst/>
            <a:gdLst/>
            <a:ahLst/>
            <a:cxnLst/>
            <a:rect l="l" t="t" r="r" b="b"/>
            <a:pathLst>
              <a:path w="3505200" h="600710">
                <a:moveTo>
                  <a:pt x="3505200" y="0"/>
                </a:moveTo>
                <a:lnTo>
                  <a:pt x="0" y="0"/>
                </a:lnTo>
                <a:lnTo>
                  <a:pt x="0" y="600710"/>
                </a:lnTo>
                <a:lnTo>
                  <a:pt x="3505200" y="600710"/>
                </a:lnTo>
                <a:lnTo>
                  <a:pt x="3505200" y="0"/>
                </a:lnTo>
                <a:close/>
              </a:path>
            </a:pathLst>
          </a:custGeom>
          <a:solidFill>
            <a:srgbClr val="70675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379979" y="609600"/>
            <a:ext cx="6555740" cy="53352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712980" y="1594952"/>
            <a:ext cx="2294729" cy="12309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382270" y="1024890"/>
            <a:ext cx="18497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u="none" spc="-5" dirty="0">
                <a:solidFill>
                  <a:srgbClr val="D7BD00"/>
                </a:solidFill>
                <a:latin typeface="Century Gothic"/>
                <a:cs typeface="Century Gothic"/>
              </a:rPr>
              <a:t>Primary</a:t>
            </a:r>
            <a:r>
              <a:rPr sz="1800" b="1" u="none" spc="-60" dirty="0">
                <a:solidFill>
                  <a:srgbClr val="D7BD00"/>
                </a:solidFill>
                <a:latin typeface="Century Gothic"/>
                <a:cs typeface="Century Gothic"/>
              </a:rPr>
              <a:t> </a:t>
            </a:r>
            <a:r>
              <a:rPr sz="1800" b="1" u="none" spc="-5" dirty="0">
                <a:solidFill>
                  <a:srgbClr val="D7BD00"/>
                </a:solidFill>
                <a:latin typeface="Century Gothic"/>
                <a:cs typeface="Century Gothic"/>
              </a:rPr>
              <a:t>Auditory  </a:t>
            </a:r>
            <a:r>
              <a:rPr sz="1800" b="1" u="none" spc="-5" dirty="0">
                <a:solidFill>
                  <a:srgbClr val="FBDD00"/>
                </a:solidFill>
                <a:latin typeface="Century Gothic"/>
                <a:cs typeface="Century Gothic"/>
              </a:rPr>
              <a:t>Cortex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82270" y="2548890"/>
            <a:ext cx="16903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DB5800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Wernike’s</a:t>
            </a:r>
            <a:r>
              <a:rPr kumimoji="0" sz="1800" b="1" i="0" u="none" strike="noStrike" kern="1200" cap="none" spc="-50" normalizeH="0" baseline="0" noProof="0" dirty="0">
                <a:ln>
                  <a:noFill/>
                </a:ln>
                <a:solidFill>
                  <a:srgbClr val="DB5800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DB5800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Area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82270" y="3614420"/>
            <a:ext cx="2299335" cy="11112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5814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948600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Primary</a:t>
            </a:r>
            <a:r>
              <a:rPr kumimoji="0" sz="1800" b="1" i="0" u="none" strike="noStrike" kern="1200" cap="none" spc="-50" normalizeH="0" baseline="0" noProof="0" dirty="0">
                <a:ln>
                  <a:noFill/>
                </a:ln>
                <a:solidFill>
                  <a:srgbClr val="948600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948600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Olfactory  Cortex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948600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948600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(Deep)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8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18B0A3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Conducted from Olfactory  Bulb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459989" y="3470909"/>
            <a:ext cx="607060" cy="245110"/>
          </a:xfrm>
          <a:custGeom>
            <a:avLst/>
            <a:gdLst/>
            <a:ahLst/>
            <a:cxnLst/>
            <a:rect l="l" t="t" r="r" b="b"/>
            <a:pathLst>
              <a:path w="607060" h="245110">
                <a:moveTo>
                  <a:pt x="50800" y="0"/>
                </a:moveTo>
                <a:lnTo>
                  <a:pt x="50800" y="10160"/>
                </a:lnTo>
                <a:lnTo>
                  <a:pt x="52070" y="15239"/>
                </a:lnTo>
                <a:lnTo>
                  <a:pt x="50800" y="16510"/>
                </a:lnTo>
                <a:lnTo>
                  <a:pt x="50800" y="19050"/>
                </a:lnTo>
                <a:lnTo>
                  <a:pt x="48260" y="19050"/>
                </a:lnTo>
                <a:lnTo>
                  <a:pt x="40640" y="22860"/>
                </a:lnTo>
                <a:lnTo>
                  <a:pt x="10160" y="46989"/>
                </a:lnTo>
                <a:lnTo>
                  <a:pt x="2540" y="58419"/>
                </a:lnTo>
                <a:lnTo>
                  <a:pt x="0" y="66039"/>
                </a:lnTo>
                <a:lnTo>
                  <a:pt x="0" y="78739"/>
                </a:lnTo>
                <a:lnTo>
                  <a:pt x="1270" y="88900"/>
                </a:lnTo>
                <a:lnTo>
                  <a:pt x="5080" y="97789"/>
                </a:lnTo>
                <a:lnTo>
                  <a:pt x="8890" y="107950"/>
                </a:lnTo>
                <a:lnTo>
                  <a:pt x="15240" y="118110"/>
                </a:lnTo>
                <a:lnTo>
                  <a:pt x="26670" y="137159"/>
                </a:lnTo>
                <a:lnTo>
                  <a:pt x="39370" y="154939"/>
                </a:lnTo>
                <a:lnTo>
                  <a:pt x="60960" y="184150"/>
                </a:lnTo>
                <a:lnTo>
                  <a:pt x="90170" y="199389"/>
                </a:lnTo>
                <a:lnTo>
                  <a:pt x="115570" y="212089"/>
                </a:lnTo>
                <a:lnTo>
                  <a:pt x="137160" y="224789"/>
                </a:lnTo>
                <a:lnTo>
                  <a:pt x="142240" y="227329"/>
                </a:lnTo>
                <a:lnTo>
                  <a:pt x="146050" y="228600"/>
                </a:lnTo>
                <a:lnTo>
                  <a:pt x="148590" y="228600"/>
                </a:lnTo>
                <a:lnTo>
                  <a:pt x="154940" y="229869"/>
                </a:lnTo>
                <a:lnTo>
                  <a:pt x="161290" y="229869"/>
                </a:lnTo>
                <a:lnTo>
                  <a:pt x="168910" y="231139"/>
                </a:lnTo>
                <a:lnTo>
                  <a:pt x="171450" y="231139"/>
                </a:lnTo>
                <a:lnTo>
                  <a:pt x="179070" y="233679"/>
                </a:lnTo>
                <a:lnTo>
                  <a:pt x="181610" y="233679"/>
                </a:lnTo>
                <a:lnTo>
                  <a:pt x="185420" y="236219"/>
                </a:lnTo>
                <a:lnTo>
                  <a:pt x="187960" y="237489"/>
                </a:lnTo>
                <a:lnTo>
                  <a:pt x="208280" y="240029"/>
                </a:lnTo>
                <a:lnTo>
                  <a:pt x="232410" y="242569"/>
                </a:lnTo>
                <a:lnTo>
                  <a:pt x="257810" y="243839"/>
                </a:lnTo>
                <a:lnTo>
                  <a:pt x="287020" y="243839"/>
                </a:lnTo>
                <a:lnTo>
                  <a:pt x="346710" y="245109"/>
                </a:lnTo>
                <a:lnTo>
                  <a:pt x="398780" y="241300"/>
                </a:lnTo>
                <a:lnTo>
                  <a:pt x="416560" y="237489"/>
                </a:lnTo>
                <a:lnTo>
                  <a:pt x="440690" y="231139"/>
                </a:lnTo>
                <a:lnTo>
                  <a:pt x="464820" y="227329"/>
                </a:lnTo>
                <a:lnTo>
                  <a:pt x="515620" y="220979"/>
                </a:lnTo>
                <a:lnTo>
                  <a:pt x="562610" y="210819"/>
                </a:lnTo>
                <a:lnTo>
                  <a:pt x="607060" y="190500"/>
                </a:lnTo>
                <a:lnTo>
                  <a:pt x="499110" y="161289"/>
                </a:lnTo>
                <a:lnTo>
                  <a:pt x="483870" y="156209"/>
                </a:lnTo>
                <a:lnTo>
                  <a:pt x="462280" y="147319"/>
                </a:lnTo>
                <a:lnTo>
                  <a:pt x="410210" y="124460"/>
                </a:lnTo>
                <a:lnTo>
                  <a:pt x="356870" y="101600"/>
                </a:lnTo>
                <a:lnTo>
                  <a:pt x="336550" y="93979"/>
                </a:lnTo>
                <a:lnTo>
                  <a:pt x="321310" y="88900"/>
                </a:lnTo>
                <a:lnTo>
                  <a:pt x="185420" y="45719"/>
                </a:lnTo>
                <a:lnTo>
                  <a:pt x="50800" y="0"/>
                </a:lnTo>
                <a:close/>
              </a:path>
            </a:pathLst>
          </a:custGeom>
          <a:solidFill>
            <a:srgbClr val="33CCCC">
              <a:alpha val="66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459870" y="3470909"/>
            <a:ext cx="607695" cy="244475"/>
          </a:xfrm>
          <a:custGeom>
            <a:avLst/>
            <a:gdLst/>
            <a:ahLst/>
            <a:cxnLst/>
            <a:rect l="l" t="t" r="r" b="b"/>
            <a:pathLst>
              <a:path w="607694" h="244475">
                <a:moveTo>
                  <a:pt x="50919" y="0"/>
                </a:moveTo>
                <a:lnTo>
                  <a:pt x="100501" y="16286"/>
                </a:lnTo>
                <a:lnTo>
                  <a:pt x="144475" y="31232"/>
                </a:lnTo>
                <a:lnTo>
                  <a:pt x="185697" y="45402"/>
                </a:lnTo>
                <a:lnTo>
                  <a:pt x="227025" y="59360"/>
                </a:lnTo>
                <a:lnTo>
                  <a:pt x="271316" y="73671"/>
                </a:lnTo>
                <a:lnTo>
                  <a:pt x="321429" y="88900"/>
                </a:lnTo>
                <a:lnTo>
                  <a:pt x="357425" y="102175"/>
                </a:lnTo>
                <a:lnTo>
                  <a:pt x="410329" y="124618"/>
                </a:lnTo>
                <a:lnTo>
                  <a:pt x="463232" y="147300"/>
                </a:lnTo>
                <a:lnTo>
                  <a:pt x="499229" y="161289"/>
                </a:lnTo>
                <a:lnTo>
                  <a:pt x="526811" y="168532"/>
                </a:lnTo>
                <a:lnTo>
                  <a:pt x="562729" y="178276"/>
                </a:lnTo>
                <a:lnTo>
                  <a:pt x="593883" y="186828"/>
                </a:lnTo>
                <a:lnTo>
                  <a:pt x="607179" y="190500"/>
                </a:lnTo>
                <a:lnTo>
                  <a:pt x="562768" y="210165"/>
                </a:lnTo>
                <a:lnTo>
                  <a:pt x="514786" y="220186"/>
                </a:lnTo>
                <a:lnTo>
                  <a:pt x="465375" y="227111"/>
                </a:lnTo>
                <a:lnTo>
                  <a:pt x="416679" y="237489"/>
                </a:lnTo>
                <a:lnTo>
                  <a:pt x="380900" y="242768"/>
                </a:lnTo>
                <a:lnTo>
                  <a:pt x="347622" y="244475"/>
                </a:lnTo>
                <a:lnTo>
                  <a:pt x="316487" y="244276"/>
                </a:lnTo>
                <a:lnTo>
                  <a:pt x="259159" y="243383"/>
                </a:lnTo>
                <a:lnTo>
                  <a:pt x="208915" y="240089"/>
                </a:lnTo>
                <a:lnTo>
                  <a:pt x="175140" y="231933"/>
                </a:lnTo>
                <a:lnTo>
                  <a:pt x="161726" y="230187"/>
                </a:lnTo>
                <a:lnTo>
                  <a:pt x="148788" y="228917"/>
                </a:lnTo>
                <a:lnTo>
                  <a:pt x="137279" y="224789"/>
                </a:lnTo>
                <a:lnTo>
                  <a:pt x="115192" y="212546"/>
                </a:lnTo>
                <a:lnTo>
                  <a:pt x="90130" y="199231"/>
                </a:lnTo>
                <a:lnTo>
                  <a:pt x="69592" y="188535"/>
                </a:lnTo>
                <a:lnTo>
                  <a:pt x="61079" y="184150"/>
                </a:lnTo>
                <a:lnTo>
                  <a:pt x="39925" y="155396"/>
                </a:lnTo>
                <a:lnTo>
                  <a:pt x="14724" y="117951"/>
                </a:lnTo>
                <a:lnTo>
                  <a:pt x="0" y="79315"/>
                </a:lnTo>
                <a:lnTo>
                  <a:pt x="10279" y="46989"/>
                </a:lnTo>
                <a:lnTo>
                  <a:pt x="36452" y="25717"/>
                </a:lnTo>
                <a:lnTo>
                  <a:pt x="48220" y="19684"/>
                </a:lnTo>
                <a:lnTo>
                  <a:pt x="51177" y="15557"/>
                </a:lnTo>
                <a:lnTo>
                  <a:pt x="50919" y="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8305800" y="6019800"/>
            <a:ext cx="685800" cy="609600"/>
          </a:xfrm>
          <a:custGeom>
            <a:avLst/>
            <a:gdLst/>
            <a:ahLst/>
            <a:cxnLst/>
            <a:rect l="l" t="t" r="r" b="b"/>
            <a:pathLst>
              <a:path w="685800" h="609600">
                <a:moveTo>
                  <a:pt x="0" y="0"/>
                </a:moveTo>
                <a:lnTo>
                  <a:pt x="685800" y="0"/>
                </a:lnTo>
                <a:lnTo>
                  <a:pt x="685800" y="609600"/>
                </a:lnTo>
                <a:lnTo>
                  <a:pt x="0" y="609600"/>
                </a:lnTo>
                <a:lnTo>
                  <a:pt x="0" y="0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8305800" y="6019800"/>
            <a:ext cx="685800" cy="609600"/>
          </a:xfrm>
          <a:custGeom>
            <a:avLst/>
            <a:gdLst/>
            <a:ahLst/>
            <a:cxnLst/>
            <a:rect l="l" t="t" r="r" b="b"/>
            <a:pathLst>
              <a:path w="685800" h="609600">
                <a:moveTo>
                  <a:pt x="0" y="0"/>
                </a:moveTo>
                <a:lnTo>
                  <a:pt x="685800" y="0"/>
                </a:lnTo>
                <a:lnTo>
                  <a:pt x="685800" y="609600"/>
                </a:lnTo>
                <a:lnTo>
                  <a:pt x="0" y="609600"/>
                </a:lnTo>
                <a:lnTo>
                  <a:pt x="0" y="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8305800" y="6019800"/>
            <a:ext cx="685800" cy="39370"/>
          </a:xfrm>
          <a:custGeom>
            <a:avLst/>
            <a:gdLst/>
            <a:ahLst/>
            <a:cxnLst/>
            <a:rect l="l" t="t" r="r" b="b"/>
            <a:pathLst>
              <a:path w="685800" h="39370">
                <a:moveTo>
                  <a:pt x="0" y="39369"/>
                </a:moveTo>
                <a:lnTo>
                  <a:pt x="685800" y="39369"/>
                </a:lnTo>
                <a:lnTo>
                  <a:pt x="685800" y="0"/>
                </a:lnTo>
                <a:lnTo>
                  <a:pt x="0" y="0"/>
                </a:lnTo>
                <a:lnTo>
                  <a:pt x="0" y="39369"/>
                </a:lnTo>
                <a:close/>
              </a:path>
            </a:pathLst>
          </a:custGeom>
          <a:solidFill>
            <a:srgbClr val="D1D1D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8305800" y="6019800"/>
            <a:ext cx="685800" cy="39370"/>
          </a:xfrm>
          <a:custGeom>
            <a:avLst/>
            <a:gdLst/>
            <a:ahLst/>
            <a:cxnLst/>
            <a:rect l="l" t="t" r="r" b="b"/>
            <a:pathLst>
              <a:path w="685800" h="39370">
                <a:moveTo>
                  <a:pt x="0" y="0"/>
                </a:moveTo>
                <a:lnTo>
                  <a:pt x="685800" y="0"/>
                </a:lnTo>
                <a:lnTo>
                  <a:pt x="646429" y="39370"/>
                </a:lnTo>
                <a:lnTo>
                  <a:pt x="39370" y="39370"/>
                </a:lnTo>
                <a:lnTo>
                  <a:pt x="0" y="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8971915" y="6019800"/>
            <a:ext cx="0" cy="609600"/>
          </a:xfrm>
          <a:custGeom>
            <a:avLst/>
            <a:gdLst/>
            <a:ahLst/>
            <a:cxnLst/>
            <a:rect l="l" t="t" r="r" b="b"/>
            <a:pathLst>
              <a:path h="609600">
                <a:moveTo>
                  <a:pt x="0" y="0"/>
                </a:moveTo>
                <a:lnTo>
                  <a:pt x="0" y="609600"/>
                </a:lnTo>
              </a:path>
            </a:pathLst>
          </a:custGeom>
          <a:ln w="39370">
            <a:solidFill>
              <a:srgbClr val="89898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952230" y="6019800"/>
            <a:ext cx="39370" cy="609600"/>
          </a:xfrm>
          <a:custGeom>
            <a:avLst/>
            <a:gdLst/>
            <a:ahLst/>
            <a:cxnLst/>
            <a:rect l="l" t="t" r="r" b="b"/>
            <a:pathLst>
              <a:path w="39370" h="609600">
                <a:moveTo>
                  <a:pt x="39370" y="0"/>
                </a:moveTo>
                <a:lnTo>
                  <a:pt x="39370" y="609600"/>
                </a:lnTo>
                <a:lnTo>
                  <a:pt x="0" y="570230"/>
                </a:lnTo>
                <a:lnTo>
                  <a:pt x="0" y="39370"/>
                </a:lnTo>
                <a:lnTo>
                  <a:pt x="39370" y="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8305800" y="6609715"/>
            <a:ext cx="685800" cy="0"/>
          </a:xfrm>
          <a:custGeom>
            <a:avLst/>
            <a:gdLst/>
            <a:ahLst/>
            <a:cxnLst/>
            <a:rect l="l" t="t" r="r" b="b"/>
            <a:pathLst>
              <a:path w="685800">
                <a:moveTo>
                  <a:pt x="0" y="0"/>
                </a:moveTo>
                <a:lnTo>
                  <a:pt x="685800" y="0"/>
                </a:lnTo>
              </a:path>
            </a:pathLst>
          </a:custGeom>
          <a:ln w="39370">
            <a:solidFill>
              <a:srgbClr val="A4A4A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8305800" y="6590030"/>
            <a:ext cx="685800" cy="39370"/>
          </a:xfrm>
          <a:custGeom>
            <a:avLst/>
            <a:gdLst/>
            <a:ahLst/>
            <a:cxnLst/>
            <a:rect l="l" t="t" r="r" b="b"/>
            <a:pathLst>
              <a:path w="685800" h="39370">
                <a:moveTo>
                  <a:pt x="685800" y="39370"/>
                </a:moveTo>
                <a:lnTo>
                  <a:pt x="0" y="39370"/>
                </a:lnTo>
                <a:lnTo>
                  <a:pt x="39370" y="0"/>
                </a:lnTo>
                <a:lnTo>
                  <a:pt x="646429" y="0"/>
                </a:lnTo>
                <a:lnTo>
                  <a:pt x="685800" y="3937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8325484" y="6019800"/>
            <a:ext cx="0" cy="609600"/>
          </a:xfrm>
          <a:custGeom>
            <a:avLst/>
            <a:gdLst/>
            <a:ahLst/>
            <a:cxnLst/>
            <a:rect l="l" t="t" r="r" b="b"/>
            <a:pathLst>
              <a:path h="609600">
                <a:moveTo>
                  <a:pt x="0" y="0"/>
                </a:moveTo>
                <a:lnTo>
                  <a:pt x="0" y="609600"/>
                </a:lnTo>
              </a:path>
            </a:pathLst>
          </a:custGeom>
          <a:ln w="3937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8305800" y="6019800"/>
            <a:ext cx="39370" cy="609600"/>
          </a:xfrm>
          <a:custGeom>
            <a:avLst/>
            <a:gdLst/>
            <a:ahLst/>
            <a:cxnLst/>
            <a:rect l="l" t="t" r="r" b="b"/>
            <a:pathLst>
              <a:path w="39370" h="609600">
                <a:moveTo>
                  <a:pt x="0" y="609600"/>
                </a:moveTo>
                <a:lnTo>
                  <a:pt x="0" y="0"/>
                </a:lnTo>
                <a:lnTo>
                  <a:pt x="39370" y="39370"/>
                </a:lnTo>
                <a:lnTo>
                  <a:pt x="39370" y="570230"/>
                </a:lnTo>
                <a:lnTo>
                  <a:pt x="0" y="60960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299450" y="6205220"/>
            <a:ext cx="6991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940002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Regions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2054860" y="1276350"/>
            <a:ext cx="3648710" cy="558800"/>
          </a:xfrm>
          <a:custGeom>
            <a:avLst/>
            <a:gdLst/>
            <a:ahLst/>
            <a:cxnLst/>
            <a:rect l="l" t="t" r="r" b="b"/>
            <a:pathLst>
              <a:path w="3648710" h="558800">
                <a:moveTo>
                  <a:pt x="5079" y="0"/>
                </a:moveTo>
                <a:lnTo>
                  <a:pt x="0" y="38100"/>
                </a:lnTo>
                <a:lnTo>
                  <a:pt x="3643629" y="558800"/>
                </a:lnTo>
                <a:lnTo>
                  <a:pt x="3648710" y="520700"/>
                </a:lnTo>
                <a:lnTo>
                  <a:pt x="50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6507480" y="2019300"/>
            <a:ext cx="121920" cy="113030"/>
          </a:xfrm>
          <a:custGeom>
            <a:avLst/>
            <a:gdLst/>
            <a:ahLst/>
            <a:cxnLst/>
            <a:rect l="l" t="t" r="r" b="b"/>
            <a:pathLst>
              <a:path w="121920" h="113030">
                <a:moveTo>
                  <a:pt x="0" y="0"/>
                </a:moveTo>
                <a:lnTo>
                  <a:pt x="17779" y="113029"/>
                </a:lnTo>
                <a:lnTo>
                  <a:pt x="12192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510789" y="2053589"/>
            <a:ext cx="4030979" cy="707390"/>
          </a:xfrm>
          <a:custGeom>
            <a:avLst/>
            <a:gdLst/>
            <a:ahLst/>
            <a:cxnLst/>
            <a:rect l="l" t="t" r="r" b="b"/>
            <a:pathLst>
              <a:path w="4030979" h="707389">
                <a:moveTo>
                  <a:pt x="4024630" y="0"/>
                </a:moveTo>
                <a:lnTo>
                  <a:pt x="0" y="670560"/>
                </a:lnTo>
                <a:lnTo>
                  <a:pt x="7620" y="707389"/>
                </a:lnTo>
                <a:lnTo>
                  <a:pt x="4030980" y="36830"/>
                </a:lnTo>
                <a:lnTo>
                  <a:pt x="40246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4826000" y="2514600"/>
            <a:ext cx="127000" cy="111760"/>
          </a:xfrm>
          <a:custGeom>
            <a:avLst/>
            <a:gdLst/>
            <a:ahLst/>
            <a:cxnLst/>
            <a:rect l="l" t="t" r="r" b="b"/>
            <a:pathLst>
              <a:path w="127000" h="111760">
                <a:moveTo>
                  <a:pt x="127000" y="0"/>
                </a:moveTo>
                <a:lnTo>
                  <a:pt x="0" y="16510"/>
                </a:lnTo>
                <a:lnTo>
                  <a:pt x="64770" y="111760"/>
                </a:lnTo>
                <a:lnTo>
                  <a:pt x="127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2352039" y="2550160"/>
            <a:ext cx="2536190" cy="1732280"/>
          </a:xfrm>
          <a:custGeom>
            <a:avLst/>
            <a:gdLst/>
            <a:ahLst/>
            <a:cxnLst/>
            <a:rect l="l" t="t" r="r" b="b"/>
            <a:pathLst>
              <a:path w="2536190" h="1732279">
                <a:moveTo>
                  <a:pt x="2514600" y="0"/>
                </a:moveTo>
                <a:lnTo>
                  <a:pt x="0" y="1700529"/>
                </a:lnTo>
                <a:lnTo>
                  <a:pt x="21590" y="1732279"/>
                </a:lnTo>
                <a:lnTo>
                  <a:pt x="2536190" y="31750"/>
                </a:lnTo>
                <a:lnTo>
                  <a:pt x="2514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657600" y="6282690"/>
            <a:ext cx="394906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srgbClr val="706759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Modified from: 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srgbClr val="E58100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  <a:hlinkClick r:id="rId5"/>
              </a:rPr>
              <a:t>http://www.bioon.com/book/biology/whole/image/1/1-8.tif.jpg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3670300" y="6586219"/>
            <a:ext cx="3923029" cy="0"/>
          </a:xfrm>
          <a:custGeom>
            <a:avLst/>
            <a:gdLst/>
            <a:ahLst/>
            <a:cxnLst/>
            <a:rect l="l" t="t" r="r" b="b"/>
            <a:pathLst>
              <a:path w="3923029">
                <a:moveTo>
                  <a:pt x="0" y="0"/>
                </a:moveTo>
                <a:lnTo>
                  <a:pt x="3923029" y="0"/>
                </a:lnTo>
              </a:path>
            </a:pathLst>
          </a:custGeom>
          <a:ln w="7620">
            <a:solidFill>
              <a:srgbClr val="E581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99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270" y="8508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C1F25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144000" y="17017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C0F15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-1270" y="17017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C0F15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-1270" y="25654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BFF05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144000" y="34162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EEF5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-1270" y="34162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EEF5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144000" y="42799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DEE5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-1270" y="42799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DEE5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102090" y="514350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90">
                <a:moveTo>
                  <a:pt x="0" y="85090"/>
                </a:moveTo>
                <a:lnTo>
                  <a:pt x="85090" y="85090"/>
                </a:lnTo>
                <a:lnTo>
                  <a:pt x="85090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DED5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-1270" y="51435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DED5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102090" y="599440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90">
                <a:moveTo>
                  <a:pt x="0" y="85090"/>
                </a:moveTo>
                <a:lnTo>
                  <a:pt x="85090" y="85090"/>
                </a:lnTo>
                <a:lnTo>
                  <a:pt x="85090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CEC5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-1270" y="59944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CEC5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144000" y="68453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BEB5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-1270" y="68453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BEB5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-1270" y="77089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AEA5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144000" y="85598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9E95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-1270" y="85598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9E95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144000" y="94233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9E85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-1270" y="94233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9E85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-1270" y="10287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8E75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9144000" y="111378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7E65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-1270" y="111378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7E65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-1270" y="120015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6E55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9144000" y="128523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5E45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-1270" y="128523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5E45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-1270" y="13716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4E35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9144000" y="145668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4E25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-1270" y="145668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4E25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-1270" y="154305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3E15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9144000" y="162813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2E05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-1270" y="162813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2E05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-1270" y="17145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1DF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9144000" y="179958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0DE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-1270" y="179958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B0DE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-1270" y="188595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B0DD5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9144000" y="197103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FDC5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-1270" y="197103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FDC5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-1270" y="20574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EDB5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9144000" y="214248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DDA5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-1270" y="214248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DDA5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-1270" y="222885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CD95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9144000" y="231393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BD85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-1270" y="231393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BD85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-1270" y="24003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BD75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9144000" y="248538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AD65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-1270" y="248538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AD65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-1270" y="257175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9D55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9144000" y="265683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8D45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-1270" y="265683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8D45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-1270" y="27432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7D35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9144000" y="282828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7D25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-1270" y="282828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7D25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-1270" y="291465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6D1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9144000" y="299973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5D0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-1270" y="299973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5D0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-1270" y="30861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4CF4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9144000" y="317118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3CE4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-1270" y="317118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3CE4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9144000" y="32575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3CD4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-1270" y="32575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3CD4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9102090" y="3343909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89">
                <a:moveTo>
                  <a:pt x="0" y="85090"/>
                </a:moveTo>
                <a:lnTo>
                  <a:pt x="85090" y="85090"/>
                </a:lnTo>
                <a:lnTo>
                  <a:pt x="85090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2CC4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-1270" y="334390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2CC4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9102090" y="3429000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89">
                <a:moveTo>
                  <a:pt x="0" y="85090"/>
                </a:moveTo>
                <a:lnTo>
                  <a:pt x="85090" y="85090"/>
                </a:lnTo>
                <a:lnTo>
                  <a:pt x="85090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1CC4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-1270" y="342900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90"/>
                </a:moveTo>
                <a:lnTo>
                  <a:pt x="78739" y="85090"/>
                </a:lnTo>
                <a:lnTo>
                  <a:pt x="7873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A1CC4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9144000" y="351409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0CA4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-1270" y="351409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0CA4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9144000" y="36004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FC94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-1270" y="36004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FC94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-1270" y="368680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EC84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9144000" y="377190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EC74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-1270" y="377190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EC74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-1270" y="385825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DC64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9144000" y="39433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CC54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-1270" y="39433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CC54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-1270" y="402970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BC44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9144000" y="411480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AC34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-1270" y="411480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AC34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-1270" y="420115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AC24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9144000" y="42862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9C14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-1270" y="42862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9C14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-1270" y="437260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8C04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9144000" y="445770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7BF4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-1270" y="445770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7BF4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-1270" y="454405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6BE4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9144000" y="46291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5BD4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-1270" y="46291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5BD4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-1270" y="471550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5BC4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9144000" y="480060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4BB4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-1270" y="480060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4BB4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-1270" y="488695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3BA4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9144000" y="49720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2B94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-1270" y="49720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2B94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-1270" y="505840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1B84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9144000" y="514350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1B74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-1270" y="514350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91B74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-1270" y="522985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90B64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9144000" y="53149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FB54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-1270" y="53149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FB54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9144000" y="540130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EB44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-1270" y="540130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EB44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9102090" y="5487670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89">
                <a:moveTo>
                  <a:pt x="0" y="85089"/>
                </a:moveTo>
                <a:lnTo>
                  <a:pt x="85090" y="85089"/>
                </a:lnTo>
                <a:lnTo>
                  <a:pt x="85090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DB34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-1270" y="548767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DB34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9102090" y="5572759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89">
                <a:moveTo>
                  <a:pt x="0" y="85089"/>
                </a:moveTo>
                <a:lnTo>
                  <a:pt x="85090" y="85089"/>
                </a:lnTo>
                <a:lnTo>
                  <a:pt x="85090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DB24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-1270" y="557275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DB24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9144000" y="56578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CB14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-1270" y="56578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CB14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-1270" y="574420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BB04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9144000" y="582930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AAF4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-1270" y="582930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AAF4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9144000" y="591565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9AE4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-1270" y="591565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9AE4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-1270" y="600202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8AD4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9144000" y="608710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8AC4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-1270" y="608710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8AC4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9102090" y="6173470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89">
                <a:moveTo>
                  <a:pt x="0" y="85089"/>
                </a:moveTo>
                <a:lnTo>
                  <a:pt x="85090" y="85089"/>
                </a:lnTo>
                <a:lnTo>
                  <a:pt x="85090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7AB4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-1270" y="6173470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7AB4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9102090" y="6258559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89">
                <a:moveTo>
                  <a:pt x="0" y="85089"/>
                </a:moveTo>
                <a:lnTo>
                  <a:pt x="85090" y="85089"/>
                </a:lnTo>
                <a:lnTo>
                  <a:pt x="85090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6AA4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-1270" y="625855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6AA4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9144000" y="6343650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60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5A93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-1270" y="6343650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60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5A93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9144000" y="643000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59"/>
                </a:moveTo>
                <a:lnTo>
                  <a:pt x="1270" y="86359"/>
                </a:lnTo>
                <a:lnTo>
                  <a:pt x="1270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4A83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-1270" y="643000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59"/>
                </a:moveTo>
                <a:lnTo>
                  <a:pt x="78739" y="86359"/>
                </a:lnTo>
                <a:lnTo>
                  <a:pt x="78739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84A83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-1270" y="651636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4A73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9144000" y="6601459"/>
            <a:ext cx="1270" cy="86360"/>
          </a:xfrm>
          <a:custGeom>
            <a:avLst/>
            <a:gdLst/>
            <a:ahLst/>
            <a:cxnLst/>
            <a:rect l="l" t="t" r="r" b="b"/>
            <a:pathLst>
              <a:path w="1270" h="86359">
                <a:moveTo>
                  <a:pt x="0" y="86360"/>
                </a:moveTo>
                <a:lnTo>
                  <a:pt x="1270" y="86360"/>
                </a:lnTo>
                <a:lnTo>
                  <a:pt x="1270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83A63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-1270" y="6601459"/>
            <a:ext cx="78740" cy="86360"/>
          </a:xfrm>
          <a:custGeom>
            <a:avLst/>
            <a:gdLst/>
            <a:ahLst/>
            <a:cxnLst/>
            <a:rect l="l" t="t" r="r" b="b"/>
            <a:pathLst>
              <a:path w="78740" h="86359">
                <a:moveTo>
                  <a:pt x="0" y="86360"/>
                </a:moveTo>
                <a:lnTo>
                  <a:pt x="78739" y="86360"/>
                </a:lnTo>
                <a:lnTo>
                  <a:pt x="78739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83A63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-1270" y="6687819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90">
                <a:moveTo>
                  <a:pt x="0" y="85089"/>
                </a:moveTo>
                <a:lnTo>
                  <a:pt x="78739" y="85089"/>
                </a:lnTo>
                <a:lnTo>
                  <a:pt x="78739" y="0"/>
                </a:lnTo>
                <a:lnTo>
                  <a:pt x="0" y="0"/>
                </a:lnTo>
                <a:lnTo>
                  <a:pt x="0" y="85089"/>
                </a:lnTo>
                <a:close/>
              </a:path>
            </a:pathLst>
          </a:custGeom>
          <a:solidFill>
            <a:srgbClr val="82A53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-1270" y="6772909"/>
            <a:ext cx="9146540" cy="86360"/>
          </a:xfrm>
          <a:custGeom>
            <a:avLst/>
            <a:gdLst/>
            <a:ahLst/>
            <a:cxnLst/>
            <a:rect l="l" t="t" r="r" b="b"/>
            <a:pathLst>
              <a:path w="9146540" h="86359">
                <a:moveTo>
                  <a:pt x="0" y="0"/>
                </a:moveTo>
                <a:lnTo>
                  <a:pt x="9146540" y="0"/>
                </a:lnTo>
                <a:lnTo>
                  <a:pt x="9146540" y="86360"/>
                </a:lnTo>
                <a:lnTo>
                  <a:pt x="0" y="86360"/>
                </a:lnTo>
                <a:lnTo>
                  <a:pt x="0" y="0"/>
                </a:lnTo>
                <a:close/>
              </a:path>
            </a:pathLst>
          </a:custGeom>
          <a:solidFill>
            <a:srgbClr val="81A43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77469" y="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0" y="6858000"/>
                </a:moveTo>
                <a:lnTo>
                  <a:pt x="228600" y="6858000"/>
                </a:lnTo>
                <a:lnTo>
                  <a:pt x="228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306070" y="0"/>
            <a:ext cx="194310" cy="6858000"/>
          </a:xfrm>
          <a:custGeom>
            <a:avLst/>
            <a:gdLst/>
            <a:ahLst/>
            <a:cxnLst/>
            <a:rect l="l" t="t" r="r" b="b"/>
            <a:pathLst>
              <a:path w="194309" h="6858000">
                <a:moveTo>
                  <a:pt x="0" y="6858000"/>
                </a:moveTo>
                <a:lnTo>
                  <a:pt x="194309" y="6858000"/>
                </a:lnTo>
                <a:lnTo>
                  <a:pt x="19430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1490980" y="0"/>
            <a:ext cx="1482090" cy="332740"/>
          </a:xfrm>
          <a:custGeom>
            <a:avLst/>
            <a:gdLst/>
            <a:ahLst/>
            <a:cxnLst/>
            <a:rect l="l" t="t" r="r" b="b"/>
            <a:pathLst>
              <a:path w="1482089" h="332740">
                <a:moveTo>
                  <a:pt x="0" y="332740"/>
                </a:moveTo>
                <a:lnTo>
                  <a:pt x="1482089" y="332740"/>
                </a:lnTo>
                <a:lnTo>
                  <a:pt x="1482089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1490980" y="6520180"/>
            <a:ext cx="1482090" cy="337820"/>
          </a:xfrm>
          <a:custGeom>
            <a:avLst/>
            <a:gdLst/>
            <a:ahLst/>
            <a:cxnLst/>
            <a:rect l="l" t="t" r="r" b="b"/>
            <a:pathLst>
              <a:path w="1482089" h="337820">
                <a:moveTo>
                  <a:pt x="0" y="337820"/>
                </a:moveTo>
                <a:lnTo>
                  <a:pt x="1482089" y="337820"/>
                </a:lnTo>
                <a:lnTo>
                  <a:pt x="1482089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500380" y="0"/>
            <a:ext cx="228600" cy="332740"/>
          </a:xfrm>
          <a:custGeom>
            <a:avLst/>
            <a:gdLst/>
            <a:ahLst/>
            <a:cxnLst/>
            <a:rect l="l" t="t" r="r" b="b"/>
            <a:pathLst>
              <a:path w="228600" h="332740">
                <a:moveTo>
                  <a:pt x="0" y="332740"/>
                </a:moveTo>
                <a:lnTo>
                  <a:pt x="228600" y="332740"/>
                </a:lnTo>
                <a:lnTo>
                  <a:pt x="2286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500380" y="6520180"/>
            <a:ext cx="228600" cy="337820"/>
          </a:xfrm>
          <a:custGeom>
            <a:avLst/>
            <a:gdLst/>
            <a:ahLst/>
            <a:cxnLst/>
            <a:rect l="l" t="t" r="r" b="b"/>
            <a:pathLst>
              <a:path w="228600" h="337820">
                <a:moveTo>
                  <a:pt x="0" y="337820"/>
                </a:moveTo>
                <a:lnTo>
                  <a:pt x="228600" y="337820"/>
                </a:lnTo>
                <a:lnTo>
                  <a:pt x="2286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728980" y="0"/>
            <a:ext cx="762000" cy="332740"/>
          </a:xfrm>
          <a:custGeom>
            <a:avLst/>
            <a:gdLst/>
            <a:ahLst/>
            <a:cxnLst/>
            <a:rect l="l" t="t" r="r" b="b"/>
            <a:pathLst>
              <a:path w="762000" h="332740">
                <a:moveTo>
                  <a:pt x="0" y="332740"/>
                </a:moveTo>
                <a:lnTo>
                  <a:pt x="762000" y="332740"/>
                </a:lnTo>
                <a:lnTo>
                  <a:pt x="7620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728980" y="6520180"/>
            <a:ext cx="762000" cy="337820"/>
          </a:xfrm>
          <a:custGeom>
            <a:avLst/>
            <a:gdLst/>
            <a:ahLst/>
            <a:cxnLst/>
            <a:rect l="l" t="t" r="r" b="b"/>
            <a:pathLst>
              <a:path w="762000" h="337820">
                <a:moveTo>
                  <a:pt x="0" y="337820"/>
                </a:moveTo>
                <a:lnTo>
                  <a:pt x="762000" y="337820"/>
                </a:lnTo>
                <a:lnTo>
                  <a:pt x="7620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6706869" y="6520180"/>
            <a:ext cx="1524000" cy="337820"/>
          </a:xfrm>
          <a:custGeom>
            <a:avLst/>
            <a:gdLst/>
            <a:ahLst/>
            <a:cxnLst/>
            <a:rect l="l" t="t" r="r" b="b"/>
            <a:pathLst>
              <a:path w="1524000" h="337820">
                <a:moveTo>
                  <a:pt x="0" y="337820"/>
                </a:moveTo>
                <a:lnTo>
                  <a:pt x="1524000" y="337820"/>
                </a:lnTo>
                <a:lnTo>
                  <a:pt x="15240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8992869" y="0"/>
            <a:ext cx="151130" cy="6858000"/>
          </a:xfrm>
          <a:custGeom>
            <a:avLst/>
            <a:gdLst/>
            <a:ahLst/>
            <a:cxnLst/>
            <a:rect l="l" t="t" r="r" b="b"/>
            <a:pathLst>
              <a:path w="151129" h="6858000">
                <a:moveTo>
                  <a:pt x="0" y="6858000"/>
                </a:moveTo>
                <a:lnTo>
                  <a:pt x="151129" y="6858000"/>
                </a:lnTo>
                <a:lnTo>
                  <a:pt x="15112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object 139"/>
          <p:cNvSpPr/>
          <p:nvPr/>
        </p:nvSpPr>
        <p:spPr>
          <a:xfrm>
            <a:off x="8230869" y="0"/>
            <a:ext cx="762000" cy="6858000"/>
          </a:xfrm>
          <a:custGeom>
            <a:avLst/>
            <a:gdLst/>
            <a:ahLst/>
            <a:cxnLst/>
            <a:rect l="l" t="t" r="r" b="b"/>
            <a:pathLst>
              <a:path w="762000" h="6858000">
                <a:moveTo>
                  <a:pt x="762000" y="0"/>
                </a:moveTo>
                <a:lnTo>
                  <a:pt x="0" y="0"/>
                </a:lnTo>
                <a:lnTo>
                  <a:pt x="0" y="6858000"/>
                </a:lnTo>
                <a:lnTo>
                  <a:pt x="762000" y="6858000"/>
                </a:lnTo>
                <a:lnTo>
                  <a:pt x="762000" y="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object 140"/>
          <p:cNvSpPr/>
          <p:nvPr/>
        </p:nvSpPr>
        <p:spPr>
          <a:xfrm>
            <a:off x="3963670" y="0"/>
            <a:ext cx="596900" cy="332740"/>
          </a:xfrm>
          <a:custGeom>
            <a:avLst/>
            <a:gdLst/>
            <a:ahLst/>
            <a:cxnLst/>
            <a:rect l="l" t="t" r="r" b="b"/>
            <a:pathLst>
              <a:path w="596900" h="332740">
                <a:moveTo>
                  <a:pt x="0" y="332740"/>
                </a:moveTo>
                <a:lnTo>
                  <a:pt x="596900" y="332740"/>
                </a:lnTo>
                <a:lnTo>
                  <a:pt x="5969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3963670" y="6520180"/>
            <a:ext cx="2743200" cy="337820"/>
          </a:xfrm>
          <a:custGeom>
            <a:avLst/>
            <a:gdLst/>
            <a:ahLst/>
            <a:cxnLst/>
            <a:rect l="l" t="t" r="r" b="b"/>
            <a:pathLst>
              <a:path w="2743200" h="337820">
                <a:moveTo>
                  <a:pt x="0" y="337820"/>
                </a:moveTo>
                <a:lnTo>
                  <a:pt x="2743200" y="337820"/>
                </a:lnTo>
                <a:lnTo>
                  <a:pt x="27432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object 142"/>
          <p:cNvSpPr/>
          <p:nvPr/>
        </p:nvSpPr>
        <p:spPr>
          <a:xfrm>
            <a:off x="50105" y="0"/>
            <a:ext cx="9100184" cy="6864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" name="object 143"/>
          <p:cNvSpPr/>
          <p:nvPr/>
        </p:nvSpPr>
        <p:spPr>
          <a:xfrm>
            <a:off x="457200" y="332740"/>
            <a:ext cx="8229600" cy="6187440"/>
          </a:xfrm>
          <a:custGeom>
            <a:avLst/>
            <a:gdLst/>
            <a:ahLst/>
            <a:cxnLst/>
            <a:rect l="l" t="t" r="r" b="b"/>
            <a:pathLst>
              <a:path w="8229600" h="6187440">
                <a:moveTo>
                  <a:pt x="8229600" y="0"/>
                </a:moveTo>
                <a:lnTo>
                  <a:pt x="0" y="0"/>
                </a:lnTo>
                <a:lnTo>
                  <a:pt x="0" y="6187439"/>
                </a:lnTo>
                <a:lnTo>
                  <a:pt x="8229600" y="6187439"/>
                </a:lnTo>
                <a:lnTo>
                  <a:pt x="8229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457200" y="332740"/>
            <a:ext cx="8229600" cy="6187440"/>
          </a:xfrm>
          <a:custGeom>
            <a:avLst/>
            <a:gdLst/>
            <a:ahLst/>
            <a:cxnLst/>
            <a:rect l="l" t="t" r="r" b="b"/>
            <a:pathLst>
              <a:path w="8229600" h="6187440">
                <a:moveTo>
                  <a:pt x="4114800" y="6187439"/>
                </a:moveTo>
                <a:lnTo>
                  <a:pt x="0" y="6187439"/>
                </a:lnTo>
                <a:lnTo>
                  <a:pt x="0" y="0"/>
                </a:lnTo>
                <a:lnTo>
                  <a:pt x="8229600" y="0"/>
                </a:lnTo>
                <a:lnTo>
                  <a:pt x="8229600" y="6187439"/>
                </a:lnTo>
                <a:lnTo>
                  <a:pt x="4114800" y="6187439"/>
                </a:lnTo>
                <a:close/>
              </a:path>
            </a:pathLst>
          </a:custGeom>
          <a:ln w="64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5" name="object 145"/>
          <p:cNvSpPr/>
          <p:nvPr/>
        </p:nvSpPr>
        <p:spPr>
          <a:xfrm>
            <a:off x="4560570" y="0"/>
            <a:ext cx="3680460" cy="676910"/>
          </a:xfrm>
          <a:custGeom>
            <a:avLst/>
            <a:gdLst/>
            <a:ahLst/>
            <a:cxnLst/>
            <a:rect l="l" t="t" r="r" b="b"/>
            <a:pathLst>
              <a:path w="3680459" h="676910">
                <a:moveTo>
                  <a:pt x="3680459" y="0"/>
                </a:moveTo>
                <a:lnTo>
                  <a:pt x="0" y="0"/>
                </a:lnTo>
                <a:lnTo>
                  <a:pt x="0" y="676910"/>
                </a:lnTo>
                <a:lnTo>
                  <a:pt x="3680459" y="676910"/>
                </a:lnTo>
                <a:lnTo>
                  <a:pt x="3680459" y="0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6" name="object 146"/>
          <p:cNvSpPr/>
          <p:nvPr/>
        </p:nvSpPr>
        <p:spPr>
          <a:xfrm>
            <a:off x="4560570" y="0"/>
            <a:ext cx="1840230" cy="676910"/>
          </a:xfrm>
          <a:custGeom>
            <a:avLst/>
            <a:gdLst/>
            <a:ahLst/>
            <a:cxnLst/>
            <a:rect l="l" t="t" r="r" b="b"/>
            <a:pathLst>
              <a:path w="1840229" h="676910">
                <a:moveTo>
                  <a:pt x="1840229" y="676910"/>
                </a:moveTo>
                <a:lnTo>
                  <a:pt x="0" y="676910"/>
                </a:lnTo>
                <a:lnTo>
                  <a:pt x="0" y="0"/>
                </a:lnTo>
              </a:path>
            </a:pathLst>
          </a:custGeom>
          <a:ln w="15814">
            <a:solidFill>
              <a:srgbClr val="73A40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6400800" y="0"/>
            <a:ext cx="1840230" cy="676910"/>
          </a:xfrm>
          <a:custGeom>
            <a:avLst/>
            <a:gdLst/>
            <a:ahLst/>
            <a:cxnLst/>
            <a:rect l="l" t="t" r="r" b="b"/>
            <a:pathLst>
              <a:path w="1840229" h="676910">
                <a:moveTo>
                  <a:pt x="1840229" y="0"/>
                </a:moveTo>
                <a:lnTo>
                  <a:pt x="1840229" y="676910"/>
                </a:lnTo>
                <a:lnTo>
                  <a:pt x="0" y="676910"/>
                </a:lnTo>
              </a:path>
            </a:pathLst>
          </a:custGeom>
          <a:ln w="15814">
            <a:solidFill>
              <a:srgbClr val="73A40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8" name="object 148"/>
          <p:cNvSpPr/>
          <p:nvPr/>
        </p:nvSpPr>
        <p:spPr>
          <a:xfrm>
            <a:off x="4649470" y="0"/>
            <a:ext cx="3505200" cy="600710"/>
          </a:xfrm>
          <a:custGeom>
            <a:avLst/>
            <a:gdLst/>
            <a:ahLst/>
            <a:cxnLst/>
            <a:rect l="l" t="t" r="r" b="b"/>
            <a:pathLst>
              <a:path w="3505200" h="600710">
                <a:moveTo>
                  <a:pt x="3505200" y="0"/>
                </a:moveTo>
                <a:lnTo>
                  <a:pt x="0" y="0"/>
                </a:lnTo>
                <a:lnTo>
                  <a:pt x="0" y="600710"/>
                </a:lnTo>
                <a:lnTo>
                  <a:pt x="3505200" y="600710"/>
                </a:lnTo>
                <a:lnTo>
                  <a:pt x="3505200" y="0"/>
                </a:lnTo>
                <a:close/>
              </a:path>
            </a:pathLst>
          </a:custGeom>
          <a:solidFill>
            <a:srgbClr val="70675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9" name="object 149"/>
          <p:cNvSpPr/>
          <p:nvPr/>
        </p:nvSpPr>
        <p:spPr>
          <a:xfrm>
            <a:off x="990600" y="685800"/>
            <a:ext cx="7607300" cy="5638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53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6070" y="0"/>
            <a:ext cx="194310" cy="6858000"/>
          </a:xfrm>
          <a:custGeom>
            <a:avLst/>
            <a:gdLst/>
            <a:ahLst/>
            <a:cxnLst/>
            <a:rect l="l" t="t" r="r" b="b"/>
            <a:pathLst>
              <a:path w="194309" h="6858000">
                <a:moveTo>
                  <a:pt x="0" y="6858000"/>
                </a:moveTo>
                <a:lnTo>
                  <a:pt x="194309" y="6858000"/>
                </a:lnTo>
                <a:lnTo>
                  <a:pt x="19430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90980" y="0"/>
            <a:ext cx="1482090" cy="332740"/>
          </a:xfrm>
          <a:custGeom>
            <a:avLst/>
            <a:gdLst/>
            <a:ahLst/>
            <a:cxnLst/>
            <a:rect l="l" t="t" r="r" b="b"/>
            <a:pathLst>
              <a:path w="1482089" h="332740">
                <a:moveTo>
                  <a:pt x="0" y="332740"/>
                </a:moveTo>
                <a:lnTo>
                  <a:pt x="1482089" y="332740"/>
                </a:lnTo>
                <a:lnTo>
                  <a:pt x="1482089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90980" y="6520180"/>
            <a:ext cx="1482090" cy="337820"/>
          </a:xfrm>
          <a:custGeom>
            <a:avLst/>
            <a:gdLst/>
            <a:ahLst/>
            <a:cxnLst/>
            <a:rect l="l" t="t" r="r" b="b"/>
            <a:pathLst>
              <a:path w="1482089" h="337820">
                <a:moveTo>
                  <a:pt x="0" y="337820"/>
                </a:moveTo>
                <a:lnTo>
                  <a:pt x="1482089" y="337820"/>
                </a:lnTo>
                <a:lnTo>
                  <a:pt x="1482089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0380" y="0"/>
            <a:ext cx="228600" cy="332740"/>
          </a:xfrm>
          <a:custGeom>
            <a:avLst/>
            <a:gdLst/>
            <a:ahLst/>
            <a:cxnLst/>
            <a:rect l="l" t="t" r="r" b="b"/>
            <a:pathLst>
              <a:path w="228600" h="332740">
                <a:moveTo>
                  <a:pt x="0" y="332740"/>
                </a:moveTo>
                <a:lnTo>
                  <a:pt x="228600" y="332740"/>
                </a:lnTo>
                <a:lnTo>
                  <a:pt x="2286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0380" y="6520180"/>
            <a:ext cx="228600" cy="337820"/>
          </a:xfrm>
          <a:custGeom>
            <a:avLst/>
            <a:gdLst/>
            <a:ahLst/>
            <a:cxnLst/>
            <a:rect l="l" t="t" r="r" b="b"/>
            <a:pathLst>
              <a:path w="228600" h="337820">
                <a:moveTo>
                  <a:pt x="0" y="337820"/>
                </a:moveTo>
                <a:lnTo>
                  <a:pt x="228600" y="337820"/>
                </a:lnTo>
                <a:lnTo>
                  <a:pt x="2286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28980" y="0"/>
            <a:ext cx="762000" cy="332740"/>
          </a:xfrm>
          <a:custGeom>
            <a:avLst/>
            <a:gdLst/>
            <a:ahLst/>
            <a:cxnLst/>
            <a:rect l="l" t="t" r="r" b="b"/>
            <a:pathLst>
              <a:path w="762000" h="332740">
                <a:moveTo>
                  <a:pt x="0" y="332740"/>
                </a:moveTo>
                <a:lnTo>
                  <a:pt x="762000" y="332740"/>
                </a:lnTo>
                <a:lnTo>
                  <a:pt x="7620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28980" y="6520180"/>
            <a:ext cx="762000" cy="337820"/>
          </a:xfrm>
          <a:custGeom>
            <a:avLst/>
            <a:gdLst/>
            <a:ahLst/>
            <a:cxnLst/>
            <a:rect l="l" t="t" r="r" b="b"/>
            <a:pathLst>
              <a:path w="762000" h="337820">
                <a:moveTo>
                  <a:pt x="0" y="337820"/>
                </a:moveTo>
                <a:lnTo>
                  <a:pt x="762000" y="337820"/>
                </a:lnTo>
                <a:lnTo>
                  <a:pt x="7620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706869" y="6520180"/>
            <a:ext cx="1524000" cy="337820"/>
          </a:xfrm>
          <a:custGeom>
            <a:avLst/>
            <a:gdLst/>
            <a:ahLst/>
            <a:cxnLst/>
            <a:rect l="l" t="t" r="r" b="b"/>
            <a:pathLst>
              <a:path w="1524000" h="337820">
                <a:moveTo>
                  <a:pt x="0" y="337820"/>
                </a:moveTo>
                <a:lnTo>
                  <a:pt x="1524000" y="337820"/>
                </a:lnTo>
                <a:lnTo>
                  <a:pt x="15240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992869" y="0"/>
            <a:ext cx="151130" cy="6858000"/>
          </a:xfrm>
          <a:custGeom>
            <a:avLst/>
            <a:gdLst/>
            <a:ahLst/>
            <a:cxnLst/>
            <a:rect l="l" t="t" r="r" b="b"/>
            <a:pathLst>
              <a:path w="151129" h="6858000">
                <a:moveTo>
                  <a:pt x="0" y="6858000"/>
                </a:moveTo>
                <a:lnTo>
                  <a:pt x="151129" y="6858000"/>
                </a:lnTo>
                <a:lnTo>
                  <a:pt x="15112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230869" y="0"/>
            <a:ext cx="762000" cy="6858000"/>
          </a:xfrm>
          <a:custGeom>
            <a:avLst/>
            <a:gdLst/>
            <a:ahLst/>
            <a:cxnLst/>
            <a:rect l="l" t="t" r="r" b="b"/>
            <a:pathLst>
              <a:path w="762000" h="6858000">
                <a:moveTo>
                  <a:pt x="762000" y="0"/>
                </a:moveTo>
                <a:lnTo>
                  <a:pt x="0" y="0"/>
                </a:lnTo>
                <a:lnTo>
                  <a:pt x="0" y="6858000"/>
                </a:lnTo>
                <a:lnTo>
                  <a:pt x="762000" y="6858000"/>
                </a:lnTo>
                <a:lnTo>
                  <a:pt x="762000" y="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963670" y="0"/>
            <a:ext cx="596900" cy="332740"/>
          </a:xfrm>
          <a:custGeom>
            <a:avLst/>
            <a:gdLst/>
            <a:ahLst/>
            <a:cxnLst/>
            <a:rect l="l" t="t" r="r" b="b"/>
            <a:pathLst>
              <a:path w="596900" h="332740">
                <a:moveTo>
                  <a:pt x="0" y="332740"/>
                </a:moveTo>
                <a:lnTo>
                  <a:pt x="596900" y="332740"/>
                </a:lnTo>
                <a:lnTo>
                  <a:pt x="5969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963670" y="6520180"/>
            <a:ext cx="2743200" cy="337820"/>
          </a:xfrm>
          <a:custGeom>
            <a:avLst/>
            <a:gdLst/>
            <a:ahLst/>
            <a:cxnLst/>
            <a:rect l="l" t="t" r="r" b="b"/>
            <a:pathLst>
              <a:path w="2743200" h="337820">
                <a:moveTo>
                  <a:pt x="0" y="337820"/>
                </a:moveTo>
                <a:lnTo>
                  <a:pt x="2743200" y="337820"/>
                </a:lnTo>
                <a:lnTo>
                  <a:pt x="27432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0105" y="0"/>
            <a:ext cx="9100184" cy="6864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57200" y="332740"/>
            <a:ext cx="8229600" cy="6187440"/>
          </a:xfrm>
          <a:custGeom>
            <a:avLst/>
            <a:gdLst/>
            <a:ahLst/>
            <a:cxnLst/>
            <a:rect l="l" t="t" r="r" b="b"/>
            <a:pathLst>
              <a:path w="8229600" h="6187440">
                <a:moveTo>
                  <a:pt x="8229600" y="0"/>
                </a:moveTo>
                <a:lnTo>
                  <a:pt x="0" y="0"/>
                </a:lnTo>
                <a:lnTo>
                  <a:pt x="0" y="6187439"/>
                </a:lnTo>
                <a:lnTo>
                  <a:pt x="8229600" y="6187439"/>
                </a:lnTo>
                <a:lnTo>
                  <a:pt x="8229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57200" y="332740"/>
            <a:ext cx="8229600" cy="6187440"/>
          </a:xfrm>
          <a:custGeom>
            <a:avLst/>
            <a:gdLst/>
            <a:ahLst/>
            <a:cxnLst/>
            <a:rect l="l" t="t" r="r" b="b"/>
            <a:pathLst>
              <a:path w="8229600" h="6187440">
                <a:moveTo>
                  <a:pt x="4114800" y="6187439"/>
                </a:moveTo>
                <a:lnTo>
                  <a:pt x="0" y="6187439"/>
                </a:lnTo>
                <a:lnTo>
                  <a:pt x="0" y="0"/>
                </a:lnTo>
                <a:lnTo>
                  <a:pt x="8229600" y="0"/>
                </a:lnTo>
                <a:lnTo>
                  <a:pt x="8229600" y="6187439"/>
                </a:lnTo>
                <a:lnTo>
                  <a:pt x="4114800" y="6187439"/>
                </a:lnTo>
                <a:close/>
              </a:path>
            </a:pathLst>
          </a:custGeom>
          <a:ln w="64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560570" y="0"/>
            <a:ext cx="3680460" cy="676910"/>
          </a:xfrm>
          <a:custGeom>
            <a:avLst/>
            <a:gdLst/>
            <a:ahLst/>
            <a:cxnLst/>
            <a:rect l="l" t="t" r="r" b="b"/>
            <a:pathLst>
              <a:path w="3680459" h="676910">
                <a:moveTo>
                  <a:pt x="3680459" y="0"/>
                </a:moveTo>
                <a:lnTo>
                  <a:pt x="0" y="0"/>
                </a:lnTo>
                <a:lnTo>
                  <a:pt x="0" y="676910"/>
                </a:lnTo>
                <a:lnTo>
                  <a:pt x="3680459" y="676910"/>
                </a:lnTo>
                <a:lnTo>
                  <a:pt x="3680459" y="0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560570" y="0"/>
            <a:ext cx="1840230" cy="676910"/>
          </a:xfrm>
          <a:custGeom>
            <a:avLst/>
            <a:gdLst/>
            <a:ahLst/>
            <a:cxnLst/>
            <a:rect l="l" t="t" r="r" b="b"/>
            <a:pathLst>
              <a:path w="1840229" h="676910">
                <a:moveTo>
                  <a:pt x="1840229" y="676910"/>
                </a:moveTo>
                <a:lnTo>
                  <a:pt x="0" y="676910"/>
                </a:lnTo>
                <a:lnTo>
                  <a:pt x="0" y="0"/>
                </a:lnTo>
              </a:path>
            </a:pathLst>
          </a:custGeom>
          <a:ln w="15814">
            <a:solidFill>
              <a:srgbClr val="73A40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400800" y="0"/>
            <a:ext cx="1840230" cy="676910"/>
          </a:xfrm>
          <a:custGeom>
            <a:avLst/>
            <a:gdLst/>
            <a:ahLst/>
            <a:cxnLst/>
            <a:rect l="l" t="t" r="r" b="b"/>
            <a:pathLst>
              <a:path w="1840229" h="676910">
                <a:moveTo>
                  <a:pt x="1840229" y="0"/>
                </a:moveTo>
                <a:lnTo>
                  <a:pt x="1840229" y="676910"/>
                </a:lnTo>
                <a:lnTo>
                  <a:pt x="0" y="676910"/>
                </a:lnTo>
              </a:path>
            </a:pathLst>
          </a:custGeom>
          <a:ln w="15814">
            <a:solidFill>
              <a:srgbClr val="73A40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649470" y="0"/>
            <a:ext cx="3505200" cy="600710"/>
          </a:xfrm>
          <a:custGeom>
            <a:avLst/>
            <a:gdLst/>
            <a:ahLst/>
            <a:cxnLst/>
            <a:rect l="l" t="t" r="r" b="b"/>
            <a:pathLst>
              <a:path w="3505200" h="600710">
                <a:moveTo>
                  <a:pt x="3505200" y="0"/>
                </a:moveTo>
                <a:lnTo>
                  <a:pt x="0" y="0"/>
                </a:lnTo>
                <a:lnTo>
                  <a:pt x="0" y="600710"/>
                </a:lnTo>
                <a:lnTo>
                  <a:pt x="3505200" y="600710"/>
                </a:lnTo>
                <a:lnTo>
                  <a:pt x="3505200" y="0"/>
                </a:lnTo>
                <a:close/>
              </a:path>
            </a:pathLst>
          </a:custGeom>
          <a:solidFill>
            <a:srgbClr val="70675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121410" y="1042670"/>
            <a:ext cx="544195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u="none" spc="-5" dirty="0"/>
              <a:t>dominant</a:t>
            </a:r>
            <a:r>
              <a:rPr u="none" spc="-50" dirty="0"/>
              <a:t> </a:t>
            </a:r>
            <a:r>
              <a:rPr u="none" spc="-10" dirty="0"/>
              <a:t>hemisphere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1191260" y="2275839"/>
            <a:ext cx="2884805" cy="1341120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00" b="0" i="0" u="none" strike="noStrike" kern="1200" cap="none" spc="22" normalizeH="0" baseline="9259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Wingdings 2"/>
                <a:ea typeface="+mn-ea"/>
                <a:cs typeface="Wingdings 2"/>
              </a:rPr>
              <a:t></a:t>
            </a:r>
            <a:r>
              <a:rPr kumimoji="0" sz="2700" b="0" i="0" u="none" strike="noStrike" kern="1200" cap="none" spc="104" normalizeH="0" baseline="9259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95-left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00" b="0" i="0" u="none" strike="noStrike" kern="1200" cap="none" spc="22" normalizeH="0" baseline="9259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Wingdings 2"/>
                <a:ea typeface="+mn-ea"/>
                <a:cs typeface="Wingdings 2"/>
              </a:rPr>
              <a:t></a:t>
            </a:r>
            <a:r>
              <a:rPr kumimoji="0" sz="2700" b="0" i="0" u="none" strike="noStrike" kern="1200" cap="none" spc="104" normalizeH="0" baseline="9259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Broca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00" b="0" i="0" u="none" strike="noStrike" kern="1200" cap="none" spc="22" normalizeH="0" baseline="9259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Wingdings 2"/>
                <a:ea typeface="+mn-ea"/>
                <a:cs typeface="Wingdings 2"/>
              </a:rPr>
              <a:t></a:t>
            </a:r>
            <a:r>
              <a:rPr kumimoji="0" sz="2700" b="0" i="0" u="none" strike="noStrike" kern="1200" cap="none" spc="22" normalizeH="0" baseline="9259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90%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right</a:t>
            </a:r>
            <a:r>
              <a:rPr kumimoji="0" sz="2400" b="0" i="0" u="none" strike="noStrike" kern="1200" cap="none" spc="-3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handed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7938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6070" y="0"/>
            <a:ext cx="194310" cy="6858000"/>
          </a:xfrm>
          <a:custGeom>
            <a:avLst/>
            <a:gdLst/>
            <a:ahLst/>
            <a:cxnLst/>
            <a:rect l="l" t="t" r="r" b="b"/>
            <a:pathLst>
              <a:path w="194309" h="6858000">
                <a:moveTo>
                  <a:pt x="0" y="6858000"/>
                </a:moveTo>
                <a:lnTo>
                  <a:pt x="194309" y="6858000"/>
                </a:lnTo>
                <a:lnTo>
                  <a:pt x="19430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90980" y="0"/>
            <a:ext cx="1482090" cy="332740"/>
          </a:xfrm>
          <a:custGeom>
            <a:avLst/>
            <a:gdLst/>
            <a:ahLst/>
            <a:cxnLst/>
            <a:rect l="l" t="t" r="r" b="b"/>
            <a:pathLst>
              <a:path w="1482089" h="332740">
                <a:moveTo>
                  <a:pt x="0" y="332740"/>
                </a:moveTo>
                <a:lnTo>
                  <a:pt x="1482089" y="332740"/>
                </a:lnTo>
                <a:lnTo>
                  <a:pt x="1482089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90980" y="6520180"/>
            <a:ext cx="1482090" cy="337820"/>
          </a:xfrm>
          <a:custGeom>
            <a:avLst/>
            <a:gdLst/>
            <a:ahLst/>
            <a:cxnLst/>
            <a:rect l="l" t="t" r="r" b="b"/>
            <a:pathLst>
              <a:path w="1482089" h="337820">
                <a:moveTo>
                  <a:pt x="0" y="337820"/>
                </a:moveTo>
                <a:lnTo>
                  <a:pt x="1482089" y="337820"/>
                </a:lnTo>
                <a:lnTo>
                  <a:pt x="1482089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0380" y="0"/>
            <a:ext cx="228600" cy="332740"/>
          </a:xfrm>
          <a:custGeom>
            <a:avLst/>
            <a:gdLst/>
            <a:ahLst/>
            <a:cxnLst/>
            <a:rect l="l" t="t" r="r" b="b"/>
            <a:pathLst>
              <a:path w="228600" h="332740">
                <a:moveTo>
                  <a:pt x="0" y="332740"/>
                </a:moveTo>
                <a:lnTo>
                  <a:pt x="228600" y="332740"/>
                </a:lnTo>
                <a:lnTo>
                  <a:pt x="2286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0380" y="6520180"/>
            <a:ext cx="228600" cy="337820"/>
          </a:xfrm>
          <a:custGeom>
            <a:avLst/>
            <a:gdLst/>
            <a:ahLst/>
            <a:cxnLst/>
            <a:rect l="l" t="t" r="r" b="b"/>
            <a:pathLst>
              <a:path w="228600" h="337820">
                <a:moveTo>
                  <a:pt x="0" y="337820"/>
                </a:moveTo>
                <a:lnTo>
                  <a:pt x="228600" y="337820"/>
                </a:lnTo>
                <a:lnTo>
                  <a:pt x="2286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28980" y="0"/>
            <a:ext cx="762000" cy="332740"/>
          </a:xfrm>
          <a:custGeom>
            <a:avLst/>
            <a:gdLst/>
            <a:ahLst/>
            <a:cxnLst/>
            <a:rect l="l" t="t" r="r" b="b"/>
            <a:pathLst>
              <a:path w="762000" h="332740">
                <a:moveTo>
                  <a:pt x="0" y="332740"/>
                </a:moveTo>
                <a:lnTo>
                  <a:pt x="762000" y="332740"/>
                </a:lnTo>
                <a:lnTo>
                  <a:pt x="7620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28980" y="6520180"/>
            <a:ext cx="762000" cy="337820"/>
          </a:xfrm>
          <a:custGeom>
            <a:avLst/>
            <a:gdLst/>
            <a:ahLst/>
            <a:cxnLst/>
            <a:rect l="l" t="t" r="r" b="b"/>
            <a:pathLst>
              <a:path w="762000" h="337820">
                <a:moveTo>
                  <a:pt x="0" y="337820"/>
                </a:moveTo>
                <a:lnTo>
                  <a:pt x="762000" y="337820"/>
                </a:lnTo>
                <a:lnTo>
                  <a:pt x="7620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706869" y="6520180"/>
            <a:ext cx="1524000" cy="337820"/>
          </a:xfrm>
          <a:custGeom>
            <a:avLst/>
            <a:gdLst/>
            <a:ahLst/>
            <a:cxnLst/>
            <a:rect l="l" t="t" r="r" b="b"/>
            <a:pathLst>
              <a:path w="1524000" h="337820">
                <a:moveTo>
                  <a:pt x="0" y="337820"/>
                </a:moveTo>
                <a:lnTo>
                  <a:pt x="1524000" y="337820"/>
                </a:lnTo>
                <a:lnTo>
                  <a:pt x="15240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992869" y="0"/>
            <a:ext cx="151130" cy="6858000"/>
          </a:xfrm>
          <a:custGeom>
            <a:avLst/>
            <a:gdLst/>
            <a:ahLst/>
            <a:cxnLst/>
            <a:rect l="l" t="t" r="r" b="b"/>
            <a:pathLst>
              <a:path w="151129" h="6858000">
                <a:moveTo>
                  <a:pt x="0" y="6858000"/>
                </a:moveTo>
                <a:lnTo>
                  <a:pt x="151129" y="6858000"/>
                </a:lnTo>
                <a:lnTo>
                  <a:pt x="15112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230869" y="0"/>
            <a:ext cx="762000" cy="6858000"/>
          </a:xfrm>
          <a:custGeom>
            <a:avLst/>
            <a:gdLst/>
            <a:ahLst/>
            <a:cxnLst/>
            <a:rect l="l" t="t" r="r" b="b"/>
            <a:pathLst>
              <a:path w="762000" h="6858000">
                <a:moveTo>
                  <a:pt x="762000" y="0"/>
                </a:moveTo>
                <a:lnTo>
                  <a:pt x="0" y="0"/>
                </a:lnTo>
                <a:lnTo>
                  <a:pt x="0" y="6858000"/>
                </a:lnTo>
                <a:lnTo>
                  <a:pt x="762000" y="6858000"/>
                </a:lnTo>
                <a:lnTo>
                  <a:pt x="762000" y="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963670" y="0"/>
            <a:ext cx="596900" cy="332740"/>
          </a:xfrm>
          <a:custGeom>
            <a:avLst/>
            <a:gdLst/>
            <a:ahLst/>
            <a:cxnLst/>
            <a:rect l="l" t="t" r="r" b="b"/>
            <a:pathLst>
              <a:path w="596900" h="332740">
                <a:moveTo>
                  <a:pt x="0" y="332740"/>
                </a:moveTo>
                <a:lnTo>
                  <a:pt x="596900" y="332740"/>
                </a:lnTo>
                <a:lnTo>
                  <a:pt x="5969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963670" y="6520180"/>
            <a:ext cx="2743200" cy="337820"/>
          </a:xfrm>
          <a:custGeom>
            <a:avLst/>
            <a:gdLst/>
            <a:ahLst/>
            <a:cxnLst/>
            <a:rect l="l" t="t" r="r" b="b"/>
            <a:pathLst>
              <a:path w="2743200" h="337820">
                <a:moveTo>
                  <a:pt x="0" y="337820"/>
                </a:moveTo>
                <a:lnTo>
                  <a:pt x="2743200" y="337820"/>
                </a:lnTo>
                <a:lnTo>
                  <a:pt x="27432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0105" y="0"/>
            <a:ext cx="9100184" cy="6864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57200" y="332740"/>
            <a:ext cx="8229600" cy="6187440"/>
          </a:xfrm>
          <a:custGeom>
            <a:avLst/>
            <a:gdLst/>
            <a:ahLst/>
            <a:cxnLst/>
            <a:rect l="l" t="t" r="r" b="b"/>
            <a:pathLst>
              <a:path w="8229600" h="6187440">
                <a:moveTo>
                  <a:pt x="8229600" y="0"/>
                </a:moveTo>
                <a:lnTo>
                  <a:pt x="0" y="0"/>
                </a:lnTo>
                <a:lnTo>
                  <a:pt x="0" y="6187439"/>
                </a:lnTo>
                <a:lnTo>
                  <a:pt x="8229600" y="6187439"/>
                </a:lnTo>
                <a:lnTo>
                  <a:pt x="8229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57200" y="332740"/>
            <a:ext cx="8229600" cy="6187440"/>
          </a:xfrm>
          <a:custGeom>
            <a:avLst/>
            <a:gdLst/>
            <a:ahLst/>
            <a:cxnLst/>
            <a:rect l="l" t="t" r="r" b="b"/>
            <a:pathLst>
              <a:path w="8229600" h="6187440">
                <a:moveTo>
                  <a:pt x="4114800" y="6187439"/>
                </a:moveTo>
                <a:lnTo>
                  <a:pt x="0" y="6187439"/>
                </a:lnTo>
                <a:lnTo>
                  <a:pt x="0" y="0"/>
                </a:lnTo>
                <a:lnTo>
                  <a:pt x="8229600" y="0"/>
                </a:lnTo>
                <a:lnTo>
                  <a:pt x="8229600" y="6187439"/>
                </a:lnTo>
                <a:lnTo>
                  <a:pt x="4114800" y="6187439"/>
                </a:lnTo>
                <a:close/>
              </a:path>
            </a:pathLst>
          </a:custGeom>
          <a:ln w="64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560570" y="0"/>
            <a:ext cx="3680460" cy="676910"/>
          </a:xfrm>
          <a:custGeom>
            <a:avLst/>
            <a:gdLst/>
            <a:ahLst/>
            <a:cxnLst/>
            <a:rect l="l" t="t" r="r" b="b"/>
            <a:pathLst>
              <a:path w="3680459" h="676910">
                <a:moveTo>
                  <a:pt x="3680459" y="0"/>
                </a:moveTo>
                <a:lnTo>
                  <a:pt x="0" y="0"/>
                </a:lnTo>
                <a:lnTo>
                  <a:pt x="0" y="676910"/>
                </a:lnTo>
                <a:lnTo>
                  <a:pt x="3680459" y="676910"/>
                </a:lnTo>
                <a:lnTo>
                  <a:pt x="3680459" y="0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560570" y="0"/>
            <a:ext cx="1840230" cy="676910"/>
          </a:xfrm>
          <a:custGeom>
            <a:avLst/>
            <a:gdLst/>
            <a:ahLst/>
            <a:cxnLst/>
            <a:rect l="l" t="t" r="r" b="b"/>
            <a:pathLst>
              <a:path w="1840229" h="676910">
                <a:moveTo>
                  <a:pt x="1840229" y="676910"/>
                </a:moveTo>
                <a:lnTo>
                  <a:pt x="0" y="676910"/>
                </a:lnTo>
                <a:lnTo>
                  <a:pt x="0" y="0"/>
                </a:lnTo>
              </a:path>
            </a:pathLst>
          </a:custGeom>
          <a:ln w="15814">
            <a:solidFill>
              <a:srgbClr val="73A40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400800" y="0"/>
            <a:ext cx="1840230" cy="676910"/>
          </a:xfrm>
          <a:custGeom>
            <a:avLst/>
            <a:gdLst/>
            <a:ahLst/>
            <a:cxnLst/>
            <a:rect l="l" t="t" r="r" b="b"/>
            <a:pathLst>
              <a:path w="1840229" h="676910">
                <a:moveTo>
                  <a:pt x="1840229" y="0"/>
                </a:moveTo>
                <a:lnTo>
                  <a:pt x="1840229" y="676910"/>
                </a:lnTo>
                <a:lnTo>
                  <a:pt x="0" y="676910"/>
                </a:lnTo>
              </a:path>
            </a:pathLst>
          </a:custGeom>
          <a:ln w="15814">
            <a:solidFill>
              <a:srgbClr val="73A40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649470" y="0"/>
            <a:ext cx="3505200" cy="600710"/>
          </a:xfrm>
          <a:custGeom>
            <a:avLst/>
            <a:gdLst/>
            <a:ahLst/>
            <a:cxnLst/>
            <a:rect l="l" t="t" r="r" b="b"/>
            <a:pathLst>
              <a:path w="3505200" h="600710">
                <a:moveTo>
                  <a:pt x="3505200" y="0"/>
                </a:moveTo>
                <a:lnTo>
                  <a:pt x="0" y="0"/>
                </a:lnTo>
                <a:lnTo>
                  <a:pt x="0" y="600710"/>
                </a:lnTo>
                <a:lnTo>
                  <a:pt x="3505200" y="600710"/>
                </a:lnTo>
                <a:lnTo>
                  <a:pt x="3505200" y="0"/>
                </a:lnTo>
                <a:close/>
              </a:path>
            </a:pathLst>
          </a:custGeom>
          <a:solidFill>
            <a:srgbClr val="70675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121410" y="1042670"/>
            <a:ext cx="367411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u="none" spc="-10" dirty="0"/>
              <a:t>BLOOD</a:t>
            </a:r>
            <a:r>
              <a:rPr u="none" spc="-60" dirty="0"/>
              <a:t> </a:t>
            </a:r>
            <a:r>
              <a:rPr u="none" spc="-5" dirty="0"/>
              <a:t>SUPPLY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1191260" y="2348229"/>
            <a:ext cx="6024245" cy="119253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285750" marR="418465" lvl="0" indent="-273050" algn="l" defTabSz="914400" rtl="0" eaLnBrk="1" fontAlgn="auto" latinLnBrk="0" hangingPunct="1">
              <a:lnSpc>
                <a:spcPts val="286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09090" algn="l"/>
              </a:tabLst>
              <a:defRPr/>
            </a:pPr>
            <a:r>
              <a:rPr kumimoji="0" sz="2700" b="0" i="0" u="none" strike="noStrike" kern="1200" cap="none" spc="22" normalizeH="0" baseline="9259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Wingdings 2"/>
                <a:ea typeface="+mn-ea"/>
                <a:cs typeface="Wingdings 2"/>
              </a:rPr>
              <a:t></a:t>
            </a:r>
            <a:r>
              <a:rPr kumimoji="0" sz="2700" b="0" i="0" u="none" strike="noStrike" kern="1200" cap="none" spc="120" normalizeH="0" baseline="9259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Anterior	and middle cerebral artery  (internal carotid artery)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00" b="0" i="0" u="none" strike="noStrike" kern="1200" cap="none" spc="22" normalizeH="0" baseline="9259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Wingdings 2"/>
                <a:ea typeface="+mn-ea"/>
                <a:cs typeface="Wingdings 2"/>
              </a:rPr>
              <a:t></a:t>
            </a:r>
            <a:r>
              <a:rPr kumimoji="0" sz="2700" b="0" i="0" u="none" strike="noStrike" kern="1200" cap="none" spc="22" normalizeH="0" baseline="9259" noProof="0" dirty="0">
                <a:ln>
                  <a:noFill/>
                </a:ln>
                <a:solidFill>
                  <a:srgbClr val="93C5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Posterior cerebral artery (basilar</a:t>
            </a:r>
            <a:r>
              <a:rPr kumimoji="0" sz="2400" b="0" i="0" u="none" strike="noStrike" kern="1200" cap="none" spc="40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D3C2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artery)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24641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07052" y="2226564"/>
            <a:ext cx="4485132" cy="31043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8739" y="60147"/>
            <a:ext cx="635381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10" dirty="0">
                <a:solidFill>
                  <a:srgbClr val="006FC0"/>
                </a:solidFill>
              </a:rPr>
              <a:t>Physiological information </a:t>
            </a:r>
            <a:r>
              <a:rPr sz="3200" dirty="0">
                <a:solidFill>
                  <a:srgbClr val="006FC0"/>
                </a:solidFill>
              </a:rPr>
              <a:t>about</a:t>
            </a:r>
            <a:r>
              <a:rPr sz="3200" spc="-75" dirty="0">
                <a:solidFill>
                  <a:srgbClr val="006FC0"/>
                </a:solidFill>
              </a:rPr>
              <a:t> </a:t>
            </a:r>
            <a:r>
              <a:rPr sz="3200" spc="-15" dirty="0">
                <a:solidFill>
                  <a:srgbClr val="006FC0"/>
                </a:solidFill>
              </a:rPr>
              <a:t>brain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78739" y="1104646"/>
            <a:ext cx="235775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  <a:tab pos="971550" algn="l"/>
              </a:tabLst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Left	hemisphere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88240" y="1104646"/>
            <a:ext cx="190309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370205" algn="l"/>
                <a:tab pos="1670685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	d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mina</a:t>
            </a:r>
            <a:r>
              <a:rPr kumimoji="0" sz="22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21640" y="1439925"/>
            <a:ext cx="4069079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90% of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right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handed and</a:t>
            </a:r>
            <a:r>
              <a:rPr kumimoji="0" sz="2200" b="1" i="0" u="none" strike="noStrike" kern="1200" cap="none" spc="25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64%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left</a:t>
            </a:r>
            <a:r>
              <a:rPr kumimoji="0" sz="2200" b="1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handed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739" y="2580258"/>
            <a:ext cx="4413885" cy="1031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lvl="0" indent="-342900" algn="just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Righ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hemisphere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dominant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  10% of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righ handed and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20% of 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left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handed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739" y="4055745"/>
            <a:ext cx="260540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lvl="0" indent="-34290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  <a:tab pos="808990" algn="l"/>
                <a:tab pos="1424305" algn="l"/>
                <a:tab pos="148590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	t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emaini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 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handed	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both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352444" y="4391025"/>
            <a:ext cx="150876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hemispheres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888800" y="4055745"/>
            <a:ext cx="160337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6350" lvl="0" indent="0" algn="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715645" algn="l"/>
                <a:tab pos="118364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16%	of	l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ft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508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8739" y="4726000"/>
            <a:ext cx="4413885" cy="1836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dominant</a:t>
            </a:r>
            <a:r>
              <a:rPr kumimoji="0" sz="22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..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55600" marR="508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Speech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areas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brain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usually in 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dominant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hemisphere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!!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 CLINICAL </a:t>
            </a:r>
            <a:r>
              <a:rPr kumimoji="0" sz="2200" b="1" i="0" u="none" strike="noStrike" kern="1200" cap="none" spc="-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IMPORTANT</a:t>
            </a:r>
            <a:r>
              <a:rPr kumimoji="0" sz="2200" b="1" i="0" u="none" strike="noStrike" kern="1200" cap="none" spc="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)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58003" y="802640"/>
            <a:ext cx="398272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6409" marR="5080" lvl="0" indent="-474345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1" i="0" u="none" strike="noStrike" kern="1200" cap="none" spc="-1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Which hemisphere  </a:t>
            </a:r>
            <a:r>
              <a:rPr kumimoji="0" sz="4000" b="1" i="0" u="none" strike="noStrike" kern="1200" cap="none" spc="-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 </a:t>
            </a:r>
            <a:r>
              <a:rPr kumimoji="0" sz="4000" b="1" i="0" u="none" strike="noStrike" kern="1200" cap="none" spc="-1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dominant</a:t>
            </a:r>
            <a:r>
              <a:rPr kumimoji="0" sz="4000" b="1" i="0" u="none" strike="noStrike" kern="1200" cap="none" spc="-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000" b="1" i="0" u="none" strike="noStrike" kern="1200" cap="none" spc="-1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?!</a:t>
            </a:r>
            <a:endParaRPr kumimoji="0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416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056" y="3563110"/>
            <a:ext cx="5647944" cy="32948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8739" y="2432430"/>
            <a:ext cx="348869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>
                <a:solidFill>
                  <a:srgbClr val="FF0000"/>
                </a:solidFill>
              </a:rPr>
              <a:t>Brodmann</a:t>
            </a:r>
            <a:r>
              <a:rPr sz="4000" spc="-75" dirty="0">
                <a:solidFill>
                  <a:srgbClr val="FF0000"/>
                </a:solidFill>
              </a:rPr>
              <a:t> </a:t>
            </a:r>
            <a:r>
              <a:rPr sz="4000" spc="-15" dirty="0">
                <a:solidFill>
                  <a:srgbClr val="FF0000"/>
                </a:solidFill>
              </a:rPr>
              <a:t>areas</a:t>
            </a:r>
            <a:endParaRPr sz="4000"/>
          </a:p>
        </p:txBody>
      </p:sp>
      <p:sp>
        <p:nvSpPr>
          <p:cNvPr id="4" name="object 4"/>
          <p:cNvSpPr/>
          <p:nvPr/>
        </p:nvSpPr>
        <p:spPr>
          <a:xfrm>
            <a:off x="3657600" y="0"/>
            <a:ext cx="5486399" cy="37810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41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55358" y="1772411"/>
            <a:ext cx="4570539" cy="30401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8739" y="0"/>
            <a:ext cx="459295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5" dirty="0">
                <a:solidFill>
                  <a:srgbClr val="006FC0"/>
                </a:solidFill>
              </a:rPr>
              <a:t>Motor areas </a:t>
            </a:r>
            <a:r>
              <a:rPr sz="4000" spc="-5" dirty="0">
                <a:solidFill>
                  <a:srgbClr val="006FC0"/>
                </a:solidFill>
              </a:rPr>
              <a:t>of</a:t>
            </a:r>
            <a:r>
              <a:rPr sz="4000" spc="-10" dirty="0">
                <a:solidFill>
                  <a:srgbClr val="006FC0"/>
                </a:solidFill>
              </a:rPr>
              <a:t> </a:t>
            </a:r>
            <a:r>
              <a:rPr sz="4000" spc="-30" dirty="0">
                <a:solidFill>
                  <a:srgbClr val="006FC0"/>
                </a:solidFill>
              </a:rPr>
              <a:t>cortex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78739" y="1438935"/>
            <a:ext cx="4359275" cy="1635760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3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1- 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primary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motor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area</a:t>
            </a:r>
            <a:r>
              <a:rPr kumimoji="0" sz="2200" b="1" i="0" u="none" strike="noStrike" kern="1200" cap="none" spc="8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:-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091565" marR="0" lvl="1" indent="-164465" algn="l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1076960" algn="l"/>
              </a:tabLst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MSI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area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precentral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gyrus</a:t>
            </a:r>
            <a:r>
              <a:rPr kumimoji="0" sz="2200" b="1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)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091565" marR="72390" lvl="1" indent="-16446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1076960" algn="l"/>
                <a:tab pos="230632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MSII</a:t>
            </a:r>
            <a:r>
              <a:rPr kumimoji="0" sz="22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area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Anterior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part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paracentral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lobule</a:t>
            </a:r>
            <a:r>
              <a:rPr kumimoji="0" sz="2200" b="1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)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739" y="3454594"/>
            <a:ext cx="4388485" cy="1227455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2- secondary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motor</a:t>
            </a:r>
            <a:r>
              <a:rPr kumimoji="0" sz="2200" b="1" i="0" u="none" strike="noStrike" kern="1200" cap="none" spc="7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area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756285" marR="5080" lvl="0" indent="-287020" algn="l" defTabSz="914400" rtl="0" eaLnBrk="1" fontAlgn="auto" latinLnBrk="0" hangingPunct="1">
              <a:lnSpc>
                <a:spcPct val="100000"/>
              </a:lnSpc>
              <a:spcBef>
                <a:spcPts val="555"/>
              </a:spcBef>
              <a:spcAft>
                <a:spcPts val="0"/>
              </a:spcAft>
              <a:buClrTx/>
              <a:buSzTx/>
              <a:buFontTx/>
              <a:buNone/>
              <a:tabLst>
                <a:tab pos="2141855" algn="l"/>
                <a:tab pos="3025775" algn="l"/>
                <a:tab pos="3521075" algn="l"/>
              </a:tabLst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–</a:t>
            </a:r>
            <a:r>
              <a:rPr kumimoji="0" sz="2400" b="0" i="0" u="none" strike="noStrike" kern="1200" cap="none" spc="25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24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sz="24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erio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	par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	of	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</a:t>
            </a:r>
            <a:r>
              <a:rPr kumimoji="0" sz="24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24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24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 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gyri </a:t>
            </a:r>
            <a:r>
              <a:rPr kumimoji="0" sz="2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extending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medially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28003" y="2426258"/>
            <a:ext cx="671893" cy="5088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260719" y="2476246"/>
            <a:ext cx="394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MSI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891784" y="1831898"/>
            <a:ext cx="732828" cy="5088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023609" y="1880361"/>
            <a:ext cx="4552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MSII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292852" y="2162594"/>
            <a:ext cx="647471" cy="6307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560059" y="2377058"/>
            <a:ext cx="154305" cy="152400"/>
          </a:xfrm>
          <a:custGeom>
            <a:avLst/>
            <a:gdLst/>
            <a:ahLst/>
            <a:cxnLst/>
            <a:rect l="l" t="t" r="r" b="b"/>
            <a:pathLst>
              <a:path w="154304" h="152400">
                <a:moveTo>
                  <a:pt x="22605" y="64262"/>
                </a:moveTo>
                <a:lnTo>
                  <a:pt x="21081" y="64388"/>
                </a:lnTo>
                <a:lnTo>
                  <a:pt x="19430" y="64388"/>
                </a:lnTo>
                <a:lnTo>
                  <a:pt x="17906" y="64642"/>
                </a:lnTo>
                <a:lnTo>
                  <a:pt x="16510" y="65024"/>
                </a:lnTo>
                <a:lnTo>
                  <a:pt x="14986" y="65404"/>
                </a:lnTo>
                <a:lnTo>
                  <a:pt x="13588" y="66039"/>
                </a:lnTo>
                <a:lnTo>
                  <a:pt x="10540" y="67817"/>
                </a:lnTo>
                <a:lnTo>
                  <a:pt x="8762" y="68961"/>
                </a:lnTo>
                <a:lnTo>
                  <a:pt x="6857" y="70485"/>
                </a:lnTo>
                <a:lnTo>
                  <a:pt x="4699" y="72136"/>
                </a:lnTo>
                <a:lnTo>
                  <a:pt x="3175" y="73532"/>
                </a:lnTo>
                <a:lnTo>
                  <a:pt x="2159" y="74802"/>
                </a:lnTo>
                <a:lnTo>
                  <a:pt x="1015" y="76073"/>
                </a:lnTo>
                <a:lnTo>
                  <a:pt x="380" y="77342"/>
                </a:lnTo>
                <a:lnTo>
                  <a:pt x="126" y="78358"/>
                </a:lnTo>
                <a:lnTo>
                  <a:pt x="0" y="80644"/>
                </a:lnTo>
                <a:lnTo>
                  <a:pt x="1015" y="82930"/>
                </a:lnTo>
                <a:lnTo>
                  <a:pt x="1777" y="84074"/>
                </a:lnTo>
                <a:lnTo>
                  <a:pt x="2793" y="85343"/>
                </a:lnTo>
                <a:lnTo>
                  <a:pt x="53720" y="151002"/>
                </a:lnTo>
                <a:lnTo>
                  <a:pt x="54101" y="151637"/>
                </a:lnTo>
                <a:lnTo>
                  <a:pt x="54737" y="152018"/>
                </a:lnTo>
                <a:lnTo>
                  <a:pt x="55372" y="152273"/>
                </a:lnTo>
                <a:lnTo>
                  <a:pt x="56134" y="152400"/>
                </a:lnTo>
                <a:lnTo>
                  <a:pt x="56895" y="152400"/>
                </a:lnTo>
                <a:lnTo>
                  <a:pt x="57912" y="152145"/>
                </a:lnTo>
                <a:lnTo>
                  <a:pt x="58927" y="151764"/>
                </a:lnTo>
                <a:lnTo>
                  <a:pt x="60070" y="151256"/>
                </a:lnTo>
                <a:lnTo>
                  <a:pt x="61340" y="150494"/>
                </a:lnTo>
                <a:lnTo>
                  <a:pt x="62737" y="149732"/>
                </a:lnTo>
                <a:lnTo>
                  <a:pt x="72262" y="140715"/>
                </a:lnTo>
                <a:lnTo>
                  <a:pt x="72770" y="139700"/>
                </a:lnTo>
                <a:lnTo>
                  <a:pt x="73025" y="138937"/>
                </a:lnTo>
                <a:lnTo>
                  <a:pt x="72898" y="137287"/>
                </a:lnTo>
                <a:lnTo>
                  <a:pt x="72643" y="136651"/>
                </a:lnTo>
                <a:lnTo>
                  <a:pt x="72136" y="136143"/>
                </a:lnTo>
                <a:lnTo>
                  <a:pt x="37337" y="91058"/>
                </a:lnTo>
                <a:lnTo>
                  <a:pt x="126365" y="91058"/>
                </a:lnTo>
                <a:lnTo>
                  <a:pt x="131572" y="88518"/>
                </a:lnTo>
                <a:lnTo>
                  <a:pt x="150995" y="68961"/>
                </a:lnTo>
                <a:lnTo>
                  <a:pt x="76580" y="68961"/>
                </a:lnTo>
                <a:lnTo>
                  <a:pt x="70357" y="68706"/>
                </a:lnTo>
                <a:lnTo>
                  <a:pt x="63118" y="67944"/>
                </a:lnTo>
                <a:lnTo>
                  <a:pt x="26669" y="64642"/>
                </a:lnTo>
                <a:lnTo>
                  <a:pt x="24511" y="64388"/>
                </a:lnTo>
                <a:lnTo>
                  <a:pt x="22605" y="64262"/>
                </a:lnTo>
                <a:close/>
              </a:path>
              <a:path w="154304" h="152400">
                <a:moveTo>
                  <a:pt x="126365" y="91058"/>
                </a:moveTo>
                <a:lnTo>
                  <a:pt x="37337" y="91058"/>
                </a:lnTo>
                <a:lnTo>
                  <a:pt x="69863" y="94874"/>
                </a:lnTo>
                <a:lnTo>
                  <a:pt x="77708" y="95646"/>
                </a:lnTo>
                <a:lnTo>
                  <a:pt x="84861" y="96156"/>
                </a:lnTo>
                <a:lnTo>
                  <a:pt x="91312" y="96392"/>
                </a:lnTo>
                <a:lnTo>
                  <a:pt x="99567" y="96519"/>
                </a:lnTo>
                <a:lnTo>
                  <a:pt x="106552" y="96138"/>
                </a:lnTo>
                <a:lnTo>
                  <a:pt x="118237" y="94106"/>
                </a:lnTo>
                <a:lnTo>
                  <a:pt x="123316" y="92582"/>
                </a:lnTo>
                <a:lnTo>
                  <a:pt x="126365" y="91058"/>
                </a:lnTo>
                <a:close/>
              </a:path>
              <a:path w="154304" h="152400">
                <a:moveTo>
                  <a:pt x="105282" y="0"/>
                </a:moveTo>
                <a:lnTo>
                  <a:pt x="103886" y="253"/>
                </a:lnTo>
                <a:lnTo>
                  <a:pt x="102997" y="380"/>
                </a:lnTo>
                <a:lnTo>
                  <a:pt x="101473" y="1142"/>
                </a:lnTo>
                <a:lnTo>
                  <a:pt x="100584" y="1650"/>
                </a:lnTo>
                <a:lnTo>
                  <a:pt x="99567" y="2286"/>
                </a:lnTo>
                <a:lnTo>
                  <a:pt x="98551" y="2793"/>
                </a:lnTo>
                <a:lnTo>
                  <a:pt x="97409" y="3682"/>
                </a:lnTo>
                <a:lnTo>
                  <a:pt x="96012" y="4699"/>
                </a:lnTo>
                <a:lnTo>
                  <a:pt x="94106" y="6223"/>
                </a:lnTo>
                <a:lnTo>
                  <a:pt x="92455" y="7619"/>
                </a:lnTo>
                <a:lnTo>
                  <a:pt x="88900" y="11175"/>
                </a:lnTo>
                <a:lnTo>
                  <a:pt x="87629" y="12953"/>
                </a:lnTo>
                <a:lnTo>
                  <a:pt x="87249" y="13715"/>
                </a:lnTo>
                <a:lnTo>
                  <a:pt x="87375" y="15620"/>
                </a:lnTo>
                <a:lnTo>
                  <a:pt x="93599" y="18795"/>
                </a:lnTo>
                <a:lnTo>
                  <a:pt x="95885" y="19812"/>
                </a:lnTo>
                <a:lnTo>
                  <a:pt x="101218" y="22098"/>
                </a:lnTo>
                <a:lnTo>
                  <a:pt x="104012" y="23749"/>
                </a:lnTo>
                <a:lnTo>
                  <a:pt x="106934" y="25780"/>
                </a:lnTo>
                <a:lnTo>
                  <a:pt x="109981" y="27686"/>
                </a:lnTo>
                <a:lnTo>
                  <a:pt x="112775" y="30479"/>
                </a:lnTo>
                <a:lnTo>
                  <a:pt x="115442" y="33908"/>
                </a:lnTo>
                <a:lnTo>
                  <a:pt x="117348" y="36321"/>
                </a:lnTo>
                <a:lnTo>
                  <a:pt x="118617" y="38862"/>
                </a:lnTo>
                <a:lnTo>
                  <a:pt x="119379" y="41148"/>
                </a:lnTo>
                <a:lnTo>
                  <a:pt x="120014" y="43561"/>
                </a:lnTo>
                <a:lnTo>
                  <a:pt x="120141" y="45846"/>
                </a:lnTo>
                <a:lnTo>
                  <a:pt x="119761" y="48132"/>
                </a:lnTo>
                <a:lnTo>
                  <a:pt x="119506" y="50291"/>
                </a:lnTo>
                <a:lnTo>
                  <a:pt x="118617" y="52450"/>
                </a:lnTo>
                <a:lnTo>
                  <a:pt x="117348" y="54355"/>
                </a:lnTo>
                <a:lnTo>
                  <a:pt x="116077" y="56387"/>
                </a:lnTo>
                <a:lnTo>
                  <a:pt x="105282" y="64007"/>
                </a:lnTo>
                <a:lnTo>
                  <a:pt x="102615" y="65277"/>
                </a:lnTo>
                <a:lnTo>
                  <a:pt x="99313" y="66420"/>
                </a:lnTo>
                <a:lnTo>
                  <a:pt x="95376" y="67182"/>
                </a:lnTo>
                <a:lnTo>
                  <a:pt x="91566" y="68071"/>
                </a:lnTo>
                <a:lnTo>
                  <a:pt x="86994" y="68579"/>
                </a:lnTo>
                <a:lnTo>
                  <a:pt x="81787" y="68706"/>
                </a:lnTo>
                <a:lnTo>
                  <a:pt x="76580" y="68961"/>
                </a:lnTo>
                <a:lnTo>
                  <a:pt x="150995" y="68961"/>
                </a:lnTo>
                <a:lnTo>
                  <a:pt x="151891" y="67437"/>
                </a:lnTo>
                <a:lnTo>
                  <a:pt x="153415" y="62864"/>
                </a:lnTo>
                <a:lnTo>
                  <a:pt x="154062" y="54355"/>
                </a:lnTo>
                <a:lnTo>
                  <a:pt x="154123" y="52450"/>
                </a:lnTo>
                <a:lnTo>
                  <a:pt x="153415" y="47498"/>
                </a:lnTo>
                <a:lnTo>
                  <a:pt x="149605" y="36321"/>
                </a:lnTo>
                <a:lnTo>
                  <a:pt x="146303" y="30479"/>
                </a:lnTo>
                <a:lnTo>
                  <a:pt x="141731" y="24637"/>
                </a:lnTo>
                <a:lnTo>
                  <a:pt x="138811" y="20827"/>
                </a:lnTo>
                <a:lnTo>
                  <a:pt x="113411" y="2286"/>
                </a:lnTo>
                <a:lnTo>
                  <a:pt x="110743" y="1142"/>
                </a:lnTo>
                <a:lnTo>
                  <a:pt x="108838" y="380"/>
                </a:lnTo>
                <a:lnTo>
                  <a:pt x="106299" y="126"/>
                </a:lnTo>
                <a:lnTo>
                  <a:pt x="105282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497067" y="2307399"/>
            <a:ext cx="495071" cy="49968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683300" y="2461514"/>
            <a:ext cx="168275" cy="156845"/>
          </a:xfrm>
          <a:custGeom>
            <a:avLst/>
            <a:gdLst/>
            <a:ahLst/>
            <a:cxnLst/>
            <a:rect l="l" t="t" r="r" b="b"/>
            <a:pathLst>
              <a:path w="168275" h="156844">
                <a:moveTo>
                  <a:pt x="105232" y="72009"/>
                </a:moveTo>
                <a:lnTo>
                  <a:pt x="67132" y="89662"/>
                </a:lnTo>
                <a:lnTo>
                  <a:pt x="56337" y="111760"/>
                </a:lnTo>
                <a:lnTo>
                  <a:pt x="56972" y="115824"/>
                </a:lnTo>
                <a:lnTo>
                  <a:pt x="57480" y="119761"/>
                </a:lnTo>
                <a:lnTo>
                  <a:pt x="72593" y="135636"/>
                </a:lnTo>
                <a:lnTo>
                  <a:pt x="76403" y="137413"/>
                </a:lnTo>
                <a:lnTo>
                  <a:pt x="80848" y="138430"/>
                </a:lnTo>
                <a:lnTo>
                  <a:pt x="85928" y="138937"/>
                </a:lnTo>
                <a:lnTo>
                  <a:pt x="80086" y="143510"/>
                </a:lnTo>
                <a:lnTo>
                  <a:pt x="79578" y="143763"/>
                </a:lnTo>
                <a:lnTo>
                  <a:pt x="79324" y="144145"/>
                </a:lnTo>
                <a:lnTo>
                  <a:pt x="79197" y="144652"/>
                </a:lnTo>
                <a:lnTo>
                  <a:pt x="79070" y="145669"/>
                </a:lnTo>
                <a:lnTo>
                  <a:pt x="79324" y="146303"/>
                </a:lnTo>
                <a:lnTo>
                  <a:pt x="79451" y="146938"/>
                </a:lnTo>
                <a:lnTo>
                  <a:pt x="79832" y="147700"/>
                </a:lnTo>
                <a:lnTo>
                  <a:pt x="80340" y="148462"/>
                </a:lnTo>
                <a:lnTo>
                  <a:pt x="80848" y="149351"/>
                </a:lnTo>
                <a:lnTo>
                  <a:pt x="81610" y="150368"/>
                </a:lnTo>
                <a:lnTo>
                  <a:pt x="83515" y="152781"/>
                </a:lnTo>
                <a:lnTo>
                  <a:pt x="84404" y="153797"/>
                </a:lnTo>
                <a:lnTo>
                  <a:pt x="85039" y="154559"/>
                </a:lnTo>
                <a:lnTo>
                  <a:pt x="85801" y="155321"/>
                </a:lnTo>
                <a:lnTo>
                  <a:pt x="86436" y="155828"/>
                </a:lnTo>
                <a:lnTo>
                  <a:pt x="86944" y="156083"/>
                </a:lnTo>
                <a:lnTo>
                  <a:pt x="87452" y="156463"/>
                </a:lnTo>
                <a:lnTo>
                  <a:pt x="87960" y="156590"/>
                </a:lnTo>
                <a:lnTo>
                  <a:pt x="88468" y="156590"/>
                </a:lnTo>
                <a:lnTo>
                  <a:pt x="88849" y="156463"/>
                </a:lnTo>
                <a:lnTo>
                  <a:pt x="89357" y="156337"/>
                </a:lnTo>
                <a:lnTo>
                  <a:pt x="89738" y="155956"/>
                </a:lnTo>
                <a:lnTo>
                  <a:pt x="126296" y="127635"/>
                </a:lnTo>
                <a:lnTo>
                  <a:pt x="95961" y="127635"/>
                </a:lnTo>
                <a:lnTo>
                  <a:pt x="84404" y="126111"/>
                </a:lnTo>
                <a:lnTo>
                  <a:pt x="82880" y="125730"/>
                </a:lnTo>
                <a:lnTo>
                  <a:pt x="81610" y="125095"/>
                </a:lnTo>
                <a:lnTo>
                  <a:pt x="79578" y="123571"/>
                </a:lnTo>
                <a:lnTo>
                  <a:pt x="78689" y="122682"/>
                </a:lnTo>
                <a:lnTo>
                  <a:pt x="77927" y="121665"/>
                </a:lnTo>
                <a:lnTo>
                  <a:pt x="76276" y="119634"/>
                </a:lnTo>
                <a:lnTo>
                  <a:pt x="75514" y="117601"/>
                </a:lnTo>
                <a:lnTo>
                  <a:pt x="75387" y="113411"/>
                </a:lnTo>
                <a:lnTo>
                  <a:pt x="75895" y="111378"/>
                </a:lnTo>
                <a:lnTo>
                  <a:pt x="76911" y="109220"/>
                </a:lnTo>
                <a:lnTo>
                  <a:pt x="77800" y="107187"/>
                </a:lnTo>
                <a:lnTo>
                  <a:pt x="79324" y="105156"/>
                </a:lnTo>
                <a:lnTo>
                  <a:pt x="81102" y="103250"/>
                </a:lnTo>
                <a:lnTo>
                  <a:pt x="82880" y="101219"/>
                </a:lnTo>
                <a:lnTo>
                  <a:pt x="84912" y="99440"/>
                </a:lnTo>
                <a:lnTo>
                  <a:pt x="87071" y="97789"/>
                </a:lnTo>
                <a:lnTo>
                  <a:pt x="89103" y="96138"/>
                </a:lnTo>
                <a:lnTo>
                  <a:pt x="91389" y="94741"/>
                </a:lnTo>
                <a:lnTo>
                  <a:pt x="95961" y="92456"/>
                </a:lnTo>
                <a:lnTo>
                  <a:pt x="98247" y="91694"/>
                </a:lnTo>
                <a:lnTo>
                  <a:pt x="102692" y="90932"/>
                </a:lnTo>
                <a:lnTo>
                  <a:pt x="126553" y="90932"/>
                </a:lnTo>
                <a:lnTo>
                  <a:pt x="126187" y="89026"/>
                </a:lnTo>
                <a:lnTo>
                  <a:pt x="124790" y="85851"/>
                </a:lnTo>
                <a:lnTo>
                  <a:pt x="122504" y="82931"/>
                </a:lnTo>
                <a:lnTo>
                  <a:pt x="119583" y="79121"/>
                </a:lnTo>
                <a:lnTo>
                  <a:pt x="116281" y="76453"/>
                </a:lnTo>
                <a:lnTo>
                  <a:pt x="112725" y="74675"/>
                </a:lnTo>
                <a:lnTo>
                  <a:pt x="109042" y="72898"/>
                </a:lnTo>
                <a:lnTo>
                  <a:pt x="105232" y="72009"/>
                </a:lnTo>
                <a:close/>
              </a:path>
              <a:path w="168275" h="156844">
                <a:moveTo>
                  <a:pt x="126553" y="90932"/>
                </a:moveTo>
                <a:lnTo>
                  <a:pt x="102692" y="90932"/>
                </a:lnTo>
                <a:lnTo>
                  <a:pt x="104851" y="91059"/>
                </a:lnTo>
                <a:lnTo>
                  <a:pt x="108915" y="92328"/>
                </a:lnTo>
                <a:lnTo>
                  <a:pt x="114792" y="107187"/>
                </a:lnTo>
                <a:lnTo>
                  <a:pt x="114503" y="109982"/>
                </a:lnTo>
                <a:lnTo>
                  <a:pt x="113487" y="114173"/>
                </a:lnTo>
                <a:lnTo>
                  <a:pt x="95961" y="127635"/>
                </a:lnTo>
                <a:lnTo>
                  <a:pt x="126296" y="127635"/>
                </a:lnTo>
                <a:lnTo>
                  <a:pt x="157445" y="103505"/>
                </a:lnTo>
                <a:lnTo>
                  <a:pt x="127076" y="103505"/>
                </a:lnTo>
                <a:lnTo>
                  <a:pt x="127476" y="100202"/>
                </a:lnTo>
                <a:lnTo>
                  <a:pt x="127554" y="95503"/>
                </a:lnTo>
                <a:lnTo>
                  <a:pt x="126851" y="92456"/>
                </a:lnTo>
                <a:lnTo>
                  <a:pt x="126553" y="90932"/>
                </a:lnTo>
                <a:close/>
              </a:path>
              <a:path w="168275" h="156844">
                <a:moveTo>
                  <a:pt x="157302" y="80899"/>
                </a:moveTo>
                <a:lnTo>
                  <a:pt x="156794" y="81025"/>
                </a:lnTo>
                <a:lnTo>
                  <a:pt x="156413" y="81025"/>
                </a:lnTo>
                <a:lnTo>
                  <a:pt x="155905" y="81152"/>
                </a:lnTo>
                <a:lnTo>
                  <a:pt x="155524" y="81407"/>
                </a:lnTo>
                <a:lnTo>
                  <a:pt x="127076" y="103505"/>
                </a:lnTo>
                <a:lnTo>
                  <a:pt x="157445" y="103505"/>
                </a:lnTo>
                <a:lnTo>
                  <a:pt x="166954" y="96138"/>
                </a:lnTo>
                <a:lnTo>
                  <a:pt x="167335" y="95885"/>
                </a:lnTo>
                <a:lnTo>
                  <a:pt x="167589" y="95503"/>
                </a:lnTo>
                <a:lnTo>
                  <a:pt x="167779" y="94741"/>
                </a:lnTo>
                <a:lnTo>
                  <a:pt x="167741" y="93599"/>
                </a:lnTo>
                <a:lnTo>
                  <a:pt x="167589" y="93218"/>
                </a:lnTo>
                <a:lnTo>
                  <a:pt x="167280" y="92328"/>
                </a:lnTo>
                <a:lnTo>
                  <a:pt x="166954" y="91566"/>
                </a:lnTo>
                <a:lnTo>
                  <a:pt x="166319" y="90550"/>
                </a:lnTo>
                <a:lnTo>
                  <a:pt x="165811" y="89535"/>
                </a:lnTo>
                <a:lnTo>
                  <a:pt x="164922" y="88264"/>
                </a:lnTo>
                <a:lnTo>
                  <a:pt x="163779" y="86868"/>
                </a:lnTo>
                <a:lnTo>
                  <a:pt x="162636" y="85344"/>
                </a:lnTo>
                <a:lnTo>
                  <a:pt x="161620" y="84200"/>
                </a:lnTo>
                <a:lnTo>
                  <a:pt x="159969" y="82550"/>
                </a:lnTo>
                <a:lnTo>
                  <a:pt x="159207" y="81914"/>
                </a:lnTo>
                <a:lnTo>
                  <a:pt x="157937" y="81152"/>
                </a:lnTo>
                <a:lnTo>
                  <a:pt x="157302" y="80899"/>
                </a:lnTo>
                <a:close/>
              </a:path>
              <a:path w="168275" h="156844">
                <a:moveTo>
                  <a:pt x="80566" y="28956"/>
                </a:moveTo>
                <a:lnTo>
                  <a:pt x="47193" y="28956"/>
                </a:lnTo>
                <a:lnTo>
                  <a:pt x="51384" y="29083"/>
                </a:lnTo>
                <a:lnTo>
                  <a:pt x="54940" y="29463"/>
                </a:lnTo>
                <a:lnTo>
                  <a:pt x="57734" y="30352"/>
                </a:lnTo>
                <a:lnTo>
                  <a:pt x="60655" y="31241"/>
                </a:lnTo>
                <a:lnTo>
                  <a:pt x="62814" y="32512"/>
                </a:lnTo>
                <a:lnTo>
                  <a:pt x="64211" y="34416"/>
                </a:lnTo>
                <a:lnTo>
                  <a:pt x="65481" y="35940"/>
                </a:lnTo>
                <a:lnTo>
                  <a:pt x="66116" y="37464"/>
                </a:lnTo>
                <a:lnTo>
                  <a:pt x="66497" y="38988"/>
                </a:lnTo>
                <a:lnTo>
                  <a:pt x="66751" y="40512"/>
                </a:lnTo>
                <a:lnTo>
                  <a:pt x="66702" y="41148"/>
                </a:lnTo>
                <a:lnTo>
                  <a:pt x="66578" y="42290"/>
                </a:lnTo>
                <a:lnTo>
                  <a:pt x="66116" y="43561"/>
                </a:lnTo>
                <a:lnTo>
                  <a:pt x="65608" y="45085"/>
                </a:lnTo>
                <a:lnTo>
                  <a:pt x="28143" y="76581"/>
                </a:lnTo>
                <a:lnTo>
                  <a:pt x="27762" y="76835"/>
                </a:lnTo>
                <a:lnTo>
                  <a:pt x="27508" y="77215"/>
                </a:lnTo>
                <a:lnTo>
                  <a:pt x="27381" y="77724"/>
                </a:lnTo>
                <a:lnTo>
                  <a:pt x="27254" y="78105"/>
                </a:lnTo>
                <a:lnTo>
                  <a:pt x="27381" y="78739"/>
                </a:lnTo>
                <a:lnTo>
                  <a:pt x="31667" y="85851"/>
                </a:lnTo>
                <a:lnTo>
                  <a:pt x="32715" y="87249"/>
                </a:lnTo>
                <a:lnTo>
                  <a:pt x="33604" y="88391"/>
                </a:lnTo>
                <a:lnTo>
                  <a:pt x="34493" y="89281"/>
                </a:lnTo>
                <a:lnTo>
                  <a:pt x="35255" y="90170"/>
                </a:lnTo>
                <a:lnTo>
                  <a:pt x="36017" y="90805"/>
                </a:lnTo>
                <a:lnTo>
                  <a:pt x="37287" y="91566"/>
                </a:lnTo>
                <a:lnTo>
                  <a:pt x="37795" y="91694"/>
                </a:lnTo>
                <a:lnTo>
                  <a:pt x="38303" y="91694"/>
                </a:lnTo>
                <a:lnTo>
                  <a:pt x="38811" y="91821"/>
                </a:lnTo>
                <a:lnTo>
                  <a:pt x="72085" y="66166"/>
                </a:lnTo>
                <a:lnTo>
                  <a:pt x="86436" y="45720"/>
                </a:lnTo>
                <a:lnTo>
                  <a:pt x="86314" y="41910"/>
                </a:lnTo>
                <a:lnTo>
                  <a:pt x="85744" y="38988"/>
                </a:lnTo>
                <a:lnTo>
                  <a:pt x="85039" y="35813"/>
                </a:lnTo>
                <a:lnTo>
                  <a:pt x="83261" y="32385"/>
                </a:lnTo>
                <a:lnTo>
                  <a:pt x="80566" y="28956"/>
                </a:lnTo>
                <a:close/>
              </a:path>
              <a:path w="168275" h="156844">
                <a:moveTo>
                  <a:pt x="54940" y="0"/>
                </a:moveTo>
                <a:lnTo>
                  <a:pt x="54051" y="0"/>
                </a:lnTo>
                <a:lnTo>
                  <a:pt x="53289" y="508"/>
                </a:lnTo>
                <a:lnTo>
                  <a:pt x="711" y="41148"/>
                </a:lnTo>
                <a:lnTo>
                  <a:pt x="330" y="41528"/>
                </a:lnTo>
                <a:lnTo>
                  <a:pt x="76" y="41910"/>
                </a:lnTo>
                <a:lnTo>
                  <a:pt x="0" y="43561"/>
                </a:lnTo>
                <a:lnTo>
                  <a:pt x="203" y="44069"/>
                </a:lnTo>
                <a:lnTo>
                  <a:pt x="457" y="44831"/>
                </a:lnTo>
                <a:lnTo>
                  <a:pt x="838" y="45720"/>
                </a:lnTo>
                <a:lnTo>
                  <a:pt x="2108" y="47751"/>
                </a:lnTo>
                <a:lnTo>
                  <a:pt x="2997" y="49022"/>
                </a:lnTo>
                <a:lnTo>
                  <a:pt x="4140" y="50419"/>
                </a:lnTo>
                <a:lnTo>
                  <a:pt x="5283" y="51943"/>
                </a:lnTo>
                <a:lnTo>
                  <a:pt x="10490" y="56514"/>
                </a:lnTo>
                <a:lnTo>
                  <a:pt x="11379" y="56514"/>
                </a:lnTo>
                <a:lnTo>
                  <a:pt x="11887" y="56387"/>
                </a:lnTo>
                <a:lnTo>
                  <a:pt x="12268" y="56007"/>
                </a:lnTo>
                <a:lnTo>
                  <a:pt x="47193" y="28956"/>
                </a:lnTo>
                <a:lnTo>
                  <a:pt x="80566" y="28956"/>
                </a:lnTo>
                <a:lnTo>
                  <a:pt x="78054" y="25526"/>
                </a:lnTo>
                <a:lnTo>
                  <a:pt x="56972" y="17907"/>
                </a:lnTo>
                <a:lnTo>
                  <a:pt x="63068" y="13208"/>
                </a:lnTo>
                <a:lnTo>
                  <a:pt x="63449" y="12826"/>
                </a:lnTo>
                <a:lnTo>
                  <a:pt x="63703" y="12446"/>
                </a:lnTo>
                <a:lnTo>
                  <a:pt x="63957" y="11684"/>
                </a:lnTo>
                <a:lnTo>
                  <a:pt x="63957" y="11175"/>
                </a:lnTo>
                <a:lnTo>
                  <a:pt x="61417" y="6350"/>
                </a:lnTo>
                <a:lnTo>
                  <a:pt x="60528" y="5080"/>
                </a:lnTo>
                <a:lnTo>
                  <a:pt x="55448" y="126"/>
                </a:lnTo>
                <a:lnTo>
                  <a:pt x="5494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497067" y="2426207"/>
            <a:ext cx="1257096" cy="141706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765927" y="2658617"/>
            <a:ext cx="703580" cy="8773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73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6070" y="0"/>
            <a:ext cx="194310" cy="6858000"/>
          </a:xfrm>
          <a:custGeom>
            <a:avLst/>
            <a:gdLst/>
            <a:ahLst/>
            <a:cxnLst/>
            <a:rect l="l" t="t" r="r" b="b"/>
            <a:pathLst>
              <a:path w="194309" h="6858000">
                <a:moveTo>
                  <a:pt x="0" y="6858000"/>
                </a:moveTo>
                <a:lnTo>
                  <a:pt x="194309" y="6858000"/>
                </a:lnTo>
                <a:lnTo>
                  <a:pt x="19430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90980" y="0"/>
            <a:ext cx="1482090" cy="332740"/>
          </a:xfrm>
          <a:custGeom>
            <a:avLst/>
            <a:gdLst/>
            <a:ahLst/>
            <a:cxnLst/>
            <a:rect l="l" t="t" r="r" b="b"/>
            <a:pathLst>
              <a:path w="1482089" h="332740">
                <a:moveTo>
                  <a:pt x="0" y="332740"/>
                </a:moveTo>
                <a:lnTo>
                  <a:pt x="1482089" y="332740"/>
                </a:lnTo>
                <a:lnTo>
                  <a:pt x="1482089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90980" y="6520180"/>
            <a:ext cx="1482090" cy="337820"/>
          </a:xfrm>
          <a:custGeom>
            <a:avLst/>
            <a:gdLst/>
            <a:ahLst/>
            <a:cxnLst/>
            <a:rect l="l" t="t" r="r" b="b"/>
            <a:pathLst>
              <a:path w="1482089" h="337820">
                <a:moveTo>
                  <a:pt x="0" y="337820"/>
                </a:moveTo>
                <a:lnTo>
                  <a:pt x="1482089" y="337820"/>
                </a:lnTo>
                <a:lnTo>
                  <a:pt x="1482089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00380" y="0"/>
            <a:ext cx="228600" cy="332740"/>
          </a:xfrm>
          <a:custGeom>
            <a:avLst/>
            <a:gdLst/>
            <a:ahLst/>
            <a:cxnLst/>
            <a:rect l="l" t="t" r="r" b="b"/>
            <a:pathLst>
              <a:path w="228600" h="332740">
                <a:moveTo>
                  <a:pt x="0" y="332740"/>
                </a:moveTo>
                <a:lnTo>
                  <a:pt x="228600" y="332740"/>
                </a:lnTo>
                <a:lnTo>
                  <a:pt x="2286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0380" y="6520180"/>
            <a:ext cx="228600" cy="337820"/>
          </a:xfrm>
          <a:custGeom>
            <a:avLst/>
            <a:gdLst/>
            <a:ahLst/>
            <a:cxnLst/>
            <a:rect l="l" t="t" r="r" b="b"/>
            <a:pathLst>
              <a:path w="228600" h="337820">
                <a:moveTo>
                  <a:pt x="0" y="337820"/>
                </a:moveTo>
                <a:lnTo>
                  <a:pt x="228600" y="337820"/>
                </a:lnTo>
                <a:lnTo>
                  <a:pt x="2286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28980" y="0"/>
            <a:ext cx="762000" cy="332740"/>
          </a:xfrm>
          <a:custGeom>
            <a:avLst/>
            <a:gdLst/>
            <a:ahLst/>
            <a:cxnLst/>
            <a:rect l="l" t="t" r="r" b="b"/>
            <a:pathLst>
              <a:path w="762000" h="332740">
                <a:moveTo>
                  <a:pt x="0" y="332740"/>
                </a:moveTo>
                <a:lnTo>
                  <a:pt x="762000" y="332740"/>
                </a:lnTo>
                <a:lnTo>
                  <a:pt x="7620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28980" y="6520180"/>
            <a:ext cx="762000" cy="337820"/>
          </a:xfrm>
          <a:custGeom>
            <a:avLst/>
            <a:gdLst/>
            <a:ahLst/>
            <a:cxnLst/>
            <a:rect l="l" t="t" r="r" b="b"/>
            <a:pathLst>
              <a:path w="762000" h="337820">
                <a:moveTo>
                  <a:pt x="0" y="337820"/>
                </a:moveTo>
                <a:lnTo>
                  <a:pt x="762000" y="337820"/>
                </a:lnTo>
                <a:lnTo>
                  <a:pt x="7620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706869" y="6520180"/>
            <a:ext cx="1524000" cy="337820"/>
          </a:xfrm>
          <a:custGeom>
            <a:avLst/>
            <a:gdLst/>
            <a:ahLst/>
            <a:cxnLst/>
            <a:rect l="l" t="t" r="r" b="b"/>
            <a:pathLst>
              <a:path w="1524000" h="337820">
                <a:moveTo>
                  <a:pt x="0" y="337820"/>
                </a:moveTo>
                <a:lnTo>
                  <a:pt x="1524000" y="337820"/>
                </a:lnTo>
                <a:lnTo>
                  <a:pt x="15240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992869" y="0"/>
            <a:ext cx="151130" cy="6858000"/>
          </a:xfrm>
          <a:custGeom>
            <a:avLst/>
            <a:gdLst/>
            <a:ahLst/>
            <a:cxnLst/>
            <a:rect l="l" t="t" r="r" b="b"/>
            <a:pathLst>
              <a:path w="151129" h="6858000">
                <a:moveTo>
                  <a:pt x="0" y="6858000"/>
                </a:moveTo>
                <a:lnTo>
                  <a:pt x="151129" y="6858000"/>
                </a:lnTo>
                <a:lnTo>
                  <a:pt x="15112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230869" y="0"/>
            <a:ext cx="762000" cy="6858000"/>
          </a:xfrm>
          <a:custGeom>
            <a:avLst/>
            <a:gdLst/>
            <a:ahLst/>
            <a:cxnLst/>
            <a:rect l="l" t="t" r="r" b="b"/>
            <a:pathLst>
              <a:path w="762000" h="6858000">
                <a:moveTo>
                  <a:pt x="762000" y="0"/>
                </a:moveTo>
                <a:lnTo>
                  <a:pt x="0" y="0"/>
                </a:lnTo>
                <a:lnTo>
                  <a:pt x="0" y="6858000"/>
                </a:lnTo>
                <a:lnTo>
                  <a:pt x="762000" y="6858000"/>
                </a:lnTo>
                <a:lnTo>
                  <a:pt x="762000" y="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963670" y="0"/>
            <a:ext cx="596900" cy="332740"/>
          </a:xfrm>
          <a:custGeom>
            <a:avLst/>
            <a:gdLst/>
            <a:ahLst/>
            <a:cxnLst/>
            <a:rect l="l" t="t" r="r" b="b"/>
            <a:pathLst>
              <a:path w="596900" h="332740">
                <a:moveTo>
                  <a:pt x="0" y="332740"/>
                </a:moveTo>
                <a:lnTo>
                  <a:pt x="596900" y="332740"/>
                </a:lnTo>
                <a:lnTo>
                  <a:pt x="596900" y="0"/>
                </a:lnTo>
                <a:lnTo>
                  <a:pt x="0" y="0"/>
                </a:lnTo>
                <a:lnTo>
                  <a:pt x="0" y="33274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963670" y="6520180"/>
            <a:ext cx="2743200" cy="337820"/>
          </a:xfrm>
          <a:custGeom>
            <a:avLst/>
            <a:gdLst/>
            <a:ahLst/>
            <a:cxnLst/>
            <a:rect l="l" t="t" r="r" b="b"/>
            <a:pathLst>
              <a:path w="2743200" h="337820">
                <a:moveTo>
                  <a:pt x="0" y="337820"/>
                </a:moveTo>
                <a:lnTo>
                  <a:pt x="2743200" y="337820"/>
                </a:lnTo>
                <a:lnTo>
                  <a:pt x="2743200" y="0"/>
                </a:lnTo>
                <a:lnTo>
                  <a:pt x="0" y="0"/>
                </a:lnTo>
                <a:lnTo>
                  <a:pt x="0" y="33782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105" y="0"/>
            <a:ext cx="9100184" cy="6864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57200" y="332740"/>
            <a:ext cx="8229600" cy="6187440"/>
          </a:xfrm>
          <a:custGeom>
            <a:avLst/>
            <a:gdLst/>
            <a:ahLst/>
            <a:cxnLst/>
            <a:rect l="l" t="t" r="r" b="b"/>
            <a:pathLst>
              <a:path w="8229600" h="6187440">
                <a:moveTo>
                  <a:pt x="8229600" y="0"/>
                </a:moveTo>
                <a:lnTo>
                  <a:pt x="0" y="0"/>
                </a:lnTo>
                <a:lnTo>
                  <a:pt x="0" y="6187439"/>
                </a:lnTo>
                <a:lnTo>
                  <a:pt x="8229600" y="6187439"/>
                </a:lnTo>
                <a:lnTo>
                  <a:pt x="8229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7200" y="332740"/>
            <a:ext cx="8229600" cy="6187440"/>
          </a:xfrm>
          <a:custGeom>
            <a:avLst/>
            <a:gdLst/>
            <a:ahLst/>
            <a:cxnLst/>
            <a:rect l="l" t="t" r="r" b="b"/>
            <a:pathLst>
              <a:path w="8229600" h="6187440">
                <a:moveTo>
                  <a:pt x="4114800" y="6187439"/>
                </a:moveTo>
                <a:lnTo>
                  <a:pt x="0" y="6187439"/>
                </a:lnTo>
                <a:lnTo>
                  <a:pt x="0" y="0"/>
                </a:lnTo>
                <a:lnTo>
                  <a:pt x="8229600" y="0"/>
                </a:lnTo>
                <a:lnTo>
                  <a:pt x="8229600" y="6187439"/>
                </a:lnTo>
                <a:lnTo>
                  <a:pt x="4114800" y="6187439"/>
                </a:lnTo>
                <a:close/>
              </a:path>
            </a:pathLst>
          </a:custGeom>
          <a:ln w="64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60570" y="0"/>
            <a:ext cx="3680460" cy="676910"/>
          </a:xfrm>
          <a:custGeom>
            <a:avLst/>
            <a:gdLst/>
            <a:ahLst/>
            <a:cxnLst/>
            <a:rect l="l" t="t" r="r" b="b"/>
            <a:pathLst>
              <a:path w="3680459" h="676910">
                <a:moveTo>
                  <a:pt x="3680459" y="0"/>
                </a:moveTo>
                <a:lnTo>
                  <a:pt x="0" y="0"/>
                </a:lnTo>
                <a:lnTo>
                  <a:pt x="0" y="676910"/>
                </a:lnTo>
                <a:lnTo>
                  <a:pt x="3680459" y="676910"/>
                </a:lnTo>
                <a:lnTo>
                  <a:pt x="3680459" y="0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560570" y="0"/>
            <a:ext cx="1840230" cy="676910"/>
          </a:xfrm>
          <a:custGeom>
            <a:avLst/>
            <a:gdLst/>
            <a:ahLst/>
            <a:cxnLst/>
            <a:rect l="l" t="t" r="r" b="b"/>
            <a:pathLst>
              <a:path w="1840229" h="676910">
                <a:moveTo>
                  <a:pt x="1840229" y="676910"/>
                </a:moveTo>
                <a:lnTo>
                  <a:pt x="0" y="676910"/>
                </a:lnTo>
                <a:lnTo>
                  <a:pt x="0" y="0"/>
                </a:lnTo>
              </a:path>
            </a:pathLst>
          </a:custGeom>
          <a:ln w="15814">
            <a:solidFill>
              <a:srgbClr val="73A40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400800" y="0"/>
            <a:ext cx="1840230" cy="676910"/>
          </a:xfrm>
          <a:custGeom>
            <a:avLst/>
            <a:gdLst/>
            <a:ahLst/>
            <a:cxnLst/>
            <a:rect l="l" t="t" r="r" b="b"/>
            <a:pathLst>
              <a:path w="1840229" h="676910">
                <a:moveTo>
                  <a:pt x="1840229" y="0"/>
                </a:moveTo>
                <a:lnTo>
                  <a:pt x="1840229" y="676910"/>
                </a:lnTo>
                <a:lnTo>
                  <a:pt x="0" y="676910"/>
                </a:lnTo>
              </a:path>
            </a:pathLst>
          </a:custGeom>
          <a:ln w="15814">
            <a:solidFill>
              <a:srgbClr val="73A40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649470" y="0"/>
            <a:ext cx="3505200" cy="600710"/>
          </a:xfrm>
          <a:custGeom>
            <a:avLst/>
            <a:gdLst/>
            <a:ahLst/>
            <a:cxnLst/>
            <a:rect l="l" t="t" r="r" b="b"/>
            <a:pathLst>
              <a:path w="3505200" h="600710">
                <a:moveTo>
                  <a:pt x="3505200" y="0"/>
                </a:moveTo>
                <a:lnTo>
                  <a:pt x="0" y="0"/>
                </a:lnTo>
                <a:lnTo>
                  <a:pt x="0" y="600710"/>
                </a:lnTo>
                <a:lnTo>
                  <a:pt x="3505200" y="600710"/>
                </a:lnTo>
                <a:lnTo>
                  <a:pt x="3505200" y="0"/>
                </a:lnTo>
                <a:close/>
              </a:path>
            </a:pathLst>
          </a:custGeom>
          <a:solidFill>
            <a:srgbClr val="7067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121410" y="1197609"/>
            <a:ext cx="650176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u="none" spc="-5" dirty="0">
                <a:latin typeface="Century Gothic"/>
                <a:cs typeface="Century Gothic"/>
              </a:rPr>
              <a:t>Surfaces </a:t>
            </a:r>
            <a:r>
              <a:rPr sz="3200" b="1" u="none" dirty="0">
                <a:latin typeface="Century Gothic"/>
                <a:cs typeface="Century Gothic"/>
              </a:rPr>
              <a:t>of </a:t>
            </a:r>
            <a:r>
              <a:rPr sz="3200" b="1" u="none" spc="-5" dirty="0">
                <a:latin typeface="Century Gothic"/>
                <a:cs typeface="Century Gothic"/>
              </a:rPr>
              <a:t>Cerebral</a:t>
            </a:r>
            <a:r>
              <a:rPr sz="3200" b="1" u="none" spc="10" dirty="0">
                <a:latin typeface="Century Gothic"/>
                <a:cs typeface="Century Gothic"/>
              </a:rPr>
              <a:t> </a:t>
            </a:r>
            <a:r>
              <a:rPr sz="3200" b="1" u="none" spc="-5" dirty="0">
                <a:latin typeface="Century Gothic"/>
                <a:cs typeface="Century Gothic"/>
              </a:rPr>
              <a:t>Hemisphere</a:t>
            </a:r>
            <a:endParaRPr sz="3200">
              <a:latin typeface="Century Gothic"/>
              <a:cs typeface="Century Gothic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91260" y="2205989"/>
            <a:ext cx="3444875" cy="2082800"/>
          </a:xfrm>
          <a:prstGeom prst="rect">
            <a:avLst/>
          </a:prstGeom>
        </p:spPr>
        <p:txBody>
          <a:bodyPr vert="horz" wrap="square" lIns="0" tIns="161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70"/>
              </a:spcBef>
            </a:pPr>
            <a:r>
              <a:rPr sz="2700" spc="22" baseline="10802" dirty="0">
                <a:solidFill>
                  <a:srgbClr val="93C500"/>
                </a:solidFill>
                <a:latin typeface="Wingdings 2"/>
                <a:cs typeface="Wingdings 2"/>
              </a:rPr>
              <a:t></a:t>
            </a:r>
            <a:r>
              <a:rPr sz="2700" spc="22" baseline="10802" dirty="0">
                <a:solidFill>
                  <a:srgbClr val="93C5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00FF"/>
                </a:solidFill>
                <a:latin typeface="Century Gothic"/>
                <a:cs typeface="Century Gothic"/>
              </a:rPr>
              <a:t>Three</a:t>
            </a:r>
            <a:r>
              <a:rPr sz="2400" b="1" spc="50" dirty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  <a:r>
              <a:rPr sz="2400" b="1" spc="-5" dirty="0">
                <a:solidFill>
                  <a:srgbClr val="0000FF"/>
                </a:solidFill>
                <a:latin typeface="Century Gothic"/>
                <a:cs typeface="Century Gothic"/>
              </a:rPr>
              <a:t>surfaces:</a:t>
            </a:r>
            <a:endParaRPr sz="2400">
              <a:latin typeface="Century Gothic"/>
              <a:cs typeface="Century Gothic"/>
            </a:endParaRPr>
          </a:p>
          <a:p>
            <a:pPr marL="285750" indent="-273050">
              <a:lnSpc>
                <a:spcPct val="100000"/>
              </a:lnSpc>
              <a:spcBef>
                <a:spcPts val="1170"/>
              </a:spcBef>
              <a:buClr>
                <a:srgbClr val="93C500"/>
              </a:buClr>
              <a:buSzPct val="75000"/>
              <a:buFont typeface="Wingdings"/>
              <a:buChar char=""/>
              <a:tabLst>
                <a:tab pos="285750" algn="l"/>
              </a:tabLst>
            </a:pPr>
            <a:r>
              <a:rPr sz="2400" spc="-5" dirty="0">
                <a:solidFill>
                  <a:srgbClr val="3D3C2C"/>
                </a:solidFill>
                <a:latin typeface="Century Gothic"/>
                <a:cs typeface="Century Gothic"/>
              </a:rPr>
              <a:t>Superolateral</a:t>
            </a:r>
            <a:r>
              <a:rPr sz="2400" spc="-35" dirty="0">
                <a:solidFill>
                  <a:srgbClr val="3D3C2C"/>
                </a:solidFill>
                <a:latin typeface="Century Gothic"/>
                <a:cs typeface="Century Gothic"/>
              </a:rPr>
              <a:t> </a:t>
            </a:r>
            <a:r>
              <a:rPr sz="2400" spc="-5" dirty="0">
                <a:solidFill>
                  <a:srgbClr val="3D3C2C"/>
                </a:solidFill>
                <a:latin typeface="Century Gothic"/>
                <a:cs typeface="Century Gothic"/>
              </a:rPr>
              <a:t>surface</a:t>
            </a:r>
            <a:endParaRPr sz="2400">
              <a:latin typeface="Century Gothic"/>
              <a:cs typeface="Century Gothic"/>
            </a:endParaRPr>
          </a:p>
          <a:p>
            <a:pPr marL="285750" indent="-273050">
              <a:lnSpc>
                <a:spcPct val="100000"/>
              </a:lnSpc>
              <a:spcBef>
                <a:spcPts val="1170"/>
              </a:spcBef>
              <a:buClr>
                <a:srgbClr val="93C500"/>
              </a:buClr>
              <a:buSzPct val="75000"/>
              <a:buFont typeface="Wingdings"/>
              <a:buChar char=""/>
              <a:tabLst>
                <a:tab pos="285750" algn="l"/>
              </a:tabLst>
            </a:pPr>
            <a:r>
              <a:rPr sz="2400" spc="-5" dirty="0">
                <a:solidFill>
                  <a:srgbClr val="3D3C2C"/>
                </a:solidFill>
                <a:latin typeface="Century Gothic"/>
                <a:cs typeface="Century Gothic"/>
              </a:rPr>
              <a:t>Inferior</a:t>
            </a:r>
            <a:r>
              <a:rPr sz="2400" spc="-15" dirty="0">
                <a:solidFill>
                  <a:srgbClr val="3D3C2C"/>
                </a:solidFill>
                <a:latin typeface="Century Gothic"/>
                <a:cs typeface="Century Gothic"/>
              </a:rPr>
              <a:t> </a:t>
            </a:r>
            <a:r>
              <a:rPr sz="2400" spc="-5" dirty="0">
                <a:solidFill>
                  <a:srgbClr val="3D3C2C"/>
                </a:solidFill>
                <a:latin typeface="Century Gothic"/>
                <a:cs typeface="Century Gothic"/>
              </a:rPr>
              <a:t>surface</a:t>
            </a:r>
            <a:endParaRPr sz="2400">
              <a:latin typeface="Century Gothic"/>
              <a:cs typeface="Century Gothic"/>
            </a:endParaRPr>
          </a:p>
          <a:p>
            <a:pPr marL="285750" indent="-273050">
              <a:lnSpc>
                <a:spcPct val="100000"/>
              </a:lnSpc>
              <a:spcBef>
                <a:spcPts val="1170"/>
              </a:spcBef>
              <a:buClr>
                <a:srgbClr val="93C500"/>
              </a:buClr>
              <a:buSzPct val="75000"/>
              <a:buFont typeface="Wingdings"/>
              <a:buChar char=""/>
              <a:tabLst>
                <a:tab pos="285750" algn="l"/>
              </a:tabLst>
            </a:pPr>
            <a:r>
              <a:rPr sz="2400" dirty="0">
                <a:solidFill>
                  <a:srgbClr val="3D3C2C"/>
                </a:solidFill>
                <a:latin typeface="Century Gothic"/>
                <a:cs typeface="Century Gothic"/>
              </a:rPr>
              <a:t>Medial</a:t>
            </a:r>
            <a:r>
              <a:rPr sz="2400" spc="-25" dirty="0">
                <a:solidFill>
                  <a:srgbClr val="3D3C2C"/>
                </a:solidFill>
                <a:latin typeface="Century Gothic"/>
                <a:cs typeface="Century Gothic"/>
              </a:rPr>
              <a:t> </a:t>
            </a:r>
            <a:r>
              <a:rPr sz="2400" spc="-5" dirty="0">
                <a:solidFill>
                  <a:srgbClr val="3D3C2C"/>
                </a:solidFill>
                <a:latin typeface="Century Gothic"/>
                <a:cs typeface="Century Gothic"/>
              </a:rPr>
              <a:t>surface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726940" y="302259"/>
            <a:ext cx="1098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DFDFD"/>
                </a:solidFill>
                <a:latin typeface="Century Gothic"/>
                <a:cs typeface="Century Gothic"/>
              </a:rPr>
              <a:t>5</a:t>
            </a:r>
            <a:endParaRPr sz="1200">
              <a:latin typeface="Century Gothic"/>
              <a:cs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0"/>
            <a:ext cx="41567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>
                <a:solidFill>
                  <a:srgbClr val="006FC0"/>
                </a:solidFill>
              </a:rPr>
              <a:t>Primary </a:t>
            </a:r>
            <a:r>
              <a:rPr sz="4000" spc="-15" dirty="0">
                <a:solidFill>
                  <a:srgbClr val="006FC0"/>
                </a:solidFill>
              </a:rPr>
              <a:t>motor</a:t>
            </a:r>
            <a:r>
              <a:rPr sz="4000" spc="-10" dirty="0">
                <a:solidFill>
                  <a:srgbClr val="006FC0"/>
                </a:solidFill>
              </a:rPr>
              <a:t> </a:t>
            </a:r>
            <a:r>
              <a:rPr sz="4000" spc="-20" dirty="0">
                <a:solidFill>
                  <a:srgbClr val="006FC0"/>
                </a:solidFill>
              </a:rPr>
              <a:t>area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78739" y="1003452"/>
            <a:ext cx="4389120" cy="1736089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6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Broadmann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area</a:t>
            </a:r>
            <a:r>
              <a:rPr kumimoji="0" sz="2200" b="1" i="0" u="none" strike="noStrike" kern="1200" cap="none" spc="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4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5080" lvl="0" indent="-342900" algn="just" defTabSz="914400" rtl="0" eaLnBrk="1" fontAlgn="auto" latinLnBrk="0" hangingPunct="1">
              <a:lnSpc>
                <a:spcPct val="90100"/>
              </a:lnSpc>
              <a:spcBef>
                <a:spcPts val="52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area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Msl is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where movements 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various parts of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body 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</a:t>
            </a:r>
            <a:r>
              <a:rPr kumimoji="0" sz="22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initiated,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Afferent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:-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receives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its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main</a:t>
            </a:r>
            <a:r>
              <a:rPr kumimoji="0" sz="2200" b="1" i="0" u="none" strike="noStrike" kern="1200" cap="none" spc="45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inputs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739" y="2680842"/>
            <a:ext cx="4389755" cy="133286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355600" marR="5715" lvl="0" indent="0" algn="l" defTabSz="914400" rtl="0" eaLnBrk="1" fontAlgn="auto" latinLnBrk="0" hangingPunct="1">
              <a:lnSpc>
                <a:spcPts val="2380"/>
              </a:lnSpc>
              <a:spcBef>
                <a:spcPts val="39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63345" algn="l"/>
                <a:tab pos="2195195" algn="l"/>
                <a:tab pos="3938904" algn="l"/>
              </a:tabLst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</a:t>
            </a:r>
            <a:r>
              <a:rPr kumimoji="0" sz="22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om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</a:t>
            </a:r>
            <a:r>
              <a:rPr kumimoji="0" sz="22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ebell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 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thalamus.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5080" lvl="0" indent="-342900" algn="l" defTabSz="914400" rtl="0" eaLnBrk="1" fontAlgn="auto" latinLnBrk="0" hangingPunct="1">
              <a:lnSpc>
                <a:spcPts val="2380"/>
              </a:lnSpc>
              <a:spcBef>
                <a:spcPts val="52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200" b="1" i="0" u="none" strike="noStrike" kern="1200" cap="none" spc="-2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Efferent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:-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corticonuclear and  corticospinal (pyramidal)</a:t>
            </a:r>
            <a:r>
              <a:rPr kumimoji="0" sz="2200" b="1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tracts.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739" y="4391025"/>
            <a:ext cx="271970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  <a:tab pos="1066165" algn="l"/>
                <a:tab pos="1763395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MSII	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area	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receives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59735" y="4391025"/>
            <a:ext cx="150812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841375" algn="l"/>
              </a:tabLst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</a:t>
            </a:r>
            <a:r>
              <a:rPr kumimoji="0" sz="2200" b="1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fib</a:t>
            </a:r>
            <a:r>
              <a:rPr kumimoji="0" sz="2200" b="1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es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1640" y="4692472"/>
            <a:ext cx="4048125" cy="1266190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 marR="5080" lvl="0" indent="0" algn="just" defTabSz="914400" rtl="0" eaLnBrk="1" fontAlgn="auto" latinLnBrk="0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92935" algn="l"/>
                <a:tab pos="3082925" algn="l"/>
              </a:tabLst>
              <a:defRPr/>
            </a:pP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from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basal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nuclei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 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ncerned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22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</a:t>
            </a:r>
            <a:r>
              <a:rPr kumimoji="0" sz="22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  mechanisms, but this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area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not 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yet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clearly</a:t>
            </a:r>
            <a:r>
              <a:rPr kumimoji="0" sz="2200" b="1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understood.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419600" y="1772411"/>
            <a:ext cx="4724399" cy="3166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128003" y="2426258"/>
            <a:ext cx="671893" cy="5088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260719" y="2476246"/>
            <a:ext cx="394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MSI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891784" y="1847138"/>
            <a:ext cx="732828" cy="5088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023609" y="1895932"/>
            <a:ext cx="45593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MSII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995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0"/>
            <a:ext cx="407479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5" dirty="0">
                <a:solidFill>
                  <a:srgbClr val="006FC0"/>
                </a:solidFill>
              </a:rPr>
              <a:t>Motor</a:t>
            </a:r>
            <a:r>
              <a:rPr sz="4000" spc="-35" dirty="0">
                <a:solidFill>
                  <a:srgbClr val="006FC0"/>
                </a:solidFill>
              </a:rPr>
              <a:t> </a:t>
            </a:r>
            <a:r>
              <a:rPr sz="4000" spc="-5" dirty="0">
                <a:solidFill>
                  <a:srgbClr val="006FC0"/>
                </a:solidFill>
              </a:rPr>
              <a:t>homunculus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78739" y="1037590"/>
            <a:ext cx="4391025" cy="5726430"/>
          </a:xfrm>
          <a:prstGeom prst="rect">
            <a:avLst/>
          </a:prstGeom>
        </p:spPr>
        <p:txBody>
          <a:bodyPr vert="horz" wrap="square" lIns="0" tIns="45719" rIns="0" bIns="0" rtlCol="0">
            <a:spAutoFit/>
          </a:bodyPr>
          <a:lstStyle/>
          <a:p>
            <a:pPr marL="355600" marR="5080" lvl="0" indent="-342900" algn="just" defTabSz="914400" rtl="0" eaLnBrk="1" fontAlgn="auto" latinLnBrk="0" hangingPunct="1">
              <a:lnSpc>
                <a:spcPct val="90000"/>
              </a:lnSpc>
              <a:spcBef>
                <a:spcPts val="359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body is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represented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upside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down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along this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cortex,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although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the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face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itself is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represented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right </a:t>
            </a:r>
            <a:r>
              <a:rPr kumimoji="0" sz="2200" b="1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way</a:t>
            </a:r>
            <a:r>
              <a:rPr kumimoji="0" sz="2200" b="1" i="0" u="none" strike="noStrike" kern="1200" cap="none" spc="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up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.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55600" marR="6985" lvl="0" indent="-342900" algn="just" defTabSz="914400" rtl="0" eaLnBrk="1" fontAlgn="auto" latinLnBrk="0" hangingPunct="1">
              <a:lnSpc>
                <a:spcPts val="238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face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lies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lowest,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then the 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hand (a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very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large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area), then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arm, 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trunk and</a:t>
            </a:r>
            <a:r>
              <a:rPr kumimoji="0" sz="22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leg.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55600" marR="6985" lvl="0" indent="-342900" algn="just" defTabSz="914400" rtl="0" eaLnBrk="1" fontAlgn="auto" latinLnBrk="0" hangingPunct="1">
              <a:lnSpc>
                <a:spcPct val="9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leg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perineum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areas  overlap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superior border and 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extend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down on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medial  surface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2200" b="1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hemisphere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sz="2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Blood supply</a:t>
            </a:r>
            <a:r>
              <a:rPr kumimoji="0" sz="2200" b="1" i="0" u="none" strike="noStrike" kern="1200" cap="none" spc="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:-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1- middle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cerebral</a:t>
            </a:r>
            <a:r>
              <a:rPr kumimoji="0" sz="2200" b="1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artery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2-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anterior cerebral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a. ( leg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area</a:t>
            </a:r>
            <a:r>
              <a:rPr kumimoji="0" sz="2200" b="1" i="0" u="none" strike="noStrike" kern="1200" cap="none" spc="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)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072218" y="1289637"/>
            <a:ext cx="3490278" cy="41434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53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0"/>
            <a:ext cx="41567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>
                <a:solidFill>
                  <a:srgbClr val="006FC0"/>
                </a:solidFill>
              </a:rPr>
              <a:t>Primary </a:t>
            </a:r>
            <a:r>
              <a:rPr sz="4000" spc="-15" dirty="0">
                <a:solidFill>
                  <a:srgbClr val="006FC0"/>
                </a:solidFill>
              </a:rPr>
              <a:t>motor</a:t>
            </a:r>
            <a:r>
              <a:rPr sz="4000" spc="-10" dirty="0">
                <a:solidFill>
                  <a:srgbClr val="006FC0"/>
                </a:solidFill>
              </a:rPr>
              <a:t> </a:t>
            </a:r>
            <a:r>
              <a:rPr sz="4000" spc="-20" dirty="0">
                <a:solidFill>
                  <a:srgbClr val="006FC0"/>
                </a:solidFill>
              </a:rPr>
              <a:t>area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78739" y="2312035"/>
            <a:ext cx="171958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  <a:tab pos="146304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Lesi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ns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32410" y="2312035"/>
            <a:ext cx="122237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697865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ea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90252" y="2312035"/>
            <a:ext cx="97726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uce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21640" y="2647314"/>
            <a:ext cx="282448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contralateral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paralysis</a:t>
            </a:r>
            <a:r>
              <a:rPr kumimoji="0" sz="22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!!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739" y="3452240"/>
            <a:ext cx="1853564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  <a:tab pos="1363980" algn="l"/>
              </a:tabLst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2200" b="1" i="0" u="none" strike="noStrike" kern="1200" cap="none" spc="-3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03778" y="3452240"/>
            <a:ext cx="236410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119634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supplied	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bilaterally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8739" y="3719855"/>
            <a:ext cx="3895090" cy="83058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355600" marR="0" lvl="0" indent="0" algn="l" defTabSz="914400" rtl="0" eaLnBrk="1" fontAlgn="auto" latinLnBrk="0" hangingPunct="1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less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affected</a:t>
            </a:r>
            <a:r>
              <a:rPr kumimoji="0" sz="2200" b="1" i="0" u="none" strike="noStrike" kern="1200" cap="none" spc="7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…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CNs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supplied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bilaterally</a:t>
            </a:r>
            <a:r>
              <a:rPr kumimoji="0" sz="2200" b="1" i="0" u="none" strike="noStrike" kern="1200" cap="none" spc="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?!!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721352" y="1510283"/>
            <a:ext cx="4308348" cy="30617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26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55358" y="1772411"/>
            <a:ext cx="4570539" cy="30401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92852" y="2162594"/>
            <a:ext cx="647471" cy="6307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560059" y="2377058"/>
            <a:ext cx="154305" cy="152400"/>
          </a:xfrm>
          <a:custGeom>
            <a:avLst/>
            <a:gdLst/>
            <a:ahLst/>
            <a:cxnLst/>
            <a:rect l="l" t="t" r="r" b="b"/>
            <a:pathLst>
              <a:path w="154304" h="152400">
                <a:moveTo>
                  <a:pt x="22605" y="64262"/>
                </a:moveTo>
                <a:lnTo>
                  <a:pt x="21081" y="64388"/>
                </a:lnTo>
                <a:lnTo>
                  <a:pt x="19430" y="64388"/>
                </a:lnTo>
                <a:lnTo>
                  <a:pt x="17906" y="64642"/>
                </a:lnTo>
                <a:lnTo>
                  <a:pt x="16510" y="65024"/>
                </a:lnTo>
                <a:lnTo>
                  <a:pt x="14986" y="65404"/>
                </a:lnTo>
                <a:lnTo>
                  <a:pt x="13588" y="66039"/>
                </a:lnTo>
                <a:lnTo>
                  <a:pt x="10540" y="67817"/>
                </a:lnTo>
                <a:lnTo>
                  <a:pt x="8762" y="68961"/>
                </a:lnTo>
                <a:lnTo>
                  <a:pt x="6857" y="70485"/>
                </a:lnTo>
                <a:lnTo>
                  <a:pt x="4699" y="72136"/>
                </a:lnTo>
                <a:lnTo>
                  <a:pt x="3175" y="73532"/>
                </a:lnTo>
                <a:lnTo>
                  <a:pt x="2159" y="74802"/>
                </a:lnTo>
                <a:lnTo>
                  <a:pt x="1015" y="76073"/>
                </a:lnTo>
                <a:lnTo>
                  <a:pt x="380" y="77342"/>
                </a:lnTo>
                <a:lnTo>
                  <a:pt x="126" y="78358"/>
                </a:lnTo>
                <a:lnTo>
                  <a:pt x="0" y="80644"/>
                </a:lnTo>
                <a:lnTo>
                  <a:pt x="1015" y="82930"/>
                </a:lnTo>
                <a:lnTo>
                  <a:pt x="1777" y="84074"/>
                </a:lnTo>
                <a:lnTo>
                  <a:pt x="2793" y="85343"/>
                </a:lnTo>
                <a:lnTo>
                  <a:pt x="53720" y="151002"/>
                </a:lnTo>
                <a:lnTo>
                  <a:pt x="54101" y="151637"/>
                </a:lnTo>
                <a:lnTo>
                  <a:pt x="54737" y="152018"/>
                </a:lnTo>
                <a:lnTo>
                  <a:pt x="55372" y="152273"/>
                </a:lnTo>
                <a:lnTo>
                  <a:pt x="56134" y="152400"/>
                </a:lnTo>
                <a:lnTo>
                  <a:pt x="56895" y="152400"/>
                </a:lnTo>
                <a:lnTo>
                  <a:pt x="57912" y="152145"/>
                </a:lnTo>
                <a:lnTo>
                  <a:pt x="58927" y="151764"/>
                </a:lnTo>
                <a:lnTo>
                  <a:pt x="60070" y="151256"/>
                </a:lnTo>
                <a:lnTo>
                  <a:pt x="61340" y="150494"/>
                </a:lnTo>
                <a:lnTo>
                  <a:pt x="62737" y="149732"/>
                </a:lnTo>
                <a:lnTo>
                  <a:pt x="72262" y="140715"/>
                </a:lnTo>
                <a:lnTo>
                  <a:pt x="72770" y="139700"/>
                </a:lnTo>
                <a:lnTo>
                  <a:pt x="73025" y="138937"/>
                </a:lnTo>
                <a:lnTo>
                  <a:pt x="72898" y="137287"/>
                </a:lnTo>
                <a:lnTo>
                  <a:pt x="72643" y="136651"/>
                </a:lnTo>
                <a:lnTo>
                  <a:pt x="72136" y="136143"/>
                </a:lnTo>
                <a:lnTo>
                  <a:pt x="37337" y="91058"/>
                </a:lnTo>
                <a:lnTo>
                  <a:pt x="126365" y="91058"/>
                </a:lnTo>
                <a:lnTo>
                  <a:pt x="131572" y="88518"/>
                </a:lnTo>
                <a:lnTo>
                  <a:pt x="150995" y="68961"/>
                </a:lnTo>
                <a:lnTo>
                  <a:pt x="76580" y="68961"/>
                </a:lnTo>
                <a:lnTo>
                  <a:pt x="70357" y="68706"/>
                </a:lnTo>
                <a:lnTo>
                  <a:pt x="63118" y="67944"/>
                </a:lnTo>
                <a:lnTo>
                  <a:pt x="26669" y="64642"/>
                </a:lnTo>
                <a:lnTo>
                  <a:pt x="24511" y="64388"/>
                </a:lnTo>
                <a:lnTo>
                  <a:pt x="22605" y="64262"/>
                </a:lnTo>
                <a:close/>
              </a:path>
              <a:path w="154304" h="152400">
                <a:moveTo>
                  <a:pt x="126365" y="91058"/>
                </a:moveTo>
                <a:lnTo>
                  <a:pt x="37337" y="91058"/>
                </a:lnTo>
                <a:lnTo>
                  <a:pt x="69863" y="94874"/>
                </a:lnTo>
                <a:lnTo>
                  <a:pt x="77708" y="95646"/>
                </a:lnTo>
                <a:lnTo>
                  <a:pt x="84861" y="96156"/>
                </a:lnTo>
                <a:lnTo>
                  <a:pt x="91312" y="96392"/>
                </a:lnTo>
                <a:lnTo>
                  <a:pt x="99567" y="96519"/>
                </a:lnTo>
                <a:lnTo>
                  <a:pt x="106552" y="96138"/>
                </a:lnTo>
                <a:lnTo>
                  <a:pt x="118237" y="94106"/>
                </a:lnTo>
                <a:lnTo>
                  <a:pt x="123316" y="92582"/>
                </a:lnTo>
                <a:lnTo>
                  <a:pt x="126365" y="91058"/>
                </a:lnTo>
                <a:close/>
              </a:path>
              <a:path w="154304" h="152400">
                <a:moveTo>
                  <a:pt x="105282" y="0"/>
                </a:moveTo>
                <a:lnTo>
                  <a:pt x="103886" y="253"/>
                </a:lnTo>
                <a:lnTo>
                  <a:pt x="102997" y="380"/>
                </a:lnTo>
                <a:lnTo>
                  <a:pt x="101473" y="1142"/>
                </a:lnTo>
                <a:lnTo>
                  <a:pt x="100584" y="1650"/>
                </a:lnTo>
                <a:lnTo>
                  <a:pt x="99567" y="2286"/>
                </a:lnTo>
                <a:lnTo>
                  <a:pt x="98551" y="2793"/>
                </a:lnTo>
                <a:lnTo>
                  <a:pt x="97409" y="3682"/>
                </a:lnTo>
                <a:lnTo>
                  <a:pt x="96012" y="4699"/>
                </a:lnTo>
                <a:lnTo>
                  <a:pt x="94106" y="6223"/>
                </a:lnTo>
                <a:lnTo>
                  <a:pt x="92455" y="7619"/>
                </a:lnTo>
                <a:lnTo>
                  <a:pt x="88900" y="11175"/>
                </a:lnTo>
                <a:lnTo>
                  <a:pt x="87629" y="12953"/>
                </a:lnTo>
                <a:lnTo>
                  <a:pt x="87249" y="13715"/>
                </a:lnTo>
                <a:lnTo>
                  <a:pt x="87375" y="15620"/>
                </a:lnTo>
                <a:lnTo>
                  <a:pt x="93599" y="18795"/>
                </a:lnTo>
                <a:lnTo>
                  <a:pt x="95885" y="19812"/>
                </a:lnTo>
                <a:lnTo>
                  <a:pt x="101218" y="22098"/>
                </a:lnTo>
                <a:lnTo>
                  <a:pt x="104012" y="23749"/>
                </a:lnTo>
                <a:lnTo>
                  <a:pt x="106934" y="25780"/>
                </a:lnTo>
                <a:lnTo>
                  <a:pt x="109981" y="27686"/>
                </a:lnTo>
                <a:lnTo>
                  <a:pt x="112775" y="30479"/>
                </a:lnTo>
                <a:lnTo>
                  <a:pt x="115442" y="33908"/>
                </a:lnTo>
                <a:lnTo>
                  <a:pt x="117348" y="36321"/>
                </a:lnTo>
                <a:lnTo>
                  <a:pt x="118617" y="38862"/>
                </a:lnTo>
                <a:lnTo>
                  <a:pt x="119379" y="41148"/>
                </a:lnTo>
                <a:lnTo>
                  <a:pt x="120014" y="43561"/>
                </a:lnTo>
                <a:lnTo>
                  <a:pt x="120141" y="45846"/>
                </a:lnTo>
                <a:lnTo>
                  <a:pt x="119761" y="48132"/>
                </a:lnTo>
                <a:lnTo>
                  <a:pt x="119506" y="50291"/>
                </a:lnTo>
                <a:lnTo>
                  <a:pt x="118617" y="52450"/>
                </a:lnTo>
                <a:lnTo>
                  <a:pt x="117348" y="54355"/>
                </a:lnTo>
                <a:lnTo>
                  <a:pt x="116077" y="56387"/>
                </a:lnTo>
                <a:lnTo>
                  <a:pt x="105282" y="64007"/>
                </a:lnTo>
                <a:lnTo>
                  <a:pt x="102615" y="65277"/>
                </a:lnTo>
                <a:lnTo>
                  <a:pt x="99313" y="66420"/>
                </a:lnTo>
                <a:lnTo>
                  <a:pt x="95376" y="67182"/>
                </a:lnTo>
                <a:lnTo>
                  <a:pt x="91566" y="68071"/>
                </a:lnTo>
                <a:lnTo>
                  <a:pt x="86994" y="68579"/>
                </a:lnTo>
                <a:lnTo>
                  <a:pt x="81787" y="68706"/>
                </a:lnTo>
                <a:lnTo>
                  <a:pt x="76580" y="68961"/>
                </a:lnTo>
                <a:lnTo>
                  <a:pt x="150995" y="68961"/>
                </a:lnTo>
                <a:lnTo>
                  <a:pt x="151891" y="67437"/>
                </a:lnTo>
                <a:lnTo>
                  <a:pt x="153415" y="62864"/>
                </a:lnTo>
                <a:lnTo>
                  <a:pt x="154062" y="54355"/>
                </a:lnTo>
                <a:lnTo>
                  <a:pt x="154123" y="52450"/>
                </a:lnTo>
                <a:lnTo>
                  <a:pt x="153415" y="47498"/>
                </a:lnTo>
                <a:lnTo>
                  <a:pt x="149605" y="36321"/>
                </a:lnTo>
                <a:lnTo>
                  <a:pt x="146303" y="30479"/>
                </a:lnTo>
                <a:lnTo>
                  <a:pt x="141731" y="24637"/>
                </a:lnTo>
                <a:lnTo>
                  <a:pt x="138811" y="20827"/>
                </a:lnTo>
                <a:lnTo>
                  <a:pt x="113411" y="2286"/>
                </a:lnTo>
                <a:lnTo>
                  <a:pt x="110743" y="1142"/>
                </a:lnTo>
                <a:lnTo>
                  <a:pt x="108838" y="380"/>
                </a:lnTo>
                <a:lnTo>
                  <a:pt x="106299" y="126"/>
                </a:lnTo>
                <a:lnTo>
                  <a:pt x="105282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497067" y="2307399"/>
            <a:ext cx="495071" cy="4996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683300" y="2461514"/>
            <a:ext cx="168275" cy="156845"/>
          </a:xfrm>
          <a:custGeom>
            <a:avLst/>
            <a:gdLst/>
            <a:ahLst/>
            <a:cxnLst/>
            <a:rect l="l" t="t" r="r" b="b"/>
            <a:pathLst>
              <a:path w="168275" h="156844">
                <a:moveTo>
                  <a:pt x="105232" y="72009"/>
                </a:moveTo>
                <a:lnTo>
                  <a:pt x="67132" y="89662"/>
                </a:lnTo>
                <a:lnTo>
                  <a:pt x="56337" y="111760"/>
                </a:lnTo>
                <a:lnTo>
                  <a:pt x="56972" y="115824"/>
                </a:lnTo>
                <a:lnTo>
                  <a:pt x="57480" y="119761"/>
                </a:lnTo>
                <a:lnTo>
                  <a:pt x="72593" y="135636"/>
                </a:lnTo>
                <a:lnTo>
                  <a:pt x="76403" y="137413"/>
                </a:lnTo>
                <a:lnTo>
                  <a:pt x="80848" y="138430"/>
                </a:lnTo>
                <a:lnTo>
                  <a:pt x="85928" y="138937"/>
                </a:lnTo>
                <a:lnTo>
                  <a:pt x="80086" y="143510"/>
                </a:lnTo>
                <a:lnTo>
                  <a:pt x="79578" y="143763"/>
                </a:lnTo>
                <a:lnTo>
                  <a:pt x="79324" y="144145"/>
                </a:lnTo>
                <a:lnTo>
                  <a:pt x="79197" y="144652"/>
                </a:lnTo>
                <a:lnTo>
                  <a:pt x="79070" y="145669"/>
                </a:lnTo>
                <a:lnTo>
                  <a:pt x="79324" y="146303"/>
                </a:lnTo>
                <a:lnTo>
                  <a:pt x="79451" y="146938"/>
                </a:lnTo>
                <a:lnTo>
                  <a:pt x="79832" y="147700"/>
                </a:lnTo>
                <a:lnTo>
                  <a:pt x="80340" y="148462"/>
                </a:lnTo>
                <a:lnTo>
                  <a:pt x="80848" y="149351"/>
                </a:lnTo>
                <a:lnTo>
                  <a:pt x="81610" y="150368"/>
                </a:lnTo>
                <a:lnTo>
                  <a:pt x="83515" y="152781"/>
                </a:lnTo>
                <a:lnTo>
                  <a:pt x="84404" y="153797"/>
                </a:lnTo>
                <a:lnTo>
                  <a:pt x="85039" y="154559"/>
                </a:lnTo>
                <a:lnTo>
                  <a:pt x="85801" y="155321"/>
                </a:lnTo>
                <a:lnTo>
                  <a:pt x="86436" y="155828"/>
                </a:lnTo>
                <a:lnTo>
                  <a:pt x="86944" y="156083"/>
                </a:lnTo>
                <a:lnTo>
                  <a:pt x="87452" y="156463"/>
                </a:lnTo>
                <a:lnTo>
                  <a:pt x="87960" y="156590"/>
                </a:lnTo>
                <a:lnTo>
                  <a:pt x="88468" y="156590"/>
                </a:lnTo>
                <a:lnTo>
                  <a:pt x="88849" y="156463"/>
                </a:lnTo>
                <a:lnTo>
                  <a:pt x="89357" y="156337"/>
                </a:lnTo>
                <a:lnTo>
                  <a:pt x="89738" y="155956"/>
                </a:lnTo>
                <a:lnTo>
                  <a:pt x="126296" y="127635"/>
                </a:lnTo>
                <a:lnTo>
                  <a:pt x="95961" y="127635"/>
                </a:lnTo>
                <a:lnTo>
                  <a:pt x="84404" y="126111"/>
                </a:lnTo>
                <a:lnTo>
                  <a:pt x="82880" y="125730"/>
                </a:lnTo>
                <a:lnTo>
                  <a:pt x="81610" y="125095"/>
                </a:lnTo>
                <a:lnTo>
                  <a:pt x="79578" y="123571"/>
                </a:lnTo>
                <a:lnTo>
                  <a:pt x="78689" y="122682"/>
                </a:lnTo>
                <a:lnTo>
                  <a:pt x="77927" y="121665"/>
                </a:lnTo>
                <a:lnTo>
                  <a:pt x="76276" y="119634"/>
                </a:lnTo>
                <a:lnTo>
                  <a:pt x="75514" y="117601"/>
                </a:lnTo>
                <a:lnTo>
                  <a:pt x="75387" y="113411"/>
                </a:lnTo>
                <a:lnTo>
                  <a:pt x="75895" y="111378"/>
                </a:lnTo>
                <a:lnTo>
                  <a:pt x="76911" y="109220"/>
                </a:lnTo>
                <a:lnTo>
                  <a:pt x="77800" y="107187"/>
                </a:lnTo>
                <a:lnTo>
                  <a:pt x="79324" y="105156"/>
                </a:lnTo>
                <a:lnTo>
                  <a:pt x="81102" y="103250"/>
                </a:lnTo>
                <a:lnTo>
                  <a:pt x="82880" y="101219"/>
                </a:lnTo>
                <a:lnTo>
                  <a:pt x="84912" y="99440"/>
                </a:lnTo>
                <a:lnTo>
                  <a:pt x="87071" y="97789"/>
                </a:lnTo>
                <a:lnTo>
                  <a:pt x="89103" y="96138"/>
                </a:lnTo>
                <a:lnTo>
                  <a:pt x="91389" y="94741"/>
                </a:lnTo>
                <a:lnTo>
                  <a:pt x="95961" y="92456"/>
                </a:lnTo>
                <a:lnTo>
                  <a:pt x="98247" y="91694"/>
                </a:lnTo>
                <a:lnTo>
                  <a:pt x="102692" y="90932"/>
                </a:lnTo>
                <a:lnTo>
                  <a:pt x="126553" y="90932"/>
                </a:lnTo>
                <a:lnTo>
                  <a:pt x="126187" y="89026"/>
                </a:lnTo>
                <a:lnTo>
                  <a:pt x="124790" y="85851"/>
                </a:lnTo>
                <a:lnTo>
                  <a:pt x="122504" y="82931"/>
                </a:lnTo>
                <a:lnTo>
                  <a:pt x="119583" y="79121"/>
                </a:lnTo>
                <a:lnTo>
                  <a:pt x="116281" y="76453"/>
                </a:lnTo>
                <a:lnTo>
                  <a:pt x="112725" y="74675"/>
                </a:lnTo>
                <a:lnTo>
                  <a:pt x="109042" y="72898"/>
                </a:lnTo>
                <a:lnTo>
                  <a:pt x="105232" y="72009"/>
                </a:lnTo>
                <a:close/>
              </a:path>
              <a:path w="168275" h="156844">
                <a:moveTo>
                  <a:pt x="126553" y="90932"/>
                </a:moveTo>
                <a:lnTo>
                  <a:pt x="102692" y="90932"/>
                </a:lnTo>
                <a:lnTo>
                  <a:pt x="104851" y="91059"/>
                </a:lnTo>
                <a:lnTo>
                  <a:pt x="108915" y="92328"/>
                </a:lnTo>
                <a:lnTo>
                  <a:pt x="114792" y="107187"/>
                </a:lnTo>
                <a:lnTo>
                  <a:pt x="114503" y="109982"/>
                </a:lnTo>
                <a:lnTo>
                  <a:pt x="113487" y="114173"/>
                </a:lnTo>
                <a:lnTo>
                  <a:pt x="95961" y="127635"/>
                </a:lnTo>
                <a:lnTo>
                  <a:pt x="126296" y="127635"/>
                </a:lnTo>
                <a:lnTo>
                  <a:pt x="157445" y="103505"/>
                </a:lnTo>
                <a:lnTo>
                  <a:pt x="127076" y="103505"/>
                </a:lnTo>
                <a:lnTo>
                  <a:pt x="127476" y="100202"/>
                </a:lnTo>
                <a:lnTo>
                  <a:pt x="127554" y="95503"/>
                </a:lnTo>
                <a:lnTo>
                  <a:pt x="126851" y="92456"/>
                </a:lnTo>
                <a:lnTo>
                  <a:pt x="126553" y="90932"/>
                </a:lnTo>
                <a:close/>
              </a:path>
              <a:path w="168275" h="156844">
                <a:moveTo>
                  <a:pt x="157302" y="80899"/>
                </a:moveTo>
                <a:lnTo>
                  <a:pt x="156794" y="81025"/>
                </a:lnTo>
                <a:lnTo>
                  <a:pt x="156413" y="81025"/>
                </a:lnTo>
                <a:lnTo>
                  <a:pt x="155905" y="81152"/>
                </a:lnTo>
                <a:lnTo>
                  <a:pt x="155524" y="81407"/>
                </a:lnTo>
                <a:lnTo>
                  <a:pt x="127076" y="103505"/>
                </a:lnTo>
                <a:lnTo>
                  <a:pt x="157445" y="103505"/>
                </a:lnTo>
                <a:lnTo>
                  <a:pt x="166954" y="96138"/>
                </a:lnTo>
                <a:lnTo>
                  <a:pt x="167335" y="95885"/>
                </a:lnTo>
                <a:lnTo>
                  <a:pt x="167589" y="95503"/>
                </a:lnTo>
                <a:lnTo>
                  <a:pt x="167779" y="94741"/>
                </a:lnTo>
                <a:lnTo>
                  <a:pt x="167741" y="93599"/>
                </a:lnTo>
                <a:lnTo>
                  <a:pt x="167589" y="93218"/>
                </a:lnTo>
                <a:lnTo>
                  <a:pt x="167280" y="92328"/>
                </a:lnTo>
                <a:lnTo>
                  <a:pt x="166954" y="91566"/>
                </a:lnTo>
                <a:lnTo>
                  <a:pt x="166319" y="90550"/>
                </a:lnTo>
                <a:lnTo>
                  <a:pt x="165811" y="89535"/>
                </a:lnTo>
                <a:lnTo>
                  <a:pt x="164922" y="88264"/>
                </a:lnTo>
                <a:lnTo>
                  <a:pt x="163779" y="86868"/>
                </a:lnTo>
                <a:lnTo>
                  <a:pt x="162636" y="85344"/>
                </a:lnTo>
                <a:lnTo>
                  <a:pt x="161620" y="84200"/>
                </a:lnTo>
                <a:lnTo>
                  <a:pt x="159969" y="82550"/>
                </a:lnTo>
                <a:lnTo>
                  <a:pt x="159207" y="81914"/>
                </a:lnTo>
                <a:lnTo>
                  <a:pt x="157937" y="81152"/>
                </a:lnTo>
                <a:lnTo>
                  <a:pt x="157302" y="80899"/>
                </a:lnTo>
                <a:close/>
              </a:path>
              <a:path w="168275" h="156844">
                <a:moveTo>
                  <a:pt x="80566" y="28956"/>
                </a:moveTo>
                <a:lnTo>
                  <a:pt x="47193" y="28956"/>
                </a:lnTo>
                <a:lnTo>
                  <a:pt x="51384" y="29083"/>
                </a:lnTo>
                <a:lnTo>
                  <a:pt x="54940" y="29463"/>
                </a:lnTo>
                <a:lnTo>
                  <a:pt x="57734" y="30352"/>
                </a:lnTo>
                <a:lnTo>
                  <a:pt x="60655" y="31241"/>
                </a:lnTo>
                <a:lnTo>
                  <a:pt x="62814" y="32512"/>
                </a:lnTo>
                <a:lnTo>
                  <a:pt x="64211" y="34416"/>
                </a:lnTo>
                <a:lnTo>
                  <a:pt x="65481" y="35940"/>
                </a:lnTo>
                <a:lnTo>
                  <a:pt x="66116" y="37464"/>
                </a:lnTo>
                <a:lnTo>
                  <a:pt x="66497" y="38988"/>
                </a:lnTo>
                <a:lnTo>
                  <a:pt x="66751" y="40512"/>
                </a:lnTo>
                <a:lnTo>
                  <a:pt x="66702" y="41148"/>
                </a:lnTo>
                <a:lnTo>
                  <a:pt x="66578" y="42290"/>
                </a:lnTo>
                <a:lnTo>
                  <a:pt x="66116" y="43561"/>
                </a:lnTo>
                <a:lnTo>
                  <a:pt x="65608" y="45085"/>
                </a:lnTo>
                <a:lnTo>
                  <a:pt x="28143" y="76581"/>
                </a:lnTo>
                <a:lnTo>
                  <a:pt x="27762" y="76835"/>
                </a:lnTo>
                <a:lnTo>
                  <a:pt x="27508" y="77215"/>
                </a:lnTo>
                <a:lnTo>
                  <a:pt x="27381" y="77724"/>
                </a:lnTo>
                <a:lnTo>
                  <a:pt x="27254" y="78105"/>
                </a:lnTo>
                <a:lnTo>
                  <a:pt x="27381" y="78739"/>
                </a:lnTo>
                <a:lnTo>
                  <a:pt x="31667" y="85851"/>
                </a:lnTo>
                <a:lnTo>
                  <a:pt x="32715" y="87249"/>
                </a:lnTo>
                <a:lnTo>
                  <a:pt x="33604" y="88391"/>
                </a:lnTo>
                <a:lnTo>
                  <a:pt x="34493" y="89281"/>
                </a:lnTo>
                <a:lnTo>
                  <a:pt x="35255" y="90170"/>
                </a:lnTo>
                <a:lnTo>
                  <a:pt x="36017" y="90805"/>
                </a:lnTo>
                <a:lnTo>
                  <a:pt x="37287" y="91566"/>
                </a:lnTo>
                <a:lnTo>
                  <a:pt x="37795" y="91694"/>
                </a:lnTo>
                <a:lnTo>
                  <a:pt x="38303" y="91694"/>
                </a:lnTo>
                <a:lnTo>
                  <a:pt x="38811" y="91821"/>
                </a:lnTo>
                <a:lnTo>
                  <a:pt x="72085" y="66166"/>
                </a:lnTo>
                <a:lnTo>
                  <a:pt x="86436" y="45720"/>
                </a:lnTo>
                <a:lnTo>
                  <a:pt x="86314" y="41910"/>
                </a:lnTo>
                <a:lnTo>
                  <a:pt x="85744" y="38988"/>
                </a:lnTo>
                <a:lnTo>
                  <a:pt x="85039" y="35813"/>
                </a:lnTo>
                <a:lnTo>
                  <a:pt x="83261" y="32385"/>
                </a:lnTo>
                <a:lnTo>
                  <a:pt x="80566" y="28956"/>
                </a:lnTo>
                <a:close/>
              </a:path>
              <a:path w="168275" h="156844">
                <a:moveTo>
                  <a:pt x="54940" y="0"/>
                </a:moveTo>
                <a:lnTo>
                  <a:pt x="54051" y="0"/>
                </a:lnTo>
                <a:lnTo>
                  <a:pt x="53289" y="508"/>
                </a:lnTo>
                <a:lnTo>
                  <a:pt x="711" y="41148"/>
                </a:lnTo>
                <a:lnTo>
                  <a:pt x="330" y="41528"/>
                </a:lnTo>
                <a:lnTo>
                  <a:pt x="76" y="41910"/>
                </a:lnTo>
                <a:lnTo>
                  <a:pt x="0" y="43561"/>
                </a:lnTo>
                <a:lnTo>
                  <a:pt x="203" y="44069"/>
                </a:lnTo>
                <a:lnTo>
                  <a:pt x="457" y="44831"/>
                </a:lnTo>
                <a:lnTo>
                  <a:pt x="838" y="45720"/>
                </a:lnTo>
                <a:lnTo>
                  <a:pt x="2108" y="47751"/>
                </a:lnTo>
                <a:lnTo>
                  <a:pt x="2997" y="49022"/>
                </a:lnTo>
                <a:lnTo>
                  <a:pt x="4140" y="50419"/>
                </a:lnTo>
                <a:lnTo>
                  <a:pt x="5283" y="51943"/>
                </a:lnTo>
                <a:lnTo>
                  <a:pt x="10490" y="56514"/>
                </a:lnTo>
                <a:lnTo>
                  <a:pt x="11379" y="56514"/>
                </a:lnTo>
                <a:lnTo>
                  <a:pt x="11887" y="56387"/>
                </a:lnTo>
                <a:lnTo>
                  <a:pt x="12268" y="56007"/>
                </a:lnTo>
                <a:lnTo>
                  <a:pt x="47193" y="28956"/>
                </a:lnTo>
                <a:lnTo>
                  <a:pt x="80566" y="28956"/>
                </a:lnTo>
                <a:lnTo>
                  <a:pt x="78054" y="25526"/>
                </a:lnTo>
                <a:lnTo>
                  <a:pt x="56972" y="17907"/>
                </a:lnTo>
                <a:lnTo>
                  <a:pt x="63068" y="13208"/>
                </a:lnTo>
                <a:lnTo>
                  <a:pt x="63449" y="12826"/>
                </a:lnTo>
                <a:lnTo>
                  <a:pt x="63703" y="12446"/>
                </a:lnTo>
                <a:lnTo>
                  <a:pt x="63957" y="11684"/>
                </a:lnTo>
                <a:lnTo>
                  <a:pt x="63957" y="11175"/>
                </a:lnTo>
                <a:lnTo>
                  <a:pt x="61417" y="6350"/>
                </a:lnTo>
                <a:lnTo>
                  <a:pt x="60528" y="5080"/>
                </a:lnTo>
                <a:lnTo>
                  <a:pt x="55448" y="126"/>
                </a:lnTo>
                <a:lnTo>
                  <a:pt x="5494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497067" y="2426207"/>
            <a:ext cx="1257096" cy="14170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765927" y="2658617"/>
            <a:ext cx="703580" cy="8773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8739" y="0"/>
            <a:ext cx="469773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006FC0"/>
                </a:solidFill>
              </a:rPr>
              <a:t>Secondary </a:t>
            </a:r>
            <a:r>
              <a:rPr sz="4000" spc="-15" dirty="0">
                <a:solidFill>
                  <a:srgbClr val="006FC0"/>
                </a:solidFill>
              </a:rPr>
              <a:t>motor</a:t>
            </a:r>
            <a:r>
              <a:rPr sz="4000" spc="-20" dirty="0">
                <a:solidFill>
                  <a:srgbClr val="006FC0"/>
                </a:solidFill>
              </a:rPr>
              <a:t> area</a:t>
            </a:r>
            <a:endParaRPr sz="4000"/>
          </a:p>
        </p:txBody>
      </p:sp>
      <p:sp>
        <p:nvSpPr>
          <p:cNvPr id="10" name="object 10"/>
          <p:cNvSpPr txBox="1"/>
          <p:nvPr/>
        </p:nvSpPr>
        <p:spPr>
          <a:xfrm>
            <a:off x="78739" y="634644"/>
            <a:ext cx="4389755" cy="156781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supplementary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motor</a:t>
            </a:r>
            <a:r>
              <a:rPr kumimoji="0" sz="2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area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Broadmann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</a:t>
            </a:r>
            <a:r>
              <a:rPr kumimoji="0" sz="2200" b="1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6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  <a:tab pos="1583055" algn="l"/>
                <a:tab pos="1995170" algn="l"/>
                <a:tab pos="3295650" algn="l"/>
                <a:tab pos="413766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</a:t>
            </a:r>
            <a:r>
              <a:rPr kumimoji="0" sz="2200" b="1" i="0" u="none" strike="noStrike" kern="1200" cap="none" spc="-4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ti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:-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erio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rt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frontal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gyri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extending</a:t>
            </a:r>
            <a:r>
              <a:rPr kumimoji="0" sz="2200" b="1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medially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8739" y="2244979"/>
            <a:ext cx="196596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  <a:tab pos="985519" algn="l"/>
              </a:tabLst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	function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222718" y="2244979"/>
            <a:ext cx="224282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454659" algn="l"/>
                <a:tab pos="104394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	t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21640" y="2580258"/>
            <a:ext cx="140017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motor area: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8739" y="2982594"/>
            <a:ext cx="103886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  <a:tab pos="76073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1-	</a:t>
            </a:r>
            <a:r>
              <a:rPr kumimoji="0" sz="2200" b="1" i="0" u="none" strike="noStrike" kern="1200" cap="none" spc="-19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69205" y="2982594"/>
            <a:ext cx="61277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034054" y="2982594"/>
            <a:ext cx="153924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1287145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og</a:t>
            </a:r>
            <a:r>
              <a:rPr kumimoji="0" sz="2200" b="1" i="0" u="none" strike="noStrike" kern="1200" cap="none" spc="-5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ams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21640" y="3318128"/>
            <a:ext cx="87630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activity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661878" y="3318128"/>
            <a:ext cx="192405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1348740" algn="l"/>
              </a:tabLst>
              <a:defRPr/>
            </a:pP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esul</a:t>
            </a:r>
            <a:r>
              <a:rPr kumimoji="0" sz="2200" b="1" i="0" u="none" strike="noStrike" kern="1200" cap="none" spc="-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</a:t>
            </a:r>
            <a:r>
              <a:rPr kumimoji="0" sz="2200" b="1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om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725254" y="2982594"/>
            <a:ext cx="74422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</a:t>
            </a:r>
            <a:r>
              <a:rPr kumimoji="0" sz="2200" b="1" i="0" u="none" strike="noStrike" kern="120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3876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1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8739" y="3585743"/>
            <a:ext cx="4389120" cy="116586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355600" marR="0" lvl="0" indent="0" algn="l" defTabSz="914400" rtl="0" eaLnBrk="1" fontAlgn="auto" latinLnBrk="0" hangingPunct="1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experience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5080" lvl="0" indent="-342900" algn="l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  <a:tab pos="1079500" algn="l"/>
                <a:tab pos="2542540" algn="l"/>
                <a:tab pos="4137025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2-	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</a:t>
            </a:r>
            <a:r>
              <a:rPr kumimoji="0" sz="2200" b="1" i="0" u="none" strike="noStrike" kern="120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ols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seq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enc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movements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8739" y="4793741"/>
            <a:ext cx="179070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  <a:tab pos="810895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3-	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Controls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070987" y="4793741"/>
            <a:ext cx="239712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5840" algn="l"/>
                <a:tab pos="1431925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</a:t>
            </a:r>
            <a:r>
              <a:rPr kumimoji="0" sz="2200" b="1" i="0" u="none" strike="noStrike" kern="120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ti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&amp;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2200" b="1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</a:t>
            </a:r>
            <a:r>
              <a:rPr kumimoji="0" sz="2200" b="1" i="0" u="none" strike="noStrike" kern="1200" cap="none" spc="-5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8739" y="5061407"/>
            <a:ext cx="4389120" cy="156845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355600" marR="0" lvl="0" indent="0" algn="l" defTabSz="914400" rtl="0" eaLnBrk="1" fontAlgn="auto" latinLnBrk="0" hangingPunct="1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orientation</a:t>
            </a:r>
            <a:r>
              <a:rPr kumimoji="0" sz="2200" b="1" i="0" u="none" strike="noStrike" kern="1200" cap="none" spc="5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movements.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4-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Controls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bimanual</a:t>
            </a:r>
            <a:r>
              <a:rPr kumimoji="0" sz="2200" b="1" i="0" u="none" strike="noStrike" kern="1200" cap="none" spc="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movements.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  <a:tab pos="1169035" algn="l"/>
                <a:tab pos="2145665" algn="l"/>
                <a:tab pos="3106420" algn="l"/>
                <a:tab pos="344297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Blood	supply:	Middle	&amp;	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anterior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cerebral</a:t>
            </a:r>
            <a:r>
              <a:rPr kumimoji="0" sz="2200" b="1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arteries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592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26619"/>
            <a:ext cx="419925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006FC0"/>
                </a:solidFill>
              </a:rPr>
              <a:t>secondary </a:t>
            </a:r>
            <a:r>
              <a:rPr sz="3600" spc="-15" dirty="0">
                <a:solidFill>
                  <a:srgbClr val="006FC0"/>
                </a:solidFill>
              </a:rPr>
              <a:t>motor</a:t>
            </a:r>
            <a:r>
              <a:rPr sz="3600" spc="-55" dirty="0">
                <a:solidFill>
                  <a:srgbClr val="006FC0"/>
                </a:solidFill>
              </a:rPr>
              <a:t> </a:t>
            </a:r>
            <a:r>
              <a:rPr sz="3600" spc="-15" dirty="0">
                <a:solidFill>
                  <a:srgbClr val="006FC0"/>
                </a:solidFill>
              </a:rPr>
              <a:t>area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78739" y="702310"/>
            <a:ext cx="4991735" cy="11652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Lesions</a:t>
            </a:r>
            <a:r>
              <a:rPr kumimoji="0" sz="2200" b="1" i="0" u="none" strike="noStrike" kern="1200" cap="none" spc="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:-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  <a:tab pos="1408430" algn="l"/>
                <a:tab pos="2607945" algn="l"/>
                <a:tab pos="3023235" algn="l"/>
                <a:tab pos="4093845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Ap</a:t>
            </a:r>
            <a:r>
              <a:rPr kumimoji="0" sz="2200" b="1" i="0" u="none" strike="noStrike" kern="1200" cap="none" spc="-6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xi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(in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bili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ecu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lear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ed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17508" y="1506981"/>
            <a:ext cx="281749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1438275" algn="l"/>
              </a:tabLst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purposeful	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movements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187943" y="1506981"/>
            <a:ext cx="87820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des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739" y="1841957"/>
            <a:ext cx="7478395" cy="11658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having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desire and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physical capacity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perform</a:t>
            </a:r>
            <a:r>
              <a:rPr kumimoji="0" sz="2200" b="1" i="0" u="none" strike="noStrike" kern="1200" cap="none" spc="2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them).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There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 no or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little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loss of</a:t>
            </a:r>
            <a:r>
              <a:rPr kumimoji="0" sz="2200" b="1" i="0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strength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12848" y="3270503"/>
            <a:ext cx="4981956" cy="30906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39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45279" y="3429000"/>
            <a:ext cx="4998720" cy="30236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440935" y="364236"/>
            <a:ext cx="4703063" cy="31668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563361" y="2064257"/>
            <a:ext cx="774700" cy="285115"/>
          </a:xfrm>
          <a:custGeom>
            <a:avLst/>
            <a:gdLst/>
            <a:ahLst/>
            <a:cxnLst/>
            <a:rect l="l" t="t" r="r" b="b"/>
            <a:pathLst>
              <a:path w="774700" h="285114">
                <a:moveTo>
                  <a:pt x="631698" y="0"/>
                </a:moveTo>
                <a:lnTo>
                  <a:pt x="631698" y="71246"/>
                </a:lnTo>
                <a:lnTo>
                  <a:pt x="0" y="71246"/>
                </a:lnTo>
                <a:lnTo>
                  <a:pt x="0" y="213740"/>
                </a:lnTo>
                <a:lnTo>
                  <a:pt x="631698" y="213740"/>
                </a:lnTo>
                <a:lnTo>
                  <a:pt x="631698" y="284988"/>
                </a:lnTo>
                <a:lnTo>
                  <a:pt x="774191" y="142493"/>
                </a:lnTo>
                <a:lnTo>
                  <a:pt x="631698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563361" y="2064257"/>
            <a:ext cx="774700" cy="285115"/>
          </a:xfrm>
          <a:custGeom>
            <a:avLst/>
            <a:gdLst/>
            <a:ahLst/>
            <a:cxnLst/>
            <a:rect l="l" t="t" r="r" b="b"/>
            <a:pathLst>
              <a:path w="774700" h="285114">
                <a:moveTo>
                  <a:pt x="0" y="71246"/>
                </a:moveTo>
                <a:lnTo>
                  <a:pt x="631698" y="71246"/>
                </a:lnTo>
                <a:lnTo>
                  <a:pt x="631698" y="0"/>
                </a:lnTo>
                <a:lnTo>
                  <a:pt x="774191" y="142493"/>
                </a:lnTo>
                <a:lnTo>
                  <a:pt x="631698" y="284988"/>
                </a:lnTo>
                <a:lnTo>
                  <a:pt x="631698" y="213740"/>
                </a:lnTo>
                <a:lnTo>
                  <a:pt x="0" y="213740"/>
                </a:lnTo>
                <a:lnTo>
                  <a:pt x="0" y="71246"/>
                </a:lnTo>
                <a:close/>
              </a:path>
            </a:pathLst>
          </a:custGeom>
          <a:ln w="2590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8739" y="0"/>
            <a:ext cx="241109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>
                <a:solidFill>
                  <a:srgbClr val="006FC0"/>
                </a:solidFill>
              </a:rPr>
              <a:t>Boca's</a:t>
            </a:r>
            <a:r>
              <a:rPr sz="4000" spc="-55" dirty="0">
                <a:solidFill>
                  <a:srgbClr val="006FC0"/>
                </a:solidFill>
              </a:rPr>
              <a:t> </a:t>
            </a:r>
            <a:r>
              <a:rPr sz="4000" spc="-20" dirty="0">
                <a:solidFill>
                  <a:srgbClr val="006FC0"/>
                </a:solidFill>
              </a:rPr>
              <a:t>area</a:t>
            </a:r>
            <a:endParaRPr sz="4000"/>
          </a:p>
        </p:txBody>
      </p:sp>
      <p:sp>
        <p:nvSpPr>
          <p:cNvPr id="7" name="object 7"/>
          <p:cNvSpPr txBox="1"/>
          <p:nvPr/>
        </p:nvSpPr>
        <p:spPr>
          <a:xfrm>
            <a:off x="78739" y="668781"/>
            <a:ext cx="4414520" cy="3076575"/>
          </a:xfrm>
          <a:prstGeom prst="rect">
            <a:avLst/>
          </a:prstGeom>
        </p:spPr>
        <p:txBody>
          <a:bodyPr vert="horz" wrap="square" lIns="0" tIns="45719" rIns="0" bIns="0" rtlCol="0">
            <a:spAutoFit/>
          </a:bodyPr>
          <a:lstStyle/>
          <a:p>
            <a:pPr marL="355600" marR="5080" lvl="0" indent="-342900" algn="just" defTabSz="914400" rtl="0" eaLnBrk="1" fontAlgn="auto" latinLnBrk="0" hangingPunct="1">
              <a:lnSpc>
                <a:spcPct val="90000"/>
              </a:lnSpc>
              <a:spcBef>
                <a:spcPts val="359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motor (anterior)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speech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area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(of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Broca, areas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44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45)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  usually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situated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inferior 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frontal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gyrus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left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side (in 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right-handed and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most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left-  handed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people), below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 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front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face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area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centred 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pars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triangularis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between 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anterior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ascending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rami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 the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lateral</a:t>
            </a:r>
            <a:r>
              <a:rPr kumimoji="0" sz="2200" b="1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fissure.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739" y="4122801"/>
            <a:ext cx="178498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  <a:tab pos="1529080" algn="l"/>
              </a:tabLst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65976" y="4122801"/>
            <a:ext cx="242760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403860" algn="l"/>
                <a:tab pos="1696085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it	p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uces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</a:t>
            </a:r>
            <a:r>
              <a:rPr kumimoji="0" sz="22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8739" y="4424553"/>
            <a:ext cx="4413885" cy="2070735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355600" marR="5080" lvl="0" indent="0" algn="just" defTabSz="914400" rtl="0" eaLnBrk="1" fontAlgn="auto" latinLnBrk="0" hangingPunct="1">
              <a:lnSpc>
                <a:spcPct val="90100"/>
              </a:lnSpc>
              <a:spcBef>
                <a:spcPts val="3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aphasia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— difficulty in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finding the  right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words,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but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not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paralysis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laryngeal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musculature.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Blood supply</a:t>
            </a:r>
            <a:r>
              <a:rPr kumimoji="0" sz="2200" b="1" i="0" u="none" strike="noStrike" kern="1200" cap="none" spc="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:-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Middle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cerebral</a:t>
            </a:r>
            <a:r>
              <a:rPr kumimoji="0" sz="2200" b="1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a.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982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13617" y="3531108"/>
            <a:ext cx="4630382" cy="27828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76601" y="364236"/>
            <a:ext cx="4567397" cy="30401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8739" y="0"/>
            <a:ext cx="336550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30" dirty="0">
                <a:solidFill>
                  <a:srgbClr val="006FC0"/>
                </a:solidFill>
              </a:rPr>
              <a:t>Wernicke's</a:t>
            </a:r>
            <a:r>
              <a:rPr sz="4000" spc="-60" dirty="0">
                <a:solidFill>
                  <a:srgbClr val="006FC0"/>
                </a:solidFill>
              </a:rPr>
              <a:t> </a:t>
            </a:r>
            <a:r>
              <a:rPr sz="4000" spc="-20" dirty="0">
                <a:solidFill>
                  <a:srgbClr val="006FC0"/>
                </a:solidFill>
              </a:rPr>
              <a:t>area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78739" y="647445"/>
            <a:ext cx="4414520" cy="3013710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355600" marR="5080" lvl="0" indent="-342900" algn="just" defTabSz="914400" rtl="0" eaLnBrk="1" fontAlgn="auto" latinLnBrk="0" hangingPunct="1">
              <a:lnSpc>
                <a:spcPts val="1920"/>
              </a:lnSpc>
              <a:spcBef>
                <a:spcPts val="56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posterior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speech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area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(of  </a:t>
            </a:r>
            <a:r>
              <a:rPr kumimoji="0" sz="20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Wernicke)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 in the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posterior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parts of  the superior and middle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temporal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gyri 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extends </a:t>
            </a:r>
            <a:r>
              <a:rPr kumimoji="0" sz="20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into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lower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part of the 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parietal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lobe.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6350" lvl="0" indent="-342900" algn="just" defTabSz="914400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It is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connected </a:t>
            </a:r>
            <a:r>
              <a:rPr kumimoji="0" sz="20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0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Broca’s,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visual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&amp; 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auditory </a:t>
            </a:r>
            <a:r>
              <a:rPr kumimoji="0" sz="20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cortex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Function: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-342900" algn="l" defTabSz="914400" rtl="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000" b="1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understand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written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2000" b="1" i="0" u="none" strike="noStrike" kern="1200" cap="none" spc="2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spoken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0" algn="l" defTabSz="914400" rtl="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language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739" y="3635121"/>
            <a:ext cx="172466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  <a:tab pos="819785" algn="l"/>
              </a:tabLst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Its	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integrity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82780" y="3635121"/>
            <a:ext cx="250825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4175" algn="l"/>
                <a:tab pos="1630680" algn="l"/>
                <a:tab pos="2141220" algn="l"/>
              </a:tabLst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	nec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es</a:t>
            </a:r>
            <a:r>
              <a:rPr kumimoji="0" sz="2000" b="1" i="0" u="none" strike="noStrike" kern="1200" cap="none" spc="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ary	</a:t>
            </a:r>
            <a:r>
              <a:rPr kumimoji="0" sz="2000" b="1" i="0" u="none" strike="noStrike" kern="1200" cap="none" spc="-3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	the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1640" y="3878960"/>
            <a:ext cx="269748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understanding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2000" b="1" i="0" u="none" strike="noStrike" kern="120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speech.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8739" y="4488560"/>
            <a:ext cx="260032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  <a:tab pos="1200785" algn="l"/>
                <a:tab pos="1552575" algn="l"/>
              </a:tabLst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Lesion	…	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Receptive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825623" y="4488560"/>
            <a:ext cx="1666875" cy="575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5080" lvl="0" indent="0" algn="r" defTabSz="914400" rtl="0" eaLnBrk="1" fontAlgn="auto" latinLnBrk="0" hangingPunct="1">
              <a:lnSpc>
                <a:spcPts val="216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87145" algn="l"/>
              </a:tabLst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sz="2000" b="1" i="0" u="none" strike="noStrike" kern="1200" cap="none" spc="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hasia;	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7620" lvl="0" indent="0" algn="r" defTabSz="914400" rtl="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but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1640" y="4732096"/>
            <a:ext cx="3448685" cy="5759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16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>
                <a:tab pos="1030605" algn="l"/>
                <a:tab pos="2254885" algn="l"/>
                <a:tab pos="2767965" algn="l"/>
              </a:tabLst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</a:t>
            </a:r>
            <a:r>
              <a:rPr kumimoji="0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tie</a:t>
            </a:r>
            <a:r>
              <a:rPr kumimoji="0" sz="20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	</a:t>
            </a:r>
            <a:r>
              <a:rPr kumimoji="0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espo</a:t>
            </a:r>
            <a:r>
              <a:rPr kumimoji="0" sz="20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ds	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	i</a:t>
            </a:r>
            <a:r>
              <a:rPr kumimoji="0" sz="20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nt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ct,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irrelevant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speech!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8739" y="5586171"/>
            <a:ext cx="273240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Blood</a:t>
            </a:r>
            <a:r>
              <a:rPr kumimoji="0" sz="2000" b="1" i="0" u="none" strike="noStrike" kern="1200" cap="none" spc="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supply: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Middle </a:t>
            </a:r>
            <a:r>
              <a:rPr kumimoji="0" sz="20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cerebral</a:t>
            </a:r>
            <a:r>
              <a:rPr kumimoji="0" sz="20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artery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773161" y="2058161"/>
            <a:ext cx="774700" cy="285115"/>
          </a:xfrm>
          <a:custGeom>
            <a:avLst/>
            <a:gdLst/>
            <a:ahLst/>
            <a:cxnLst/>
            <a:rect l="l" t="t" r="r" b="b"/>
            <a:pathLst>
              <a:path w="774700" h="285114">
                <a:moveTo>
                  <a:pt x="142494" y="0"/>
                </a:moveTo>
                <a:lnTo>
                  <a:pt x="0" y="142493"/>
                </a:lnTo>
                <a:lnTo>
                  <a:pt x="142494" y="284988"/>
                </a:lnTo>
                <a:lnTo>
                  <a:pt x="142494" y="213740"/>
                </a:lnTo>
                <a:lnTo>
                  <a:pt x="774192" y="213740"/>
                </a:lnTo>
                <a:lnTo>
                  <a:pt x="774192" y="71247"/>
                </a:lnTo>
                <a:lnTo>
                  <a:pt x="142494" y="71247"/>
                </a:lnTo>
                <a:lnTo>
                  <a:pt x="142494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773161" y="2058161"/>
            <a:ext cx="774700" cy="285115"/>
          </a:xfrm>
          <a:custGeom>
            <a:avLst/>
            <a:gdLst/>
            <a:ahLst/>
            <a:cxnLst/>
            <a:rect l="l" t="t" r="r" b="b"/>
            <a:pathLst>
              <a:path w="774700" h="285114">
                <a:moveTo>
                  <a:pt x="774192" y="213740"/>
                </a:moveTo>
                <a:lnTo>
                  <a:pt x="142494" y="213740"/>
                </a:lnTo>
                <a:lnTo>
                  <a:pt x="142494" y="284988"/>
                </a:lnTo>
                <a:lnTo>
                  <a:pt x="0" y="142493"/>
                </a:lnTo>
                <a:lnTo>
                  <a:pt x="142494" y="0"/>
                </a:lnTo>
                <a:lnTo>
                  <a:pt x="142494" y="71247"/>
                </a:lnTo>
                <a:lnTo>
                  <a:pt x="774192" y="71247"/>
                </a:lnTo>
                <a:lnTo>
                  <a:pt x="774192" y="213740"/>
                </a:lnTo>
                <a:close/>
              </a:path>
            </a:pathLst>
          </a:custGeom>
          <a:ln w="2590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00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55358" y="1930907"/>
            <a:ext cx="4570539" cy="30416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8739" y="0"/>
            <a:ext cx="357314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25" dirty="0">
                <a:solidFill>
                  <a:srgbClr val="006FC0"/>
                </a:solidFill>
              </a:rPr>
              <a:t>Prefrontal</a:t>
            </a:r>
            <a:r>
              <a:rPr sz="4000" spc="-50" dirty="0">
                <a:solidFill>
                  <a:srgbClr val="006FC0"/>
                </a:solidFill>
              </a:rPr>
              <a:t> </a:t>
            </a:r>
            <a:r>
              <a:rPr sz="4000" spc="-30" dirty="0">
                <a:solidFill>
                  <a:srgbClr val="006FC0"/>
                </a:solidFill>
              </a:rPr>
              <a:t>cortex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78739" y="702310"/>
            <a:ext cx="4390390" cy="17691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6350" lvl="0" indent="-342900" algn="just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prefrontal cortex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 an 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extensive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area that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lies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anterior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 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22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precentral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  <a:tab pos="915035" algn="l"/>
                <a:tab pos="2210435" algn="l"/>
                <a:tab pos="2853055" algn="l"/>
                <a:tab pos="3165475" algn="l"/>
              </a:tabLst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22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ncern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739" y="2513202"/>
            <a:ext cx="236537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469265" algn="l"/>
                <a:tab pos="1019810" algn="l"/>
                <a:tab pos="211328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1.	t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</a:t>
            </a:r>
            <a:r>
              <a:rPr kumimoji="0" sz="2200" b="1" i="0" u="none" strike="noStrike" kern="1200" cap="none" spc="-7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eu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83307" y="2513202"/>
            <a:ext cx="188468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561975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ividua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</a:t>
            </a:r>
            <a:r>
              <a:rPr kumimoji="0" sz="2200" b="1" i="0" u="none" strike="noStrike" kern="1200" cap="none" spc="-1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’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739" y="2781195"/>
            <a:ext cx="4389120" cy="116522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469900" marR="0" lvl="0" indent="0" algn="l" defTabSz="914400" rtl="0" eaLnBrk="1" fontAlgn="auto" latinLnBrk="0" hangingPunct="1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personality.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Tx/>
              <a:buSzTx/>
              <a:buFontTx/>
              <a:buNone/>
              <a:tabLst>
                <a:tab pos="469265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2.	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regulator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200" b="1" i="0" u="none" strike="noStrike" kern="1200" cap="none" spc="-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person’s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depth</a:t>
            </a:r>
            <a:r>
              <a:rPr kumimoji="0" sz="2200" b="1" i="0" u="none" strike="noStrike" kern="1200" cap="none" spc="19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feeling.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739" y="3988689"/>
            <a:ext cx="132143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469265" algn="l"/>
                <a:tab pos="840105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3.	It	also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72339" y="3988689"/>
            <a:ext cx="72961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1" i="0" u="none" strike="noStrike" kern="1200" cap="none" spc="-5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erts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477770" y="3988689"/>
            <a:ext cx="199136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488950" algn="l"/>
                <a:tab pos="175895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its	i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luen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5940" y="4323969"/>
            <a:ext cx="393001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1642745" algn="l"/>
                <a:tab pos="2244090" algn="l"/>
                <a:tab pos="3480435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erminin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ini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ti</a:t>
            </a:r>
            <a:r>
              <a:rPr kumimoji="0" sz="2200" b="1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judgment of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</a:t>
            </a:r>
            <a:r>
              <a:rPr kumimoji="0" sz="2200" b="1" i="0" u="none" strike="noStrike" kern="1200" cap="none" spc="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individual.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594733" y="2585085"/>
            <a:ext cx="612775" cy="589280"/>
          </a:xfrm>
          <a:custGeom>
            <a:avLst/>
            <a:gdLst/>
            <a:ahLst/>
            <a:cxnLst/>
            <a:rect l="l" t="t" r="r" b="b"/>
            <a:pathLst>
              <a:path w="612775" h="589280">
                <a:moveTo>
                  <a:pt x="97789" y="0"/>
                </a:moveTo>
                <a:lnTo>
                  <a:pt x="0" y="103631"/>
                </a:lnTo>
                <a:lnTo>
                  <a:pt x="459739" y="537337"/>
                </a:lnTo>
                <a:lnTo>
                  <a:pt x="410844" y="589152"/>
                </a:lnTo>
                <a:lnTo>
                  <a:pt x="612266" y="583311"/>
                </a:lnTo>
                <a:lnTo>
                  <a:pt x="607927" y="433704"/>
                </a:lnTo>
                <a:lnTo>
                  <a:pt x="557529" y="433704"/>
                </a:lnTo>
                <a:lnTo>
                  <a:pt x="97789" y="0"/>
                </a:lnTo>
                <a:close/>
              </a:path>
              <a:path w="612775" h="589280">
                <a:moveTo>
                  <a:pt x="606425" y="381888"/>
                </a:moveTo>
                <a:lnTo>
                  <a:pt x="557529" y="433704"/>
                </a:lnTo>
                <a:lnTo>
                  <a:pt x="607927" y="433704"/>
                </a:lnTo>
                <a:lnTo>
                  <a:pt x="606425" y="381888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594733" y="2585085"/>
            <a:ext cx="612775" cy="589280"/>
          </a:xfrm>
          <a:custGeom>
            <a:avLst/>
            <a:gdLst/>
            <a:ahLst/>
            <a:cxnLst/>
            <a:rect l="l" t="t" r="r" b="b"/>
            <a:pathLst>
              <a:path w="612775" h="589280">
                <a:moveTo>
                  <a:pt x="97789" y="0"/>
                </a:moveTo>
                <a:lnTo>
                  <a:pt x="557529" y="433704"/>
                </a:lnTo>
                <a:lnTo>
                  <a:pt x="606425" y="381888"/>
                </a:lnTo>
                <a:lnTo>
                  <a:pt x="612266" y="583311"/>
                </a:lnTo>
                <a:lnTo>
                  <a:pt x="410844" y="589152"/>
                </a:lnTo>
                <a:lnTo>
                  <a:pt x="459739" y="537337"/>
                </a:lnTo>
                <a:lnTo>
                  <a:pt x="0" y="103631"/>
                </a:lnTo>
                <a:lnTo>
                  <a:pt x="97789" y="0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97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8739" y="0"/>
            <a:ext cx="357314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25" dirty="0">
                <a:solidFill>
                  <a:srgbClr val="FFFFFF"/>
                </a:solidFill>
              </a:rPr>
              <a:t>Prefrontal</a:t>
            </a:r>
            <a:r>
              <a:rPr sz="4000" spc="-50" dirty="0">
                <a:solidFill>
                  <a:srgbClr val="FFFFFF"/>
                </a:solidFill>
              </a:rPr>
              <a:t> </a:t>
            </a:r>
            <a:r>
              <a:rPr sz="4000" spc="-30" dirty="0">
                <a:solidFill>
                  <a:srgbClr val="FFFFFF"/>
                </a:solidFill>
              </a:rPr>
              <a:t>cortex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3965132" y="1037590"/>
            <a:ext cx="50165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739" y="634644"/>
            <a:ext cx="3745229" cy="1064895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6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Lesions</a:t>
            </a:r>
            <a:r>
              <a:rPr kumimoji="0" sz="2200" b="1" i="0" u="none" strike="noStrike" kern="1200" cap="none" spc="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:-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5080" lvl="0" indent="-342900" algn="l" defTabSz="914400" rtl="0" eaLnBrk="1" fontAlgn="auto" latinLnBrk="0" hangingPunct="1">
              <a:lnSpc>
                <a:spcPts val="2380"/>
              </a:lnSpc>
              <a:spcBef>
                <a:spcPts val="56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  <a:tab pos="692150" algn="l"/>
                <a:tab pos="1038225" algn="l"/>
                <a:tab pos="1711325" algn="l"/>
                <a:tab pos="293624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It	is	n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ene</a:t>
            </a:r>
            <a:r>
              <a:rPr kumimoji="0" sz="22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ally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ag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eed  destruction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2200" b="1" i="0" u="none" strike="noStrike" kern="120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prefrontal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739" y="1707845"/>
            <a:ext cx="4396105" cy="4619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ts val="251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  <a:tab pos="1332865" algn="l"/>
                <a:tab pos="2127885" algn="l"/>
                <a:tab pos="2766060" algn="l"/>
                <a:tab pos="3960495" algn="l"/>
              </a:tabLst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region	does	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not	produce	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any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0" algn="l" defTabSz="914400" rtl="0" eaLnBrk="1" fontAlgn="auto" latinLnBrk="0" hangingPunct="1">
              <a:lnSpc>
                <a:spcPts val="25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marked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loss of</a:t>
            </a:r>
            <a:r>
              <a:rPr kumimoji="0" sz="2200" b="1" i="0" u="none" strike="noStrike" kern="1200" cap="none" spc="4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intelligence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5080" lvl="0" indent="-342900" algn="just" defTabSz="914400" rtl="0" eaLnBrk="1" fontAlgn="auto" latinLnBrk="0" hangingPunct="1">
              <a:lnSpc>
                <a:spcPts val="2380"/>
              </a:lnSpc>
              <a:spcBef>
                <a:spcPts val="56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200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Tumour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traumatic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destruction 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the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prefrontal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cortex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result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 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200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person’s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losing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initiative and  judgment.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10160" lvl="0" indent="-342900" algn="just" defTabSz="914400" rtl="0" eaLnBrk="1" fontAlgn="auto" latinLnBrk="0" hangingPunct="1">
              <a:lnSpc>
                <a:spcPts val="2380"/>
              </a:lnSpc>
              <a:spcBef>
                <a:spcPts val="51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Emotional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changes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that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occur  include a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tendency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2200" b="1" i="0" u="none" strike="noStrike" kern="120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euphoria.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10160" lvl="0" indent="-342900" algn="just" defTabSz="914400" rtl="0" eaLnBrk="1" fontAlgn="auto" latinLnBrk="0" hangingPunct="1">
              <a:lnSpc>
                <a:spcPct val="90000"/>
              </a:lnSpc>
              <a:spcBef>
                <a:spcPts val="49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patient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longer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conforms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 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accepted mode of social 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behavior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becomes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careless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dress and</a:t>
            </a:r>
            <a:r>
              <a:rPr kumimoji="0" sz="2200" b="1" i="0" u="none" strike="noStrike" kern="1200" cap="none" spc="2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appearance.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Bipolar</a:t>
            </a:r>
            <a:r>
              <a:rPr kumimoji="0" sz="2200" b="1" i="0" u="none" strike="noStrike" kern="1200" cap="none" spc="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disorders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Schizophrenia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23232" y="1371600"/>
            <a:ext cx="4620767" cy="38801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72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55358" y="1930907"/>
            <a:ext cx="4570539" cy="30416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8739" y="0"/>
            <a:ext cx="294195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006FC0"/>
                </a:solidFill>
              </a:rPr>
              <a:t>Sensory</a:t>
            </a:r>
            <a:r>
              <a:rPr sz="4000" spc="-25" dirty="0">
                <a:solidFill>
                  <a:srgbClr val="006FC0"/>
                </a:solidFill>
              </a:rPr>
              <a:t> </a:t>
            </a:r>
            <a:r>
              <a:rPr sz="4000" spc="-20" dirty="0">
                <a:solidFill>
                  <a:srgbClr val="006FC0"/>
                </a:solidFill>
              </a:rPr>
              <a:t>areas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3126504" y="1909698"/>
            <a:ext cx="134239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ace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739" y="1036980"/>
            <a:ext cx="3986529" cy="156845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1- Primary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somatosensory</a:t>
            </a:r>
            <a:r>
              <a:rPr kumimoji="0" sz="2200" b="1" i="0" u="none" strike="noStrike" kern="1200" cap="none" spc="114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area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 typeface="Calibri"/>
              <a:buChar char="-"/>
              <a:tabLst>
                <a:tab pos="354965" algn="l"/>
                <a:tab pos="355600" algn="l"/>
              </a:tabLst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postcentral</a:t>
            </a:r>
            <a:r>
              <a:rPr kumimoji="0" sz="22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gyrus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1229360" lvl="0" indent="-342900" algn="l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 typeface="Calibri"/>
              <a:buChar char="-"/>
              <a:tabLst>
                <a:tab pos="354965" algn="l"/>
                <a:tab pos="355600" algn="l"/>
                <a:tab pos="1716405" algn="l"/>
                <a:tab pos="2509520" algn="l"/>
              </a:tabLst>
              <a:defRPr/>
            </a:pPr>
            <a:r>
              <a:rPr kumimoji="0" sz="22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erio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 lobule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739" y="2580027"/>
            <a:ext cx="4390390" cy="150050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 typeface="Calibri"/>
              <a:buChar char="-"/>
              <a:tabLst>
                <a:tab pos="354965" algn="l"/>
                <a:tab pos="355600" algn="l"/>
              </a:tabLst>
              <a:defRPr/>
            </a:pP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Recieves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primary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from</a:t>
            </a:r>
            <a:r>
              <a:rPr kumimoji="0" sz="2200" b="1" i="0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thalamus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5080" lvl="0" indent="-342900" algn="just" defTabSz="914400" rtl="0" eaLnBrk="1" fontAlgn="auto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Tx/>
              <a:buSzTx/>
              <a:buFont typeface="Calibri"/>
              <a:buChar char="-"/>
              <a:tabLst>
                <a:tab pos="355600" algn="l"/>
              </a:tabLst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Sensations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from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oral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region,  pharynx,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larynx &amp; perineum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  received</a:t>
            </a:r>
            <a:r>
              <a:rPr kumimoji="0" sz="2200" b="1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bilaterally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739" y="4524832"/>
            <a:ext cx="197675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  <a:tab pos="756285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2-	Sec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ary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03468" y="4524832"/>
            <a:ext cx="226377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274320" algn="l"/>
                <a:tab pos="695960" algn="l"/>
                <a:tab pos="2163445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	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ci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)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551046" y="5263133"/>
            <a:ext cx="91757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ri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8739" y="4793132"/>
            <a:ext cx="3251835" cy="116586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355600" marR="0" lvl="0" indent="0" algn="l" defTabSz="914400" rtl="0" eaLnBrk="1" fontAlgn="auto" latinLnBrk="0" hangingPunct="1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somatosensory</a:t>
            </a:r>
            <a:r>
              <a:rPr kumimoji="0" sz="2200" b="1" i="0" u="none" strike="noStrike" kern="1200" cap="none" spc="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area.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5080" lvl="0" indent="-342900" algn="l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4965" algn="l"/>
                <a:tab pos="1641475" algn="l"/>
                <a:tab pos="2272665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	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cupie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erior 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lobule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140065" y="1948433"/>
            <a:ext cx="15494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042531" y="1711579"/>
            <a:ext cx="15494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97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805" y="267950"/>
            <a:ext cx="6340390" cy="632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14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0"/>
            <a:ext cx="447738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>
                <a:solidFill>
                  <a:srgbClr val="006FC0"/>
                </a:solidFill>
              </a:rPr>
              <a:t>Primary </a:t>
            </a:r>
            <a:r>
              <a:rPr sz="4000" dirty="0">
                <a:solidFill>
                  <a:srgbClr val="006FC0"/>
                </a:solidFill>
              </a:rPr>
              <a:t>sensory</a:t>
            </a:r>
            <a:r>
              <a:rPr sz="4000" spc="-10" dirty="0">
                <a:solidFill>
                  <a:srgbClr val="006FC0"/>
                </a:solidFill>
              </a:rPr>
              <a:t> </a:t>
            </a:r>
            <a:r>
              <a:rPr sz="4000" spc="-20" dirty="0">
                <a:solidFill>
                  <a:srgbClr val="006FC0"/>
                </a:solidFill>
              </a:rPr>
              <a:t>area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78739" y="1438935"/>
            <a:ext cx="4390390" cy="831215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3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Sensory</a:t>
            </a:r>
            <a:r>
              <a:rPr kumimoji="0" sz="2200" b="1" i="0" u="none" strike="noStrike" kern="1200" cap="none" spc="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homunculus: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  <a:tab pos="927735" algn="l"/>
                <a:tab pos="1979930" algn="l"/>
                <a:tab pos="2362200" algn="l"/>
                <a:tab pos="2893695" algn="l"/>
                <a:tab pos="3760470" algn="l"/>
                <a:tab pos="4239260" algn="l"/>
              </a:tabLst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am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81527" y="2244979"/>
            <a:ext cx="887094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69342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21640" y="2244979"/>
            <a:ext cx="114617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rticul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 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related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43529" y="2244979"/>
            <a:ext cx="1628139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31115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757555" algn="l"/>
                <a:tab pos="1228725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 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its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69107" y="2580258"/>
            <a:ext cx="119761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functional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739" y="2915538"/>
            <a:ext cx="4390390" cy="23056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2132330" algn="l"/>
                <a:tab pos="2775585" algn="l"/>
                <a:tab pos="4138295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impor</a:t>
            </a:r>
            <a:r>
              <a:rPr kumimoji="0" sz="22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&amp;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num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receptors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 not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its</a:t>
            </a:r>
            <a:r>
              <a:rPr kumimoji="0" sz="22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size)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Blood</a:t>
            </a:r>
            <a:r>
              <a:rPr kumimoji="0" sz="2200" b="1" i="0" u="none" strike="noStrike" kern="1200" cap="none" spc="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supply: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Tx/>
              <a:buSzTx/>
              <a:buFont typeface="Calibri"/>
              <a:buChar char="-"/>
              <a:tabLst>
                <a:tab pos="354965" algn="l"/>
                <a:tab pos="355600" algn="l"/>
              </a:tabLst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Middle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cerebral</a:t>
            </a:r>
            <a:r>
              <a:rPr kumimoji="0" sz="2200" b="1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artery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 typeface="Calibri"/>
              <a:buChar char="-"/>
              <a:tabLst>
                <a:tab pos="354965" algn="l"/>
                <a:tab pos="355600" algn="l"/>
              </a:tabLst>
              <a:defRPr/>
            </a:pP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Anterior cerebral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artery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(leg</a:t>
            </a:r>
            <a:r>
              <a:rPr kumimoji="0" sz="2200" b="1" i="0" u="none" strike="noStrike" kern="1200" cap="none" spc="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area)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626230" y="1172845"/>
            <a:ext cx="4487718" cy="36162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16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0"/>
            <a:ext cx="447738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>
                <a:solidFill>
                  <a:srgbClr val="006FC0"/>
                </a:solidFill>
              </a:rPr>
              <a:t>Primary </a:t>
            </a:r>
            <a:r>
              <a:rPr sz="4000" dirty="0">
                <a:solidFill>
                  <a:srgbClr val="006FC0"/>
                </a:solidFill>
              </a:rPr>
              <a:t>sensory</a:t>
            </a:r>
            <a:r>
              <a:rPr sz="4000" spc="-10" dirty="0">
                <a:solidFill>
                  <a:srgbClr val="006FC0"/>
                </a:solidFill>
              </a:rPr>
              <a:t> </a:t>
            </a:r>
            <a:r>
              <a:rPr sz="4000" spc="-20" dirty="0">
                <a:solidFill>
                  <a:srgbClr val="006FC0"/>
                </a:solidFill>
              </a:rPr>
              <a:t>area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78739" y="634644"/>
            <a:ext cx="1998980" cy="763270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6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Lesions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:-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  <a:tab pos="1746885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Lesi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ns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1640" y="1339342"/>
            <a:ext cx="212979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160528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some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tic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ea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96884" y="1037590"/>
            <a:ext cx="1870710" cy="66230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30810" marR="5080" lvl="0" indent="-118745" algn="l" defTabSz="914400" rtl="0" eaLnBrk="1" fontAlgn="auto" latinLnBrk="0" hangingPunct="1">
              <a:lnSpc>
                <a:spcPts val="2380"/>
              </a:lnSpc>
              <a:spcBef>
                <a:spcPts val="39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8800" algn="l"/>
                <a:tab pos="942975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prima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  of	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21640" y="1640789"/>
            <a:ext cx="289369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931544" algn="l"/>
                <a:tab pos="1407160" algn="l"/>
              </a:tabLst>
              <a:defRPr/>
            </a:pP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es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lt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5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1" i="0" u="none" strike="noStrike" kern="120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1" i="0" u="none" strike="noStrike" kern="1200" cap="none" spc="-6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47362" y="1339342"/>
            <a:ext cx="920750" cy="6623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6690" marR="0" lvl="0" indent="0" algn="l" defTabSz="914400" rtl="0" eaLnBrk="1" fontAlgn="auto" latinLnBrk="0" hangingPunct="1">
              <a:lnSpc>
                <a:spcPts val="251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ts val="25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1640" y="1943226"/>
            <a:ext cx="319087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1835785" algn="l"/>
                <a:tab pos="2803525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rb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nces,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ich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61942" y="1943226"/>
            <a:ext cx="60642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1640" y="2244979"/>
            <a:ext cx="4048125" cy="1567815"/>
          </a:xfrm>
          <a:prstGeom prst="rect">
            <a:avLst/>
          </a:prstGeom>
        </p:spPr>
        <p:txBody>
          <a:bodyPr vert="horz" wrap="square" lIns="0" tIns="45719" rIns="0" bIns="0" rtlCol="0">
            <a:spAutoFit/>
          </a:bodyPr>
          <a:lstStyle/>
          <a:p>
            <a:pPr marL="12700" marR="5080" lvl="0" indent="0" algn="just" defTabSz="914400" rtl="0" eaLnBrk="1" fontAlgn="auto" latinLnBrk="0" hangingPunct="1">
              <a:lnSpc>
                <a:spcPct val="90000"/>
              </a:lnSpc>
              <a:spcBef>
                <a:spcPts val="3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severe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distal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parts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limbs.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Crude painful, tactile,and  thermal stimuli often return,but 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this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believed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 due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function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2200" b="1" i="0" u="none" strike="noStrike" kern="1200" cap="none" spc="5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thalamus.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59689" y="3860167"/>
          <a:ext cx="4425314" cy="9928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903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607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9948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7465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33626">
                <a:tc>
                  <a:txBody>
                    <a:bodyPr/>
                    <a:lstStyle/>
                    <a:p>
                      <a:pPr marL="374650" indent="-342900">
                        <a:lnSpc>
                          <a:spcPts val="2430"/>
                        </a:lnSpc>
                        <a:buFont typeface="Arial"/>
                        <a:buChar char="•"/>
                        <a:tabLst>
                          <a:tab pos="374015" algn="l"/>
                          <a:tab pos="374650" algn="l"/>
                          <a:tab pos="1000760" algn="l"/>
                        </a:tabLst>
                      </a:pPr>
                      <a:r>
                        <a:rPr sz="2200" b="1" spc="-10" dirty="0">
                          <a:latin typeface="Calibri"/>
                          <a:cs typeface="Calibri"/>
                        </a:rPr>
                        <a:t>The	</a:t>
                      </a:r>
                      <a:r>
                        <a:rPr sz="2200" b="1" spc="-15" dirty="0">
                          <a:latin typeface="Calibri"/>
                          <a:cs typeface="Calibri"/>
                        </a:rPr>
                        <a:t>patient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3185" algn="r">
                        <a:lnSpc>
                          <a:spcPts val="2430"/>
                        </a:lnSpc>
                      </a:pPr>
                      <a:r>
                        <a:rPr sz="2200" b="1" spc="-3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2200" b="1" spc="-5" dirty="0">
                          <a:latin typeface="Calibri"/>
                          <a:cs typeface="Calibri"/>
                        </a:rPr>
                        <a:t>emains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ts val="2430"/>
                        </a:lnSpc>
                      </a:pPr>
                      <a:r>
                        <a:rPr sz="2200" b="1" spc="-5" dirty="0">
                          <a:latin typeface="Calibri"/>
                          <a:cs typeface="Calibri"/>
                        </a:rPr>
                        <a:t>unable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765" algn="r">
                        <a:lnSpc>
                          <a:spcPts val="2430"/>
                        </a:lnSpc>
                      </a:pPr>
                      <a:r>
                        <a:rPr sz="2200" b="1" spc="-3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2200" b="1" dirty="0">
                          <a:latin typeface="Calibri"/>
                          <a:cs typeface="Calibri"/>
                        </a:rPr>
                        <a:t>o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59206">
                <a:tc>
                  <a:txBody>
                    <a:bodyPr/>
                    <a:lstStyle/>
                    <a:p>
                      <a:pPr marL="374650">
                        <a:lnSpc>
                          <a:spcPts val="2175"/>
                        </a:lnSpc>
                      </a:pPr>
                      <a:r>
                        <a:rPr sz="2200" b="1" spc="-10" dirty="0">
                          <a:latin typeface="Calibri"/>
                          <a:cs typeface="Calibri"/>
                        </a:rPr>
                        <a:t>judge</a:t>
                      </a:r>
                      <a:endParaRPr sz="2200">
                        <a:latin typeface="Calibri"/>
                        <a:cs typeface="Calibri"/>
                      </a:endParaRPr>
                    </a:p>
                    <a:p>
                      <a:pPr marL="374650" indent="-342900">
                        <a:lnSpc>
                          <a:spcPct val="100000"/>
                        </a:lnSpc>
                        <a:spcBef>
                          <a:spcPts val="265"/>
                        </a:spcBef>
                        <a:buFont typeface="Arial"/>
                        <a:buChar char="•"/>
                        <a:tabLst>
                          <a:tab pos="374015" algn="l"/>
                          <a:tab pos="374650" algn="l"/>
                          <a:tab pos="1497330" algn="l"/>
                        </a:tabLst>
                      </a:pPr>
                      <a:r>
                        <a:rPr sz="2200" b="1" spc="-10" dirty="0">
                          <a:latin typeface="Calibri"/>
                          <a:cs typeface="Calibri"/>
                        </a:rPr>
                        <a:t>degrees	of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marR="112395" algn="r">
                        <a:lnSpc>
                          <a:spcPct val="100000"/>
                        </a:lnSpc>
                      </a:pPr>
                      <a:r>
                        <a:rPr sz="2200" b="1" spc="-35" dirty="0">
                          <a:latin typeface="Calibri"/>
                          <a:cs typeface="Calibri"/>
                        </a:rPr>
                        <a:t>w</a:t>
                      </a:r>
                      <a:r>
                        <a:rPr sz="2200" b="1" dirty="0">
                          <a:latin typeface="Calibri"/>
                          <a:cs typeface="Calibri"/>
                        </a:rPr>
                        <a:t>ar</a:t>
                      </a:r>
                      <a:r>
                        <a:rPr sz="2200" b="1" spc="-3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2200" b="1" spc="-1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2200" b="1" dirty="0">
                          <a:latin typeface="Calibri"/>
                          <a:cs typeface="Calibri"/>
                        </a:rPr>
                        <a:t>h,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marR="14604" algn="ctr">
                        <a:lnSpc>
                          <a:spcPct val="100000"/>
                        </a:lnSpc>
                      </a:pPr>
                      <a:r>
                        <a:rPr sz="2200" b="1" spc="-5" dirty="0">
                          <a:latin typeface="Calibri"/>
                          <a:cs typeface="Calibri"/>
                        </a:rPr>
                        <a:t>unable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marR="24130" algn="r">
                        <a:lnSpc>
                          <a:spcPct val="100000"/>
                        </a:lnSpc>
                      </a:pPr>
                      <a:r>
                        <a:rPr sz="2200" b="1" spc="-3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2200" b="1" dirty="0">
                          <a:latin typeface="Calibri"/>
                          <a:cs typeface="Calibri"/>
                        </a:rPr>
                        <a:t>o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3175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object 12"/>
          <p:cNvSpPr txBox="1"/>
          <p:nvPr/>
        </p:nvSpPr>
        <p:spPr>
          <a:xfrm>
            <a:off x="78739" y="4793741"/>
            <a:ext cx="4390390" cy="193675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355600" marR="5080" lvl="0" indent="0" algn="just" defTabSz="914400" rtl="0" eaLnBrk="1" fontAlgn="auto" latinLnBrk="0" hangingPunct="1">
              <a:lnSpc>
                <a:spcPts val="2380"/>
              </a:lnSpc>
              <a:spcBef>
                <a:spcPts val="3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localize tactile stimuli </a:t>
            </a:r>
            <a:r>
              <a:rPr kumimoji="0" sz="22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accurately, 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unable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judge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weights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 objects.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5080" lvl="0" indent="-342900" algn="just" defTabSz="914400" rtl="0" eaLnBrk="1" fontAlgn="auto" latinLnBrk="0" hangingPunct="1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Loss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muscle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tone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may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also be a 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symptom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lesions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sensory 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cortex.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469891" y="1548447"/>
            <a:ext cx="4674107" cy="42365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664964" y="1743455"/>
            <a:ext cx="4315968" cy="36865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58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26619"/>
            <a:ext cx="594487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006FC0"/>
                </a:solidFill>
              </a:rPr>
              <a:t>Secondary </a:t>
            </a:r>
            <a:r>
              <a:rPr sz="3600" spc="-5" dirty="0">
                <a:solidFill>
                  <a:srgbClr val="006FC0"/>
                </a:solidFill>
              </a:rPr>
              <a:t>somatosensory</a:t>
            </a:r>
            <a:r>
              <a:rPr sz="3600" spc="-90" dirty="0">
                <a:solidFill>
                  <a:srgbClr val="006FC0"/>
                </a:solidFill>
              </a:rPr>
              <a:t> </a:t>
            </a:r>
            <a:r>
              <a:rPr sz="3600" spc="-10" dirty="0">
                <a:solidFill>
                  <a:srgbClr val="006FC0"/>
                </a:solidFill>
              </a:rPr>
              <a:t>area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78739" y="634644"/>
            <a:ext cx="4390390" cy="337883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Function: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5715" lvl="0" indent="-342900" algn="just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 typeface="Calibri"/>
              <a:buChar char="-"/>
              <a:tabLst>
                <a:tab pos="355600" algn="l"/>
              </a:tabLst>
              <a:defRPr/>
            </a:pP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Receive different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sensory 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modalities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&amp;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relate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them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past 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experience. 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e.g;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object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recognition  without</a:t>
            </a:r>
            <a:r>
              <a:rPr kumimoji="0" sz="22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vision.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 typeface="Calibri"/>
              <a:buChar char="-"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-"/>
              <a:tabLst>
                <a:tab pos="354965" algn="l"/>
                <a:tab pos="35560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Lesions =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asterognosis</a:t>
            </a:r>
            <a:r>
              <a:rPr kumimoji="0" sz="2200" b="1" i="0" u="none" strike="noStrike" kern="1200" cap="none" spc="6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!!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5080" lvl="0" indent="-342900" algn="l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 typeface="Calibri"/>
              <a:buChar char="-"/>
              <a:tabLst>
                <a:tab pos="354965" algn="l"/>
                <a:tab pos="355600" algn="l"/>
                <a:tab pos="1210310" algn="l"/>
                <a:tab pos="1588135" algn="l"/>
                <a:tab pos="2615565" algn="l"/>
                <a:tab pos="346075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Ina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ide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ti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ings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ut  see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them</a:t>
            </a:r>
            <a:r>
              <a:rPr kumimoji="0" sz="2200" b="1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…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11852" y="685800"/>
            <a:ext cx="4120896" cy="60121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7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50202" y="353568"/>
            <a:ext cx="4570540" cy="30401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8739" y="0"/>
            <a:ext cx="444500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>
                <a:solidFill>
                  <a:srgbClr val="006FC0"/>
                </a:solidFill>
              </a:rPr>
              <a:t>Primary </a:t>
            </a:r>
            <a:r>
              <a:rPr sz="4000" spc="-5" dirty="0">
                <a:solidFill>
                  <a:srgbClr val="006FC0"/>
                </a:solidFill>
              </a:rPr>
              <a:t>visual</a:t>
            </a:r>
            <a:r>
              <a:rPr sz="4000" spc="-10" dirty="0">
                <a:solidFill>
                  <a:srgbClr val="006FC0"/>
                </a:solidFill>
              </a:rPr>
              <a:t> </a:t>
            </a:r>
            <a:r>
              <a:rPr sz="4000" spc="-30" dirty="0">
                <a:solidFill>
                  <a:srgbClr val="006FC0"/>
                </a:solidFill>
              </a:rPr>
              <a:t>cortex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78739" y="702310"/>
            <a:ext cx="4387850" cy="19030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Broadmann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area</a:t>
            </a:r>
            <a:r>
              <a:rPr kumimoji="0" sz="22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17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Functions: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5080" lvl="0" indent="-342900" algn="l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4965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	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Receives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fibers from the opposite  field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2200" b="1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vision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739" y="2647314"/>
            <a:ext cx="124968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354965" algn="l"/>
                <a:tab pos="768350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It	also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43382" y="2647314"/>
            <a:ext cx="292100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1246505" algn="l"/>
                <a:tab pos="1686560" algn="l"/>
              </a:tabLst>
              <a:defRPr/>
            </a:pP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excludes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&amp;	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modulates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unwanted</a:t>
            </a:r>
            <a:r>
              <a:rPr spc="5" dirty="0"/>
              <a:t> </a:t>
            </a:r>
            <a:r>
              <a:rPr spc="-10" dirty="0"/>
              <a:t>images!</a:t>
            </a: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pc="-5" dirty="0">
                <a:solidFill>
                  <a:srgbClr val="FF0000"/>
                </a:solidFill>
              </a:rPr>
              <a:t>Blood</a:t>
            </a:r>
            <a:r>
              <a:rPr spc="10" dirty="0">
                <a:solidFill>
                  <a:srgbClr val="FF0000"/>
                </a:solidFill>
              </a:rPr>
              <a:t> </a:t>
            </a:r>
            <a:r>
              <a:rPr spc="-5" dirty="0">
                <a:solidFill>
                  <a:srgbClr val="FF0000"/>
                </a:solidFill>
              </a:rPr>
              <a:t>supply:</a:t>
            </a:r>
          </a:p>
          <a:p>
            <a:pPr marL="12700">
              <a:lnSpc>
                <a:spcPct val="100000"/>
              </a:lnSpc>
              <a:spcBef>
                <a:spcPts val="525"/>
              </a:spcBef>
              <a:tabLst>
                <a:tab pos="354965" algn="l"/>
              </a:tabLst>
            </a:pPr>
            <a:r>
              <a:rPr b="0" spc="-5" dirty="0">
                <a:latin typeface="Calibri"/>
                <a:cs typeface="Calibri"/>
              </a:rPr>
              <a:t>-	</a:t>
            </a:r>
            <a:r>
              <a:rPr spc="-15" dirty="0"/>
              <a:t>Posterior cerebral</a:t>
            </a:r>
            <a:r>
              <a:rPr spc="95" dirty="0"/>
              <a:t> </a:t>
            </a:r>
            <a:r>
              <a:rPr spc="-10" dirty="0"/>
              <a:t>artery</a:t>
            </a: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pc="-5" dirty="0">
                <a:solidFill>
                  <a:srgbClr val="0000FF"/>
                </a:solidFill>
              </a:rPr>
              <a:t>Lesions</a:t>
            </a:r>
            <a:r>
              <a:rPr spc="5" dirty="0">
                <a:solidFill>
                  <a:srgbClr val="0000FF"/>
                </a:solidFill>
              </a:rPr>
              <a:t> </a:t>
            </a:r>
            <a:r>
              <a:rPr spc="-5" dirty="0">
                <a:solidFill>
                  <a:srgbClr val="0000FF"/>
                </a:solidFill>
              </a:rPr>
              <a:t>:-</a:t>
            </a:r>
          </a:p>
          <a:p>
            <a:pPr marL="355600" indent="-342900">
              <a:lnSpc>
                <a:spcPct val="100000"/>
              </a:lnSpc>
              <a:spcBef>
                <a:spcPts val="53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pc="-10" dirty="0"/>
              <a:t>Crossed homonymous</a:t>
            </a:r>
            <a:r>
              <a:rPr dirty="0"/>
              <a:t> </a:t>
            </a:r>
            <a:r>
              <a:rPr spc="-5" dirty="0"/>
              <a:t>hemian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934297" y="5479618"/>
            <a:ext cx="505459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ia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945635" y="3723275"/>
            <a:ext cx="5082440" cy="30162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518397" y="2417826"/>
            <a:ext cx="521334" cy="927100"/>
          </a:xfrm>
          <a:custGeom>
            <a:avLst/>
            <a:gdLst/>
            <a:ahLst/>
            <a:cxnLst/>
            <a:rect l="l" t="t" r="r" b="b"/>
            <a:pathLst>
              <a:path w="521334" h="927100">
                <a:moveTo>
                  <a:pt x="390905" y="260603"/>
                </a:moveTo>
                <a:lnTo>
                  <a:pt x="130301" y="260603"/>
                </a:lnTo>
                <a:lnTo>
                  <a:pt x="130301" y="926591"/>
                </a:lnTo>
                <a:lnTo>
                  <a:pt x="390905" y="926591"/>
                </a:lnTo>
                <a:lnTo>
                  <a:pt x="390905" y="260603"/>
                </a:lnTo>
                <a:close/>
              </a:path>
              <a:path w="521334" h="927100">
                <a:moveTo>
                  <a:pt x="260603" y="0"/>
                </a:moveTo>
                <a:lnTo>
                  <a:pt x="0" y="260603"/>
                </a:lnTo>
                <a:lnTo>
                  <a:pt x="521207" y="260603"/>
                </a:lnTo>
                <a:lnTo>
                  <a:pt x="260603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518397" y="2417826"/>
            <a:ext cx="521334" cy="927100"/>
          </a:xfrm>
          <a:custGeom>
            <a:avLst/>
            <a:gdLst/>
            <a:ahLst/>
            <a:cxnLst/>
            <a:rect l="l" t="t" r="r" b="b"/>
            <a:pathLst>
              <a:path w="521334" h="927100">
                <a:moveTo>
                  <a:pt x="0" y="260603"/>
                </a:moveTo>
                <a:lnTo>
                  <a:pt x="260603" y="0"/>
                </a:lnTo>
                <a:lnTo>
                  <a:pt x="521207" y="260603"/>
                </a:lnTo>
                <a:lnTo>
                  <a:pt x="390905" y="260603"/>
                </a:lnTo>
                <a:lnTo>
                  <a:pt x="390905" y="926591"/>
                </a:lnTo>
                <a:lnTo>
                  <a:pt x="130301" y="926591"/>
                </a:lnTo>
                <a:lnTo>
                  <a:pt x="130301" y="260603"/>
                </a:lnTo>
                <a:lnTo>
                  <a:pt x="0" y="260603"/>
                </a:lnTo>
                <a:close/>
              </a:path>
            </a:pathLst>
          </a:custGeom>
          <a:ln w="2590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75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54879" y="486511"/>
            <a:ext cx="4236887" cy="25131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8739" y="0"/>
            <a:ext cx="498538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006FC0"/>
                </a:solidFill>
              </a:rPr>
              <a:t>Secondary visual</a:t>
            </a:r>
            <a:r>
              <a:rPr sz="4000" spc="-20" dirty="0">
                <a:solidFill>
                  <a:srgbClr val="006FC0"/>
                </a:solidFill>
              </a:rPr>
              <a:t> </a:t>
            </a:r>
            <a:r>
              <a:rPr sz="4000" spc="-30" dirty="0">
                <a:solidFill>
                  <a:srgbClr val="006FC0"/>
                </a:solidFill>
              </a:rPr>
              <a:t>cortex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78739" y="1104646"/>
            <a:ext cx="4391025" cy="41167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Brodmann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area</a:t>
            </a:r>
            <a:r>
              <a:rPr kumimoji="0" sz="2200" b="1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18,19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55600" marR="635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Surrounded by the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primary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visual 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cortex</a:t>
            </a:r>
            <a:r>
              <a:rPr kumimoji="0" sz="2200" b="1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…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  <a:tab pos="1707514" algn="l"/>
                <a:tab pos="2182495" algn="l"/>
                <a:tab pos="3086735" algn="l"/>
                <a:tab pos="3708400" algn="l"/>
              </a:tabLst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Functions	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	relate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	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visual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information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past</a:t>
            </a:r>
            <a:r>
              <a:rPr kumimoji="0" sz="2200" b="1" i="0" u="none" strike="noStrike" kern="1200" cap="none" spc="114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experiences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55600" marR="5080" lvl="0" indent="-342900" algn="just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Lesions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produce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…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Visual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agnosia;  loss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ability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recognize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objects  seen in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opposite field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2200" b="1" i="0" u="none" strike="noStrike" kern="1200" cap="none" spc="9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vision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54879" y="3368038"/>
            <a:ext cx="4207082" cy="32370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69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8739" y="60147"/>
            <a:ext cx="748665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006FC0"/>
                </a:solidFill>
              </a:rPr>
              <a:t>WHY </a:t>
            </a:r>
            <a:r>
              <a:rPr sz="3200" spc="-5" dirty="0">
                <a:solidFill>
                  <a:srgbClr val="006FC0"/>
                </a:solidFill>
              </a:rPr>
              <a:t>don't </a:t>
            </a:r>
            <a:r>
              <a:rPr sz="3200" spc="-15" dirty="0">
                <a:solidFill>
                  <a:srgbClr val="006FC0"/>
                </a:solidFill>
              </a:rPr>
              <a:t>we </a:t>
            </a:r>
            <a:r>
              <a:rPr sz="3200" dirty="0">
                <a:solidFill>
                  <a:srgbClr val="006FC0"/>
                </a:solidFill>
              </a:rPr>
              <a:t>see </a:t>
            </a:r>
            <a:r>
              <a:rPr sz="3200" spc="-5" dirty="0">
                <a:solidFill>
                  <a:srgbClr val="006FC0"/>
                </a:solidFill>
              </a:rPr>
              <a:t>everything upside-down?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78739" y="634644"/>
            <a:ext cx="8058784" cy="123253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-Brain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makes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images 'easier'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see</a:t>
            </a:r>
            <a:r>
              <a:rPr kumimoji="0" sz="2200" b="1" i="0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by: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1- Combining the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two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images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the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two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eyes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(in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corpus</a:t>
            </a:r>
            <a:r>
              <a:rPr kumimoji="0" sz="2200" b="1" i="0" u="none" strike="noStrike" kern="1200" cap="none" spc="2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callosum).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2-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Make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images right-side-up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(in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visual</a:t>
            </a:r>
            <a:r>
              <a:rPr kumimoji="0" sz="2200" b="1" i="0" u="none" strike="noStrike" kern="1200" cap="none" spc="9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cortex).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739" y="3116402"/>
            <a:ext cx="8846185" cy="1031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lvl="0" indent="-342900" algn="just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It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does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this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because your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brain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 so USED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see things upside-down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that 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it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eventually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adjusts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it (it's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easier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flip the image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than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try using   hands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legs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upside-down</a:t>
            </a:r>
            <a:r>
              <a:rPr kumimoji="0" sz="2200" b="1" i="0" u="none" strike="noStrike" kern="1200" cap="none" spc="5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world)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739" y="5397194"/>
            <a:ext cx="6620509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first days,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babies see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everything</a:t>
            </a:r>
            <a:r>
              <a:rPr kumimoji="0" sz="2200" b="1" i="0" u="none" strike="noStrike" kern="1200" cap="none" spc="18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upside-down!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25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79158" y="288036"/>
            <a:ext cx="4570540" cy="30416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706361" y="2143505"/>
            <a:ext cx="523240" cy="927100"/>
          </a:xfrm>
          <a:custGeom>
            <a:avLst/>
            <a:gdLst/>
            <a:ahLst/>
            <a:cxnLst/>
            <a:rect l="l" t="t" r="r" b="b"/>
            <a:pathLst>
              <a:path w="523240" h="927100">
                <a:moveTo>
                  <a:pt x="392049" y="261366"/>
                </a:moveTo>
                <a:lnTo>
                  <a:pt x="130683" y="261366"/>
                </a:lnTo>
                <a:lnTo>
                  <a:pt x="130683" y="926592"/>
                </a:lnTo>
                <a:lnTo>
                  <a:pt x="392049" y="926592"/>
                </a:lnTo>
                <a:lnTo>
                  <a:pt x="392049" y="261366"/>
                </a:lnTo>
                <a:close/>
              </a:path>
              <a:path w="523240" h="927100">
                <a:moveTo>
                  <a:pt x="261366" y="0"/>
                </a:moveTo>
                <a:lnTo>
                  <a:pt x="0" y="261366"/>
                </a:lnTo>
                <a:lnTo>
                  <a:pt x="522732" y="261366"/>
                </a:lnTo>
                <a:lnTo>
                  <a:pt x="261366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706361" y="2143505"/>
            <a:ext cx="523240" cy="927100"/>
          </a:xfrm>
          <a:custGeom>
            <a:avLst/>
            <a:gdLst/>
            <a:ahLst/>
            <a:cxnLst/>
            <a:rect l="l" t="t" r="r" b="b"/>
            <a:pathLst>
              <a:path w="523240" h="927100">
                <a:moveTo>
                  <a:pt x="0" y="261366"/>
                </a:moveTo>
                <a:lnTo>
                  <a:pt x="261366" y="0"/>
                </a:lnTo>
                <a:lnTo>
                  <a:pt x="522732" y="261366"/>
                </a:lnTo>
                <a:lnTo>
                  <a:pt x="392049" y="261366"/>
                </a:lnTo>
                <a:lnTo>
                  <a:pt x="392049" y="926592"/>
                </a:lnTo>
                <a:lnTo>
                  <a:pt x="130683" y="926592"/>
                </a:lnTo>
                <a:lnTo>
                  <a:pt x="130683" y="261366"/>
                </a:lnTo>
                <a:lnTo>
                  <a:pt x="0" y="261366"/>
                </a:lnTo>
                <a:close/>
              </a:path>
            </a:pathLst>
          </a:custGeom>
          <a:ln w="2590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8739" y="0"/>
            <a:ext cx="463740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>
                <a:solidFill>
                  <a:srgbClr val="006FC0"/>
                </a:solidFill>
              </a:rPr>
              <a:t>Primary auditory</a:t>
            </a:r>
            <a:r>
              <a:rPr sz="4000" spc="30" dirty="0">
                <a:solidFill>
                  <a:srgbClr val="006FC0"/>
                </a:solidFill>
              </a:rPr>
              <a:t> </a:t>
            </a:r>
            <a:r>
              <a:rPr sz="4000" spc="-20" dirty="0">
                <a:solidFill>
                  <a:srgbClr val="006FC0"/>
                </a:solidFill>
              </a:rPr>
              <a:t>area</a:t>
            </a:r>
            <a:endParaRPr sz="4000"/>
          </a:p>
        </p:txBody>
      </p:sp>
      <p:sp>
        <p:nvSpPr>
          <p:cNvPr id="6" name="object 6"/>
          <p:cNvSpPr txBox="1"/>
          <p:nvPr/>
        </p:nvSpPr>
        <p:spPr>
          <a:xfrm>
            <a:off x="78739" y="668781"/>
            <a:ext cx="4390390" cy="2875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Broadmann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area</a:t>
            </a:r>
            <a:r>
              <a:rPr kumimoji="0" sz="2200" b="1" i="0" u="none" strike="noStrike" kern="1200" cap="none" spc="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41,42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sz="2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 the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inferior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wall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lateral</a:t>
            </a:r>
            <a:r>
              <a:rPr kumimoji="0" sz="2200" b="1" i="0" u="none" strike="noStrike" kern="1200" cap="none" spc="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sulcus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-342900" algn="l" defTabSz="914400" rtl="0" eaLnBrk="1" fontAlgn="auto" latinLnBrk="0" hangingPunct="1">
              <a:lnSpc>
                <a:spcPts val="251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  <a:tab pos="1667510" algn="l"/>
                <a:tab pos="3152140" algn="l"/>
                <a:tab pos="399034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Af</a:t>
            </a:r>
            <a:r>
              <a:rPr kumimoji="0" sz="2200" b="1" i="0" u="none" strike="noStrike" kern="120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1" i="0" u="none" strike="noStrike" kern="120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ncip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lly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he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0" algn="l" defTabSz="914400" rtl="0" eaLnBrk="1" fontAlgn="auto" latinLnBrk="0" hangingPunct="1">
              <a:lnSpc>
                <a:spcPts val="25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medial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geniculate</a:t>
            </a:r>
            <a:r>
              <a:rPr kumimoji="0" sz="22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body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Blood</a:t>
            </a:r>
            <a:r>
              <a:rPr kumimoji="0" sz="2200" b="1" i="0" u="none" strike="noStrike" kern="1200" cap="none" spc="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supply: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>
                <a:tab pos="354965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Middle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cerebral</a:t>
            </a:r>
            <a:r>
              <a:rPr kumimoji="0" sz="2200" b="1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artery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739" y="3921633"/>
            <a:ext cx="2769235" cy="66230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355600" marR="5080" lvl="0" indent="-342900" algn="l" defTabSz="914400" rtl="0" eaLnBrk="1" fontAlgn="auto" latinLnBrk="0" hangingPunct="1">
              <a:lnSpc>
                <a:spcPts val="2380"/>
              </a:lnSpc>
              <a:spcBef>
                <a:spcPts val="39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4965" algn="l"/>
                <a:tab pos="1628139" algn="l"/>
                <a:tab pos="1685925" algn="l"/>
                <a:tab pos="2210435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Lesions	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produce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</a:t>
            </a:r>
            <a:r>
              <a:rPr kumimoji="0" sz="22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fnes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70986" y="3921633"/>
            <a:ext cx="1398270" cy="66230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70485" marR="5080" lvl="0" indent="-58419" algn="l" defTabSz="914400" rtl="0" eaLnBrk="1" fontAlgn="auto" latinLnBrk="0" hangingPunct="1">
              <a:lnSpc>
                <a:spcPts val="2380"/>
              </a:lnSpc>
              <a:spcBef>
                <a:spcPts val="390"/>
              </a:spcBef>
              <a:spcAft>
                <a:spcPts val="0"/>
              </a:spcAft>
              <a:buClrTx/>
              <a:buSzTx/>
              <a:buFontTx/>
              <a:buNone/>
              <a:tabLst>
                <a:tab pos="635000" algn="l"/>
                <a:tab pos="86233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…	</a:t>
            </a:r>
            <a:r>
              <a:rPr kumimoji="0" sz="22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ial 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ea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	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21640" y="4524832"/>
            <a:ext cx="288988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inability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locate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sound.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8739" y="4894326"/>
            <a:ext cx="184531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354965" algn="l"/>
                <a:tab pos="996950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	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	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greater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112962" y="4894326"/>
            <a:ext cx="235585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668020" algn="l"/>
                <a:tab pos="1522730" algn="l"/>
                <a:tab pos="1956435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loss	bei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8739" y="5161991"/>
            <a:ext cx="4391025" cy="1366520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355600" marR="0" lvl="0" indent="0" algn="l" defTabSz="914400" rtl="0" eaLnBrk="1" fontAlgn="auto" latinLnBrk="0" hangingPunct="1">
              <a:lnSpc>
                <a:spcPct val="100000"/>
              </a:lnSpc>
              <a:spcBef>
                <a:spcPts val="3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opposite</a:t>
            </a:r>
            <a:r>
              <a:rPr kumimoji="0" sz="2200" b="1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ear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5080" lvl="0" indent="-342900" algn="just" defTabSz="914400" rtl="0" eaLnBrk="1" fontAlgn="auto" latinLnBrk="0" hangingPunct="1">
              <a:lnSpc>
                <a:spcPts val="2380"/>
              </a:lnSpc>
              <a:spcBef>
                <a:spcPts val="5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(cochlear nuclei send 2nd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order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 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olivary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nucleus &amp; nuclei of 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trapezoid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body</a:t>
            </a:r>
            <a:r>
              <a:rPr kumimoji="0" sz="22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bilaterally)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546091" y="3837787"/>
            <a:ext cx="4236887" cy="25131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51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0"/>
            <a:ext cx="380301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>
                <a:solidFill>
                  <a:srgbClr val="006FC0"/>
                </a:solidFill>
              </a:rPr>
              <a:t>Auditory</a:t>
            </a:r>
            <a:r>
              <a:rPr sz="4000" spc="-15" dirty="0">
                <a:solidFill>
                  <a:srgbClr val="006FC0"/>
                </a:solidFill>
              </a:rPr>
              <a:t> </a:t>
            </a:r>
            <a:r>
              <a:rPr sz="4000" spc="-35" dirty="0">
                <a:solidFill>
                  <a:srgbClr val="006FC0"/>
                </a:solidFill>
              </a:rPr>
              <a:t>pathway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78739" y="1909698"/>
            <a:ext cx="3880485" cy="1031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lvl="0" indent="-342900" algn="just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Explaning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why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greter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loss of  inability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hear on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 opposite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site</a:t>
            </a:r>
            <a:r>
              <a:rPr kumimoji="0" sz="2200" b="1" i="0" u="none" strike="noStrike" kern="1200" cap="none" spc="3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!!!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739" y="3385184"/>
            <a:ext cx="3877945" cy="1031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lvl="0" indent="-342900" algn="just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Cochlear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n. send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fibers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more 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other side than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same side</a:t>
            </a:r>
            <a:r>
              <a:rPr kumimoji="0" sz="2200" b="1" i="0" u="none" strike="noStrike" kern="1200" cap="none" spc="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…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258055" y="0"/>
            <a:ext cx="4743634" cy="68427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417567" y="646683"/>
            <a:ext cx="688340" cy="686435"/>
          </a:xfrm>
          <a:custGeom>
            <a:avLst/>
            <a:gdLst/>
            <a:ahLst/>
            <a:cxnLst/>
            <a:rect l="l" t="t" r="r" b="b"/>
            <a:pathLst>
              <a:path w="688339" h="686435">
                <a:moveTo>
                  <a:pt x="0" y="166750"/>
                </a:moveTo>
                <a:lnTo>
                  <a:pt x="165735" y="0"/>
                </a:lnTo>
                <a:lnTo>
                  <a:pt x="344170" y="177418"/>
                </a:lnTo>
                <a:lnTo>
                  <a:pt x="522605" y="0"/>
                </a:lnTo>
                <a:lnTo>
                  <a:pt x="688340" y="166750"/>
                </a:lnTo>
                <a:lnTo>
                  <a:pt x="510921" y="343153"/>
                </a:lnTo>
                <a:lnTo>
                  <a:pt x="688340" y="519556"/>
                </a:lnTo>
                <a:lnTo>
                  <a:pt x="522605" y="686307"/>
                </a:lnTo>
                <a:lnTo>
                  <a:pt x="344170" y="508888"/>
                </a:lnTo>
                <a:lnTo>
                  <a:pt x="165735" y="686307"/>
                </a:lnTo>
                <a:lnTo>
                  <a:pt x="0" y="519556"/>
                </a:lnTo>
                <a:lnTo>
                  <a:pt x="177419" y="343153"/>
                </a:lnTo>
                <a:lnTo>
                  <a:pt x="0" y="166750"/>
                </a:lnTo>
                <a:close/>
              </a:path>
            </a:pathLst>
          </a:custGeom>
          <a:ln w="2590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746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0"/>
            <a:ext cx="517779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006FC0"/>
                </a:solidFill>
              </a:rPr>
              <a:t>Secondary </a:t>
            </a:r>
            <a:r>
              <a:rPr sz="4000" spc="-10" dirty="0">
                <a:solidFill>
                  <a:srgbClr val="006FC0"/>
                </a:solidFill>
              </a:rPr>
              <a:t>auditory</a:t>
            </a:r>
            <a:r>
              <a:rPr sz="4000" spc="20" dirty="0">
                <a:solidFill>
                  <a:srgbClr val="006FC0"/>
                </a:solidFill>
              </a:rPr>
              <a:t> </a:t>
            </a:r>
            <a:r>
              <a:rPr sz="4000" spc="-20" dirty="0">
                <a:solidFill>
                  <a:srgbClr val="006FC0"/>
                </a:solidFill>
              </a:rPr>
              <a:t>area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78739" y="634644"/>
            <a:ext cx="4396740" cy="465328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Broadmann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area</a:t>
            </a:r>
            <a:r>
              <a:rPr kumimoji="0" sz="2200" b="1" i="0" u="none" strike="noStrike" kern="1200" cap="none" spc="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22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14604" lvl="0" indent="-342900" algn="l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  <a:tab pos="1038225" algn="l"/>
                <a:tab pos="2339975" algn="l"/>
                <a:tab pos="2827020" algn="l"/>
                <a:tab pos="3459479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Lies	p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22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erio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prima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 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auditory</a:t>
            </a:r>
            <a:r>
              <a:rPr kumimoji="0" sz="22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area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Function: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5080" lvl="0" indent="-342900" algn="just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 </a:t>
            </a:r>
            <a:r>
              <a:rPr kumimoji="0" sz="2200" b="1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interpret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sounds and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associate  the auditory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input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other  sensory</a:t>
            </a:r>
            <a:r>
              <a:rPr kumimoji="0" sz="22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information.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Blood</a:t>
            </a:r>
            <a:r>
              <a:rPr kumimoji="0" sz="2200" b="1" i="0" u="none" strike="noStrike" kern="1200" cap="none" spc="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supply: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Middle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cerebral</a:t>
            </a:r>
            <a:r>
              <a:rPr kumimoji="0" sz="2200" b="1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artery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Lesions :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auditory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agnosia</a:t>
            </a:r>
            <a:r>
              <a:rPr kumimoji="0" sz="2200" b="1" i="0" u="none" strike="noStrike" kern="1200" cap="none" spc="5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!!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04944" y="6723889"/>
            <a:ext cx="4396486" cy="1341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20184" y="3771900"/>
            <a:ext cx="4370832" cy="29626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82667" y="829411"/>
            <a:ext cx="4236887" cy="25131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18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0"/>
            <a:ext cx="593344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006FC0"/>
                </a:solidFill>
              </a:rPr>
              <a:t>The </a:t>
            </a:r>
            <a:r>
              <a:rPr sz="4000" spc="-10" dirty="0">
                <a:solidFill>
                  <a:srgbClr val="006FC0"/>
                </a:solidFill>
              </a:rPr>
              <a:t>dominant </a:t>
            </a:r>
            <a:r>
              <a:rPr sz="4000" spc="-5" dirty="0">
                <a:solidFill>
                  <a:srgbClr val="006FC0"/>
                </a:solidFill>
              </a:rPr>
              <a:t>angular</a:t>
            </a:r>
            <a:r>
              <a:rPr sz="4000" spc="10" dirty="0">
                <a:solidFill>
                  <a:srgbClr val="006FC0"/>
                </a:solidFill>
              </a:rPr>
              <a:t> </a:t>
            </a:r>
            <a:r>
              <a:rPr sz="4000" spc="-10" dirty="0">
                <a:solidFill>
                  <a:srgbClr val="006FC0"/>
                </a:solidFill>
              </a:rPr>
              <a:t>gyrus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78739" y="1104646"/>
            <a:ext cx="4387850" cy="18357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lvl="0" indent="-34290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  <a:tab pos="995680" algn="l"/>
                <a:tab pos="1648460" algn="l"/>
                <a:tab pos="2002155" algn="l"/>
                <a:tab pos="2794635" algn="l"/>
                <a:tab pos="4236720" algn="l"/>
              </a:tabLst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Thi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22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nsi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 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part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2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Wernicke</a:t>
            </a:r>
            <a:r>
              <a:rPr kumimoji="0" sz="2200" b="1" i="0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area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55600" marR="508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Lesion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here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results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 inability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 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read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(alexia)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write</a:t>
            </a:r>
            <a:r>
              <a:rPr kumimoji="0" sz="2200" b="1" i="0" u="none" strike="noStrike" kern="1200" cap="none" spc="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(agraphia).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46091" y="528827"/>
            <a:ext cx="3930396" cy="60533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89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50" name="Picture 2" descr="Image result for cerebral hemisphere lobes, sulci gyri blood supp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93" y="1752599"/>
            <a:ext cx="8606154" cy="424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09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0"/>
            <a:ext cx="1707514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006FC0"/>
                </a:solidFill>
              </a:rPr>
              <a:t>Aphasia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0" y="685798"/>
            <a:ext cx="9144000" cy="6132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44346" y="3667505"/>
            <a:ext cx="157226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Motor</a:t>
            </a:r>
            <a:r>
              <a:rPr kumimoji="0" sz="2000" b="1" i="0" u="none" strike="noStrike" kern="1200" cap="none" spc="-6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aphasia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66848" y="2212594"/>
            <a:ext cx="173355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Sensory</a:t>
            </a:r>
            <a:r>
              <a:rPr kumimoji="0" sz="2000" b="1" i="0" u="none" strike="noStrike" kern="1200" cap="none" spc="-6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aphasia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98972" y="2083435"/>
            <a:ext cx="66992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</a:t>
            </a:r>
            <a:r>
              <a:rPr kumimoji="0" sz="2000" b="1" i="0" u="none" strike="noStrike" kern="1200" cap="none" spc="-4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xia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29450" y="3388867"/>
            <a:ext cx="97155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Agraphia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183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2270" y="2700020"/>
            <a:ext cx="8379459" cy="2585323"/>
          </a:xfrm>
        </p:spPr>
        <p:txBody>
          <a:bodyPr/>
          <a:lstStyle/>
          <a:p>
            <a:r>
              <a:rPr lang="en-IN" sz="2800" dirty="0"/>
              <a:t>A lesion resulting in a </a:t>
            </a:r>
            <a:r>
              <a:rPr lang="en-IN" sz="2800" dirty="0" err="1"/>
              <a:t>nonfluent</a:t>
            </a:r>
            <a:r>
              <a:rPr lang="en-IN" sz="2800" dirty="0"/>
              <a:t> expressive</a:t>
            </a:r>
          </a:p>
          <a:p>
            <a:r>
              <a:rPr lang="en-IN" sz="2800" dirty="0"/>
              <a:t>aphasia would most likely be found in the</a:t>
            </a:r>
          </a:p>
          <a:p>
            <a:r>
              <a:rPr lang="en-IN" sz="2800" dirty="0"/>
              <a:t>(A) temporal lobe</a:t>
            </a:r>
          </a:p>
          <a:p>
            <a:r>
              <a:rPr lang="en-IN" sz="2800" dirty="0"/>
              <a:t>(B) parietal lobe</a:t>
            </a:r>
          </a:p>
          <a:p>
            <a:r>
              <a:rPr lang="en-IN" sz="2800" dirty="0"/>
              <a:t>(C) frontal lobe</a:t>
            </a:r>
          </a:p>
          <a:p>
            <a:r>
              <a:rPr lang="en-IN" sz="2800" dirty="0"/>
              <a:t>(D) occipital lobe</a:t>
            </a:r>
          </a:p>
        </p:txBody>
      </p:sp>
    </p:spTree>
    <p:extLst>
      <p:ext uri="{BB962C8B-B14F-4D97-AF65-F5344CB8AC3E}">
        <p14:creationId xmlns:p14="http://schemas.microsoft.com/office/powerpoint/2010/main" val="34426411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2270" y="2700020"/>
            <a:ext cx="8379459" cy="3016210"/>
          </a:xfrm>
        </p:spPr>
        <p:txBody>
          <a:bodyPr/>
          <a:lstStyle/>
          <a:p>
            <a:r>
              <a:rPr lang="en-IN" sz="2800" dirty="0"/>
              <a:t>Alexia without </a:t>
            </a:r>
            <a:r>
              <a:rPr lang="en-IN" sz="2800" dirty="0" err="1"/>
              <a:t>agraphia</a:t>
            </a:r>
            <a:r>
              <a:rPr lang="en-IN" sz="2800" dirty="0"/>
              <a:t> and aphasia would</a:t>
            </a:r>
          </a:p>
          <a:p>
            <a:r>
              <a:rPr lang="en-IN" sz="2800" dirty="0"/>
              <a:t>most likely result from occlusion of the</a:t>
            </a:r>
          </a:p>
          <a:p>
            <a:r>
              <a:rPr lang="en-IN" sz="2800" dirty="0"/>
              <a:t>(A) left anterior cerebral artery</a:t>
            </a:r>
          </a:p>
          <a:p>
            <a:r>
              <a:rPr lang="en-IN" sz="2800" dirty="0"/>
              <a:t>(B) right anterior cerebral </a:t>
            </a:r>
            <a:r>
              <a:rPr lang="en-IN" sz="2800" dirty="0" smtClean="0"/>
              <a:t>artery</a:t>
            </a:r>
            <a:endParaRPr lang="en-IN" sz="2800" dirty="0"/>
          </a:p>
          <a:p>
            <a:r>
              <a:rPr lang="en-IN" sz="2800" dirty="0"/>
              <a:t>(C) left middle cerebral artery</a:t>
            </a:r>
          </a:p>
          <a:p>
            <a:r>
              <a:rPr lang="en-IN" sz="2800" dirty="0"/>
              <a:t>(D) left posterior cerebral artery</a:t>
            </a:r>
          </a:p>
          <a:p>
            <a:r>
              <a:rPr lang="en-IN" sz="2800" dirty="0"/>
              <a:t>(E) right posterior cerebral artery</a:t>
            </a:r>
          </a:p>
        </p:txBody>
      </p:sp>
    </p:spTree>
    <p:extLst>
      <p:ext uri="{BB962C8B-B14F-4D97-AF65-F5344CB8AC3E}">
        <p14:creationId xmlns:p14="http://schemas.microsoft.com/office/powerpoint/2010/main" val="219378605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2270" y="1066800"/>
            <a:ext cx="8379459" cy="5601533"/>
          </a:xfrm>
        </p:spPr>
        <p:txBody>
          <a:bodyPr/>
          <a:lstStyle/>
          <a:p>
            <a:r>
              <a:rPr lang="en-IN" sz="2800" dirty="0"/>
              <a:t>A patient is asked to bisect a horizontal line</a:t>
            </a:r>
          </a:p>
          <a:p>
            <a:r>
              <a:rPr lang="en-IN" sz="2800" dirty="0"/>
              <a:t>through the middle, to draw the face of a clock,</a:t>
            </a:r>
          </a:p>
          <a:p>
            <a:r>
              <a:rPr lang="en-IN" sz="2800" dirty="0"/>
              <a:t>and to copy a cross. The patient bisected the</a:t>
            </a:r>
          </a:p>
          <a:p>
            <a:r>
              <a:rPr lang="en-IN" sz="2800" dirty="0"/>
              <a:t>horizontal line to the left of the midline,</a:t>
            </a:r>
          </a:p>
          <a:p>
            <a:r>
              <a:rPr lang="en-IN" sz="2800" dirty="0"/>
              <a:t>placed all of the numerals of the clock on the</a:t>
            </a:r>
          </a:p>
          <a:p>
            <a:r>
              <a:rPr lang="en-IN" sz="2800" dirty="0"/>
              <a:t>right side, and did not complete the cross on</a:t>
            </a:r>
          </a:p>
          <a:p>
            <a:r>
              <a:rPr lang="en-IN" sz="2800" dirty="0"/>
              <a:t>the left side. The most likely lesion site for this</a:t>
            </a:r>
          </a:p>
          <a:p>
            <a:r>
              <a:rPr lang="en-IN" sz="2800" dirty="0"/>
              <a:t>deficit is the</a:t>
            </a:r>
          </a:p>
          <a:p>
            <a:r>
              <a:rPr lang="en-IN" sz="2800" dirty="0"/>
              <a:t>(A) left frontal lobe</a:t>
            </a:r>
          </a:p>
          <a:p>
            <a:r>
              <a:rPr lang="en-IN" sz="2800" dirty="0"/>
              <a:t>(B) right parietal lobe</a:t>
            </a:r>
          </a:p>
          <a:p>
            <a:r>
              <a:rPr lang="en-IN" sz="2800" dirty="0"/>
              <a:t>(C) left parietal lobe</a:t>
            </a:r>
          </a:p>
          <a:p>
            <a:r>
              <a:rPr lang="en-IN" sz="2800" dirty="0"/>
              <a:t>(D) right temporal lobe</a:t>
            </a:r>
          </a:p>
          <a:p>
            <a:r>
              <a:rPr lang="en-IN" sz="2800" dirty="0"/>
              <a:t>(E) left occipital lobe</a:t>
            </a:r>
          </a:p>
        </p:txBody>
      </p:sp>
    </p:spTree>
    <p:extLst>
      <p:ext uri="{BB962C8B-B14F-4D97-AF65-F5344CB8AC3E}">
        <p14:creationId xmlns:p14="http://schemas.microsoft.com/office/powerpoint/2010/main" val="37162209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0"/>
            <a:ext cx="489966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5" dirty="0">
                <a:solidFill>
                  <a:srgbClr val="006FC0"/>
                </a:solidFill>
              </a:rPr>
              <a:t>Arterial </a:t>
            </a:r>
            <a:r>
              <a:rPr sz="4000" spc="-5" dirty="0">
                <a:solidFill>
                  <a:srgbClr val="006FC0"/>
                </a:solidFill>
              </a:rPr>
              <a:t>supply </a:t>
            </a:r>
            <a:r>
              <a:rPr sz="4000" spc="-25" dirty="0">
                <a:solidFill>
                  <a:srgbClr val="006FC0"/>
                </a:solidFill>
              </a:rPr>
              <a:t>to</a:t>
            </a:r>
            <a:r>
              <a:rPr sz="4000" spc="25" dirty="0">
                <a:solidFill>
                  <a:srgbClr val="006FC0"/>
                </a:solidFill>
              </a:rPr>
              <a:t> </a:t>
            </a:r>
            <a:r>
              <a:rPr sz="4000" spc="-20" dirty="0">
                <a:solidFill>
                  <a:srgbClr val="006FC0"/>
                </a:solidFill>
              </a:rPr>
              <a:t>Brain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78739" y="702310"/>
            <a:ext cx="438975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lvl="0" indent="-34290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Tissue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brain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paranchyme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)  all is supplied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by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two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sources</a:t>
            </a:r>
            <a:r>
              <a:rPr kumimoji="0" sz="2200" b="1" i="0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…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739" y="1439925"/>
            <a:ext cx="4387850" cy="10985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  <a:tab pos="780415" algn="l"/>
                <a:tab pos="2025014" algn="l"/>
                <a:tab pos="2460625" algn="l"/>
                <a:tab pos="3561715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1-	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branches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	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internal	carotid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artery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2-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branched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basilar</a:t>
            </a:r>
            <a:r>
              <a:rPr kumimoji="0" sz="2200" b="1" i="0" u="none" strike="noStrike" kern="1200" cap="none" spc="7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artery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57188" y="4076700"/>
            <a:ext cx="1115695" cy="462280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26034" rIns="0" bIns="0" rtlCol="0">
            <a:spAutoFit/>
          </a:bodyPr>
          <a:lstStyle/>
          <a:p>
            <a:pPr marL="303530" marR="0" lvl="0" indent="0" algn="l" defTabSz="914400" rtl="0" eaLnBrk="1" fontAlgn="auto" latinLnBrk="0" hangingPunct="1">
              <a:lnSpc>
                <a:spcPct val="100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CCA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591555" y="2883407"/>
            <a:ext cx="1114425" cy="462280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25400" rIns="0" bIns="0" rtlCol="0">
            <a:spAutoFit/>
          </a:bodyPr>
          <a:lstStyle/>
          <a:p>
            <a:pPr marL="311785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ECA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10611" y="6060947"/>
            <a:ext cx="2037714" cy="462280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27305" rIns="0" bIns="0" rtlCol="0">
            <a:spAutoFit/>
          </a:bodyPr>
          <a:lstStyle/>
          <a:p>
            <a:pPr marL="193675" marR="0" lvl="0" indent="0" algn="l" defTabSz="914400" rtl="0" eaLnBrk="1" fontAlgn="auto" latinLnBrk="0" hangingPunct="1">
              <a:lnSpc>
                <a:spcPct val="100000"/>
              </a:lnSpc>
              <a:spcBef>
                <a:spcPts val="2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Subcalvain</a:t>
            </a:r>
            <a:r>
              <a:rPr kumimoji="0" sz="24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57188" y="5161788"/>
            <a:ext cx="1115695" cy="462280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27305" rIns="0" bIns="0" rtlCol="0">
            <a:spAutoFit/>
          </a:bodyPr>
          <a:lstStyle/>
          <a:p>
            <a:pPr marL="219710" marR="0" lvl="0" indent="0" algn="l" defTabSz="914400" rtl="0" eaLnBrk="1" fontAlgn="auto" latinLnBrk="0" hangingPunct="1">
              <a:lnSpc>
                <a:spcPct val="100000"/>
              </a:lnSpc>
              <a:spcBef>
                <a:spcPts val="2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aorta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20356" y="2883407"/>
            <a:ext cx="1114425" cy="462280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25400" rIns="0" bIns="0" rtlCol="0">
            <a:spAutoFit/>
          </a:bodyPr>
          <a:lstStyle/>
          <a:p>
            <a:pPr marL="34417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ICA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27876" y="1513332"/>
            <a:ext cx="1114425" cy="462280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26670" rIns="0" bIns="0" rtlCol="0">
            <a:spAutoFit/>
          </a:bodyPr>
          <a:lstStyle/>
          <a:p>
            <a:pPr marL="293370" marR="0" lvl="0" indent="0" algn="l" defTabSz="914400" rtl="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ACA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877556" y="1513332"/>
            <a:ext cx="1114425" cy="462280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26670" rIns="0" bIns="0" rtlCol="0">
            <a:spAutoFit/>
          </a:bodyPr>
          <a:lstStyle/>
          <a:p>
            <a:pPr marL="251460" marR="0" lvl="0" indent="0" algn="l" defTabSz="914400" rtl="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MCA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928104" y="4538471"/>
            <a:ext cx="173990" cy="624840"/>
          </a:xfrm>
          <a:custGeom>
            <a:avLst/>
            <a:gdLst/>
            <a:ahLst/>
            <a:cxnLst/>
            <a:rect l="l" t="t" r="r" b="b"/>
            <a:pathLst>
              <a:path w="173990" h="624839">
                <a:moveTo>
                  <a:pt x="115824" y="144779"/>
                </a:moveTo>
                <a:lnTo>
                  <a:pt x="57912" y="144779"/>
                </a:lnTo>
                <a:lnTo>
                  <a:pt x="57912" y="624332"/>
                </a:lnTo>
                <a:lnTo>
                  <a:pt x="115824" y="624332"/>
                </a:lnTo>
                <a:lnTo>
                  <a:pt x="115824" y="144779"/>
                </a:lnTo>
                <a:close/>
              </a:path>
              <a:path w="173990" h="624839">
                <a:moveTo>
                  <a:pt x="86868" y="0"/>
                </a:moveTo>
                <a:lnTo>
                  <a:pt x="0" y="173735"/>
                </a:lnTo>
                <a:lnTo>
                  <a:pt x="57912" y="173735"/>
                </a:lnTo>
                <a:lnTo>
                  <a:pt x="57912" y="144779"/>
                </a:lnTo>
                <a:lnTo>
                  <a:pt x="159258" y="144779"/>
                </a:lnTo>
                <a:lnTo>
                  <a:pt x="86868" y="0"/>
                </a:lnTo>
                <a:close/>
              </a:path>
              <a:path w="173990" h="624839">
                <a:moveTo>
                  <a:pt x="159258" y="144779"/>
                </a:moveTo>
                <a:lnTo>
                  <a:pt x="115824" y="144779"/>
                </a:lnTo>
                <a:lnTo>
                  <a:pt x="115824" y="173735"/>
                </a:lnTo>
                <a:lnTo>
                  <a:pt x="173736" y="173735"/>
                </a:lnTo>
                <a:lnTo>
                  <a:pt x="159258" y="1447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997445" y="3345179"/>
            <a:ext cx="979805" cy="755015"/>
          </a:xfrm>
          <a:custGeom>
            <a:avLst/>
            <a:gdLst/>
            <a:ahLst/>
            <a:cxnLst/>
            <a:rect l="l" t="t" r="r" b="b"/>
            <a:pathLst>
              <a:path w="979804" h="755014">
                <a:moveTo>
                  <a:pt x="824000" y="82073"/>
                </a:moveTo>
                <a:lnTo>
                  <a:pt x="0" y="708660"/>
                </a:lnTo>
                <a:lnTo>
                  <a:pt x="35051" y="754761"/>
                </a:lnTo>
                <a:lnTo>
                  <a:pt x="859052" y="128174"/>
                </a:lnTo>
                <a:lnTo>
                  <a:pt x="824000" y="82073"/>
                </a:lnTo>
                <a:close/>
              </a:path>
              <a:path w="979804" h="755014">
                <a:moveTo>
                  <a:pt x="948064" y="64516"/>
                </a:moveTo>
                <a:lnTo>
                  <a:pt x="847089" y="64516"/>
                </a:lnTo>
                <a:lnTo>
                  <a:pt x="882142" y="110617"/>
                </a:lnTo>
                <a:lnTo>
                  <a:pt x="859052" y="128174"/>
                </a:lnTo>
                <a:lnTo>
                  <a:pt x="894079" y="174244"/>
                </a:lnTo>
                <a:lnTo>
                  <a:pt x="948064" y="64516"/>
                </a:lnTo>
                <a:close/>
              </a:path>
              <a:path w="979804" h="755014">
                <a:moveTo>
                  <a:pt x="847089" y="64516"/>
                </a:moveTo>
                <a:lnTo>
                  <a:pt x="824000" y="82073"/>
                </a:lnTo>
                <a:lnTo>
                  <a:pt x="859052" y="128174"/>
                </a:lnTo>
                <a:lnTo>
                  <a:pt x="882142" y="110617"/>
                </a:lnTo>
                <a:lnTo>
                  <a:pt x="847089" y="64516"/>
                </a:lnTo>
                <a:close/>
              </a:path>
              <a:path w="979804" h="755014">
                <a:moveTo>
                  <a:pt x="979804" y="0"/>
                </a:moveTo>
                <a:lnTo>
                  <a:pt x="788924" y="35941"/>
                </a:lnTo>
                <a:lnTo>
                  <a:pt x="824000" y="82073"/>
                </a:lnTo>
                <a:lnTo>
                  <a:pt x="847089" y="64516"/>
                </a:lnTo>
                <a:lnTo>
                  <a:pt x="948064" y="64516"/>
                </a:lnTo>
                <a:lnTo>
                  <a:pt x="9798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147815" y="3345179"/>
            <a:ext cx="885190" cy="753745"/>
          </a:xfrm>
          <a:custGeom>
            <a:avLst/>
            <a:gdLst/>
            <a:ahLst/>
            <a:cxnLst/>
            <a:rect l="l" t="t" r="r" b="b"/>
            <a:pathLst>
              <a:path w="885190" h="753745">
                <a:moveTo>
                  <a:pt x="151458" y="89970"/>
                </a:moveTo>
                <a:lnTo>
                  <a:pt x="114056" y="134234"/>
                </a:lnTo>
                <a:lnTo>
                  <a:pt x="847852" y="753745"/>
                </a:lnTo>
                <a:lnTo>
                  <a:pt x="885189" y="709549"/>
                </a:lnTo>
                <a:lnTo>
                  <a:pt x="151458" y="89970"/>
                </a:lnTo>
                <a:close/>
              </a:path>
              <a:path w="885190" h="753745">
                <a:moveTo>
                  <a:pt x="0" y="0"/>
                </a:moveTo>
                <a:lnTo>
                  <a:pt x="76708" y="178435"/>
                </a:lnTo>
                <a:lnTo>
                  <a:pt x="114056" y="134234"/>
                </a:lnTo>
                <a:lnTo>
                  <a:pt x="91948" y="115570"/>
                </a:lnTo>
                <a:lnTo>
                  <a:pt x="129286" y="71247"/>
                </a:lnTo>
                <a:lnTo>
                  <a:pt x="167279" y="71247"/>
                </a:lnTo>
                <a:lnTo>
                  <a:pt x="188849" y="45720"/>
                </a:lnTo>
                <a:lnTo>
                  <a:pt x="0" y="0"/>
                </a:lnTo>
                <a:close/>
              </a:path>
              <a:path w="885190" h="753745">
                <a:moveTo>
                  <a:pt x="129286" y="71247"/>
                </a:moveTo>
                <a:lnTo>
                  <a:pt x="91948" y="115570"/>
                </a:lnTo>
                <a:lnTo>
                  <a:pt x="114056" y="134234"/>
                </a:lnTo>
                <a:lnTo>
                  <a:pt x="151458" y="89970"/>
                </a:lnTo>
                <a:lnTo>
                  <a:pt x="129286" y="71247"/>
                </a:lnTo>
                <a:close/>
              </a:path>
              <a:path w="885190" h="753745">
                <a:moveTo>
                  <a:pt x="167279" y="71247"/>
                </a:moveTo>
                <a:lnTo>
                  <a:pt x="129286" y="71247"/>
                </a:lnTo>
                <a:lnTo>
                  <a:pt x="151458" y="89970"/>
                </a:lnTo>
                <a:lnTo>
                  <a:pt x="167279" y="712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950707" y="1975104"/>
            <a:ext cx="483234" cy="920750"/>
          </a:xfrm>
          <a:custGeom>
            <a:avLst/>
            <a:gdLst/>
            <a:ahLst/>
            <a:cxnLst/>
            <a:rect l="l" t="t" r="r" b="b"/>
            <a:pathLst>
              <a:path w="483234" h="920750">
                <a:moveTo>
                  <a:pt x="379015" y="142073"/>
                </a:moveTo>
                <a:lnTo>
                  <a:pt x="0" y="894334"/>
                </a:lnTo>
                <a:lnTo>
                  <a:pt x="51816" y="920369"/>
                </a:lnTo>
                <a:lnTo>
                  <a:pt x="430855" y="168183"/>
                </a:lnTo>
                <a:lnTo>
                  <a:pt x="379015" y="142073"/>
                </a:lnTo>
                <a:close/>
              </a:path>
              <a:path w="483234" h="920750">
                <a:moveTo>
                  <a:pt x="482727" y="116205"/>
                </a:moveTo>
                <a:lnTo>
                  <a:pt x="392049" y="116205"/>
                </a:lnTo>
                <a:lnTo>
                  <a:pt x="443865" y="142367"/>
                </a:lnTo>
                <a:lnTo>
                  <a:pt x="430855" y="168183"/>
                </a:lnTo>
                <a:lnTo>
                  <a:pt x="482473" y="194183"/>
                </a:lnTo>
                <a:lnTo>
                  <a:pt x="482727" y="116205"/>
                </a:lnTo>
                <a:close/>
              </a:path>
              <a:path w="483234" h="920750">
                <a:moveTo>
                  <a:pt x="392049" y="116205"/>
                </a:moveTo>
                <a:lnTo>
                  <a:pt x="379015" y="142073"/>
                </a:lnTo>
                <a:lnTo>
                  <a:pt x="430855" y="168183"/>
                </a:lnTo>
                <a:lnTo>
                  <a:pt x="443865" y="142367"/>
                </a:lnTo>
                <a:lnTo>
                  <a:pt x="392049" y="116205"/>
                </a:lnTo>
                <a:close/>
              </a:path>
              <a:path w="483234" h="920750">
                <a:moveTo>
                  <a:pt x="483108" y="0"/>
                </a:moveTo>
                <a:lnTo>
                  <a:pt x="327406" y="116078"/>
                </a:lnTo>
                <a:lnTo>
                  <a:pt x="379015" y="142073"/>
                </a:lnTo>
                <a:lnTo>
                  <a:pt x="392049" y="116205"/>
                </a:lnTo>
                <a:lnTo>
                  <a:pt x="482727" y="116205"/>
                </a:lnTo>
                <a:lnTo>
                  <a:pt x="4831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184135" y="1975104"/>
            <a:ext cx="814705" cy="926465"/>
          </a:xfrm>
          <a:custGeom>
            <a:avLst/>
            <a:gdLst/>
            <a:ahLst/>
            <a:cxnLst/>
            <a:rect l="l" t="t" r="r" b="b"/>
            <a:pathLst>
              <a:path w="814704" h="926464">
                <a:moveTo>
                  <a:pt x="136080" y="111778"/>
                </a:moveTo>
                <a:lnTo>
                  <a:pt x="92428" y="149920"/>
                </a:lnTo>
                <a:lnTo>
                  <a:pt x="770636" y="926338"/>
                </a:lnTo>
                <a:lnTo>
                  <a:pt x="814324" y="888238"/>
                </a:lnTo>
                <a:lnTo>
                  <a:pt x="136080" y="111778"/>
                </a:lnTo>
                <a:close/>
              </a:path>
              <a:path w="814704" h="926464">
                <a:moveTo>
                  <a:pt x="0" y="0"/>
                </a:moveTo>
                <a:lnTo>
                  <a:pt x="48895" y="187960"/>
                </a:lnTo>
                <a:lnTo>
                  <a:pt x="92428" y="149920"/>
                </a:lnTo>
                <a:lnTo>
                  <a:pt x="73406" y="128143"/>
                </a:lnTo>
                <a:lnTo>
                  <a:pt x="117094" y="90043"/>
                </a:lnTo>
                <a:lnTo>
                  <a:pt x="160955" y="90043"/>
                </a:lnTo>
                <a:lnTo>
                  <a:pt x="179705" y="73660"/>
                </a:lnTo>
                <a:lnTo>
                  <a:pt x="0" y="0"/>
                </a:lnTo>
                <a:close/>
              </a:path>
              <a:path w="814704" h="926464">
                <a:moveTo>
                  <a:pt x="117094" y="90043"/>
                </a:moveTo>
                <a:lnTo>
                  <a:pt x="73406" y="128143"/>
                </a:lnTo>
                <a:lnTo>
                  <a:pt x="92428" y="149920"/>
                </a:lnTo>
                <a:lnTo>
                  <a:pt x="136080" y="111778"/>
                </a:lnTo>
                <a:lnTo>
                  <a:pt x="117094" y="90043"/>
                </a:lnTo>
                <a:close/>
              </a:path>
              <a:path w="814704" h="926464">
                <a:moveTo>
                  <a:pt x="160955" y="90043"/>
                </a:moveTo>
                <a:lnTo>
                  <a:pt x="117094" y="90043"/>
                </a:lnTo>
                <a:lnTo>
                  <a:pt x="136080" y="111778"/>
                </a:lnTo>
                <a:lnTo>
                  <a:pt x="160955" y="900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610611" y="5239511"/>
            <a:ext cx="2037714" cy="462280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27305" rIns="0" bIns="0" rtlCol="0">
            <a:spAutoFit/>
          </a:bodyPr>
          <a:lstStyle/>
          <a:p>
            <a:pPr marL="282575" marR="0" lvl="0" indent="0" algn="l" defTabSz="914400" rtl="0" eaLnBrk="1" fontAlgn="auto" latinLnBrk="0" hangingPunct="1">
              <a:lnSpc>
                <a:spcPct val="100000"/>
              </a:lnSpc>
              <a:spcBef>
                <a:spcPts val="2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Vertebral</a:t>
            </a:r>
            <a:r>
              <a:rPr kumimoji="0" sz="24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488947" y="4082796"/>
            <a:ext cx="2037714" cy="462280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26670" rIns="0" bIns="0" rtlCol="0">
            <a:spAutoFit/>
          </a:bodyPr>
          <a:lstStyle/>
          <a:p>
            <a:pPr marL="442595" marR="0" lvl="0" indent="0" algn="l" defTabSz="914400" rtl="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Basialr</a:t>
            </a:r>
            <a:r>
              <a:rPr kumimoji="0" sz="2400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34695" y="6060947"/>
            <a:ext cx="2037714" cy="462280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27305" rIns="0" bIns="0" rtlCol="0">
            <a:spAutoFit/>
          </a:bodyPr>
          <a:lstStyle/>
          <a:p>
            <a:pPr marL="194310" marR="0" lvl="0" indent="0" algn="l" defTabSz="914400" rtl="0" eaLnBrk="1" fontAlgn="auto" latinLnBrk="0" hangingPunct="1">
              <a:lnSpc>
                <a:spcPct val="100000"/>
              </a:lnSpc>
              <a:spcBef>
                <a:spcPts val="2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Subcalvain</a:t>
            </a:r>
            <a:r>
              <a:rPr kumimoji="0" sz="24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34695" y="5241035"/>
            <a:ext cx="2037714" cy="462280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27305" rIns="0" bIns="0" rtlCol="0">
            <a:spAutoFit/>
          </a:bodyPr>
          <a:lstStyle/>
          <a:p>
            <a:pPr marL="282575" marR="0" lvl="0" indent="0" algn="l" defTabSz="914400" rtl="0" eaLnBrk="1" fontAlgn="auto" latinLnBrk="0" hangingPunct="1">
              <a:lnSpc>
                <a:spcPct val="100000"/>
              </a:lnSpc>
              <a:spcBef>
                <a:spcPts val="2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Vertebral</a:t>
            </a:r>
            <a:r>
              <a:rPr kumimoji="0" sz="24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488947" y="3080004"/>
            <a:ext cx="2037714" cy="462280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25400" rIns="0" bIns="0" rtlCol="0">
            <a:spAutoFit/>
          </a:bodyPr>
          <a:lstStyle/>
          <a:p>
            <a:pPr marL="2540" marR="0" lvl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PCA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541776" y="5701284"/>
            <a:ext cx="173990" cy="360680"/>
          </a:xfrm>
          <a:custGeom>
            <a:avLst/>
            <a:gdLst/>
            <a:ahLst/>
            <a:cxnLst/>
            <a:rect l="l" t="t" r="r" b="b"/>
            <a:pathLst>
              <a:path w="173989" h="360679">
                <a:moveTo>
                  <a:pt x="115824" y="144779"/>
                </a:moveTo>
                <a:lnTo>
                  <a:pt x="57912" y="144779"/>
                </a:lnTo>
                <a:lnTo>
                  <a:pt x="57912" y="360095"/>
                </a:lnTo>
                <a:lnTo>
                  <a:pt x="115824" y="360095"/>
                </a:lnTo>
                <a:lnTo>
                  <a:pt x="115824" y="144779"/>
                </a:lnTo>
                <a:close/>
              </a:path>
              <a:path w="173989" h="360679">
                <a:moveTo>
                  <a:pt x="86868" y="0"/>
                </a:moveTo>
                <a:lnTo>
                  <a:pt x="0" y="173735"/>
                </a:lnTo>
                <a:lnTo>
                  <a:pt x="57912" y="173735"/>
                </a:lnTo>
                <a:lnTo>
                  <a:pt x="57912" y="144779"/>
                </a:lnTo>
                <a:lnTo>
                  <a:pt x="159258" y="144779"/>
                </a:lnTo>
                <a:lnTo>
                  <a:pt x="86868" y="0"/>
                </a:lnTo>
                <a:close/>
              </a:path>
              <a:path w="173989" h="360679">
                <a:moveTo>
                  <a:pt x="159258" y="144779"/>
                </a:moveTo>
                <a:lnTo>
                  <a:pt x="115824" y="144779"/>
                </a:lnTo>
                <a:lnTo>
                  <a:pt x="115824" y="173735"/>
                </a:lnTo>
                <a:lnTo>
                  <a:pt x="173736" y="173735"/>
                </a:lnTo>
                <a:lnTo>
                  <a:pt x="159258" y="1447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167383" y="5702808"/>
            <a:ext cx="173990" cy="358775"/>
          </a:xfrm>
          <a:custGeom>
            <a:avLst/>
            <a:gdLst/>
            <a:ahLst/>
            <a:cxnLst/>
            <a:rect l="l" t="t" r="r" b="b"/>
            <a:pathLst>
              <a:path w="173990" h="358775">
                <a:moveTo>
                  <a:pt x="115824" y="144779"/>
                </a:moveTo>
                <a:lnTo>
                  <a:pt x="57912" y="144779"/>
                </a:lnTo>
                <a:lnTo>
                  <a:pt x="57912" y="358546"/>
                </a:lnTo>
                <a:lnTo>
                  <a:pt x="115824" y="358533"/>
                </a:lnTo>
                <a:lnTo>
                  <a:pt x="115824" y="144779"/>
                </a:lnTo>
                <a:close/>
              </a:path>
              <a:path w="173990" h="358775">
                <a:moveTo>
                  <a:pt x="86868" y="0"/>
                </a:moveTo>
                <a:lnTo>
                  <a:pt x="0" y="173735"/>
                </a:lnTo>
                <a:lnTo>
                  <a:pt x="57912" y="173735"/>
                </a:lnTo>
                <a:lnTo>
                  <a:pt x="57912" y="144779"/>
                </a:lnTo>
                <a:lnTo>
                  <a:pt x="159257" y="144779"/>
                </a:lnTo>
                <a:lnTo>
                  <a:pt x="86868" y="0"/>
                </a:lnTo>
                <a:close/>
              </a:path>
              <a:path w="173990" h="358775">
                <a:moveTo>
                  <a:pt x="159257" y="144779"/>
                </a:moveTo>
                <a:lnTo>
                  <a:pt x="115824" y="144779"/>
                </a:lnTo>
                <a:lnTo>
                  <a:pt x="115824" y="173735"/>
                </a:lnTo>
                <a:lnTo>
                  <a:pt x="173735" y="173735"/>
                </a:lnTo>
                <a:lnTo>
                  <a:pt x="159257" y="1447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240193" y="4544567"/>
            <a:ext cx="1268095" cy="721995"/>
          </a:xfrm>
          <a:custGeom>
            <a:avLst/>
            <a:gdLst/>
            <a:ahLst/>
            <a:cxnLst/>
            <a:rect l="l" t="t" r="r" b="b"/>
            <a:pathLst>
              <a:path w="1268095" h="721995">
                <a:moveTo>
                  <a:pt x="1102122" y="59035"/>
                </a:moveTo>
                <a:lnTo>
                  <a:pt x="0" y="671194"/>
                </a:lnTo>
                <a:lnTo>
                  <a:pt x="28117" y="721740"/>
                </a:lnTo>
                <a:lnTo>
                  <a:pt x="1130239" y="109678"/>
                </a:lnTo>
                <a:lnTo>
                  <a:pt x="1102122" y="59035"/>
                </a:lnTo>
                <a:close/>
              </a:path>
              <a:path w="1268095" h="721995">
                <a:moveTo>
                  <a:pt x="1237277" y="44957"/>
                </a:moveTo>
                <a:lnTo>
                  <a:pt x="1127467" y="44957"/>
                </a:lnTo>
                <a:lnTo>
                  <a:pt x="1155534" y="95630"/>
                </a:lnTo>
                <a:lnTo>
                  <a:pt x="1130239" y="109678"/>
                </a:lnTo>
                <a:lnTo>
                  <a:pt x="1158328" y="160273"/>
                </a:lnTo>
                <a:lnTo>
                  <a:pt x="1237277" y="44957"/>
                </a:lnTo>
                <a:close/>
              </a:path>
              <a:path w="1268095" h="721995">
                <a:moveTo>
                  <a:pt x="1127467" y="44957"/>
                </a:moveTo>
                <a:lnTo>
                  <a:pt x="1102122" y="59035"/>
                </a:lnTo>
                <a:lnTo>
                  <a:pt x="1130239" y="109678"/>
                </a:lnTo>
                <a:lnTo>
                  <a:pt x="1155534" y="95630"/>
                </a:lnTo>
                <a:lnTo>
                  <a:pt x="1127467" y="44957"/>
                </a:lnTo>
                <a:close/>
              </a:path>
              <a:path w="1268095" h="721995">
                <a:moveTo>
                  <a:pt x="1268056" y="0"/>
                </a:moveTo>
                <a:lnTo>
                  <a:pt x="1074000" y="8381"/>
                </a:lnTo>
                <a:lnTo>
                  <a:pt x="1102122" y="59035"/>
                </a:lnTo>
                <a:lnTo>
                  <a:pt x="1127467" y="44957"/>
                </a:lnTo>
                <a:lnTo>
                  <a:pt x="1237277" y="44957"/>
                </a:lnTo>
                <a:lnTo>
                  <a:pt x="126805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508504" y="4544567"/>
            <a:ext cx="1136650" cy="720090"/>
          </a:xfrm>
          <a:custGeom>
            <a:avLst/>
            <a:gdLst/>
            <a:ahLst/>
            <a:cxnLst/>
            <a:rect l="l" t="t" r="r" b="b"/>
            <a:pathLst>
              <a:path w="1136650" h="720089">
                <a:moveTo>
                  <a:pt x="162878" y="66919"/>
                </a:moveTo>
                <a:lnTo>
                  <a:pt x="132403" y="116076"/>
                </a:lnTo>
                <a:lnTo>
                  <a:pt x="1105916" y="719581"/>
                </a:lnTo>
                <a:lnTo>
                  <a:pt x="1136522" y="670305"/>
                </a:lnTo>
                <a:lnTo>
                  <a:pt x="162878" y="66919"/>
                </a:lnTo>
                <a:close/>
              </a:path>
              <a:path w="1136650" h="720089">
                <a:moveTo>
                  <a:pt x="0" y="0"/>
                </a:moveTo>
                <a:lnTo>
                  <a:pt x="101853" y="165353"/>
                </a:lnTo>
                <a:lnTo>
                  <a:pt x="132403" y="116076"/>
                </a:lnTo>
                <a:lnTo>
                  <a:pt x="107822" y="100837"/>
                </a:lnTo>
                <a:lnTo>
                  <a:pt x="138302" y="51688"/>
                </a:lnTo>
                <a:lnTo>
                  <a:pt x="172320" y="51688"/>
                </a:lnTo>
                <a:lnTo>
                  <a:pt x="193420" y="17652"/>
                </a:lnTo>
                <a:lnTo>
                  <a:pt x="0" y="0"/>
                </a:lnTo>
                <a:close/>
              </a:path>
              <a:path w="1136650" h="720089">
                <a:moveTo>
                  <a:pt x="138302" y="51688"/>
                </a:moveTo>
                <a:lnTo>
                  <a:pt x="107822" y="100837"/>
                </a:lnTo>
                <a:lnTo>
                  <a:pt x="132403" y="116076"/>
                </a:lnTo>
                <a:lnTo>
                  <a:pt x="162878" y="66919"/>
                </a:lnTo>
                <a:lnTo>
                  <a:pt x="138302" y="51688"/>
                </a:lnTo>
                <a:close/>
              </a:path>
              <a:path w="1136650" h="720089">
                <a:moveTo>
                  <a:pt x="172320" y="51688"/>
                </a:moveTo>
                <a:lnTo>
                  <a:pt x="138302" y="51688"/>
                </a:lnTo>
                <a:lnTo>
                  <a:pt x="162878" y="66919"/>
                </a:lnTo>
                <a:lnTo>
                  <a:pt x="172320" y="5168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421635" y="3541776"/>
            <a:ext cx="173990" cy="542290"/>
          </a:xfrm>
          <a:custGeom>
            <a:avLst/>
            <a:gdLst/>
            <a:ahLst/>
            <a:cxnLst/>
            <a:rect l="l" t="t" r="r" b="b"/>
            <a:pathLst>
              <a:path w="173989" h="542289">
                <a:moveTo>
                  <a:pt x="115824" y="144780"/>
                </a:moveTo>
                <a:lnTo>
                  <a:pt x="57912" y="144780"/>
                </a:lnTo>
                <a:lnTo>
                  <a:pt x="57912" y="542163"/>
                </a:lnTo>
                <a:lnTo>
                  <a:pt x="115824" y="542163"/>
                </a:lnTo>
                <a:lnTo>
                  <a:pt x="115824" y="144780"/>
                </a:lnTo>
                <a:close/>
              </a:path>
              <a:path w="173989" h="542289">
                <a:moveTo>
                  <a:pt x="86868" y="0"/>
                </a:moveTo>
                <a:lnTo>
                  <a:pt x="0" y="173736"/>
                </a:lnTo>
                <a:lnTo>
                  <a:pt x="57912" y="173736"/>
                </a:lnTo>
                <a:lnTo>
                  <a:pt x="57912" y="144780"/>
                </a:lnTo>
                <a:lnTo>
                  <a:pt x="159258" y="144780"/>
                </a:lnTo>
                <a:lnTo>
                  <a:pt x="86868" y="0"/>
                </a:lnTo>
                <a:close/>
              </a:path>
              <a:path w="173989" h="542289">
                <a:moveTo>
                  <a:pt x="159258" y="144780"/>
                </a:moveTo>
                <a:lnTo>
                  <a:pt x="115824" y="144780"/>
                </a:lnTo>
                <a:lnTo>
                  <a:pt x="115824" y="173736"/>
                </a:lnTo>
                <a:lnTo>
                  <a:pt x="173736" y="173736"/>
                </a:lnTo>
                <a:lnTo>
                  <a:pt x="159258" y="1447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212841" y="1072133"/>
            <a:ext cx="3850004" cy="4989830"/>
          </a:xfrm>
          <a:custGeom>
            <a:avLst/>
            <a:gdLst/>
            <a:ahLst/>
            <a:cxnLst/>
            <a:rect l="l" t="t" r="r" b="b"/>
            <a:pathLst>
              <a:path w="3850004" h="4989830">
                <a:moveTo>
                  <a:pt x="0" y="4989576"/>
                </a:moveTo>
                <a:lnTo>
                  <a:pt x="3849623" y="4989576"/>
                </a:lnTo>
                <a:lnTo>
                  <a:pt x="3849623" y="0"/>
                </a:lnTo>
                <a:lnTo>
                  <a:pt x="0" y="0"/>
                </a:lnTo>
                <a:lnTo>
                  <a:pt x="0" y="4989576"/>
                </a:lnTo>
                <a:close/>
              </a:path>
            </a:pathLst>
          </a:custGeom>
          <a:ln w="25908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28778" y="2704338"/>
            <a:ext cx="4775200" cy="4030979"/>
          </a:xfrm>
          <a:custGeom>
            <a:avLst/>
            <a:gdLst/>
            <a:ahLst/>
            <a:cxnLst/>
            <a:rect l="l" t="t" r="r" b="b"/>
            <a:pathLst>
              <a:path w="4775200" h="4030979">
                <a:moveTo>
                  <a:pt x="0" y="4030979"/>
                </a:moveTo>
                <a:lnTo>
                  <a:pt x="4774692" y="4030979"/>
                </a:lnTo>
                <a:lnTo>
                  <a:pt x="4774692" y="0"/>
                </a:lnTo>
                <a:lnTo>
                  <a:pt x="0" y="0"/>
                </a:lnTo>
                <a:lnTo>
                  <a:pt x="0" y="4030979"/>
                </a:lnTo>
                <a:close/>
              </a:path>
            </a:pathLst>
          </a:custGeom>
          <a:ln w="25908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49936" y="2883407"/>
            <a:ext cx="525780" cy="462280"/>
          </a:xfrm>
          <a:prstGeom prst="rect">
            <a:avLst/>
          </a:prstGeom>
          <a:solidFill>
            <a:srgbClr val="0000FF"/>
          </a:solidFill>
        </p:spPr>
        <p:txBody>
          <a:bodyPr vert="horz" wrap="square" lIns="0" tIns="254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362955" y="1232916"/>
            <a:ext cx="525780" cy="462280"/>
          </a:xfrm>
          <a:prstGeom prst="rect">
            <a:avLst/>
          </a:prstGeom>
          <a:solidFill>
            <a:srgbClr val="0000FF"/>
          </a:solidFill>
        </p:spPr>
        <p:txBody>
          <a:bodyPr vert="horz" wrap="square" lIns="0" tIns="26669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713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37327" y="793322"/>
            <a:ext cx="4973515" cy="57293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8739" y="0"/>
            <a:ext cx="585025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5" dirty="0">
                <a:solidFill>
                  <a:srgbClr val="006FC0"/>
                </a:solidFill>
              </a:rPr>
              <a:t>Branches </a:t>
            </a:r>
            <a:r>
              <a:rPr sz="4000" spc="-5" dirty="0">
                <a:solidFill>
                  <a:srgbClr val="006FC0"/>
                </a:solidFill>
              </a:rPr>
              <a:t>of the </a:t>
            </a:r>
            <a:r>
              <a:rPr sz="4000" spc="-25" dirty="0">
                <a:solidFill>
                  <a:srgbClr val="006FC0"/>
                </a:solidFill>
              </a:rPr>
              <a:t>vertebral</a:t>
            </a:r>
            <a:r>
              <a:rPr sz="4000" spc="10" dirty="0">
                <a:solidFill>
                  <a:srgbClr val="006FC0"/>
                </a:solidFill>
              </a:rPr>
              <a:t> </a:t>
            </a:r>
            <a:r>
              <a:rPr sz="4000" spc="-5" dirty="0">
                <a:solidFill>
                  <a:srgbClr val="006FC0"/>
                </a:solidFill>
              </a:rPr>
              <a:t>a.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78739" y="2312035"/>
            <a:ext cx="3314700" cy="10979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 marR="5080" lvl="0" indent="-45720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69265" algn="l"/>
                <a:tab pos="469900" algn="l"/>
                <a:tab pos="2445385" algn="l"/>
              </a:tabLst>
              <a:defRPr/>
            </a:pPr>
            <a:r>
              <a:rPr kumimoji="0" sz="2200" b="1" i="0" u="none" strike="noStrike" kern="1200" cap="none" spc="-4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erio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2200" b="1" i="0" u="none" strike="noStrike" kern="120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erior  cerebellar</a:t>
            </a:r>
            <a:r>
              <a:rPr kumimoji="0" sz="2200" b="1" i="0" u="none" strike="noStrike" kern="1200" cap="none" spc="3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a.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69265" algn="l"/>
                <a:tab pos="469900" algn="l"/>
              </a:tabLst>
              <a:defRPr/>
            </a:pP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Anterior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spinal</a:t>
            </a:r>
            <a:r>
              <a:rPr kumimoji="0" sz="2200" b="1" i="0" u="none" strike="noStrike" kern="1200" cap="none" spc="3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a.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74664" y="4898097"/>
            <a:ext cx="554570" cy="6749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54241" y="4965319"/>
            <a:ext cx="1803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463284" y="4666450"/>
            <a:ext cx="554570" cy="6749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41718" y="4734305"/>
            <a:ext cx="1803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840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37327" y="793322"/>
            <a:ext cx="4973515" cy="57293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8739" y="0"/>
            <a:ext cx="534352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5" dirty="0">
                <a:solidFill>
                  <a:srgbClr val="006FC0"/>
                </a:solidFill>
              </a:rPr>
              <a:t>Branches </a:t>
            </a:r>
            <a:r>
              <a:rPr sz="4000" spc="-5" dirty="0">
                <a:solidFill>
                  <a:srgbClr val="006FC0"/>
                </a:solidFill>
              </a:rPr>
              <a:t>of the basilar</a:t>
            </a:r>
            <a:r>
              <a:rPr sz="4000" spc="20" dirty="0">
                <a:solidFill>
                  <a:srgbClr val="006FC0"/>
                </a:solidFill>
              </a:rPr>
              <a:t> </a:t>
            </a:r>
            <a:r>
              <a:rPr sz="4000" spc="-5" dirty="0">
                <a:solidFill>
                  <a:srgbClr val="006FC0"/>
                </a:solidFill>
              </a:rPr>
              <a:t>a.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78739" y="2647083"/>
            <a:ext cx="3874770" cy="123253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69265" algn="l"/>
                <a:tab pos="469900" algn="l"/>
              </a:tabLst>
              <a:defRPr/>
            </a:pP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Anterior inferior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cerebellar</a:t>
            </a:r>
            <a:r>
              <a:rPr kumimoji="0" sz="2200" b="1" i="0" u="none" strike="noStrike" kern="1200" cap="none" spc="114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a.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69265" algn="l"/>
                <a:tab pos="46990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Superior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cerebellar</a:t>
            </a:r>
            <a:r>
              <a:rPr kumimoji="0" sz="2200" b="1" i="0" u="none" strike="noStrike" kern="1200" cap="none" spc="5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a.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69265" algn="l"/>
                <a:tab pos="469900" algn="l"/>
              </a:tabLst>
              <a:defRPr/>
            </a:pP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Posterior cerebral</a:t>
            </a:r>
            <a:r>
              <a:rPr kumimoji="0" sz="2200" b="1" i="0" u="none" strike="noStrike" kern="1200" cap="none" spc="8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a.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105144" y="3433533"/>
            <a:ext cx="554570" cy="6749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05144" y="4222965"/>
            <a:ext cx="554570" cy="6749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284721" y="4290186"/>
            <a:ext cx="1803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931408" y="3366477"/>
            <a:ext cx="554570" cy="6749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110478" y="3434333"/>
            <a:ext cx="3543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15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</a:t>
            </a:r>
            <a:r>
              <a:rPr kumimoji="0" sz="3600" b="1" i="0" u="none" strike="noStrike" kern="1200" cap="none" spc="0" normalizeH="0" baseline="-11574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endParaRPr kumimoji="0" sz="3600" b="0" i="0" u="none" strike="noStrike" kern="1200" cap="none" spc="0" normalizeH="0" baseline="-11574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568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4289" y="1669449"/>
            <a:ext cx="4037271" cy="2892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15617" y="5140553"/>
            <a:ext cx="611060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Blood </a:t>
            </a:r>
            <a:r>
              <a:rPr kumimoji="0" sz="54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supply </a:t>
            </a:r>
            <a:r>
              <a:rPr kumimoji="0" sz="5400" b="1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5400" b="1" i="0" u="none" strike="noStrike" kern="1200" cap="none" spc="-7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5400" b="1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Brain</a:t>
            </a:r>
            <a:endParaRPr kumimoji="0" sz="5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68952" y="1652016"/>
            <a:ext cx="4381500" cy="28620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70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42459" y="833691"/>
            <a:ext cx="4696841" cy="52377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8739" y="0"/>
            <a:ext cx="500824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20" dirty="0">
                <a:solidFill>
                  <a:srgbClr val="006FC0"/>
                </a:solidFill>
              </a:rPr>
              <a:t>Anterior </a:t>
            </a:r>
            <a:r>
              <a:rPr sz="4000" spc="-25" dirty="0">
                <a:solidFill>
                  <a:srgbClr val="006FC0"/>
                </a:solidFill>
              </a:rPr>
              <a:t>cerebral</a:t>
            </a:r>
            <a:r>
              <a:rPr sz="4000" spc="40" dirty="0">
                <a:solidFill>
                  <a:srgbClr val="006FC0"/>
                </a:solidFill>
              </a:rPr>
              <a:t> </a:t>
            </a:r>
            <a:r>
              <a:rPr sz="4000" spc="-15" dirty="0">
                <a:solidFill>
                  <a:srgbClr val="006FC0"/>
                </a:solidFill>
              </a:rPr>
              <a:t>artery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78739" y="1104646"/>
            <a:ext cx="4467860" cy="45186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715" lvl="0" indent="-342900" algn="just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leaves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internal carotid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artery  and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passes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forwards above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 optic</a:t>
            </a:r>
            <a:r>
              <a:rPr kumimoji="0" sz="22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nerve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55600" marR="508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It is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connected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its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fellow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 opposite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side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by the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anterior 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communicating </a:t>
            </a:r>
            <a:r>
              <a:rPr kumimoji="0" sz="22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artery.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It is 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distributed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orbital surface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frontal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lobe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whole 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medial surface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 hemisphere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above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corpus  callosum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as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far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back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as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parieto- 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occipital</a:t>
            </a:r>
            <a:r>
              <a:rPr kumimoji="0" sz="22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sulcus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215634" y="3181350"/>
            <a:ext cx="614680" cy="274320"/>
          </a:xfrm>
          <a:custGeom>
            <a:avLst/>
            <a:gdLst/>
            <a:ahLst/>
            <a:cxnLst/>
            <a:rect l="l" t="t" r="r" b="b"/>
            <a:pathLst>
              <a:path w="614679" h="274320">
                <a:moveTo>
                  <a:pt x="477012" y="0"/>
                </a:moveTo>
                <a:lnTo>
                  <a:pt x="477012" y="68579"/>
                </a:lnTo>
                <a:lnTo>
                  <a:pt x="0" y="68579"/>
                </a:lnTo>
                <a:lnTo>
                  <a:pt x="0" y="205739"/>
                </a:lnTo>
                <a:lnTo>
                  <a:pt x="477012" y="205739"/>
                </a:lnTo>
                <a:lnTo>
                  <a:pt x="477012" y="274320"/>
                </a:lnTo>
                <a:lnTo>
                  <a:pt x="614171" y="137160"/>
                </a:lnTo>
                <a:lnTo>
                  <a:pt x="477012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215634" y="3181350"/>
            <a:ext cx="614680" cy="274320"/>
          </a:xfrm>
          <a:custGeom>
            <a:avLst/>
            <a:gdLst/>
            <a:ahLst/>
            <a:cxnLst/>
            <a:rect l="l" t="t" r="r" b="b"/>
            <a:pathLst>
              <a:path w="614679" h="274320">
                <a:moveTo>
                  <a:pt x="0" y="68579"/>
                </a:moveTo>
                <a:lnTo>
                  <a:pt x="477012" y="68579"/>
                </a:lnTo>
                <a:lnTo>
                  <a:pt x="477012" y="0"/>
                </a:lnTo>
                <a:lnTo>
                  <a:pt x="614171" y="137160"/>
                </a:lnTo>
                <a:lnTo>
                  <a:pt x="477012" y="274320"/>
                </a:lnTo>
                <a:lnTo>
                  <a:pt x="477012" y="205739"/>
                </a:lnTo>
                <a:lnTo>
                  <a:pt x="0" y="205739"/>
                </a:lnTo>
                <a:lnTo>
                  <a:pt x="0" y="68579"/>
                </a:lnTo>
                <a:close/>
              </a:path>
            </a:pathLst>
          </a:custGeom>
          <a:ln w="2590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64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08379" y="3145759"/>
            <a:ext cx="5519093" cy="36070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8739" y="0"/>
            <a:ext cx="500824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20" dirty="0">
                <a:solidFill>
                  <a:srgbClr val="006FC0"/>
                </a:solidFill>
              </a:rPr>
              <a:t>Anterior </a:t>
            </a:r>
            <a:r>
              <a:rPr sz="4000" spc="-25" dirty="0">
                <a:solidFill>
                  <a:srgbClr val="006FC0"/>
                </a:solidFill>
              </a:rPr>
              <a:t>cerebral</a:t>
            </a:r>
            <a:r>
              <a:rPr sz="4000" spc="40" dirty="0">
                <a:solidFill>
                  <a:srgbClr val="006FC0"/>
                </a:solidFill>
              </a:rPr>
              <a:t> </a:t>
            </a:r>
            <a:r>
              <a:rPr sz="4000" spc="-15" dirty="0">
                <a:solidFill>
                  <a:srgbClr val="006FC0"/>
                </a:solidFill>
              </a:rPr>
              <a:t>artery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78739" y="1104646"/>
            <a:ext cx="8983980" cy="2171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lvl="0" indent="-342900" algn="just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motor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sensory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areas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opposite </a:t>
            </a:r>
            <a:r>
              <a:rPr kumimoji="0" sz="22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leg,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foot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perineum, 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including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micturition and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defecation centres,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lie in its</a:t>
            </a:r>
            <a:r>
              <a:rPr kumimoji="0" sz="2200" b="1" i="0" u="none" strike="noStrike" kern="1200" cap="none" spc="2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territory.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55600" marR="508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Because of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anastomosis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via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anterior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communicating </a:t>
            </a:r>
            <a:r>
              <a:rPr kumimoji="0" sz="22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artery,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it is  usually possible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one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anterior cerebral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 supplied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blood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from  the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contralateral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internal</a:t>
            </a:r>
            <a:r>
              <a:rPr kumimoji="0" sz="2200" b="1" i="0" u="none" strike="noStrike" kern="1200" cap="none" spc="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carotid.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063746" y="4598670"/>
            <a:ext cx="614680" cy="274320"/>
          </a:xfrm>
          <a:custGeom>
            <a:avLst/>
            <a:gdLst/>
            <a:ahLst/>
            <a:cxnLst/>
            <a:rect l="l" t="t" r="r" b="b"/>
            <a:pathLst>
              <a:path w="614679" h="274320">
                <a:moveTo>
                  <a:pt x="477012" y="0"/>
                </a:moveTo>
                <a:lnTo>
                  <a:pt x="477012" y="68579"/>
                </a:lnTo>
                <a:lnTo>
                  <a:pt x="0" y="68579"/>
                </a:lnTo>
                <a:lnTo>
                  <a:pt x="0" y="205739"/>
                </a:lnTo>
                <a:lnTo>
                  <a:pt x="477012" y="205739"/>
                </a:lnTo>
                <a:lnTo>
                  <a:pt x="477012" y="274319"/>
                </a:lnTo>
                <a:lnTo>
                  <a:pt x="614171" y="137159"/>
                </a:lnTo>
                <a:lnTo>
                  <a:pt x="477012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063746" y="4598670"/>
            <a:ext cx="614680" cy="274320"/>
          </a:xfrm>
          <a:custGeom>
            <a:avLst/>
            <a:gdLst/>
            <a:ahLst/>
            <a:cxnLst/>
            <a:rect l="l" t="t" r="r" b="b"/>
            <a:pathLst>
              <a:path w="614679" h="274320">
                <a:moveTo>
                  <a:pt x="0" y="68579"/>
                </a:moveTo>
                <a:lnTo>
                  <a:pt x="477012" y="68579"/>
                </a:lnTo>
                <a:lnTo>
                  <a:pt x="477012" y="0"/>
                </a:lnTo>
                <a:lnTo>
                  <a:pt x="614171" y="137159"/>
                </a:lnTo>
                <a:lnTo>
                  <a:pt x="477012" y="274319"/>
                </a:lnTo>
                <a:lnTo>
                  <a:pt x="477012" y="205739"/>
                </a:lnTo>
                <a:lnTo>
                  <a:pt x="0" y="205739"/>
                </a:lnTo>
                <a:lnTo>
                  <a:pt x="0" y="68579"/>
                </a:lnTo>
                <a:close/>
              </a:path>
            </a:pathLst>
          </a:custGeom>
          <a:ln w="2590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04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</TotalTime>
  <Words>2999</Words>
  <Application>Microsoft Office PowerPoint</Application>
  <PresentationFormat>On-screen Show (4:3)</PresentationFormat>
  <Paragraphs>797</Paragraphs>
  <Slides>115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115</vt:i4>
      </vt:variant>
    </vt:vector>
  </HeadingPairs>
  <TitlesOfParts>
    <vt:vector size="119" baseType="lpstr">
      <vt:lpstr>Office Theme</vt:lpstr>
      <vt:lpstr>1_Office Theme</vt:lpstr>
      <vt:lpstr>2_Office Theme</vt:lpstr>
      <vt:lpstr>Aspect</vt:lpstr>
      <vt:lpstr>Cerebral Hemisphere- Sulci and Gyri, and Functional Areas</vt:lpstr>
      <vt:lpstr>Learning Objectives</vt:lpstr>
      <vt:lpstr>PowerPoint Presentation</vt:lpstr>
      <vt:lpstr>Cerebrum</vt:lpstr>
      <vt:lpstr>PowerPoint Presentation</vt:lpstr>
      <vt:lpstr>Cerebral hemispheres</vt:lpstr>
      <vt:lpstr>Surfaces of Cerebral Hemisphere</vt:lpstr>
      <vt:lpstr>PowerPoint Presentation</vt:lpstr>
      <vt:lpstr>PowerPoint Presentation</vt:lpstr>
      <vt:lpstr>PowerPoint Presentation</vt:lpstr>
      <vt:lpstr>PowerPoint Presentation</vt:lpstr>
      <vt:lpstr>Borders</vt:lpstr>
      <vt:lpstr>Lobes of Cerebral Hemispheres</vt:lpstr>
      <vt:lpstr>PowerPoint Presentation</vt:lpstr>
      <vt:lpstr>Cerebral hemisphere</vt:lpstr>
      <vt:lpstr>Main sulci</vt:lpstr>
      <vt:lpstr>Main sulci</vt:lpstr>
      <vt:lpstr>PowerPoint Presentation</vt:lpstr>
      <vt:lpstr>1.    Orbital sulcus  ( NOT SHOWN / Above  the orbit !! )</vt:lpstr>
      <vt:lpstr>Main gyri</vt:lpstr>
      <vt:lpstr>Main gyri</vt:lpstr>
      <vt:lpstr>1. Rectus gyrus</vt:lpstr>
      <vt:lpstr>Main sulci</vt:lpstr>
      <vt:lpstr>Main sulci (Cont’d)</vt:lpstr>
      <vt:lpstr>Main sulci (Cont’d)</vt:lpstr>
      <vt:lpstr>Main sulci (Cont’d)</vt:lpstr>
      <vt:lpstr>PowerPoint Presentation</vt:lpstr>
      <vt:lpstr>Insula/Island Of Reil</vt:lpstr>
      <vt:lpstr>PowerPoint Presentation</vt:lpstr>
      <vt:lpstr>       Other Sulci and Gyri </vt:lpstr>
      <vt:lpstr>Superolateral surface</vt:lpstr>
      <vt:lpstr>PowerPoint Presentation</vt:lpstr>
      <vt:lpstr>Superolateral surface</vt:lpstr>
      <vt:lpstr>Superolateral surface</vt:lpstr>
      <vt:lpstr>Superolateral surface</vt:lpstr>
      <vt:lpstr>PowerPoint Presentation</vt:lpstr>
      <vt:lpstr>Superolateral surface</vt:lpstr>
      <vt:lpstr>MEDIAL SURFACE</vt:lpstr>
      <vt:lpstr>PowerPoint Presentation</vt:lpstr>
      <vt:lpstr>PowerPoint Presentation</vt:lpstr>
      <vt:lpstr>INFERIOR SURFACE</vt:lpstr>
      <vt:lpstr>PowerPoint Presentation</vt:lpstr>
      <vt:lpstr>PowerPoint Presentation</vt:lpstr>
      <vt:lpstr>PowerPoint Presentation</vt:lpstr>
      <vt:lpstr>PowerPoint Presentation</vt:lpstr>
      <vt:lpstr>BLOOD SUPPLY- SUPEROLATERAL SURFACE</vt:lpstr>
      <vt:lpstr>BLOOD SUPPLY- INFERIOR SURFACE</vt:lpstr>
      <vt:lpstr>BROADMANS AREAS AND FUNCTIONAL AREAS OF CEREBRAL HEMISPHERE</vt:lpstr>
      <vt:lpstr>Specific</vt:lpstr>
      <vt:lpstr>PowerPoint Presentation</vt:lpstr>
      <vt:lpstr>PowerPoint Presentation</vt:lpstr>
      <vt:lpstr>Frontal Lobe - Cortical Regions</vt:lpstr>
      <vt:lpstr>Primary Motor  Cortex/ Precentral  Gyrus</vt:lpstr>
      <vt:lpstr>PowerPoint Presentation</vt:lpstr>
      <vt:lpstr> Broca’s Area –44,45  Inf.frontal gyrus</vt:lpstr>
      <vt:lpstr>PowerPoint Presentation</vt:lpstr>
      <vt:lpstr>Parietal Lobe - Cortical Regions</vt:lpstr>
      <vt:lpstr>Primary  Somatosensory  Cortex/ Postcentral  Gyrus</vt:lpstr>
      <vt:lpstr>Occipital Lobe – Cortical</vt:lpstr>
      <vt:lpstr>Primary Visual  Cortex</vt:lpstr>
      <vt:lpstr>Temporal Lobe – Cortical  Regions</vt:lpstr>
      <vt:lpstr>Temporal Lobe – Cortical</vt:lpstr>
      <vt:lpstr>Primary Auditory  Cortex</vt:lpstr>
      <vt:lpstr>PowerPoint Presentation</vt:lpstr>
      <vt:lpstr>dominant hemisphere</vt:lpstr>
      <vt:lpstr>BLOOD SUPPLY</vt:lpstr>
      <vt:lpstr>Physiological information about brain</vt:lpstr>
      <vt:lpstr>Brodmann areas</vt:lpstr>
      <vt:lpstr>Motor areas of cortex</vt:lpstr>
      <vt:lpstr>Primary motor area</vt:lpstr>
      <vt:lpstr>Motor homunculus</vt:lpstr>
      <vt:lpstr>Primary motor area</vt:lpstr>
      <vt:lpstr>Secondary motor area</vt:lpstr>
      <vt:lpstr>secondary motor area</vt:lpstr>
      <vt:lpstr>Boca's area</vt:lpstr>
      <vt:lpstr>Wernicke's area</vt:lpstr>
      <vt:lpstr>Prefrontal cortex</vt:lpstr>
      <vt:lpstr>Prefrontal cortex</vt:lpstr>
      <vt:lpstr>Sensory areas</vt:lpstr>
      <vt:lpstr>Primary sensory area</vt:lpstr>
      <vt:lpstr>Primary sensory area</vt:lpstr>
      <vt:lpstr>Secondary somatosensory area</vt:lpstr>
      <vt:lpstr>Primary visual cortex</vt:lpstr>
      <vt:lpstr>Secondary visual cortex</vt:lpstr>
      <vt:lpstr>WHY don't we see everything upside-down?</vt:lpstr>
      <vt:lpstr>Primary auditory area</vt:lpstr>
      <vt:lpstr>Auditory pathway</vt:lpstr>
      <vt:lpstr>Secondary auditory area</vt:lpstr>
      <vt:lpstr>The dominant angular gyrus</vt:lpstr>
      <vt:lpstr>Aphasia</vt:lpstr>
      <vt:lpstr>PowerPoint Presentation</vt:lpstr>
      <vt:lpstr>PowerPoint Presentation</vt:lpstr>
      <vt:lpstr>PowerPoint Presentation</vt:lpstr>
      <vt:lpstr>Arterial supply to Brain</vt:lpstr>
      <vt:lpstr>Branches of the vertebral a.</vt:lpstr>
      <vt:lpstr>Branches of the basilar a.</vt:lpstr>
      <vt:lpstr>PowerPoint Presentation</vt:lpstr>
      <vt:lpstr>Anterior cerebral artery</vt:lpstr>
      <vt:lpstr>Anterior cerebral artery</vt:lpstr>
      <vt:lpstr>Anterior cerebral a. syndrome</vt:lpstr>
      <vt:lpstr>Middle cerebral artery</vt:lpstr>
      <vt:lpstr>Middle cerebral artery</vt:lpstr>
      <vt:lpstr>Middle cerebral a. syndrome</vt:lpstr>
      <vt:lpstr>Posterior cerebral artery</vt:lpstr>
      <vt:lpstr>Posterior cerebral artery</vt:lpstr>
      <vt:lpstr>Posterior cerebral a. syndrome</vt:lpstr>
      <vt:lpstr>Circle of willis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7</dc:creator>
  <cp:lastModifiedBy>AIIMS Rishikesh</cp:lastModifiedBy>
  <cp:revision>29</cp:revision>
  <dcterms:created xsi:type="dcterms:W3CDTF">2019-01-18T12:48:20Z</dcterms:created>
  <dcterms:modified xsi:type="dcterms:W3CDTF">2019-01-24T12:04:13Z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2011-10-27T00:00:00Z</vt:filetime>
  </property>
  <property fmtid="{D5CDD505-2E9C-101B-9397-08002B2CF9AE}" pid="3" name="Creator">
    <vt:lpwstr>Impress</vt:lpwstr>
  </property>
  <property fmtid="{D5CDD505-2E9C-101B-9397-08002B2CF9AE}" pid="4" name="LastSaved">
    <vt:filetime>2011-10-27T00:00:00Z</vt:filetime>
  </property>
</Properties>
</file>