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wmf"/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FEC2C-F1A6-4BF0-9D80-EC287FC35804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26195D-2BEC-473E-9885-E70E4CDFE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578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50810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8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95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dirty="0" smtClean="0"/>
              <a:t>Study Of Derived Lipids Alcohols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253850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Source Of Glycerol To Human body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Glucose is responsible for  </a:t>
            </a:r>
            <a:r>
              <a:rPr lang="en-US" b="1" dirty="0" smtClean="0"/>
              <a:t>biosynthesis of Glycerol</a:t>
            </a:r>
            <a:r>
              <a:rPr lang="en-US" dirty="0" smtClean="0"/>
              <a:t> in human body 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Glucose transforms to </a:t>
            </a:r>
            <a:r>
              <a:rPr lang="en-US" b="1" dirty="0" smtClean="0">
                <a:solidFill>
                  <a:srgbClr val="0070C0"/>
                </a:solidFill>
              </a:rPr>
              <a:t>Glyceraldehyde,</a:t>
            </a:r>
            <a:r>
              <a:rPr lang="en-US" b="1" dirty="0" smtClean="0"/>
              <a:t> 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Glyceraldehyde on </a:t>
            </a:r>
            <a:r>
              <a:rPr lang="en-US" b="1" dirty="0">
                <a:solidFill>
                  <a:srgbClr val="0070C0"/>
                </a:solidFill>
              </a:rPr>
              <a:t>reduction</a:t>
            </a:r>
            <a:r>
              <a:rPr lang="en-US" b="1" dirty="0"/>
              <a:t> </a:t>
            </a:r>
            <a:r>
              <a:rPr lang="en-US" b="1" dirty="0" smtClean="0"/>
              <a:t> forms </a:t>
            </a:r>
            <a:r>
              <a:rPr lang="en-US" b="1" dirty="0">
                <a:solidFill>
                  <a:srgbClr val="C00000"/>
                </a:solidFill>
              </a:rPr>
              <a:t>Glycerol</a:t>
            </a:r>
            <a:r>
              <a:rPr lang="en-US" b="1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520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Glycerol formed </a:t>
            </a:r>
            <a:r>
              <a:rPr lang="en-US" b="1" dirty="0"/>
              <a:t>is then used </a:t>
            </a:r>
            <a:r>
              <a:rPr lang="en-US" b="1" dirty="0">
                <a:solidFill>
                  <a:srgbClr val="7030A0"/>
                </a:solidFill>
              </a:rPr>
              <a:t>for Biosynthesis </a:t>
            </a:r>
            <a:r>
              <a:rPr lang="en-US" b="1" dirty="0"/>
              <a:t>of </a:t>
            </a:r>
            <a:r>
              <a:rPr lang="en-US" b="1" dirty="0">
                <a:solidFill>
                  <a:srgbClr val="C00000"/>
                </a:solidFill>
              </a:rPr>
              <a:t>Glycerol based Lipids</a:t>
            </a:r>
            <a:r>
              <a:rPr lang="en-US" b="1" dirty="0" smtClean="0"/>
              <a:t>.</a:t>
            </a:r>
          </a:p>
          <a:p>
            <a:endParaRPr lang="en-US" b="1" dirty="0"/>
          </a:p>
          <a:p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r>
              <a:rPr lang="en-US" b="1" dirty="0">
                <a:solidFill>
                  <a:srgbClr val="C00000"/>
                </a:solidFill>
              </a:rPr>
              <a:t>Glycerol released from hydrolysis </a:t>
            </a:r>
            <a:r>
              <a:rPr lang="en-US" b="1" dirty="0"/>
              <a:t>of Glycerol based Lipids is </a:t>
            </a:r>
            <a:r>
              <a:rPr lang="en-US" b="1" dirty="0">
                <a:solidFill>
                  <a:srgbClr val="0070C0"/>
                </a:solidFill>
              </a:rPr>
              <a:t>transformed to Glucose</a:t>
            </a:r>
            <a:r>
              <a:rPr lang="en-US" b="1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26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320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SPHINGOSINE/SPHINGOL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00530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hcc.mnscu.edu/chem/V.26/sphingos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76400"/>
            <a:ext cx="9144000" cy="853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38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991600" cy="4693920"/>
          </a:xfrm>
        </p:spPr>
        <p:txBody>
          <a:bodyPr>
            <a:normAutofit/>
          </a:bodyPr>
          <a:lstStyle/>
          <a:p>
            <a:r>
              <a:rPr lang="en-US" sz="5400" b="1" dirty="0"/>
              <a:t>Sphingosine</a:t>
            </a:r>
            <a:r>
              <a:rPr lang="en-US" sz="5400" dirty="0"/>
              <a:t> is a </a:t>
            </a:r>
            <a:r>
              <a:rPr lang="en-US" sz="5400" b="1" dirty="0"/>
              <a:t>derived Lipid</a:t>
            </a:r>
            <a:r>
              <a:rPr lang="en-US" sz="5400" dirty="0" smtClean="0"/>
              <a:t>.</a:t>
            </a:r>
          </a:p>
          <a:p>
            <a:pPr marL="0" indent="0">
              <a:buNone/>
            </a:pPr>
            <a:endParaRPr lang="en-US" sz="5400" dirty="0"/>
          </a:p>
          <a:p>
            <a:r>
              <a:rPr lang="en-US" sz="5400" b="1" dirty="0" smtClean="0">
                <a:solidFill>
                  <a:srgbClr val="C00000"/>
                </a:solidFill>
              </a:rPr>
              <a:t>Obtained from Hydrolysis of Sphingolipids</a:t>
            </a:r>
            <a:endParaRPr lang="en-US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37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609600"/>
            <a:ext cx="9144000" cy="5257800"/>
          </a:xfrm>
        </p:spPr>
        <p:txBody>
          <a:bodyPr>
            <a:normAutofit fontScale="85000" lnSpcReduction="10000"/>
          </a:bodyPr>
          <a:lstStyle/>
          <a:p>
            <a:r>
              <a:rPr lang="en-US" sz="4800" dirty="0" smtClean="0"/>
              <a:t>Sphingosine is a </a:t>
            </a:r>
            <a:r>
              <a:rPr lang="en-US" sz="4800" b="1" dirty="0" smtClean="0">
                <a:solidFill>
                  <a:srgbClr val="C00000"/>
                </a:solidFill>
              </a:rPr>
              <a:t>C18</a:t>
            </a:r>
            <a:r>
              <a:rPr lang="en-US" sz="4800" b="1" dirty="0" smtClean="0"/>
              <a:t>, </a:t>
            </a:r>
            <a:r>
              <a:rPr lang="en-US" sz="4800" b="1" dirty="0"/>
              <a:t>complex </a:t>
            </a:r>
            <a:r>
              <a:rPr lang="en-US" sz="4800" b="1" dirty="0">
                <a:solidFill>
                  <a:srgbClr val="FF0000"/>
                </a:solidFill>
              </a:rPr>
              <a:t>D</a:t>
            </a:r>
            <a:r>
              <a:rPr lang="en-US" sz="4800" b="1" dirty="0" smtClean="0">
                <a:solidFill>
                  <a:srgbClr val="FF0000"/>
                </a:solidFill>
              </a:rPr>
              <a:t>ihydric</a:t>
            </a:r>
            <a:r>
              <a:rPr lang="en-US" sz="4800" b="1" dirty="0" smtClean="0"/>
              <a:t>,</a:t>
            </a:r>
            <a:r>
              <a:rPr lang="en-US" sz="4800" dirty="0" smtClean="0"/>
              <a:t> </a:t>
            </a:r>
            <a:r>
              <a:rPr lang="en-US" sz="4800" b="1" dirty="0" smtClean="0">
                <a:solidFill>
                  <a:srgbClr val="FF0000"/>
                </a:solidFill>
              </a:rPr>
              <a:t>Amino alcohol</a:t>
            </a:r>
            <a:r>
              <a:rPr lang="en-US" sz="4800" dirty="0" smtClean="0"/>
              <a:t>.</a:t>
            </a:r>
          </a:p>
          <a:p>
            <a:pPr marL="0" indent="0">
              <a:buNone/>
            </a:pPr>
            <a:endParaRPr lang="en-US" sz="4800" dirty="0" smtClean="0"/>
          </a:p>
          <a:p>
            <a:r>
              <a:rPr lang="en-US" sz="4800" b="1" dirty="0" smtClean="0"/>
              <a:t>Sphingosine is </a:t>
            </a:r>
            <a:r>
              <a:rPr lang="en-US" sz="4800" b="1" dirty="0" smtClean="0">
                <a:solidFill>
                  <a:srgbClr val="0070C0"/>
                </a:solidFill>
              </a:rPr>
              <a:t>biosynthesized</a:t>
            </a:r>
            <a:r>
              <a:rPr lang="en-US" sz="4800" b="1" dirty="0" smtClean="0"/>
              <a:t> in human body using </a:t>
            </a:r>
            <a:r>
              <a:rPr lang="en-US" sz="4800" b="1" dirty="0" smtClean="0">
                <a:solidFill>
                  <a:srgbClr val="C00000"/>
                </a:solidFill>
              </a:rPr>
              <a:t>amino acid Serine.</a:t>
            </a:r>
          </a:p>
          <a:p>
            <a:pPr marL="0" indent="0">
              <a:buNone/>
            </a:pPr>
            <a:endParaRPr lang="en-US" sz="4800" b="1" dirty="0" smtClean="0">
              <a:solidFill>
                <a:srgbClr val="C00000"/>
              </a:solidFill>
            </a:endParaRPr>
          </a:p>
          <a:p>
            <a:r>
              <a:rPr lang="en-US" sz="4800" b="1" dirty="0" smtClean="0">
                <a:solidFill>
                  <a:srgbClr val="C00000"/>
                </a:solidFill>
              </a:rPr>
              <a:t>Serine</a:t>
            </a:r>
            <a:r>
              <a:rPr lang="en-US" sz="4800" dirty="0" smtClean="0"/>
              <a:t> provides </a:t>
            </a:r>
            <a:r>
              <a:rPr lang="en-US" sz="4800" b="1" dirty="0" smtClean="0"/>
              <a:t>NH2 group </a:t>
            </a:r>
            <a:r>
              <a:rPr lang="en-US" sz="4800" dirty="0" smtClean="0"/>
              <a:t>of Sphingosine.</a:t>
            </a:r>
          </a:p>
          <a:p>
            <a:pPr marL="0" indent="0">
              <a:buNone/>
            </a:pPr>
            <a:endParaRPr lang="en-US" sz="4800" dirty="0" smtClean="0"/>
          </a:p>
        </p:txBody>
      </p:sp>
    </p:spTree>
    <p:extLst>
      <p:ext uri="{BB962C8B-B14F-4D97-AF65-F5344CB8AC3E}">
        <p14:creationId xmlns:p14="http://schemas.microsoft.com/office/powerpoint/2010/main" val="196340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686800" cy="59436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Sphingosine forms Sphingolipids </a:t>
            </a:r>
            <a:r>
              <a:rPr lang="en-US" sz="4400" dirty="0" smtClean="0"/>
              <a:t>/</a:t>
            </a:r>
            <a:r>
              <a:rPr lang="en-US" sz="4400" b="1" dirty="0" smtClean="0"/>
              <a:t>Compound Lipids with Alcohol Sphingol</a:t>
            </a:r>
          </a:p>
          <a:p>
            <a:pPr marL="0" indent="0">
              <a:buNone/>
            </a:pPr>
            <a:endParaRPr lang="en-US" sz="4400" b="1" dirty="0" smtClean="0"/>
          </a:p>
          <a:p>
            <a:r>
              <a:rPr lang="en-US" sz="4400" b="1" dirty="0" smtClean="0"/>
              <a:t>Examples of Sphingolipids</a:t>
            </a:r>
            <a:r>
              <a:rPr lang="en-US" sz="4400" dirty="0" smtClean="0"/>
              <a:t>: </a:t>
            </a:r>
          </a:p>
          <a:p>
            <a:pPr lvl="2"/>
            <a:r>
              <a:rPr lang="en-US" sz="4400" b="1" dirty="0">
                <a:solidFill>
                  <a:srgbClr val="C00000"/>
                </a:solidFill>
              </a:rPr>
              <a:t>Sphingophospholipids </a:t>
            </a:r>
            <a:endParaRPr lang="en-US" sz="4400" dirty="0"/>
          </a:p>
          <a:p>
            <a:pPr lvl="2"/>
            <a:r>
              <a:rPr lang="en-US" sz="4400" b="1" dirty="0" smtClean="0">
                <a:solidFill>
                  <a:srgbClr val="C00000"/>
                </a:solidFill>
              </a:rPr>
              <a:t>Sphingoglycolipids </a:t>
            </a:r>
          </a:p>
          <a:p>
            <a:pPr marL="393192" lvl="1" indent="0">
              <a:buNone/>
            </a:pP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358493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www.rpi.edu/dept/bcbp/molbiochem/MBWeb/mb1/part2/images/ceramid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448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34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What Is a Ceramide?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2" y="2133600"/>
            <a:ext cx="9448800" cy="4389120"/>
          </a:xfrm>
        </p:spPr>
        <p:txBody>
          <a:bodyPr>
            <a:normAutofit lnSpcReduction="10000"/>
          </a:bodyPr>
          <a:lstStyle/>
          <a:p>
            <a:r>
              <a:rPr lang="en-US" sz="5400" dirty="0" smtClean="0"/>
              <a:t>A Fatty </a:t>
            </a:r>
            <a:r>
              <a:rPr lang="en-US" sz="5400" dirty="0"/>
              <a:t>acid </a:t>
            </a:r>
            <a:r>
              <a:rPr lang="en-US" sz="5400" dirty="0" smtClean="0"/>
              <a:t> </a:t>
            </a:r>
            <a:r>
              <a:rPr lang="en-US" sz="5400" dirty="0"/>
              <a:t>linked to </a:t>
            </a:r>
            <a:r>
              <a:rPr lang="en-US" sz="5400" dirty="0" smtClean="0"/>
              <a:t>an </a:t>
            </a:r>
            <a:r>
              <a:rPr lang="en-US" sz="5400" b="1" dirty="0" smtClean="0"/>
              <a:t>amino </a:t>
            </a:r>
            <a:r>
              <a:rPr lang="en-US" sz="5400" b="1" dirty="0"/>
              <a:t>group </a:t>
            </a:r>
            <a:r>
              <a:rPr lang="en-US" sz="5400" dirty="0"/>
              <a:t>of </a:t>
            </a:r>
            <a:r>
              <a:rPr lang="en-US" sz="5400" b="1" dirty="0" smtClean="0">
                <a:solidFill>
                  <a:srgbClr val="0070C0"/>
                </a:solidFill>
              </a:rPr>
              <a:t>Sphingosine</a:t>
            </a:r>
          </a:p>
          <a:p>
            <a:pPr marL="0" indent="0">
              <a:buNone/>
            </a:pPr>
            <a:endParaRPr lang="en-US" sz="5400" dirty="0"/>
          </a:p>
          <a:p>
            <a:r>
              <a:rPr lang="en-US" sz="5400" dirty="0"/>
              <a:t>With an </a:t>
            </a:r>
            <a:r>
              <a:rPr lang="en-US" sz="5400" b="1" dirty="0"/>
              <a:t>amide linkage </a:t>
            </a:r>
            <a:r>
              <a:rPr lang="en-US" sz="5400" dirty="0" smtClean="0"/>
              <a:t>form  a </a:t>
            </a:r>
            <a:r>
              <a:rPr lang="en-US" sz="5400" b="1" dirty="0" smtClean="0">
                <a:solidFill>
                  <a:srgbClr val="FF0000"/>
                </a:solidFill>
              </a:rPr>
              <a:t>Ceramide</a:t>
            </a:r>
            <a:r>
              <a:rPr lang="en-US" sz="5400" b="1" dirty="0">
                <a:solidFill>
                  <a:srgbClr val="FF0000"/>
                </a:solidFill>
              </a:rPr>
              <a:t>.</a:t>
            </a:r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47748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7150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Ceramide</a:t>
            </a:r>
            <a:r>
              <a:rPr lang="en-US" sz="4400" dirty="0" smtClean="0"/>
              <a:t> if linked to </a:t>
            </a:r>
            <a:r>
              <a:rPr lang="en-US" sz="4400" b="1" dirty="0" smtClean="0">
                <a:solidFill>
                  <a:srgbClr val="FF0000"/>
                </a:solidFill>
              </a:rPr>
              <a:t>Phosphate and Nitrogenous </a:t>
            </a:r>
            <a:r>
              <a:rPr lang="en-US" sz="4400" dirty="0" smtClean="0"/>
              <a:t>groups  forms </a:t>
            </a:r>
            <a:r>
              <a:rPr lang="en-US" sz="4400" b="1" dirty="0"/>
              <a:t>Sphingop</a:t>
            </a:r>
            <a:r>
              <a:rPr lang="en-US" sz="4400" b="1" dirty="0" smtClean="0"/>
              <a:t>hospholipids.</a:t>
            </a:r>
          </a:p>
          <a:p>
            <a:pPr marL="0" indent="0">
              <a:buNone/>
            </a:pPr>
            <a:endParaRPr lang="en-US" sz="4400" b="1" dirty="0" smtClean="0"/>
          </a:p>
          <a:p>
            <a:pPr marL="0" indent="0">
              <a:buNone/>
            </a:pPr>
            <a:endParaRPr lang="en-US" sz="4400" b="1" dirty="0" smtClean="0"/>
          </a:p>
          <a:p>
            <a:r>
              <a:rPr lang="en-US" sz="4400" b="1" dirty="0" smtClean="0"/>
              <a:t>Ceramide</a:t>
            </a:r>
            <a:r>
              <a:rPr lang="en-US" sz="4400" dirty="0" smtClean="0"/>
              <a:t> linked to </a:t>
            </a:r>
            <a:r>
              <a:rPr lang="en-US" sz="4400" b="1" dirty="0" smtClean="0">
                <a:solidFill>
                  <a:srgbClr val="FF0000"/>
                </a:solidFill>
              </a:rPr>
              <a:t>Carbohydrate moieties </a:t>
            </a:r>
            <a:r>
              <a:rPr lang="en-US" sz="4400" dirty="0" smtClean="0"/>
              <a:t>form </a:t>
            </a:r>
            <a:r>
              <a:rPr lang="en-US" sz="4400" b="1" dirty="0" smtClean="0"/>
              <a:t>Sphingoglycolipids.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79227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71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/>
              <a:t>Alcohols Involved In </a:t>
            </a:r>
            <a:br>
              <a:rPr lang="en-US" sz="6000" b="1" dirty="0" smtClean="0"/>
            </a:br>
            <a:r>
              <a:rPr lang="en-US" sz="6000" b="1" dirty="0" smtClean="0"/>
              <a:t>Lipid Structures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41367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upload.wikimedia.org/wikipedia/commons/thumb/b/b5/Sphingolipids_general_structures.png/1920px-Sphingolipids_general_structur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0" y="1295400"/>
            <a:ext cx="91440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180" y="152400"/>
            <a:ext cx="8229600" cy="1143000"/>
          </a:xfrm>
        </p:spPr>
        <p:txBody>
          <a:bodyPr/>
          <a:lstStyle/>
          <a:p>
            <a:r>
              <a:rPr lang="en-US" b="1" dirty="0" smtClean="0"/>
              <a:t>Sphingosine Based Lipids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5714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194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/>
              <a:t>Sterols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5286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b="1" dirty="0" smtClean="0"/>
              <a:t>Common Sterol And Steroids</a:t>
            </a:r>
          </a:p>
        </p:txBody>
      </p:sp>
      <p:pic>
        <p:nvPicPr>
          <p:cNvPr id="59395" name="Picture 15" descr="Cholester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2971800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16" descr="Vitamin D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76400"/>
            <a:ext cx="2819400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17" descr="Testostero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4262507"/>
            <a:ext cx="3333750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1760" name="Group 32"/>
          <p:cNvGraphicFramePr>
            <a:graphicFrameLocks noGrp="1"/>
          </p:cNvGraphicFramePr>
          <p:nvPr/>
        </p:nvGraphicFramePr>
        <p:xfrm>
          <a:off x="5105400" y="4343400"/>
          <a:ext cx="3581400" cy="2149475"/>
        </p:xfrm>
        <a:graphic>
          <a:graphicData uri="http://schemas.openxmlformats.org/drawingml/2006/table">
            <a:tbl>
              <a:tblPr/>
              <a:tblGrid>
                <a:gridCol w="3581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5092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080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en-US" sz="8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080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080"/>
                          </a:solidFill>
                          <a:effectLst/>
                          <a:latin typeface="Verdana" pitchFamily="34" charset="0"/>
                        </a:rPr>
                        <a:t>                                                                                                     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08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34" marB="4573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02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Stigmasterol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(a phytosterol)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4" marB="45734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59401" name="Picture 25" descr="Stigmastero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914775"/>
            <a:ext cx="295275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2" name="Text Box 27"/>
          <p:cNvSpPr txBox="1">
            <a:spLocks noChangeArrowheads="1"/>
          </p:cNvSpPr>
          <p:nvPr/>
        </p:nvSpPr>
        <p:spPr bwMode="auto">
          <a:xfrm>
            <a:off x="2133600" y="3512403"/>
            <a:ext cx="2743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/>
              <a:t>Cholesterol</a:t>
            </a:r>
            <a:br>
              <a:rPr lang="en-US" sz="2400" dirty="0"/>
            </a:br>
            <a:r>
              <a:rPr lang="en-US" sz="2400" dirty="0"/>
              <a:t>(a sterol)</a:t>
            </a:r>
          </a:p>
        </p:txBody>
      </p:sp>
      <p:sp>
        <p:nvSpPr>
          <p:cNvPr id="59403" name="Text Box 28"/>
          <p:cNvSpPr txBox="1">
            <a:spLocks noChangeArrowheads="1"/>
          </p:cNvSpPr>
          <p:nvPr/>
        </p:nvSpPr>
        <p:spPr bwMode="auto">
          <a:xfrm>
            <a:off x="6934200" y="3200400"/>
            <a:ext cx="19050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/>
              <a:t>Vitamin D3</a:t>
            </a:r>
            <a:br>
              <a:rPr lang="en-US"/>
            </a:br>
            <a:r>
              <a:rPr lang="en-US"/>
              <a:t>(cholecalciferol) 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9404" name="Text Box 29"/>
          <p:cNvSpPr txBox="1">
            <a:spLocks noChangeArrowheads="1"/>
          </p:cNvSpPr>
          <p:nvPr/>
        </p:nvSpPr>
        <p:spPr bwMode="auto">
          <a:xfrm>
            <a:off x="2286000" y="5803900"/>
            <a:ext cx="22098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400" dirty="0"/>
              <a:t>Testosterone</a:t>
            </a:r>
            <a:br>
              <a:rPr lang="en-US" sz="2400" dirty="0"/>
            </a:br>
            <a:r>
              <a:rPr lang="en-US" sz="2400" dirty="0"/>
              <a:t>(a steroid hormone) </a:t>
            </a:r>
          </a:p>
          <a:p>
            <a:pPr>
              <a:spcBef>
                <a:spcPct val="50000"/>
              </a:spcBef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122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>
            <a:noAutofit/>
          </a:bodyPr>
          <a:lstStyle/>
          <a:p>
            <a:r>
              <a:rPr lang="en-US" sz="5400" dirty="0" smtClean="0"/>
              <a:t>Sterols are </a:t>
            </a:r>
            <a:r>
              <a:rPr lang="en-US" sz="5400" dirty="0"/>
              <a:t>chemically </a:t>
            </a:r>
            <a:r>
              <a:rPr lang="en-US" sz="5400" b="1" dirty="0" smtClean="0">
                <a:solidFill>
                  <a:srgbClr val="C00000"/>
                </a:solidFill>
              </a:rPr>
              <a:t>complex, organic  monohydric Alcohols</a:t>
            </a:r>
            <a:r>
              <a:rPr lang="en-US" sz="5400" b="1" dirty="0" smtClean="0"/>
              <a:t>.</a:t>
            </a:r>
          </a:p>
          <a:p>
            <a:pPr marL="0" indent="0">
              <a:buNone/>
            </a:pPr>
            <a:endParaRPr lang="en-US" sz="5400" b="1" dirty="0" smtClean="0"/>
          </a:p>
          <a:p>
            <a:r>
              <a:rPr lang="en-US" sz="5400" b="1" dirty="0"/>
              <a:t>Sterols </a:t>
            </a:r>
            <a:r>
              <a:rPr lang="en-US" sz="5400" b="1" dirty="0" smtClean="0"/>
              <a:t>has </a:t>
            </a:r>
            <a:r>
              <a:rPr lang="en-US" sz="5400" b="1" dirty="0" smtClean="0">
                <a:solidFill>
                  <a:srgbClr val="C00000"/>
                </a:solidFill>
              </a:rPr>
              <a:t>cyclic </a:t>
            </a:r>
            <a:r>
              <a:rPr lang="en-US" sz="5400" b="1" dirty="0">
                <a:solidFill>
                  <a:srgbClr val="C00000"/>
                </a:solidFill>
              </a:rPr>
              <a:t>ring </a:t>
            </a:r>
            <a:r>
              <a:rPr lang="en-US" sz="5400" b="1" dirty="0" smtClean="0">
                <a:solidFill>
                  <a:srgbClr val="C00000"/>
                </a:solidFill>
              </a:rPr>
              <a:t>structures</a:t>
            </a:r>
            <a:endParaRPr lang="en-US" sz="5400" b="1" dirty="0"/>
          </a:p>
          <a:p>
            <a:endParaRPr lang="en-US" sz="5400" b="1" dirty="0" smtClean="0"/>
          </a:p>
          <a:p>
            <a:endParaRPr lang="en-US" sz="4000" dirty="0" smtClean="0"/>
          </a:p>
          <a:p>
            <a:endParaRPr lang="en-US" sz="4000" dirty="0" smtClean="0"/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4242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4800600"/>
          </a:xfrm>
        </p:spPr>
        <p:txBody>
          <a:bodyPr>
            <a:normAutofit fontScale="92500"/>
          </a:bodyPr>
          <a:lstStyle/>
          <a:p>
            <a:r>
              <a:rPr lang="en-US" sz="6600" dirty="0" smtClean="0"/>
              <a:t>Sterols have </a:t>
            </a:r>
            <a:r>
              <a:rPr lang="en-US" sz="6600" b="1" dirty="0"/>
              <a:t>a </a:t>
            </a:r>
            <a:r>
              <a:rPr lang="en-US" sz="6600" b="1" dirty="0" smtClean="0"/>
              <a:t>parent ring </a:t>
            </a:r>
          </a:p>
          <a:p>
            <a:r>
              <a:rPr lang="en-US" sz="6600" b="1" dirty="0" smtClean="0">
                <a:solidFill>
                  <a:srgbClr val="C00000"/>
                </a:solidFill>
              </a:rPr>
              <a:t>Cyclo </a:t>
            </a:r>
            <a:r>
              <a:rPr lang="en-US" sz="6600" b="1" dirty="0">
                <a:solidFill>
                  <a:srgbClr val="C00000"/>
                </a:solidFill>
              </a:rPr>
              <a:t>Pentano Perhydro Phenantherene </a:t>
            </a:r>
            <a:r>
              <a:rPr lang="en-US" sz="6600" dirty="0"/>
              <a:t>(CPPP) nucleus.</a:t>
            </a:r>
          </a:p>
          <a:p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19263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Examples  Of Sterols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525000" cy="51054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Cholesterol </a:t>
            </a:r>
            <a:r>
              <a:rPr lang="en-US" sz="3600" b="1" dirty="0" smtClean="0">
                <a:solidFill>
                  <a:schemeClr val="accent1"/>
                </a:solidFill>
              </a:rPr>
              <a:t>(Animal Sterol)</a:t>
            </a:r>
          </a:p>
          <a:p>
            <a:r>
              <a:rPr lang="en-US" sz="4800" b="1" dirty="0" smtClean="0"/>
              <a:t>7 Dehydrocholesterol</a:t>
            </a:r>
            <a:r>
              <a:rPr lang="en-US" sz="3500" dirty="0" smtClean="0"/>
              <a:t>( Provitamin D)</a:t>
            </a:r>
          </a:p>
          <a:p>
            <a:r>
              <a:rPr lang="en-US" sz="4800" b="1" dirty="0" smtClean="0"/>
              <a:t>Coprosterol </a:t>
            </a:r>
            <a:r>
              <a:rPr lang="en-US" sz="3900" dirty="0" smtClean="0"/>
              <a:t>(Excretory form Cholesterol)</a:t>
            </a:r>
          </a:p>
          <a:p>
            <a:r>
              <a:rPr lang="en-US" sz="4800" b="1" dirty="0"/>
              <a:t>Ergosterol</a:t>
            </a:r>
            <a:r>
              <a:rPr lang="en-US" sz="4800" dirty="0"/>
              <a:t> </a:t>
            </a:r>
            <a:r>
              <a:rPr lang="en-US" sz="3900" dirty="0"/>
              <a:t>(Plant Sterol)</a:t>
            </a:r>
          </a:p>
          <a:p>
            <a:r>
              <a:rPr lang="en-US" sz="4800" b="1" dirty="0"/>
              <a:t>Sitosterol</a:t>
            </a:r>
            <a:r>
              <a:rPr lang="en-US" sz="4800" dirty="0"/>
              <a:t> </a:t>
            </a:r>
            <a:r>
              <a:rPr lang="en-US" sz="3900" dirty="0"/>
              <a:t>(Plant Sterol</a:t>
            </a:r>
            <a:r>
              <a:rPr lang="en-US" sz="3900" dirty="0" smtClean="0"/>
              <a:t>)</a:t>
            </a:r>
            <a:endParaRPr lang="en-US" sz="3900" dirty="0"/>
          </a:p>
        </p:txBody>
      </p:sp>
    </p:spTree>
    <p:extLst>
      <p:ext uri="{BB962C8B-B14F-4D97-AF65-F5344CB8AC3E}">
        <p14:creationId xmlns:p14="http://schemas.microsoft.com/office/powerpoint/2010/main" val="214525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47800"/>
            <a:ext cx="9144000" cy="2743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b="1" dirty="0" smtClean="0">
                <a:solidFill>
                  <a:schemeClr val="tx1"/>
                </a:solidFill>
                <a:cs typeface="Times New Roman" pitchFamily="18" charset="0"/>
              </a:rPr>
              <a:t>Cholesterol </a:t>
            </a:r>
            <a:br>
              <a:rPr lang="en-US" b="1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en-US" b="1" dirty="0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en-US" b="1" dirty="0" smtClean="0">
                <a:solidFill>
                  <a:srgbClr val="C00000"/>
                </a:solidFill>
                <a:cs typeface="Times New Roman" pitchFamily="18" charset="0"/>
              </a:rPr>
              <a:t>Most abundant Sterol of Human body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316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Cholesterol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534400" cy="4770120"/>
          </a:xfrm>
        </p:spPr>
        <p:txBody>
          <a:bodyPr>
            <a:normAutofit fontScale="62500" lnSpcReduction="20000"/>
          </a:bodyPr>
          <a:lstStyle/>
          <a:p>
            <a:r>
              <a:rPr lang="en-US" sz="6400" dirty="0" smtClean="0"/>
              <a:t>Cholesterol is  an </a:t>
            </a:r>
            <a:r>
              <a:rPr lang="en-US" sz="6400" b="1" dirty="0" smtClean="0">
                <a:solidFill>
                  <a:srgbClr val="C00000"/>
                </a:solidFill>
              </a:rPr>
              <a:t>Animal Sterol </a:t>
            </a:r>
            <a:r>
              <a:rPr lang="en-US" sz="6400" dirty="0" smtClean="0">
                <a:solidFill>
                  <a:srgbClr val="C00000"/>
                </a:solidFill>
              </a:rPr>
              <a:t>. </a:t>
            </a:r>
          </a:p>
          <a:p>
            <a:pPr marL="0" indent="0">
              <a:buNone/>
            </a:pPr>
            <a:endParaRPr lang="en-US" sz="6400" dirty="0" smtClean="0">
              <a:solidFill>
                <a:srgbClr val="C00000"/>
              </a:solidFill>
            </a:endParaRPr>
          </a:p>
          <a:p>
            <a:r>
              <a:rPr lang="en-US" sz="6400" dirty="0" smtClean="0"/>
              <a:t>Cholesterol  means </a:t>
            </a:r>
            <a:r>
              <a:rPr lang="en-US" sz="6400" b="1" dirty="0">
                <a:solidFill>
                  <a:srgbClr val="C00000"/>
                </a:solidFill>
              </a:rPr>
              <a:t>S</a:t>
            </a:r>
            <a:r>
              <a:rPr lang="en-US" sz="6400" b="1" dirty="0" smtClean="0">
                <a:solidFill>
                  <a:srgbClr val="C00000"/>
                </a:solidFill>
              </a:rPr>
              <a:t>olid Alcohol</a:t>
            </a:r>
            <a:r>
              <a:rPr lang="en-US" sz="6400" b="1" dirty="0" smtClean="0"/>
              <a:t> </a:t>
            </a:r>
            <a:r>
              <a:rPr lang="en-US" sz="6400" dirty="0" smtClean="0"/>
              <a:t>as it was </a:t>
            </a:r>
            <a:r>
              <a:rPr lang="en-US" sz="6400" b="1" dirty="0" smtClean="0">
                <a:solidFill>
                  <a:srgbClr val="0070C0"/>
                </a:solidFill>
              </a:rPr>
              <a:t>first obtained from gall stones </a:t>
            </a:r>
            <a:r>
              <a:rPr lang="en-US" sz="6400" dirty="0" smtClean="0"/>
              <a:t>of bile.</a:t>
            </a:r>
          </a:p>
          <a:p>
            <a:pPr marL="0" indent="0">
              <a:buNone/>
            </a:pPr>
            <a:endParaRPr lang="en-US" sz="6400" dirty="0" smtClean="0"/>
          </a:p>
          <a:p>
            <a:r>
              <a:rPr lang="en-US" sz="6400" dirty="0" smtClean="0"/>
              <a:t>Cholesterol is excreted via bile hence </a:t>
            </a:r>
            <a:r>
              <a:rPr lang="en-US" sz="6400" b="1" dirty="0" smtClean="0">
                <a:solidFill>
                  <a:srgbClr val="C00000"/>
                </a:solidFill>
              </a:rPr>
              <a:t>richly composed in bile ,Gall stones.</a:t>
            </a:r>
          </a:p>
          <a:p>
            <a:endParaRPr lang="en-US" sz="64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5316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8991600" cy="43434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Cholesterol </a:t>
            </a:r>
            <a:br>
              <a:rPr lang="en-US" sz="6000" b="1" dirty="0" smtClean="0"/>
            </a:br>
            <a:r>
              <a:rPr lang="en-US" sz="6000" b="1" dirty="0" smtClean="0"/>
              <a:t>Is A Derived Lipid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8268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227320"/>
          </a:xfrm>
        </p:spPr>
        <p:txBody>
          <a:bodyPr>
            <a:normAutofit/>
          </a:bodyPr>
          <a:lstStyle/>
          <a:p>
            <a:r>
              <a:rPr lang="en-US" sz="4800" dirty="0"/>
              <a:t>Cholesterol is classified  as </a:t>
            </a:r>
            <a:r>
              <a:rPr lang="en-US" sz="4800" b="1" dirty="0" smtClean="0">
                <a:solidFill>
                  <a:srgbClr val="C00000"/>
                </a:solidFill>
              </a:rPr>
              <a:t>Derived </a:t>
            </a:r>
            <a:r>
              <a:rPr lang="en-US" sz="4800" b="1" dirty="0">
                <a:solidFill>
                  <a:srgbClr val="C00000"/>
                </a:solidFill>
              </a:rPr>
              <a:t>Lipid</a:t>
            </a:r>
            <a:r>
              <a:rPr lang="en-US" sz="4800" b="1" dirty="0" smtClean="0">
                <a:solidFill>
                  <a:srgbClr val="C00000"/>
                </a:solidFill>
              </a:rPr>
              <a:t>.</a:t>
            </a:r>
          </a:p>
          <a:p>
            <a:pPr marL="0" indent="0">
              <a:buNone/>
            </a:pPr>
            <a:endParaRPr lang="en-US" sz="4800" b="1" dirty="0">
              <a:solidFill>
                <a:srgbClr val="C00000"/>
              </a:solidFill>
            </a:endParaRPr>
          </a:p>
          <a:p>
            <a:r>
              <a:rPr lang="en-US" sz="4800" dirty="0"/>
              <a:t>It is </a:t>
            </a:r>
            <a:r>
              <a:rPr lang="en-US" sz="4800" b="1" dirty="0">
                <a:solidFill>
                  <a:srgbClr val="C00000"/>
                </a:solidFill>
              </a:rPr>
              <a:t>derived</a:t>
            </a:r>
            <a:r>
              <a:rPr lang="en-US" sz="4800" dirty="0"/>
              <a:t> </a:t>
            </a:r>
            <a:r>
              <a:rPr lang="en-US" sz="4800" dirty="0" smtClean="0"/>
              <a:t>from </a:t>
            </a:r>
            <a:r>
              <a:rPr lang="en-US" sz="4800" b="1" dirty="0" smtClean="0">
                <a:solidFill>
                  <a:srgbClr val="C00000"/>
                </a:solidFill>
              </a:rPr>
              <a:t>hydrolysis of  </a:t>
            </a:r>
            <a:r>
              <a:rPr lang="en-US" sz="4800" b="1" dirty="0">
                <a:solidFill>
                  <a:srgbClr val="0070C0"/>
                </a:solidFill>
              </a:rPr>
              <a:t>Cholesterol Ester </a:t>
            </a:r>
            <a:r>
              <a:rPr lang="en-US" sz="4800" b="1" dirty="0" smtClean="0"/>
              <a:t>(Human Body Wax</a:t>
            </a:r>
            <a:r>
              <a:rPr lang="en-US" sz="4800" b="1" dirty="0"/>
              <a:t>). 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93939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3 Alcohols Involved In </a:t>
            </a:r>
            <a:br>
              <a:rPr lang="en-US" b="1" dirty="0" smtClean="0"/>
            </a:br>
            <a:r>
              <a:rPr lang="en-US" b="1" dirty="0" smtClean="0"/>
              <a:t>Various Forms Of Lipids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09800"/>
            <a:ext cx="8991600" cy="4648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5400" b="1" dirty="0" smtClean="0"/>
              <a:t>1.   Glycerol</a:t>
            </a:r>
            <a:r>
              <a:rPr lang="en-US" sz="5400" dirty="0" smtClean="0"/>
              <a:t> </a:t>
            </a:r>
          </a:p>
          <a:p>
            <a:pPr marL="0" indent="0">
              <a:buNone/>
            </a:pPr>
            <a:r>
              <a:rPr lang="en-US" sz="5400" dirty="0" smtClean="0"/>
              <a:t>      </a:t>
            </a:r>
            <a:r>
              <a:rPr lang="en-US" sz="5400" b="1" dirty="0" smtClean="0">
                <a:solidFill>
                  <a:srgbClr val="C00000"/>
                </a:solidFill>
              </a:rPr>
              <a:t>(</a:t>
            </a:r>
            <a:r>
              <a:rPr lang="en-US" sz="5400" b="1" dirty="0" smtClean="0">
                <a:solidFill>
                  <a:srgbClr val="0070C0"/>
                </a:solidFill>
              </a:rPr>
              <a:t>C3</a:t>
            </a:r>
            <a:r>
              <a:rPr lang="en-US" sz="5400" b="1" dirty="0" smtClean="0">
                <a:solidFill>
                  <a:srgbClr val="C00000"/>
                </a:solidFill>
              </a:rPr>
              <a:t>-Trihydric Alcohol)</a:t>
            </a:r>
            <a:endParaRPr lang="en-US" sz="5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5400" b="1" dirty="0" smtClean="0">
                <a:solidFill>
                  <a:srgbClr val="C00000"/>
                </a:solidFill>
              </a:rPr>
              <a:t>2.   </a:t>
            </a:r>
            <a:r>
              <a:rPr lang="en-US" sz="5400" b="1" dirty="0" smtClean="0"/>
              <a:t>Sphingol/Sphingosine</a:t>
            </a:r>
            <a:r>
              <a:rPr lang="en-US" sz="5400" dirty="0" smtClean="0"/>
              <a:t> </a:t>
            </a:r>
            <a:endParaRPr lang="en-US" sz="5400" dirty="0"/>
          </a:p>
          <a:p>
            <a:pPr marL="0" indent="0">
              <a:buNone/>
            </a:pPr>
            <a:r>
              <a:rPr lang="en-US" sz="5400" b="1" dirty="0" smtClean="0">
                <a:solidFill>
                  <a:srgbClr val="C00000"/>
                </a:solidFill>
              </a:rPr>
              <a:t>      (</a:t>
            </a:r>
            <a:r>
              <a:rPr lang="en-US" sz="5400" b="1" dirty="0" smtClean="0">
                <a:solidFill>
                  <a:srgbClr val="0070C0"/>
                </a:solidFill>
              </a:rPr>
              <a:t>C18</a:t>
            </a:r>
            <a:r>
              <a:rPr lang="en-US" sz="5400" b="1" dirty="0" smtClean="0">
                <a:solidFill>
                  <a:srgbClr val="C00000"/>
                </a:solidFill>
              </a:rPr>
              <a:t>-Dihydric Alcohol)</a:t>
            </a:r>
          </a:p>
          <a:p>
            <a:pPr marL="0" indent="0">
              <a:buNone/>
            </a:pPr>
            <a:r>
              <a:rPr lang="en-US" sz="5400" b="1" dirty="0" smtClean="0"/>
              <a:t>3.   Cholesterol</a:t>
            </a:r>
            <a:r>
              <a:rPr lang="en-US" sz="5400" dirty="0" smtClean="0"/>
              <a:t> </a:t>
            </a:r>
          </a:p>
          <a:p>
            <a:pPr marL="0" indent="0">
              <a:buNone/>
            </a:pPr>
            <a:r>
              <a:rPr lang="en-US" sz="5400" dirty="0" smtClean="0"/>
              <a:t>      </a:t>
            </a:r>
            <a:r>
              <a:rPr lang="en-US" sz="5400" b="1" dirty="0" smtClean="0">
                <a:solidFill>
                  <a:srgbClr val="C00000"/>
                </a:solidFill>
              </a:rPr>
              <a:t>(</a:t>
            </a:r>
            <a:r>
              <a:rPr lang="en-US" sz="5400" b="1" dirty="0" smtClean="0">
                <a:solidFill>
                  <a:srgbClr val="0070C0"/>
                </a:solidFill>
              </a:rPr>
              <a:t>C27</a:t>
            </a:r>
            <a:r>
              <a:rPr lang="en-US" sz="5400" b="1" dirty="0" smtClean="0">
                <a:solidFill>
                  <a:srgbClr val="C00000"/>
                </a:solidFill>
              </a:rPr>
              <a:t>-Monohydric Alcohol)</a:t>
            </a:r>
            <a:endParaRPr lang="en-US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73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Chemical Structures Of </a:t>
            </a:r>
            <a:br>
              <a:rPr lang="en-US" b="1" dirty="0" smtClean="0"/>
            </a:br>
            <a:r>
              <a:rPr lang="en-US" b="1" dirty="0" smtClean="0"/>
              <a:t>Cholesterol and Cholesterol Ester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198308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71500"/>
            <a:ext cx="3810000" cy="6858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2800" b="1" dirty="0" smtClean="0">
                <a:solidFill>
                  <a:schemeClr val="tx1"/>
                </a:solidFill>
              </a:rPr>
              <a:t>Pentahydrophenantrene </a:t>
            </a:r>
            <a:r>
              <a:rPr lang="uk-UA" sz="2800" b="1" dirty="0" smtClean="0">
                <a:solidFill>
                  <a:schemeClr val="tx1"/>
                </a:solidFill>
              </a:rPr>
              <a:t>(</a:t>
            </a:r>
            <a:r>
              <a:rPr lang="en-US" sz="2800" b="1" dirty="0"/>
              <a:t>S</a:t>
            </a:r>
            <a:r>
              <a:rPr lang="en-US" sz="2800" b="1" dirty="0" smtClean="0">
                <a:solidFill>
                  <a:schemeClr val="tx1"/>
                </a:solidFill>
              </a:rPr>
              <a:t>terane</a:t>
            </a:r>
            <a:r>
              <a:rPr lang="uk-UA" sz="2800" b="1" dirty="0" smtClean="0">
                <a:solidFill>
                  <a:schemeClr val="tx1"/>
                </a:solidFill>
              </a:rPr>
              <a:t>)</a:t>
            </a:r>
          </a:p>
        </p:txBody>
      </p:sp>
      <p:graphicFrame>
        <p:nvGraphicFramePr>
          <p:cNvPr id="22530" name="Object 3"/>
          <p:cNvGraphicFramePr>
            <a:graphicFrameLocks noGrp="1" noChangeAspect="1"/>
          </p:cNvGraphicFramePr>
          <p:nvPr>
            <p:ph type="body" idx="1"/>
          </p:nvPr>
        </p:nvGraphicFramePr>
        <p:xfrm>
          <a:off x="0" y="1523999"/>
          <a:ext cx="4495800" cy="509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Точечный рисунок" r:id="rId3" imgW="2066667" imgH="1333333" progId="Paint.Picture">
                  <p:embed/>
                </p:oleObj>
              </mc:Choice>
              <mc:Fallback>
                <p:oleObj name="Точечный рисунок" r:id="rId3" imgW="2066667" imgH="13333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23999"/>
                        <a:ext cx="4495800" cy="5091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76400"/>
            <a:ext cx="4495800" cy="5193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081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figure_05_07_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0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Structure Of Cholesterol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991600" cy="438912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Cholesterol is </a:t>
            </a:r>
            <a:r>
              <a:rPr lang="en-US" sz="4800" b="1" dirty="0" smtClean="0">
                <a:solidFill>
                  <a:srgbClr val="0070C0"/>
                </a:solidFill>
              </a:rPr>
              <a:t>complex,</a:t>
            </a:r>
            <a:r>
              <a:rPr lang="en-US" sz="4800" dirty="0" smtClean="0"/>
              <a:t> </a:t>
            </a:r>
            <a:r>
              <a:rPr lang="en-US" sz="4800" b="1" dirty="0" smtClean="0"/>
              <a:t>cyclic, </a:t>
            </a:r>
            <a:r>
              <a:rPr lang="en-US" sz="4800" b="1" dirty="0" smtClean="0">
                <a:solidFill>
                  <a:srgbClr val="C00000"/>
                </a:solidFill>
              </a:rPr>
              <a:t>unsaturated</a:t>
            </a:r>
            <a:r>
              <a:rPr lang="en-US" sz="4800" dirty="0" smtClean="0"/>
              <a:t>, </a:t>
            </a:r>
            <a:r>
              <a:rPr lang="en-US" sz="4800" b="1" dirty="0" smtClean="0">
                <a:solidFill>
                  <a:srgbClr val="C00000"/>
                </a:solidFill>
              </a:rPr>
              <a:t>monohydric</a:t>
            </a:r>
            <a:r>
              <a:rPr lang="en-US" sz="4800" b="1" dirty="0" smtClean="0"/>
              <a:t> Alcohol.</a:t>
            </a:r>
          </a:p>
          <a:p>
            <a:pPr marL="0" indent="0">
              <a:buNone/>
            </a:pPr>
            <a:endParaRPr lang="en-US" sz="4800" b="1" dirty="0" smtClean="0"/>
          </a:p>
          <a:p>
            <a:r>
              <a:rPr lang="en-US" sz="4800" dirty="0"/>
              <a:t>M</a:t>
            </a:r>
            <a:r>
              <a:rPr lang="en-US" sz="4800" dirty="0" smtClean="0"/>
              <a:t>olecular formula is </a:t>
            </a:r>
            <a:r>
              <a:rPr lang="en-US" sz="4800" b="1" dirty="0" smtClean="0"/>
              <a:t>C27H45</a:t>
            </a:r>
            <a:r>
              <a:rPr lang="en-US" sz="4800" b="1" dirty="0" smtClean="0">
                <a:solidFill>
                  <a:srgbClr val="C00000"/>
                </a:solidFill>
              </a:rPr>
              <a:t>OH</a:t>
            </a:r>
          </a:p>
        </p:txBody>
      </p:sp>
    </p:spTree>
    <p:extLst>
      <p:ext uri="{BB962C8B-B14F-4D97-AF65-F5344CB8AC3E}">
        <p14:creationId xmlns:p14="http://schemas.microsoft.com/office/powerpoint/2010/main" val="84531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4389120"/>
          </a:xfrm>
        </p:spPr>
        <p:txBody>
          <a:bodyPr>
            <a:noAutofit/>
          </a:bodyPr>
          <a:lstStyle/>
          <a:p>
            <a:r>
              <a:rPr lang="en-US" sz="4400" dirty="0" smtClean="0"/>
              <a:t>Cholesterol </a:t>
            </a:r>
            <a:r>
              <a:rPr lang="en-US" sz="4400" dirty="0"/>
              <a:t>has parent nucleus as </a:t>
            </a:r>
            <a:r>
              <a:rPr lang="en-US" sz="4400" b="1" dirty="0">
                <a:solidFill>
                  <a:srgbClr val="C00000"/>
                </a:solidFill>
              </a:rPr>
              <a:t>Cyclo Pentano Per hydro Phenantherene ring </a:t>
            </a:r>
            <a:r>
              <a:rPr lang="en-US" sz="4400" dirty="0"/>
              <a:t>system(CPPP</a:t>
            </a:r>
            <a:r>
              <a:rPr lang="en-US" sz="4400" dirty="0" smtClean="0"/>
              <a:t>).</a:t>
            </a:r>
          </a:p>
          <a:p>
            <a:pPr marL="0" indent="0">
              <a:buNone/>
            </a:pPr>
            <a:endParaRPr lang="en-US" sz="4400" dirty="0"/>
          </a:p>
          <a:p>
            <a:r>
              <a:rPr lang="en-US" sz="4400" dirty="0"/>
              <a:t>The </a:t>
            </a:r>
            <a:r>
              <a:rPr lang="en-US" sz="4400" dirty="0" smtClean="0"/>
              <a:t>structure of CPPP </a:t>
            </a:r>
            <a:r>
              <a:rPr lang="en-US" sz="4400" dirty="0"/>
              <a:t>has </a:t>
            </a:r>
            <a:r>
              <a:rPr lang="en-US" sz="4400" b="1" dirty="0">
                <a:solidFill>
                  <a:srgbClr val="C00000"/>
                </a:solidFill>
              </a:rPr>
              <a:t>four fused cyclic rings</a:t>
            </a:r>
            <a:r>
              <a:rPr lang="en-US" sz="4400" dirty="0"/>
              <a:t> (A,B,C and D)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6307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482" y="838200"/>
            <a:ext cx="8839200" cy="50292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Hexane ring </a:t>
            </a:r>
            <a:r>
              <a:rPr lang="en-US" sz="5400" b="1" dirty="0" smtClean="0"/>
              <a:t>A,B,C</a:t>
            </a:r>
            <a:r>
              <a:rPr lang="en-US" sz="5400" dirty="0" smtClean="0"/>
              <a:t> is a </a:t>
            </a:r>
            <a:r>
              <a:rPr lang="en-US" sz="5400" b="1" dirty="0" smtClean="0">
                <a:solidFill>
                  <a:srgbClr val="C00000"/>
                </a:solidFill>
              </a:rPr>
              <a:t>Phenatrene</a:t>
            </a:r>
            <a:r>
              <a:rPr lang="en-US" sz="5400" dirty="0" smtClean="0"/>
              <a:t> nucleus.</a:t>
            </a:r>
          </a:p>
          <a:p>
            <a:pPr marL="0" indent="0">
              <a:buNone/>
            </a:pPr>
            <a:endParaRPr lang="en-US" sz="5400" dirty="0" smtClean="0"/>
          </a:p>
          <a:p>
            <a:r>
              <a:rPr lang="en-US" sz="5400" b="1" dirty="0" smtClean="0"/>
              <a:t>D</a:t>
            </a:r>
            <a:r>
              <a:rPr lang="en-US" sz="5400" dirty="0" smtClean="0"/>
              <a:t> ring is </a:t>
            </a:r>
            <a:r>
              <a:rPr lang="en-US" sz="5400" b="1" dirty="0" smtClean="0">
                <a:solidFill>
                  <a:srgbClr val="C00000"/>
                </a:solidFill>
              </a:rPr>
              <a:t>Cyclopentane </a:t>
            </a:r>
            <a:r>
              <a:rPr lang="en-US" sz="5400" dirty="0" smtClean="0"/>
              <a:t>ring.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66549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2578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pPr algn="ctr"/>
            <a:r>
              <a:rPr lang="en-US" sz="3500" b="1" dirty="0" smtClean="0">
                <a:solidFill>
                  <a:srgbClr val="C00000"/>
                </a:solidFill>
              </a:rPr>
              <a:t>The Structure of Cholesterol </a:t>
            </a:r>
            <a:r>
              <a:rPr lang="en-US" sz="3500" b="1" dirty="0">
                <a:solidFill>
                  <a:srgbClr val="C00000"/>
                </a:solidFill>
              </a:rPr>
              <a:t>P</a:t>
            </a:r>
            <a:r>
              <a:rPr lang="en-US" sz="3500" b="1" dirty="0" smtClean="0">
                <a:solidFill>
                  <a:srgbClr val="C00000"/>
                </a:solidFill>
              </a:rPr>
              <a:t>ossess:</a:t>
            </a:r>
          </a:p>
          <a:p>
            <a:pPr marL="0" indent="0" algn="ctr">
              <a:buNone/>
            </a:pPr>
            <a:endParaRPr lang="en-US" sz="3500" b="1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/>
              <a:t>Hydroxyl group </a:t>
            </a:r>
            <a:r>
              <a:rPr lang="en-US" sz="4000" dirty="0" smtClean="0"/>
              <a:t>(-OH) at C3.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/>
              <a:t>Double bond </a:t>
            </a:r>
            <a:r>
              <a:rPr lang="en-US" sz="4000" dirty="0" smtClean="0"/>
              <a:t>between C5 and C6.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/>
              <a:t>5 </a:t>
            </a:r>
            <a:r>
              <a:rPr lang="en-US" sz="4000" b="1" dirty="0"/>
              <a:t>Methyl </a:t>
            </a:r>
            <a:r>
              <a:rPr lang="en-US" sz="4000" dirty="0"/>
              <a:t>(-CH3) groups</a:t>
            </a:r>
            <a:r>
              <a:rPr lang="en-US" sz="4000" dirty="0" smtClean="0"/>
              <a:t>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/>
              <a:t>8 </a:t>
            </a:r>
            <a:r>
              <a:rPr lang="en-US" sz="4000" b="1" dirty="0"/>
              <a:t>Carbon side </a:t>
            </a:r>
            <a:r>
              <a:rPr lang="en-US" sz="4000" b="1" dirty="0" smtClean="0"/>
              <a:t>chain</a:t>
            </a:r>
            <a:r>
              <a:rPr lang="en-US" sz="4000" dirty="0" smtClean="0"/>
              <a:t> </a:t>
            </a:r>
            <a:r>
              <a:rPr lang="en-US" sz="4000" dirty="0"/>
              <a:t>linked to C17 of the structure.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9249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Forms Of Cholesterol In Human Body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35480"/>
            <a:ext cx="8991600" cy="477012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Cholesterol exists in two forms:</a:t>
            </a:r>
          </a:p>
          <a:p>
            <a:pPr lvl="1"/>
            <a:r>
              <a:rPr lang="en-US" sz="4000" b="1" dirty="0" smtClean="0"/>
              <a:t>Free Cholesterol - 30%</a:t>
            </a:r>
          </a:p>
          <a:p>
            <a:pPr marL="393192" lvl="1" indent="0">
              <a:buNone/>
            </a:pPr>
            <a:r>
              <a:rPr lang="en-US" sz="4000" b="1" dirty="0"/>
              <a:t> </a:t>
            </a:r>
            <a:r>
              <a:rPr lang="en-US" sz="4000" b="1" dirty="0" smtClean="0"/>
              <a:t> </a:t>
            </a:r>
            <a:r>
              <a:rPr lang="en-US" sz="4000" dirty="0" smtClean="0"/>
              <a:t>(Amphipathic form)</a:t>
            </a:r>
          </a:p>
          <a:p>
            <a:pPr marL="393192" lvl="1" indent="0">
              <a:buNone/>
            </a:pPr>
            <a:endParaRPr lang="en-US" sz="4000" dirty="0" smtClean="0"/>
          </a:p>
          <a:p>
            <a:pPr lvl="1"/>
            <a:r>
              <a:rPr lang="en-US" sz="4000" b="1" dirty="0" smtClean="0"/>
              <a:t>Cholesterol Ester - 70%</a:t>
            </a:r>
          </a:p>
          <a:p>
            <a:pPr marL="393192" lvl="1" indent="0">
              <a:buNone/>
            </a:pPr>
            <a:r>
              <a:rPr lang="en-US" sz="4000" b="1" dirty="0"/>
              <a:t> </a:t>
            </a:r>
            <a:r>
              <a:rPr lang="en-US" sz="4000" b="1" dirty="0" smtClean="0"/>
              <a:t>  </a:t>
            </a:r>
            <a:r>
              <a:rPr lang="en-US" sz="4000" dirty="0" smtClean="0"/>
              <a:t>(Non polar form)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3964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876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Properties Of Cholesterol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181600"/>
          </a:xfrm>
        </p:spPr>
        <p:txBody>
          <a:bodyPr>
            <a:noAutofit/>
          </a:bodyPr>
          <a:lstStyle/>
          <a:p>
            <a:r>
              <a:rPr lang="en-US" sz="4000" dirty="0" smtClean="0"/>
              <a:t>Cholesterol is </a:t>
            </a:r>
            <a:r>
              <a:rPr lang="en-US" sz="4000" b="1" dirty="0" smtClean="0"/>
              <a:t>white or pale yellowish, crystalline ,odorless compound.</a:t>
            </a:r>
          </a:p>
          <a:p>
            <a:pPr marL="0" indent="0">
              <a:buNone/>
            </a:pPr>
            <a:endParaRPr lang="en-US" sz="4000" b="1" dirty="0" smtClean="0"/>
          </a:p>
          <a:p>
            <a:r>
              <a:rPr lang="en-US" sz="4000" b="1" dirty="0" smtClean="0">
                <a:solidFill>
                  <a:srgbClr val="C00000"/>
                </a:solidFill>
              </a:rPr>
              <a:t>Insoluble in water and soluble in organic solvents</a:t>
            </a:r>
            <a:r>
              <a:rPr lang="en-US" sz="4000" dirty="0" smtClean="0"/>
              <a:t> like </a:t>
            </a:r>
            <a:r>
              <a:rPr lang="en-US" sz="4000" b="1" dirty="0" smtClean="0"/>
              <a:t>Ether and Chloroform.</a:t>
            </a:r>
          </a:p>
          <a:p>
            <a:pPr marL="0" indent="0">
              <a:buNone/>
            </a:pPr>
            <a:endParaRPr 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210232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dirty="0" smtClean="0"/>
              <a:t>Alcohols Of Lipids</a:t>
            </a:r>
            <a:br>
              <a:rPr lang="en-US" sz="6600" b="1" dirty="0" smtClean="0"/>
            </a:br>
            <a:r>
              <a:rPr lang="en-US" sz="6600" b="1" dirty="0" smtClean="0"/>
              <a:t>Are </a:t>
            </a:r>
            <a:br>
              <a:rPr lang="en-US" sz="6600" b="1" dirty="0" smtClean="0"/>
            </a:br>
            <a:r>
              <a:rPr lang="en-US" sz="6600" b="1" dirty="0" smtClean="0">
                <a:solidFill>
                  <a:srgbClr val="0070C0"/>
                </a:solidFill>
              </a:rPr>
              <a:t>Classified </a:t>
            </a:r>
            <a:br>
              <a:rPr lang="en-US" sz="6600" b="1" dirty="0" smtClean="0">
                <a:solidFill>
                  <a:srgbClr val="0070C0"/>
                </a:solidFill>
              </a:rPr>
            </a:br>
            <a:r>
              <a:rPr lang="en-US" sz="6600" b="1" dirty="0" smtClean="0">
                <a:solidFill>
                  <a:srgbClr val="0070C0"/>
                </a:solidFill>
              </a:rPr>
              <a:t>As</a:t>
            </a:r>
            <a:br>
              <a:rPr lang="en-US" sz="6600" b="1" dirty="0" smtClean="0">
                <a:solidFill>
                  <a:srgbClr val="0070C0"/>
                </a:solidFill>
              </a:rPr>
            </a:br>
            <a:r>
              <a:rPr lang="en-US" sz="6600" b="1" dirty="0" smtClean="0">
                <a:solidFill>
                  <a:srgbClr val="0070C0"/>
                </a:solidFill>
              </a:rPr>
              <a:t> Derived Lipids</a:t>
            </a:r>
            <a:endParaRPr lang="en-US" sz="6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26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ntranet.tdmu.edu.ua/data/kafedra/internal/clinlab/classes_stud/en/pharm/prov_pharm/ptn/4/04.%20CLINICAL%20INVESTIGATION%20OF%20URINE.%20LABORATORY%20DIAGNOSTICS%20OF%20THE%20KIDNEY%20DISEASES.files/image05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mages.rheumatology.org/image_dir/album75676/md_99-14-0036.ti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5734"/>
            <a:ext cx="9144000" cy="358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12192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Crystals of Cholesterol Rhombic </a:t>
            </a:r>
            <a:r>
              <a:rPr lang="en-US" b="1" dirty="0"/>
              <a:t>plates with</a:t>
            </a:r>
            <a:r>
              <a:rPr lang="en-US" dirty="0"/>
              <a:t> </a:t>
            </a:r>
            <a:r>
              <a:rPr lang="en-US" b="1" dirty="0" smtClean="0"/>
              <a:t>Notched </a:t>
            </a:r>
            <a:r>
              <a:rPr lang="en-US" b="1" dirty="0"/>
              <a:t>edges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070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61722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Qualitative Tests For Cholesterol detection are:</a:t>
            </a:r>
          </a:p>
          <a:p>
            <a:pPr marL="0" indent="0" algn="ctr">
              <a:buNone/>
            </a:pPr>
            <a:endParaRPr lang="en-US" sz="4000" b="1" dirty="0" smtClean="0"/>
          </a:p>
          <a:p>
            <a:pPr lvl="1"/>
            <a:r>
              <a:rPr lang="en-US" sz="4400" b="1" dirty="0" smtClean="0">
                <a:solidFill>
                  <a:srgbClr val="C00000"/>
                </a:solidFill>
              </a:rPr>
              <a:t>Liebermann Burchard Reaction</a:t>
            </a:r>
          </a:p>
          <a:p>
            <a:pPr lvl="1"/>
            <a:r>
              <a:rPr lang="en-US" sz="4400" b="1" dirty="0" smtClean="0">
                <a:solidFill>
                  <a:srgbClr val="C00000"/>
                </a:solidFill>
              </a:rPr>
              <a:t>Salkowski Reaction</a:t>
            </a:r>
          </a:p>
          <a:p>
            <a:pPr lvl="1"/>
            <a:r>
              <a:rPr lang="en-US" sz="4400" b="1" dirty="0" smtClean="0">
                <a:solidFill>
                  <a:srgbClr val="C00000"/>
                </a:solidFill>
              </a:rPr>
              <a:t>Zak’s Reaction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83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1242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/>
              <a:t>Sources Of Cholesterol </a:t>
            </a:r>
            <a:r>
              <a:rPr lang="en-US" sz="6600" b="1" dirty="0" smtClean="0"/>
              <a:t/>
            </a:r>
            <a:br>
              <a:rPr lang="en-US" sz="6600" b="1" dirty="0" smtClean="0"/>
            </a:br>
            <a:r>
              <a:rPr lang="en-US" sz="6600" b="1" dirty="0" smtClean="0"/>
              <a:t>To </a:t>
            </a:r>
            <a:r>
              <a:rPr lang="en-US" sz="6600" b="1" dirty="0"/>
              <a:t>Human Body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20744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296400" cy="70866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Exogenous Sources of Cholesterol:</a:t>
            </a:r>
          </a:p>
          <a:p>
            <a:pPr lvl="1"/>
            <a:r>
              <a:rPr lang="en-US" sz="3800" b="1" dirty="0" smtClean="0">
                <a:solidFill>
                  <a:srgbClr val="C00000"/>
                </a:solidFill>
              </a:rPr>
              <a:t>Animal Origin Food Items</a:t>
            </a:r>
          </a:p>
          <a:p>
            <a:pPr marL="393192" lvl="1" indent="0">
              <a:buNone/>
            </a:pPr>
            <a:endParaRPr lang="en-US" sz="3800" b="1" dirty="0" smtClean="0">
              <a:solidFill>
                <a:srgbClr val="C00000"/>
              </a:solidFill>
            </a:endParaRPr>
          </a:p>
          <a:p>
            <a:r>
              <a:rPr lang="en-US" sz="4000" b="1" dirty="0" smtClean="0"/>
              <a:t>Endogenous Source Of Cholesterol:</a:t>
            </a:r>
          </a:p>
          <a:p>
            <a:pPr lvl="1"/>
            <a:r>
              <a:rPr lang="en-US" sz="3800" dirty="0" smtClean="0"/>
              <a:t>Obtained In </a:t>
            </a:r>
            <a:r>
              <a:rPr lang="en-US" sz="3800" b="1" dirty="0" smtClean="0">
                <a:solidFill>
                  <a:srgbClr val="C00000"/>
                </a:solidFill>
              </a:rPr>
              <a:t>well fed condition from Excess Glucose</a:t>
            </a:r>
            <a:endParaRPr lang="en-US" sz="3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46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Dietary Sources Of Cholesterol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Cholesterol is exclusively present in </a:t>
            </a:r>
            <a:r>
              <a:rPr lang="en-US" sz="6000" b="1" dirty="0" smtClean="0"/>
              <a:t>animal foods.</a:t>
            </a:r>
          </a:p>
        </p:txBody>
      </p:sp>
      <p:sp>
        <p:nvSpPr>
          <p:cNvPr id="4" name="AutoShape 2" descr="Image result for dietary sources of cholester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8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553200"/>
          </a:xfrm>
        </p:spPr>
        <p:txBody>
          <a:bodyPr>
            <a:normAutofit/>
          </a:bodyPr>
          <a:lstStyle/>
          <a:p>
            <a:r>
              <a:rPr lang="en-US" sz="3600" dirty="0"/>
              <a:t>The dietary rich sources of  Cholesterol </a:t>
            </a:r>
            <a:r>
              <a:rPr lang="en-US" sz="3600" dirty="0" smtClean="0"/>
              <a:t> </a:t>
            </a:r>
            <a:r>
              <a:rPr lang="en-US" sz="3600" b="1" dirty="0">
                <a:solidFill>
                  <a:srgbClr val="C00000"/>
                </a:solidFill>
              </a:rPr>
              <a:t>animal </a:t>
            </a:r>
            <a:r>
              <a:rPr lang="en-US" sz="3600" b="1" dirty="0" smtClean="0">
                <a:solidFill>
                  <a:srgbClr val="C00000"/>
                </a:solidFill>
              </a:rPr>
              <a:t>origin foods </a:t>
            </a:r>
            <a:r>
              <a:rPr lang="en-US" sz="3600" dirty="0" smtClean="0"/>
              <a:t>like:</a:t>
            </a:r>
            <a:endParaRPr lang="en-US" sz="3600" dirty="0"/>
          </a:p>
          <a:p>
            <a:pPr lvl="1"/>
            <a:r>
              <a:rPr lang="en-US" sz="4400" b="1" dirty="0"/>
              <a:t>Egg Yolk</a:t>
            </a:r>
          </a:p>
          <a:p>
            <a:pPr lvl="1"/>
            <a:r>
              <a:rPr lang="en-US" sz="4400" b="1" dirty="0"/>
              <a:t>Meat</a:t>
            </a:r>
          </a:p>
          <a:p>
            <a:pPr lvl="1"/>
            <a:r>
              <a:rPr lang="en-US" sz="4400" b="1" dirty="0"/>
              <a:t>Milk</a:t>
            </a:r>
          </a:p>
          <a:p>
            <a:pPr lvl="1"/>
            <a:r>
              <a:rPr lang="en-US" sz="4400" b="1" dirty="0" smtClean="0"/>
              <a:t>Butter</a:t>
            </a:r>
          </a:p>
          <a:p>
            <a:pPr lvl="1"/>
            <a:r>
              <a:rPr lang="en-US" sz="4400" b="1" dirty="0" smtClean="0"/>
              <a:t>Ghee</a:t>
            </a:r>
            <a:endParaRPr lang="en-US" sz="4400" b="1" dirty="0"/>
          </a:p>
          <a:p>
            <a:pPr lvl="1"/>
            <a:r>
              <a:rPr lang="en-US" sz="4400" b="1" dirty="0"/>
              <a:t>Cream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676400"/>
            <a:ext cx="58674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13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48768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Remember </a:t>
            </a:r>
            <a:r>
              <a:rPr lang="en-US" sz="6600" b="1" dirty="0" smtClean="0"/>
              <a:t>Cholesterol</a:t>
            </a:r>
            <a:r>
              <a:rPr lang="en-US" sz="6600" dirty="0" smtClean="0"/>
              <a:t> is </a:t>
            </a:r>
            <a:r>
              <a:rPr lang="en-US" sz="6600" b="1" dirty="0" smtClean="0">
                <a:solidFill>
                  <a:srgbClr val="C00000"/>
                </a:solidFill>
              </a:rPr>
              <a:t>absent in plant origin food items.</a:t>
            </a:r>
            <a:endParaRPr lang="en-US" sz="6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81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Endogenous Source Of Cholesterol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4976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Cholesterol Biosynthesized in human body from </a:t>
            </a:r>
            <a:r>
              <a:rPr lang="en-US" sz="4800" b="1" dirty="0" smtClean="0">
                <a:solidFill>
                  <a:srgbClr val="C00000"/>
                </a:solidFill>
              </a:rPr>
              <a:t>Free Excess Glucose</a:t>
            </a:r>
            <a:r>
              <a:rPr lang="en-US" sz="4800" dirty="0" smtClean="0"/>
              <a:t> in </a:t>
            </a:r>
            <a:r>
              <a:rPr lang="en-US" sz="4800" b="1" dirty="0" smtClean="0"/>
              <a:t>Liver.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2851879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Transportation Of Cholesterol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839200" cy="4922520"/>
          </a:xfrm>
        </p:spPr>
        <p:txBody>
          <a:bodyPr/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sz="4800" b="1" dirty="0">
                <a:solidFill>
                  <a:srgbClr val="C00000"/>
                </a:solidFill>
                <a:cs typeface="Times New Roman" pitchFamily="18" charset="0"/>
              </a:rPr>
              <a:t>Cholesterol in blood is transported by </a:t>
            </a:r>
            <a:r>
              <a:rPr lang="en-US" sz="4800" b="1" dirty="0" smtClean="0">
                <a:cs typeface="Times New Roman" pitchFamily="18" charset="0"/>
              </a:rPr>
              <a:t>Lipoproteins</a:t>
            </a:r>
            <a:r>
              <a:rPr lang="en-US" sz="4800" b="1" dirty="0" smtClean="0">
                <a:solidFill>
                  <a:srgbClr val="C00000"/>
                </a:solidFill>
                <a:cs typeface="Times New Roman" pitchFamily="18" charset="0"/>
              </a:rPr>
              <a:t>:</a:t>
            </a:r>
          </a:p>
          <a:p>
            <a:pPr marL="0" lvl="1" indent="0">
              <a:buClr>
                <a:schemeClr val="accent3"/>
              </a:buClr>
              <a:buSzPct val="95000"/>
              <a:buNone/>
            </a:pPr>
            <a:endParaRPr lang="en-US" sz="4800" b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marL="674370" lvl="2" indent="-274320">
              <a:buClr>
                <a:schemeClr val="accent3"/>
              </a:buClr>
              <a:buSzPct val="95000"/>
            </a:pPr>
            <a:r>
              <a:rPr lang="en-US" sz="4400" b="1" dirty="0" smtClean="0">
                <a:cs typeface="Times New Roman" pitchFamily="18" charset="0"/>
              </a:rPr>
              <a:t>Chylomicrons</a:t>
            </a:r>
            <a:r>
              <a:rPr lang="en-US" sz="4400" b="1" dirty="0" smtClean="0">
                <a:solidFill>
                  <a:srgbClr val="0070C0"/>
                </a:solidFill>
                <a:cs typeface="Times New Roman" pitchFamily="18" charset="0"/>
              </a:rPr>
              <a:t> ( Dietary origin)</a:t>
            </a:r>
          </a:p>
          <a:p>
            <a:pPr marL="674370" lvl="2" indent="-274320">
              <a:buClr>
                <a:schemeClr val="accent3"/>
              </a:buClr>
              <a:buSzPct val="95000"/>
            </a:pPr>
            <a:r>
              <a:rPr lang="en-US" sz="4400" b="1" dirty="0">
                <a:cs typeface="Times New Roman" pitchFamily="18" charset="0"/>
              </a:rPr>
              <a:t>LDL</a:t>
            </a:r>
            <a:r>
              <a:rPr lang="en-US" sz="4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cs typeface="Times New Roman" pitchFamily="18" charset="0"/>
              </a:rPr>
              <a:t>(From Hepatocytes to Extra hepatocytes)</a:t>
            </a:r>
          </a:p>
          <a:p>
            <a:pPr marL="674370" lvl="2" indent="-274320">
              <a:buClr>
                <a:schemeClr val="accent3"/>
              </a:buClr>
              <a:buSzPct val="95000"/>
            </a:pPr>
            <a:r>
              <a:rPr lang="en-US" sz="4400" b="1" dirty="0" smtClean="0">
                <a:cs typeface="Times New Roman" pitchFamily="18" charset="0"/>
              </a:rPr>
              <a:t>HDL</a:t>
            </a:r>
            <a:r>
              <a:rPr lang="en-US" sz="4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cs typeface="Times New Roman" pitchFamily="18" charset="0"/>
              </a:rPr>
              <a:t>(From Extra hepatocytes to Hepatocytes)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81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33600"/>
            <a:ext cx="9144000" cy="29718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Occurrence and Distribution Of Cholesterol in the Body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74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194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Glycerol is a </a:t>
            </a:r>
            <a:r>
              <a:rPr lang="en-US" sz="4000" b="1" dirty="0" smtClean="0">
                <a:solidFill>
                  <a:srgbClr val="FF0000"/>
                </a:solidFill>
              </a:rPr>
              <a:t/>
            </a:r>
            <a:br>
              <a:rPr lang="en-US" sz="4000" b="1" dirty="0" smtClean="0">
                <a:solidFill>
                  <a:srgbClr val="FF0000"/>
                </a:solidFill>
              </a:rPr>
            </a:br>
            <a:r>
              <a:rPr lang="en-US" sz="4000" b="1" dirty="0" smtClean="0">
                <a:solidFill>
                  <a:srgbClr val="FF0000"/>
                </a:solidFill>
              </a:rPr>
              <a:t>Derived Lipid</a:t>
            </a:r>
            <a:br>
              <a:rPr lang="en-US" sz="4000" b="1" dirty="0" smtClean="0">
                <a:solidFill>
                  <a:srgbClr val="FF0000"/>
                </a:solidFill>
              </a:rPr>
            </a:br>
            <a:r>
              <a:rPr lang="en-US" sz="4000" b="1" dirty="0" smtClean="0">
                <a:solidFill>
                  <a:srgbClr val="C00000"/>
                </a:solidFill>
              </a:rPr>
              <a:t/>
            </a:r>
            <a:br>
              <a:rPr lang="en-US" sz="4000" b="1" dirty="0" smtClean="0">
                <a:solidFill>
                  <a:srgbClr val="C00000"/>
                </a:solidFill>
              </a:rPr>
            </a:br>
            <a:r>
              <a:rPr lang="en-US" sz="4000" b="1" dirty="0" smtClean="0">
                <a:solidFill>
                  <a:srgbClr val="C00000"/>
                </a:solidFill>
              </a:rPr>
              <a:t>Obtained from Hydrolysis of </a:t>
            </a:r>
            <a:br>
              <a:rPr lang="en-US" sz="4000" b="1" dirty="0" smtClean="0">
                <a:solidFill>
                  <a:srgbClr val="C00000"/>
                </a:solidFill>
              </a:rPr>
            </a:br>
            <a:r>
              <a:rPr lang="en-US" sz="4000" b="1" dirty="0" smtClean="0">
                <a:solidFill>
                  <a:srgbClr val="C00000"/>
                </a:solidFill>
              </a:rPr>
              <a:t>Simple and Compound Lipids</a:t>
            </a:r>
            <a:r>
              <a:rPr lang="en-US" sz="4000" b="1" dirty="0">
                <a:solidFill>
                  <a:srgbClr val="C00000"/>
                </a:solidFill>
              </a:rPr>
              <a:t/>
            </a:r>
            <a:br>
              <a:rPr lang="en-US" sz="4000" b="1" dirty="0">
                <a:solidFill>
                  <a:srgbClr val="C00000"/>
                </a:solidFill>
              </a:rPr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4043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562600"/>
          </a:xfrm>
        </p:spPr>
        <p:txBody>
          <a:bodyPr>
            <a:normAutofit/>
          </a:bodyPr>
          <a:lstStyle/>
          <a:p>
            <a:pPr lvl="1"/>
            <a:r>
              <a:rPr lang="en-US" sz="4800" b="1" dirty="0"/>
              <a:t>70 %  </a:t>
            </a:r>
            <a:r>
              <a:rPr lang="en-US" sz="4800" dirty="0"/>
              <a:t>of </a:t>
            </a:r>
            <a:r>
              <a:rPr lang="en-US" sz="4800" dirty="0" smtClean="0"/>
              <a:t>Cholesterol </a:t>
            </a:r>
            <a:r>
              <a:rPr lang="en-US" sz="4800" dirty="0"/>
              <a:t>associated with </a:t>
            </a:r>
            <a:r>
              <a:rPr lang="en-US" sz="4800" b="1" dirty="0">
                <a:solidFill>
                  <a:srgbClr val="0070C0"/>
                </a:solidFill>
              </a:rPr>
              <a:t>cellular </a:t>
            </a:r>
            <a:r>
              <a:rPr lang="en-US" sz="4800" b="1" dirty="0" smtClean="0">
                <a:solidFill>
                  <a:srgbClr val="0070C0"/>
                </a:solidFill>
              </a:rPr>
              <a:t>components</a:t>
            </a:r>
          </a:p>
          <a:p>
            <a:pPr marL="457200" lvl="1" indent="0">
              <a:buNone/>
            </a:pPr>
            <a:endParaRPr lang="en-US" sz="4800" dirty="0"/>
          </a:p>
          <a:p>
            <a:pPr lvl="1"/>
            <a:r>
              <a:rPr lang="en-US" sz="4800" b="1" dirty="0"/>
              <a:t>30 % </a:t>
            </a:r>
            <a:r>
              <a:rPr lang="en-US" sz="4800" dirty="0" smtClean="0"/>
              <a:t>of Cholesterol </a:t>
            </a:r>
            <a:r>
              <a:rPr lang="en-US" sz="4800" dirty="0"/>
              <a:t>is in the </a:t>
            </a:r>
            <a:r>
              <a:rPr lang="en-US" sz="4800" b="1" dirty="0" smtClean="0">
                <a:solidFill>
                  <a:srgbClr val="C00000"/>
                </a:solidFill>
              </a:rPr>
              <a:t>Blood.</a:t>
            </a:r>
          </a:p>
          <a:p>
            <a:pPr marL="0" indent="0">
              <a:buNone/>
            </a:pP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90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610600" cy="6400800"/>
          </a:xfrm>
        </p:spPr>
        <p:txBody>
          <a:bodyPr>
            <a:normAutofit/>
          </a:bodyPr>
          <a:lstStyle/>
          <a:p>
            <a:r>
              <a:rPr lang="en-US" sz="3500" dirty="0" smtClean="0"/>
              <a:t>Cholesterol is richly present in </a:t>
            </a:r>
            <a:r>
              <a:rPr lang="en-US" sz="3500" b="1" dirty="0" smtClean="0"/>
              <a:t>Nervous tissue Brain.</a:t>
            </a:r>
          </a:p>
          <a:p>
            <a:pPr marL="0" indent="0">
              <a:buNone/>
            </a:pPr>
            <a:endParaRPr lang="en-US" sz="3500" b="1" dirty="0" smtClean="0"/>
          </a:p>
          <a:p>
            <a:r>
              <a:rPr lang="en-US" sz="3500" dirty="0" smtClean="0"/>
              <a:t>Other organs containing Cholesterol are:</a:t>
            </a:r>
          </a:p>
          <a:p>
            <a:pPr lvl="1"/>
            <a:r>
              <a:rPr lang="en-US" sz="4000" b="1" dirty="0" smtClean="0"/>
              <a:t>Liver</a:t>
            </a:r>
          </a:p>
          <a:p>
            <a:pPr lvl="1"/>
            <a:r>
              <a:rPr lang="en-US" sz="4000" b="1" dirty="0" smtClean="0"/>
              <a:t>Adrenal Cortex </a:t>
            </a:r>
          </a:p>
          <a:p>
            <a:pPr lvl="1"/>
            <a:r>
              <a:rPr lang="en-US" sz="4000" b="1" dirty="0" smtClean="0"/>
              <a:t>Gonads</a:t>
            </a:r>
          </a:p>
          <a:p>
            <a:pPr lvl="1"/>
            <a:r>
              <a:rPr lang="en-US" sz="4000" b="1" dirty="0"/>
              <a:t>Intestinal Mucosal cells</a:t>
            </a:r>
          </a:p>
          <a:p>
            <a:pPr lvl="1"/>
            <a:r>
              <a:rPr lang="en-US" sz="4000" b="1" dirty="0"/>
              <a:t>Skin</a:t>
            </a:r>
          </a:p>
          <a:p>
            <a:pPr lvl="1"/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66017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Functions Of </a:t>
            </a:r>
            <a:r>
              <a:rPr lang="en-US" b="1" dirty="0" smtClean="0"/>
              <a:t>Cholesterol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>
                <a:solidFill>
                  <a:srgbClr val="C00000"/>
                </a:solidFill>
              </a:rPr>
              <a:t>Depends Upon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Quality and Quantity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5992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8904"/>
            <a:ext cx="8885583" cy="2514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Cholesterol is </a:t>
            </a:r>
            <a:r>
              <a:rPr lang="en-US" sz="3600" b="1" dirty="0" smtClean="0">
                <a:solidFill>
                  <a:srgbClr val="C00000"/>
                </a:solidFill>
              </a:rPr>
              <a:t>constituent of biomembranes of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</a:rPr>
              <a:t>cell </a:t>
            </a:r>
          </a:p>
          <a:p>
            <a:r>
              <a:rPr lang="en-US" sz="3600" b="1" dirty="0" smtClean="0"/>
              <a:t>It give </a:t>
            </a:r>
            <a:r>
              <a:rPr lang="en-US" sz="3600" b="1" dirty="0" smtClean="0">
                <a:solidFill>
                  <a:srgbClr val="7030A0"/>
                </a:solidFill>
              </a:rPr>
              <a:t>structure, shape and fluidity </a:t>
            </a:r>
            <a:r>
              <a:rPr lang="en-US" sz="3600" b="1" dirty="0" smtClean="0">
                <a:solidFill>
                  <a:srgbClr val="C00000"/>
                </a:solidFill>
              </a:rPr>
              <a:t>to them.</a:t>
            </a:r>
            <a:endParaRPr lang="en-US" sz="3600" b="1" dirty="0" smtClean="0"/>
          </a:p>
        </p:txBody>
      </p:sp>
      <p:pic>
        <p:nvPicPr>
          <p:cNvPr id="3277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9144000" cy="449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78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0" y="0"/>
          <a:ext cx="9144000" cy="678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0"/>
                <a:gridCol w="4648200"/>
              </a:tblGrid>
              <a:tr h="1356360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Effects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dirty="0" smtClean="0"/>
                        <a:t>on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dirty="0" smtClean="0"/>
                        <a:t>Membrane without Cholesterol </a:t>
                      </a:r>
                      <a:endParaRPr lang="en-US" sz="3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356360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C00000"/>
                          </a:solidFill>
                        </a:rPr>
                        <a:t>In Cold Environment</a:t>
                      </a:r>
                      <a:endParaRPr lang="en-US" sz="3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C00000"/>
                          </a:solidFill>
                        </a:rPr>
                        <a:t>In Hot Environment</a:t>
                      </a:r>
                      <a:endParaRPr lang="en-US" sz="3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35636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Rigid/ Not Flexible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Too</a:t>
                      </a:r>
                      <a:r>
                        <a:rPr lang="en-US" sz="3600" baseline="0" dirty="0" smtClean="0"/>
                        <a:t> Flexible</a:t>
                      </a:r>
                      <a:endParaRPr lang="en-US" sz="3600" dirty="0"/>
                    </a:p>
                  </a:txBody>
                  <a:tcPr/>
                </a:tc>
              </a:tr>
              <a:tr h="135636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Not Fluid 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Very</a:t>
                      </a:r>
                      <a:r>
                        <a:rPr lang="en-US" sz="3600" baseline="0" dirty="0" smtClean="0"/>
                        <a:t> Fluid</a:t>
                      </a:r>
                      <a:endParaRPr lang="en-US" sz="3600" dirty="0"/>
                    </a:p>
                  </a:txBody>
                  <a:tcPr/>
                </a:tc>
              </a:tr>
              <a:tr h="1356360"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May Get damage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Not hold Shape</a:t>
                      </a:r>
                      <a:endParaRPr lang="en-US" sz="36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364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382000" cy="5715000"/>
          </a:xfrm>
        </p:spPr>
        <p:txBody>
          <a:bodyPr>
            <a:normAutofit/>
          </a:bodyPr>
          <a:lstStyle/>
          <a:p>
            <a:r>
              <a:rPr lang="en-US" sz="5400" dirty="0"/>
              <a:t>Cholesterol richly </a:t>
            </a:r>
            <a:r>
              <a:rPr lang="en-US" sz="5400" b="1" dirty="0"/>
              <a:t>present in </a:t>
            </a:r>
            <a:r>
              <a:rPr lang="en-US" sz="5400" b="1" dirty="0">
                <a:solidFill>
                  <a:srgbClr val="C00000"/>
                </a:solidFill>
              </a:rPr>
              <a:t>nervous tissue </a:t>
            </a:r>
            <a:r>
              <a:rPr lang="en-US" sz="5400" b="1" dirty="0"/>
              <a:t>and </a:t>
            </a:r>
            <a:r>
              <a:rPr lang="en-US" sz="5400" b="1" dirty="0">
                <a:solidFill>
                  <a:srgbClr val="0070C0"/>
                </a:solidFill>
              </a:rPr>
              <a:t>covers Myelin sheaths</a:t>
            </a:r>
            <a:r>
              <a:rPr lang="en-US" sz="5400" b="1" dirty="0" smtClean="0"/>
              <a:t>.</a:t>
            </a:r>
          </a:p>
          <a:p>
            <a:endParaRPr lang="en-US" sz="5400" b="1" dirty="0" smtClean="0"/>
          </a:p>
          <a:p>
            <a:r>
              <a:rPr lang="en-US" sz="5400" b="1" dirty="0" smtClean="0"/>
              <a:t>Cholesterol </a:t>
            </a:r>
            <a:r>
              <a:rPr lang="en-US" sz="5400" b="1" dirty="0" smtClean="0">
                <a:solidFill>
                  <a:srgbClr val="C00000"/>
                </a:solidFill>
              </a:rPr>
              <a:t>help in nerve impulse conduction</a:t>
            </a:r>
            <a:r>
              <a:rPr lang="en-US" sz="5400" b="1" dirty="0" smtClean="0"/>
              <a:t>.</a:t>
            </a:r>
            <a:endParaRPr lang="en-US" sz="5400" b="1" dirty="0"/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41420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8763000" cy="6096000"/>
          </a:xfrm>
        </p:spPr>
        <p:txBody>
          <a:bodyPr>
            <a:normAutofit/>
          </a:bodyPr>
          <a:lstStyle/>
          <a:p>
            <a:r>
              <a:rPr lang="en-US" sz="4800" dirty="0"/>
              <a:t>Cholesterol helps in nerve impulse transmission since:</a:t>
            </a:r>
          </a:p>
          <a:p>
            <a:pPr lvl="1"/>
            <a:r>
              <a:rPr lang="en-US" sz="4800" b="1" dirty="0"/>
              <a:t>It has </a:t>
            </a:r>
            <a:r>
              <a:rPr lang="en-US" sz="4800" b="1" dirty="0">
                <a:solidFill>
                  <a:srgbClr val="C00000"/>
                </a:solidFill>
              </a:rPr>
              <a:t>high dielectric constant</a:t>
            </a:r>
            <a:r>
              <a:rPr lang="en-US" sz="4800" dirty="0" smtClean="0">
                <a:solidFill>
                  <a:srgbClr val="C00000"/>
                </a:solidFill>
              </a:rPr>
              <a:t>.</a:t>
            </a:r>
          </a:p>
          <a:p>
            <a:pPr marL="457200" lvl="1" indent="0">
              <a:buNone/>
            </a:pPr>
            <a:endParaRPr lang="en-US" sz="4800" b="1" dirty="0" smtClean="0"/>
          </a:p>
          <a:p>
            <a:pPr lvl="1"/>
            <a:r>
              <a:rPr lang="en-US" sz="4800" b="1" dirty="0" smtClean="0"/>
              <a:t>It </a:t>
            </a:r>
            <a:r>
              <a:rPr lang="en-US" sz="4800" b="1" dirty="0"/>
              <a:t>is a  </a:t>
            </a:r>
            <a:r>
              <a:rPr lang="en-US" sz="4800" b="1" dirty="0">
                <a:solidFill>
                  <a:srgbClr val="C00000"/>
                </a:solidFill>
              </a:rPr>
              <a:t>poor conductor of heat and electricity.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41662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Cholesterol Serves Precursor for Biosynthesis Of  Many Steroids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8998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Derivatives of Cholesterol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9067800" cy="4602163"/>
          </a:xfrm>
        </p:spPr>
        <p:txBody>
          <a:bodyPr>
            <a:noAutofit/>
          </a:bodyPr>
          <a:lstStyle/>
          <a:p>
            <a:r>
              <a:rPr lang="en-US" sz="4800" dirty="0" smtClean="0"/>
              <a:t>Steroids are </a:t>
            </a:r>
            <a:r>
              <a:rPr lang="en-US" sz="4800" b="1" dirty="0" smtClean="0">
                <a:solidFill>
                  <a:srgbClr val="C00000"/>
                </a:solidFill>
              </a:rPr>
              <a:t>derivatives of Sterols.</a:t>
            </a:r>
          </a:p>
          <a:p>
            <a:pPr marL="0" indent="0">
              <a:buNone/>
            </a:pPr>
            <a:endParaRPr lang="en-US" sz="4800" b="1" dirty="0" smtClean="0">
              <a:solidFill>
                <a:srgbClr val="C00000"/>
              </a:solidFill>
            </a:endParaRPr>
          </a:p>
          <a:p>
            <a:r>
              <a:rPr lang="en-US" sz="4800" dirty="0" smtClean="0"/>
              <a:t>Chemical </a:t>
            </a:r>
            <a:r>
              <a:rPr lang="en-US" sz="4800" b="1" dirty="0" smtClean="0"/>
              <a:t>Compounds obtained from Cholesterol </a:t>
            </a:r>
            <a:r>
              <a:rPr lang="en-US" sz="4800" dirty="0" smtClean="0"/>
              <a:t>are termed as </a:t>
            </a:r>
            <a:r>
              <a:rPr lang="en-US" sz="4800" b="1" dirty="0" smtClean="0">
                <a:solidFill>
                  <a:srgbClr val="C00000"/>
                </a:solidFill>
              </a:rPr>
              <a:t>Steroidal compounds.</a:t>
            </a:r>
            <a:endParaRPr lang="en-US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08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915400" cy="6324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Derivatives of Cholesterol</a:t>
            </a:r>
            <a:endParaRPr lang="en-US" sz="4000" b="1" dirty="0"/>
          </a:p>
          <a:p>
            <a:r>
              <a:rPr lang="en-US" sz="3200" b="1" dirty="0"/>
              <a:t>Vitamin </a:t>
            </a:r>
            <a:r>
              <a:rPr lang="en-US" sz="3200" b="1" dirty="0" smtClean="0"/>
              <a:t>D </a:t>
            </a:r>
            <a:r>
              <a:rPr lang="en-US" sz="3200" dirty="0" smtClean="0"/>
              <a:t>(Cholecalciferol</a:t>
            </a:r>
            <a:r>
              <a:rPr lang="en-US" sz="3200" dirty="0"/>
              <a:t>)</a:t>
            </a:r>
          </a:p>
          <a:p>
            <a:r>
              <a:rPr lang="en-US" sz="3200" b="1" dirty="0"/>
              <a:t>Bile </a:t>
            </a:r>
            <a:r>
              <a:rPr lang="en-US" sz="3200" b="1" dirty="0" smtClean="0"/>
              <a:t>acids   </a:t>
            </a:r>
            <a:r>
              <a:rPr lang="en-US" sz="3200" dirty="0" smtClean="0"/>
              <a:t>(Cholic </a:t>
            </a:r>
            <a:r>
              <a:rPr lang="en-US" sz="3200" dirty="0"/>
              <a:t>and Chenodeoxycholic acid</a:t>
            </a:r>
            <a:r>
              <a:rPr lang="en-US" sz="3200" dirty="0" smtClean="0"/>
              <a:t>)</a:t>
            </a:r>
          </a:p>
          <a:p>
            <a:r>
              <a:rPr lang="en-US" sz="3200" b="1" dirty="0" smtClean="0"/>
              <a:t>Bile Salts </a:t>
            </a:r>
            <a:r>
              <a:rPr lang="en-US" sz="3200" dirty="0" smtClean="0"/>
              <a:t>are obtained from Bile acids.</a:t>
            </a:r>
            <a:endParaRPr lang="en-US" sz="3200" dirty="0"/>
          </a:p>
          <a:p>
            <a:r>
              <a:rPr lang="en-US" sz="3200" b="1" dirty="0">
                <a:solidFill>
                  <a:srgbClr val="C00000"/>
                </a:solidFill>
              </a:rPr>
              <a:t>Steroidal </a:t>
            </a:r>
            <a:r>
              <a:rPr lang="en-US" sz="3200" b="1" dirty="0" smtClean="0">
                <a:solidFill>
                  <a:srgbClr val="C00000"/>
                </a:solidFill>
              </a:rPr>
              <a:t>Hormones </a:t>
            </a:r>
            <a:endParaRPr lang="en-US" sz="3200" b="1" dirty="0">
              <a:solidFill>
                <a:srgbClr val="C00000"/>
              </a:solidFill>
            </a:endParaRPr>
          </a:p>
          <a:p>
            <a:pPr lvl="1"/>
            <a:r>
              <a:rPr lang="en-US" sz="3200" b="1" dirty="0" smtClean="0"/>
              <a:t>ACTH</a:t>
            </a:r>
          </a:p>
          <a:p>
            <a:pPr lvl="1"/>
            <a:r>
              <a:rPr lang="en-US" sz="3200" b="1" dirty="0" smtClean="0"/>
              <a:t>Mineralocorticoids  </a:t>
            </a:r>
          </a:p>
          <a:p>
            <a:pPr lvl="1"/>
            <a:r>
              <a:rPr lang="en-US" sz="3200" b="1" dirty="0" smtClean="0"/>
              <a:t>Glucocorticoids</a:t>
            </a:r>
          </a:p>
          <a:p>
            <a:pPr lvl="1"/>
            <a:r>
              <a:rPr lang="en-US" sz="3200" b="1" dirty="0" smtClean="0"/>
              <a:t>Sex Hormones: Androgens, Progesterone, Estrogen </a:t>
            </a:r>
            <a:r>
              <a:rPr lang="en-US" sz="3200" b="1" dirty="0"/>
              <a:t>and </a:t>
            </a:r>
            <a:r>
              <a:rPr lang="en-US" sz="3200" b="1" dirty="0" smtClean="0"/>
              <a:t>Testosterone</a:t>
            </a:r>
            <a:endParaRPr lang="en-US" sz="3200" b="1" dirty="0"/>
          </a:p>
          <a:p>
            <a:pPr lvl="1"/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6179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6248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748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772400" cy="4572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Bile  Acids and Bile Salts</a:t>
            </a:r>
            <a:endParaRPr lang="ru-RU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4578" name="Object 3"/>
          <p:cNvGraphicFramePr>
            <a:graphicFrameLocks noGrp="1" noChangeAspect="1"/>
          </p:cNvGraphicFramePr>
          <p:nvPr>
            <p:ph type="body" idx="1"/>
            <p:extLst/>
          </p:nvPr>
        </p:nvGraphicFramePr>
        <p:xfrm>
          <a:off x="0" y="1371600"/>
          <a:ext cx="9144000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Точечный рисунок" r:id="rId3" imgW="4809524" imgH="4858428" progId="Paint.Picture">
                  <p:embed/>
                </p:oleObj>
              </mc:Choice>
              <mc:Fallback>
                <p:oleObj name="Точечный рисунок" r:id="rId3" imgW="4809524" imgH="485842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71600"/>
                        <a:ext cx="9144000" cy="533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428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7724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Steroids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ormones</a:t>
            </a:r>
            <a:endParaRPr lang="uk-UA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5602" name="Object 3"/>
          <p:cNvGraphicFramePr>
            <a:graphicFrameLocks noGrp="1" noChangeAspect="1"/>
          </p:cNvGraphicFramePr>
          <p:nvPr>
            <p:ph type="body" idx="1"/>
            <p:extLst/>
          </p:nvPr>
        </p:nvGraphicFramePr>
        <p:xfrm>
          <a:off x="0" y="990600"/>
          <a:ext cx="3429000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Точечный рисунок" r:id="rId3" imgW="2305372" imgH="1619476" progId="Paint.Picture">
                  <p:embed/>
                </p:oleObj>
              </mc:Choice>
              <mc:Fallback>
                <p:oleObj name="Точечный рисунок" r:id="rId3" imgW="2305372" imgH="161947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90600"/>
                        <a:ext cx="3429000" cy="510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4"/>
          <p:cNvGraphicFramePr>
            <a:graphicFrameLocks noChangeAspect="1"/>
          </p:cNvGraphicFramePr>
          <p:nvPr>
            <p:extLst/>
          </p:nvPr>
        </p:nvGraphicFramePr>
        <p:xfrm>
          <a:off x="3581400" y="990600"/>
          <a:ext cx="3276600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Bitmap Image" r:id="rId5" imgW="2257560" imgH="1542960" progId="Paint.Picture">
                  <p:embed/>
                </p:oleObj>
              </mc:Choice>
              <mc:Fallback>
                <p:oleObj name="Bitmap Image" r:id="rId5" imgW="2257560" imgH="154296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990600"/>
                        <a:ext cx="3276600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5"/>
          <p:cNvGraphicFramePr>
            <a:graphicFrameLocks noChangeAspect="1"/>
          </p:cNvGraphicFramePr>
          <p:nvPr>
            <p:extLst/>
          </p:nvPr>
        </p:nvGraphicFramePr>
        <p:xfrm>
          <a:off x="6705600" y="990600"/>
          <a:ext cx="2438400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Точечный рисунок" r:id="rId7" imgW="2514286" imgH="1943371" progId="Paint.Picture">
                  <p:embed/>
                </p:oleObj>
              </mc:Choice>
              <mc:Fallback>
                <p:oleObj name="Точечный рисунок" r:id="rId7" imgW="2514286" imgH="194337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990600"/>
                        <a:ext cx="2438400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137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Disorders Related To Cholesterol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77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458200" cy="438912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C00000"/>
                </a:solidFill>
              </a:rPr>
              <a:t>Serum Total Cholesterol level </a:t>
            </a:r>
            <a:r>
              <a:rPr lang="en-US" sz="6600" dirty="0" smtClean="0"/>
              <a:t>of a Healthy human body is </a:t>
            </a:r>
            <a:r>
              <a:rPr lang="en-US" sz="6600" b="1" dirty="0" smtClean="0"/>
              <a:t>150-200 mg%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20594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053" y="762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Hypercholesterolemia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293" y="1371600"/>
            <a:ext cx="9148293" cy="53340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pPr algn="ctr"/>
            <a:r>
              <a:rPr lang="en-US" sz="3500" b="1" dirty="0" smtClean="0">
                <a:solidFill>
                  <a:srgbClr val="C00000"/>
                </a:solidFill>
              </a:rPr>
              <a:t>Causes for Hypercholesterolemia</a:t>
            </a:r>
          </a:p>
          <a:p>
            <a:r>
              <a:rPr lang="en-US" sz="3200" b="1" dirty="0" smtClean="0"/>
              <a:t>High intake </a:t>
            </a:r>
            <a:r>
              <a:rPr lang="en-US" sz="3200" dirty="0" smtClean="0"/>
              <a:t>of dietary Cholesterol(animal origin) is a exogenous source of Cholesterol.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b="1" dirty="0" smtClean="0">
                <a:solidFill>
                  <a:srgbClr val="C00000"/>
                </a:solidFill>
              </a:rPr>
              <a:t>Elevated endogenous Cholesterol biosynthesis</a:t>
            </a:r>
            <a:r>
              <a:rPr lang="en-US" sz="3200" dirty="0" smtClean="0"/>
              <a:t> when a very </a:t>
            </a:r>
            <a:r>
              <a:rPr lang="en-US" sz="3200" b="1" dirty="0" smtClean="0">
                <a:solidFill>
                  <a:srgbClr val="FF0000"/>
                </a:solidFill>
              </a:rPr>
              <a:t>rich Carbohydrates is ingested.</a:t>
            </a:r>
          </a:p>
          <a:p>
            <a:pPr marL="0" indent="0">
              <a:buNone/>
            </a:pPr>
            <a:endParaRPr lang="en-US" sz="3200" b="1" dirty="0" smtClean="0">
              <a:solidFill>
                <a:srgbClr val="FF0000"/>
              </a:solidFill>
            </a:endParaRPr>
          </a:p>
          <a:p>
            <a:r>
              <a:rPr lang="en-US" sz="3200" b="1" dirty="0" smtClean="0"/>
              <a:t>Defect in Cholesterol transport by Lipoproteins </a:t>
            </a:r>
            <a:r>
              <a:rPr lang="en-US" sz="3200" dirty="0" smtClean="0"/>
              <a:t>in blood  retains Cholesterol in blood.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6792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Conditions Of Hypercholesterolemia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Diabetes mellitus</a:t>
            </a:r>
          </a:p>
          <a:p>
            <a:r>
              <a:rPr lang="en-US" sz="6000" dirty="0" smtClean="0"/>
              <a:t>Obstructive Jaundice</a:t>
            </a:r>
          </a:p>
          <a:p>
            <a:r>
              <a:rPr lang="en-US" sz="6000" dirty="0" smtClean="0"/>
              <a:t>Nephrotic Syndrome</a:t>
            </a:r>
          </a:p>
          <a:p>
            <a:r>
              <a:rPr lang="en-US" sz="6000" dirty="0" smtClean="0"/>
              <a:t>Hypothyroidism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52725759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6504" y="381000"/>
            <a:ext cx="6344478" cy="6858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Hypercholesterolemia</a:t>
            </a:r>
            <a:r>
              <a:rPr lang="en-US" dirty="0" smtClean="0"/>
              <a:t>  leads to :</a:t>
            </a:r>
          </a:p>
          <a:p>
            <a:pPr lvl="1"/>
            <a:r>
              <a:rPr lang="en-US" sz="3200" dirty="0" smtClean="0"/>
              <a:t>Deposits of </a:t>
            </a:r>
            <a:r>
              <a:rPr lang="en-US" sz="3200" b="1" dirty="0" smtClean="0"/>
              <a:t>excess of Cholesterol </a:t>
            </a:r>
            <a:r>
              <a:rPr lang="en-US" sz="3200" dirty="0" smtClean="0"/>
              <a:t>in </a:t>
            </a:r>
            <a:r>
              <a:rPr lang="en-US" sz="3200" b="1" dirty="0" smtClean="0"/>
              <a:t>blood vessels.</a:t>
            </a:r>
          </a:p>
          <a:p>
            <a:pPr marL="457200" lvl="1" indent="0">
              <a:buNone/>
            </a:pPr>
            <a:r>
              <a:rPr lang="en-US" sz="3200" b="1" dirty="0" smtClean="0"/>
              <a:t> </a:t>
            </a:r>
          </a:p>
          <a:p>
            <a:pPr lvl="1"/>
            <a:r>
              <a:rPr lang="en-US" sz="3200" b="1" dirty="0" smtClean="0">
                <a:solidFill>
                  <a:srgbClr val="C00000"/>
                </a:solidFill>
              </a:rPr>
              <a:t>Atherosclerosis </a:t>
            </a:r>
            <a:r>
              <a:rPr lang="en-US" sz="3200" dirty="0" smtClean="0"/>
              <a:t>and atheroma /</a:t>
            </a:r>
            <a:r>
              <a:rPr lang="en-US" sz="3200" b="1" dirty="0" smtClean="0">
                <a:solidFill>
                  <a:srgbClr val="C00000"/>
                </a:solidFill>
              </a:rPr>
              <a:t>plaque formation</a:t>
            </a:r>
            <a:r>
              <a:rPr lang="en-US" sz="3200" dirty="0" smtClean="0"/>
              <a:t>.</a:t>
            </a:r>
          </a:p>
          <a:p>
            <a:pPr marL="457200" lvl="1" indent="0">
              <a:buNone/>
            </a:pPr>
            <a:endParaRPr lang="en-US" sz="3200" dirty="0" smtClean="0"/>
          </a:p>
          <a:p>
            <a:pPr lvl="1"/>
            <a:r>
              <a:rPr lang="en-US" sz="3200" dirty="0" smtClean="0"/>
              <a:t>Increased risk of </a:t>
            </a:r>
            <a:r>
              <a:rPr lang="en-US" sz="3200" b="1" dirty="0" smtClean="0"/>
              <a:t>ischemia </a:t>
            </a:r>
            <a:r>
              <a:rPr lang="en-US" sz="3200" dirty="0" smtClean="0"/>
              <a:t>and </a:t>
            </a:r>
            <a:r>
              <a:rPr lang="en-US" sz="3200" b="1" dirty="0" smtClean="0"/>
              <a:t>Myocardial infarction and Stroke.</a:t>
            </a:r>
            <a:endParaRPr lang="en-US" sz="3200" b="1" dirty="0"/>
          </a:p>
        </p:txBody>
      </p:sp>
      <p:sp>
        <p:nvSpPr>
          <p:cNvPr id="2" name="AutoShape 2" descr="Image result for atheroscleros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0"/>
            <a:ext cx="2971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26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8" y="228600"/>
            <a:ext cx="9134302" cy="6629400"/>
          </a:xfrm>
        </p:spPr>
        <p:txBody>
          <a:bodyPr>
            <a:noAutofit/>
          </a:bodyPr>
          <a:lstStyle/>
          <a:p>
            <a:pPr lvl="1" algn="ctr"/>
            <a:r>
              <a:rPr lang="en-US" sz="3600" b="1" dirty="0" smtClean="0">
                <a:solidFill>
                  <a:srgbClr val="C00000"/>
                </a:solidFill>
              </a:rPr>
              <a:t>Cholesterol Summary</a:t>
            </a:r>
          </a:p>
          <a:p>
            <a:pPr lvl="1"/>
            <a:r>
              <a:rPr lang="en-US" sz="3600" dirty="0" smtClean="0"/>
              <a:t>Cholesterol is </a:t>
            </a:r>
            <a:r>
              <a:rPr lang="en-US" sz="3600" b="1" dirty="0" smtClean="0"/>
              <a:t>exclusively found </a:t>
            </a:r>
            <a:r>
              <a:rPr lang="en-US" sz="3600" b="1" dirty="0"/>
              <a:t>only in </a:t>
            </a:r>
            <a:r>
              <a:rPr lang="en-US" sz="3600" b="1" dirty="0" smtClean="0"/>
              <a:t>animals.</a:t>
            </a:r>
          </a:p>
          <a:p>
            <a:pPr lvl="1"/>
            <a:r>
              <a:rPr lang="en-US" sz="3600" b="1" dirty="0"/>
              <a:t>Exogeneous</a:t>
            </a:r>
            <a:r>
              <a:rPr lang="en-US" sz="3600" dirty="0"/>
              <a:t> Cholesterol comes </a:t>
            </a:r>
            <a:r>
              <a:rPr lang="en-US" sz="3600" b="1" dirty="0">
                <a:solidFill>
                  <a:srgbClr val="0070C0"/>
                </a:solidFill>
              </a:rPr>
              <a:t>from </a:t>
            </a:r>
            <a:r>
              <a:rPr lang="en-US" sz="3600" b="1" dirty="0" smtClean="0">
                <a:solidFill>
                  <a:srgbClr val="0070C0"/>
                </a:solidFill>
              </a:rPr>
              <a:t>diet</a:t>
            </a:r>
            <a:endParaRPr lang="en-US" sz="3600" b="1" dirty="0">
              <a:solidFill>
                <a:srgbClr val="0070C0"/>
              </a:solidFill>
            </a:endParaRPr>
          </a:p>
          <a:p>
            <a:pPr lvl="1"/>
            <a:r>
              <a:rPr lang="en-US" sz="3600" b="1" dirty="0" smtClean="0">
                <a:solidFill>
                  <a:srgbClr val="C00000"/>
                </a:solidFill>
              </a:rPr>
              <a:t>Endogeneous</a:t>
            </a:r>
            <a:r>
              <a:rPr lang="en-US" sz="3600" dirty="0" smtClean="0"/>
              <a:t> Cholesterol </a:t>
            </a:r>
            <a:r>
              <a:rPr lang="en-US" sz="3600" dirty="0"/>
              <a:t>is </a:t>
            </a:r>
            <a:r>
              <a:rPr lang="en-US" sz="3600" b="1" dirty="0" smtClean="0"/>
              <a:t>biosynthesized </a:t>
            </a:r>
            <a:r>
              <a:rPr lang="en-US" sz="3600" dirty="0"/>
              <a:t>by the </a:t>
            </a:r>
            <a:r>
              <a:rPr lang="en-US" sz="3600" b="1" dirty="0" smtClean="0"/>
              <a:t>Liver from Glucose  product  Acetyl-CoA.</a:t>
            </a:r>
          </a:p>
          <a:p>
            <a:pPr lvl="1"/>
            <a:r>
              <a:rPr lang="en-US" sz="3600" dirty="0"/>
              <a:t>Cholesterol is an important </a:t>
            </a:r>
            <a:r>
              <a:rPr lang="en-US" sz="3600" b="1" dirty="0">
                <a:solidFill>
                  <a:srgbClr val="C00000"/>
                </a:solidFill>
              </a:rPr>
              <a:t>component of biomembranes, steroidal hormones, bile acids and Vitamin D</a:t>
            </a:r>
          </a:p>
          <a:p>
            <a:pPr marL="393192" lvl="1" indent="0">
              <a:buNone/>
            </a:pPr>
            <a:endParaRPr lang="en-US" sz="3600" b="1" dirty="0"/>
          </a:p>
          <a:p>
            <a:pPr lvl="1">
              <a:buFontTx/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2067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Glycerol/ Glycerin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50292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Glycerol [C3 ]is a </a:t>
            </a:r>
            <a:r>
              <a:rPr lang="en-US" sz="4400" b="1" dirty="0" smtClean="0">
                <a:solidFill>
                  <a:srgbClr val="C00000"/>
                </a:solidFill>
              </a:rPr>
              <a:t>POLYOL</a:t>
            </a:r>
          </a:p>
          <a:p>
            <a:r>
              <a:rPr lang="en-US" sz="4400" dirty="0" smtClean="0"/>
              <a:t>Glycerol is chemically </a:t>
            </a:r>
            <a:r>
              <a:rPr lang="en-US" sz="4400" b="1" dirty="0" smtClean="0">
                <a:solidFill>
                  <a:srgbClr val="C00000"/>
                </a:solidFill>
              </a:rPr>
              <a:t>Trihydric Alcohol </a:t>
            </a:r>
            <a:r>
              <a:rPr lang="en-US" sz="4400" dirty="0" smtClean="0"/>
              <a:t>(3 –OH groups)</a:t>
            </a:r>
          </a:p>
          <a:p>
            <a:r>
              <a:rPr lang="en-US" sz="4400" b="1" dirty="0" smtClean="0"/>
              <a:t>Glycerol has </a:t>
            </a:r>
            <a:r>
              <a:rPr lang="en-US" sz="4400" b="1" dirty="0" smtClean="0">
                <a:solidFill>
                  <a:srgbClr val="0070C0"/>
                </a:solidFill>
              </a:rPr>
              <a:t>potency to interact </a:t>
            </a:r>
            <a:r>
              <a:rPr lang="en-US" sz="4400" b="1" dirty="0" smtClean="0"/>
              <a:t>with </a:t>
            </a:r>
            <a:r>
              <a:rPr lang="en-US" sz="4400" b="1" dirty="0" smtClean="0">
                <a:solidFill>
                  <a:srgbClr val="C00000"/>
                </a:solidFill>
              </a:rPr>
              <a:t>3 same or different Fatty acids .</a:t>
            </a:r>
            <a:endParaRPr lang="en-US" sz="4400" b="1" dirty="0">
              <a:solidFill>
                <a:srgbClr val="C00000"/>
              </a:solidFill>
            </a:endParaRPr>
          </a:p>
          <a:p>
            <a:endParaRPr 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val="187502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534400" cy="43891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800" dirty="0"/>
              <a:t>Glycerol is a </a:t>
            </a:r>
            <a:r>
              <a:rPr lang="en-US" sz="4800" b="1" dirty="0"/>
              <a:t>backbone </a:t>
            </a:r>
            <a:r>
              <a:rPr lang="en-US" sz="4800" b="1" dirty="0" smtClean="0"/>
              <a:t>of </a:t>
            </a:r>
            <a:r>
              <a:rPr lang="en-US" sz="4800" b="1" dirty="0">
                <a:solidFill>
                  <a:srgbClr val="0070C0"/>
                </a:solidFill>
              </a:rPr>
              <a:t>Glycerol based </a:t>
            </a:r>
            <a:r>
              <a:rPr lang="en-US" sz="4800" b="1" dirty="0" smtClean="0">
                <a:solidFill>
                  <a:srgbClr val="0070C0"/>
                </a:solidFill>
              </a:rPr>
              <a:t>Lipids</a:t>
            </a:r>
            <a:r>
              <a:rPr lang="en-US" sz="4800" b="1" dirty="0" smtClean="0"/>
              <a:t> </a:t>
            </a:r>
            <a:r>
              <a:rPr lang="en-US" sz="4800" dirty="0" smtClean="0"/>
              <a:t>viz:</a:t>
            </a:r>
          </a:p>
          <a:p>
            <a:pPr lvl="1">
              <a:buFont typeface="Wingdings" pitchFamily="2" charset="2"/>
              <a:buChar char="v"/>
            </a:pPr>
            <a:r>
              <a:rPr lang="en-US" sz="4600" dirty="0" smtClean="0"/>
              <a:t> </a:t>
            </a:r>
            <a:r>
              <a:rPr lang="en-US" sz="4600" b="1" dirty="0">
                <a:solidFill>
                  <a:srgbClr val="C00000"/>
                </a:solidFill>
              </a:rPr>
              <a:t>Triacylglycerol </a:t>
            </a:r>
            <a:endParaRPr lang="en-US" sz="4600" b="1" dirty="0" smtClean="0">
              <a:solidFill>
                <a:srgbClr val="C00000"/>
              </a:solidFill>
            </a:endParaRPr>
          </a:p>
          <a:p>
            <a:pPr lvl="1">
              <a:buFont typeface="Wingdings" pitchFamily="2" charset="2"/>
              <a:buChar char="v"/>
            </a:pPr>
            <a:r>
              <a:rPr lang="en-US" sz="4600" b="1" dirty="0" smtClean="0">
                <a:solidFill>
                  <a:srgbClr val="C00000"/>
                </a:solidFill>
              </a:rPr>
              <a:t>  Glycerophospholipids</a:t>
            </a:r>
            <a:endParaRPr lang="en-US" sz="4600" b="1" dirty="0">
              <a:solidFill>
                <a:srgbClr val="C00000"/>
              </a:solidFill>
            </a:endParaRPr>
          </a:p>
          <a:p>
            <a:endParaRPr lang="en-US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62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Glycerol Sources To Human Body</a:t>
            </a:r>
            <a:br>
              <a:rPr lang="en-US" b="1" dirty="0" smtClean="0"/>
            </a:br>
            <a:r>
              <a:rPr lang="en-US" b="1" dirty="0" smtClean="0">
                <a:solidFill>
                  <a:srgbClr val="0070C0"/>
                </a:solidFill>
              </a:rPr>
              <a:t>Endogenous and Exogenous Sources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			 </a:t>
            </a:r>
          </a:p>
          <a:p>
            <a:pPr marL="0" indent="0">
              <a:buNone/>
            </a:pPr>
            <a:r>
              <a:rPr lang="en-US" sz="4800" b="1" dirty="0">
                <a:solidFill>
                  <a:srgbClr val="C00000"/>
                </a:solidFill>
              </a:rPr>
              <a:t>	</a:t>
            </a:r>
            <a:r>
              <a:rPr lang="en-US" sz="4800" b="1" dirty="0" smtClean="0">
                <a:solidFill>
                  <a:srgbClr val="C00000"/>
                </a:solidFill>
              </a:rPr>
              <a:t>		Glycerol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		         </a:t>
            </a:r>
            <a:r>
              <a:rPr lang="en-US" sz="5400" b="1" dirty="0" smtClean="0"/>
              <a:t>Glucose</a:t>
            </a:r>
            <a:endParaRPr lang="en-US" sz="5400" b="1" dirty="0"/>
          </a:p>
        </p:txBody>
      </p:sp>
      <p:sp>
        <p:nvSpPr>
          <p:cNvPr id="4" name="Up Arrow 3"/>
          <p:cNvSpPr/>
          <p:nvPr/>
        </p:nvSpPr>
        <p:spPr>
          <a:xfrm>
            <a:off x="3657600" y="3124200"/>
            <a:ext cx="484632" cy="13179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 flipV="1">
            <a:off x="4572000" y="3204212"/>
            <a:ext cx="457200" cy="13179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247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1032</Words>
  <Application>Microsoft Office PowerPoint</Application>
  <PresentationFormat>On-screen Show (4:3)</PresentationFormat>
  <Paragraphs>223</Paragraphs>
  <Slides>67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67</vt:i4>
      </vt:variant>
    </vt:vector>
  </HeadingPairs>
  <TitlesOfParts>
    <vt:vector size="76" baseType="lpstr">
      <vt:lpstr>Arial</vt:lpstr>
      <vt:lpstr>Calibri</vt:lpstr>
      <vt:lpstr>Tahoma</vt:lpstr>
      <vt:lpstr>Times New Roman</vt:lpstr>
      <vt:lpstr>Verdana</vt:lpstr>
      <vt:lpstr>Wingdings</vt:lpstr>
      <vt:lpstr>Office Theme</vt:lpstr>
      <vt:lpstr>Точечный рисунок</vt:lpstr>
      <vt:lpstr>Bitmap Image</vt:lpstr>
      <vt:lpstr>Study Of Derived Lipids Alcohols</vt:lpstr>
      <vt:lpstr>Alcohols Involved In  Lipid Structures</vt:lpstr>
      <vt:lpstr>3 Alcohols Involved In  Various Forms Of Lipids</vt:lpstr>
      <vt:lpstr>Alcohols Of Lipids Are  Classified  As  Derived Lipids</vt:lpstr>
      <vt:lpstr>Glycerol is a  Derived Lipid  Obtained from Hydrolysis of  Simple and Compound Lipids </vt:lpstr>
      <vt:lpstr>PowerPoint Presentation</vt:lpstr>
      <vt:lpstr>Glycerol/ Glycerin</vt:lpstr>
      <vt:lpstr>PowerPoint Presentation</vt:lpstr>
      <vt:lpstr>Glycerol Sources To Human Body Endogenous and Exogenous Sources</vt:lpstr>
      <vt:lpstr>Source Of Glycerol To Human body</vt:lpstr>
      <vt:lpstr>PowerPoint Presentation</vt:lpstr>
      <vt:lpstr>SPHINGOSINE/SPHINGOL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a Ceramide?</vt:lpstr>
      <vt:lpstr>PowerPoint Presentation</vt:lpstr>
      <vt:lpstr>Sphingosine Based Lipids</vt:lpstr>
      <vt:lpstr>Sterols</vt:lpstr>
      <vt:lpstr>Common Sterol And Steroids</vt:lpstr>
      <vt:lpstr>PowerPoint Presentation</vt:lpstr>
      <vt:lpstr>PowerPoint Presentation</vt:lpstr>
      <vt:lpstr>Examples  Of Sterols</vt:lpstr>
      <vt:lpstr>Cholesterol   Most abundant Sterol of Human body </vt:lpstr>
      <vt:lpstr>Cholesterol</vt:lpstr>
      <vt:lpstr>Cholesterol  Is A Derived Lipid</vt:lpstr>
      <vt:lpstr>PowerPoint Presentation</vt:lpstr>
      <vt:lpstr>Chemical Structures Of  Cholesterol and Cholesterol Ester</vt:lpstr>
      <vt:lpstr>Pentahydrophenantrene (Sterane)</vt:lpstr>
      <vt:lpstr>PowerPoint Presentation</vt:lpstr>
      <vt:lpstr>Structure Of Cholesterol</vt:lpstr>
      <vt:lpstr>PowerPoint Presentation</vt:lpstr>
      <vt:lpstr>PowerPoint Presentation</vt:lpstr>
      <vt:lpstr>PowerPoint Presentation</vt:lpstr>
      <vt:lpstr>Forms Of Cholesterol In Human Body</vt:lpstr>
      <vt:lpstr>PowerPoint Presentation</vt:lpstr>
      <vt:lpstr>Properties Of Cholesterol</vt:lpstr>
      <vt:lpstr>Crystals of Cholesterol Rhombic plates with Notched edges.</vt:lpstr>
      <vt:lpstr>PowerPoint Presentation</vt:lpstr>
      <vt:lpstr>Sources Of Cholesterol  To Human Body</vt:lpstr>
      <vt:lpstr>PowerPoint Presentation</vt:lpstr>
      <vt:lpstr>Dietary Sources Of Cholesterol</vt:lpstr>
      <vt:lpstr>PowerPoint Presentation</vt:lpstr>
      <vt:lpstr>PowerPoint Presentation</vt:lpstr>
      <vt:lpstr>Endogenous Source Of Cholesterol</vt:lpstr>
      <vt:lpstr>Transportation Of Cholesterol</vt:lpstr>
      <vt:lpstr>Occurrence and Distribution Of Cholesterol in the Body</vt:lpstr>
      <vt:lpstr>PowerPoint Presentation</vt:lpstr>
      <vt:lpstr>PowerPoint Presentation</vt:lpstr>
      <vt:lpstr>Functions Of Cholesterol  Depends Upon    Quality and Quantity</vt:lpstr>
      <vt:lpstr>PowerPoint Presentation</vt:lpstr>
      <vt:lpstr>PowerPoint Presentation</vt:lpstr>
      <vt:lpstr>PowerPoint Presentation</vt:lpstr>
      <vt:lpstr>PowerPoint Presentation</vt:lpstr>
      <vt:lpstr>Cholesterol Serves Precursor for Biosynthesis Of  Many Steroids</vt:lpstr>
      <vt:lpstr>Derivatives of Cholesterol</vt:lpstr>
      <vt:lpstr>PowerPoint Presentation</vt:lpstr>
      <vt:lpstr>Bile  Acids and Bile Salts</vt:lpstr>
      <vt:lpstr>Steroids Hormones</vt:lpstr>
      <vt:lpstr>Disorders Related To Cholesterol</vt:lpstr>
      <vt:lpstr>PowerPoint Presentation</vt:lpstr>
      <vt:lpstr> Hypercholesterolemia</vt:lpstr>
      <vt:lpstr>Conditions Of Hypercholesterolemia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Of Derived Lipids Alcohols</dc:title>
  <dc:creator>AIIMS</dc:creator>
  <cp:lastModifiedBy>AIIMS</cp:lastModifiedBy>
  <cp:revision>1</cp:revision>
  <dcterms:created xsi:type="dcterms:W3CDTF">2006-08-16T00:00:00Z</dcterms:created>
  <dcterms:modified xsi:type="dcterms:W3CDTF">2019-01-28T07:03:08Z</dcterms:modified>
</cp:coreProperties>
</file>