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  <p:sldId id="373" r:id="rId118"/>
    <p:sldId id="374" r:id="rId119"/>
    <p:sldId id="375" r:id="rId120"/>
    <p:sldId id="376" r:id="rId121"/>
    <p:sldId id="377" r:id="rId122"/>
    <p:sldId id="378" r:id="rId123"/>
    <p:sldId id="379" r:id="rId124"/>
    <p:sldId id="380" r:id="rId125"/>
    <p:sldId id="381" r:id="rId126"/>
    <p:sldId id="382" r:id="rId127"/>
    <p:sldId id="383" r:id="rId128"/>
    <p:sldId id="384" r:id="rId129"/>
    <p:sldId id="385" r:id="rId130"/>
    <p:sldId id="386" r:id="rId131"/>
    <p:sldId id="387" r:id="rId132"/>
    <p:sldId id="388" r:id="rId133"/>
    <p:sldId id="389" r:id="rId134"/>
    <p:sldId id="390" r:id="rId135"/>
    <p:sldId id="391" r:id="rId136"/>
    <p:sldId id="392" r:id="rId137"/>
    <p:sldId id="393" r:id="rId138"/>
    <p:sldId id="394" r:id="rId139"/>
    <p:sldId id="395" r:id="rId140"/>
    <p:sldId id="396" r:id="rId141"/>
    <p:sldId id="397" r:id="rId142"/>
    <p:sldId id="398" r:id="rId143"/>
    <p:sldId id="399" r:id="rId144"/>
    <p:sldId id="400" r:id="rId145"/>
    <p:sldId id="401" r:id="rId146"/>
    <p:sldId id="402" r:id="rId147"/>
    <p:sldId id="403" r:id="rId148"/>
    <p:sldId id="404" r:id="rId149"/>
    <p:sldId id="405" r:id="rId150"/>
    <p:sldId id="406" r:id="rId151"/>
    <p:sldId id="407" r:id="rId152"/>
    <p:sldId id="408" r:id="rId153"/>
    <p:sldId id="409" r:id="rId154"/>
    <p:sldId id="410" r:id="rId1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theme" Target="theme/theme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tableStyles" Target="tableStyle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7F293-C360-4E2C-A103-66CD16CA22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3BA0B-36A0-4FDD-B251-CDD61B913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48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2313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DAD51-5D2C-43C0-9A6D-885E59161251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43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148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.bin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wmf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en-US" sz="4950" b="1" dirty="0"/>
              <a:t>Study Of Derived Lipids</a:t>
            </a:r>
          </a:p>
        </p:txBody>
      </p:sp>
    </p:spTree>
    <p:extLst>
      <p:ext uri="{BB962C8B-B14F-4D97-AF65-F5344CB8AC3E}">
        <p14:creationId xmlns:p14="http://schemas.microsoft.com/office/powerpoint/2010/main" val="299673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Human Body Fatty Acid From C2-C26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159040"/>
          <a:ext cx="9144000" cy="5698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3124200"/>
                <a:gridCol w="4953000"/>
              </a:tblGrid>
              <a:tr h="1075352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S.No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Fatty Acid Name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Fatty Acid Structure has Carbon</a:t>
                      </a:r>
                      <a:r>
                        <a:rPr lang="en-US" sz="3200" baseline="0" dirty="0" smtClean="0"/>
                        <a:t> atoms </a:t>
                      </a:r>
                      <a:endParaRPr lang="en-US" sz="3200" dirty="0"/>
                    </a:p>
                  </a:txBody>
                  <a:tcPr/>
                </a:tc>
              </a:tr>
              <a:tr h="583762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Acetic Acid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C2</a:t>
                      </a:r>
                      <a:endParaRPr lang="en-US" sz="3200" dirty="0"/>
                    </a:p>
                  </a:txBody>
                  <a:tcPr/>
                </a:tc>
              </a:tr>
              <a:tr h="71808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Propionic Acid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C3</a:t>
                      </a:r>
                      <a:endParaRPr lang="en-US" sz="3200" dirty="0"/>
                    </a:p>
                  </a:txBody>
                  <a:tcPr/>
                </a:tc>
              </a:tr>
              <a:tr h="71808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Butyric Acid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C4</a:t>
                      </a:r>
                      <a:endParaRPr lang="en-US" sz="3200" dirty="0"/>
                    </a:p>
                  </a:txBody>
                  <a:tcPr/>
                </a:tc>
              </a:tr>
              <a:tr h="71808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Valeric Acid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C5</a:t>
                      </a:r>
                      <a:endParaRPr lang="en-US" sz="3200" dirty="0"/>
                    </a:p>
                  </a:txBody>
                  <a:tcPr/>
                </a:tc>
              </a:tr>
              <a:tr h="583762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Palmitic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C16</a:t>
                      </a:r>
                      <a:endParaRPr lang="en-US" sz="3200" dirty="0"/>
                    </a:p>
                  </a:txBody>
                  <a:tcPr/>
                </a:tc>
              </a:tr>
              <a:tr h="583762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Stearic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C18</a:t>
                      </a:r>
                      <a:endParaRPr lang="en-US" sz="3200" dirty="0"/>
                    </a:p>
                  </a:txBody>
                  <a:tcPr/>
                </a:tc>
              </a:tr>
              <a:tr h="71808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Oleic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C18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9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/>
              <a:t>Melting Points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602980" cy="1142999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3600" b="1" dirty="0" smtClean="0"/>
              <a:t>Affected by chain length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 dirty="0" smtClean="0"/>
              <a:t>Longer chain = higher melting temp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0" y="4343400"/>
            <a:ext cx="913638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1373188" algn="ctr"/>
                <a:tab pos="2744788" algn="ctr"/>
                <a:tab pos="4117975" algn="ctr"/>
                <a:tab pos="5653088" algn="ctr"/>
                <a:tab pos="7088188" algn="ctr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1373188" algn="ctr"/>
                <a:tab pos="2744788" algn="ctr"/>
                <a:tab pos="4117975" algn="ctr"/>
                <a:tab pos="5653088" algn="ctr"/>
                <a:tab pos="7088188" algn="ctr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1373188" algn="ctr"/>
                <a:tab pos="2744788" algn="ctr"/>
                <a:tab pos="4117975" algn="ctr"/>
                <a:tab pos="5653088" algn="ctr"/>
                <a:tab pos="7088188" algn="ctr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1373188" algn="ctr"/>
                <a:tab pos="2744788" algn="ctr"/>
                <a:tab pos="4117975" algn="ctr"/>
                <a:tab pos="5653088" algn="ctr"/>
                <a:tab pos="7088188" algn="ctr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1373188" algn="ctr"/>
                <a:tab pos="2744788" algn="ctr"/>
                <a:tab pos="4117975" algn="ctr"/>
                <a:tab pos="5653088" algn="ctr"/>
                <a:tab pos="7088188" algn="ctr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3188" algn="ctr"/>
                <a:tab pos="2744788" algn="ctr"/>
                <a:tab pos="4117975" algn="ctr"/>
                <a:tab pos="5653088" algn="ctr"/>
                <a:tab pos="7088188" algn="ctr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3188" algn="ctr"/>
                <a:tab pos="2744788" algn="ctr"/>
                <a:tab pos="4117975" algn="ctr"/>
                <a:tab pos="5653088" algn="ctr"/>
                <a:tab pos="7088188" algn="ctr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3188" algn="ctr"/>
                <a:tab pos="2744788" algn="ctr"/>
                <a:tab pos="4117975" algn="ctr"/>
                <a:tab pos="5653088" algn="ctr"/>
                <a:tab pos="7088188" algn="ctr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3188" algn="ctr"/>
                <a:tab pos="2744788" algn="ctr"/>
                <a:tab pos="4117975" algn="ctr"/>
                <a:tab pos="5653088" algn="ctr"/>
                <a:tab pos="7088188" algn="ctr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b="1" dirty="0">
                <a:latin typeface="Arial" charset="0"/>
              </a:rPr>
              <a:t>Fatty acid:</a:t>
            </a:r>
            <a:r>
              <a:rPr lang="en-US" sz="1600" dirty="0">
                <a:latin typeface="Arial" charset="0"/>
              </a:rPr>
              <a:t>	       </a:t>
            </a:r>
            <a:r>
              <a:rPr lang="en-US" sz="1600" dirty="0" smtClean="0">
                <a:latin typeface="Arial" charset="0"/>
              </a:rPr>
              <a:t>  </a:t>
            </a:r>
            <a:r>
              <a:rPr lang="en-US" sz="1600" b="1" i="1" dirty="0">
                <a:latin typeface="Arial" charset="0"/>
              </a:rPr>
              <a:t>C12:0	</a:t>
            </a:r>
            <a:r>
              <a:rPr lang="en-US" sz="1600" b="1" i="1" dirty="0" smtClean="0">
                <a:latin typeface="Arial" charset="0"/>
              </a:rPr>
              <a:t> C14:0</a:t>
            </a:r>
            <a:r>
              <a:rPr lang="en-US" sz="1600" b="1" i="1" dirty="0">
                <a:latin typeface="Arial" charset="0"/>
              </a:rPr>
              <a:t>	C16:0	</a:t>
            </a:r>
            <a:r>
              <a:rPr lang="en-US" sz="1600" b="1" i="1" dirty="0" smtClean="0">
                <a:latin typeface="Arial" charset="0"/>
              </a:rPr>
              <a:t> C18:0</a:t>
            </a:r>
            <a:r>
              <a:rPr lang="en-US" sz="1600" b="1" i="1" dirty="0">
                <a:latin typeface="Arial" charset="0"/>
              </a:rPr>
              <a:t>	C20:0</a:t>
            </a:r>
          </a:p>
          <a:p>
            <a:r>
              <a:rPr lang="en-US" sz="1600" b="1" dirty="0">
                <a:latin typeface="Arial" charset="0"/>
              </a:rPr>
              <a:t>Melting point:</a:t>
            </a:r>
            <a:r>
              <a:rPr lang="en-US" sz="1600" dirty="0">
                <a:latin typeface="Arial" charset="0"/>
              </a:rPr>
              <a:t>	   </a:t>
            </a:r>
            <a:r>
              <a:rPr lang="en-US" sz="1600" b="1" i="1" dirty="0">
                <a:latin typeface="Arial" charset="0"/>
              </a:rPr>
              <a:t>44°C	58°C	63°C	72°C	77°C</a:t>
            </a:r>
          </a:p>
        </p:txBody>
      </p:sp>
    </p:spTree>
    <p:extLst>
      <p:ext uri="{BB962C8B-B14F-4D97-AF65-F5344CB8AC3E}">
        <p14:creationId xmlns:p14="http://schemas.microsoft.com/office/powerpoint/2010/main" val="187470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/>
              <a:t>Melting Points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17713"/>
            <a:ext cx="8421688" cy="877887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Affected by </a:t>
            </a:r>
            <a:r>
              <a:rPr lang="en-US" sz="3600" b="1" dirty="0" smtClean="0"/>
              <a:t>number of double bonds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 dirty="0" smtClean="0"/>
              <a:t>More saturated = higher melting temp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33400" y="4495800"/>
            <a:ext cx="838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373188" algn="ctr"/>
                <a:tab pos="2744788" algn="ctr"/>
                <a:tab pos="4117975" algn="ctr"/>
                <a:tab pos="5653088" algn="ctr"/>
                <a:tab pos="7088188" algn="ctr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1373188" algn="ctr"/>
                <a:tab pos="2744788" algn="ctr"/>
                <a:tab pos="4117975" algn="ctr"/>
                <a:tab pos="5653088" algn="ctr"/>
                <a:tab pos="7088188" algn="ctr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1373188" algn="ctr"/>
                <a:tab pos="2744788" algn="ctr"/>
                <a:tab pos="4117975" algn="ctr"/>
                <a:tab pos="5653088" algn="ctr"/>
                <a:tab pos="7088188" algn="ctr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1373188" algn="ctr"/>
                <a:tab pos="2744788" algn="ctr"/>
                <a:tab pos="4117975" algn="ctr"/>
                <a:tab pos="5653088" algn="ctr"/>
                <a:tab pos="7088188" algn="ctr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1373188" algn="ctr"/>
                <a:tab pos="2744788" algn="ctr"/>
                <a:tab pos="4117975" algn="ctr"/>
                <a:tab pos="5653088" algn="ctr"/>
                <a:tab pos="7088188" algn="ctr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3188" algn="ctr"/>
                <a:tab pos="2744788" algn="ctr"/>
                <a:tab pos="4117975" algn="ctr"/>
                <a:tab pos="5653088" algn="ctr"/>
                <a:tab pos="7088188" algn="ctr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3188" algn="ctr"/>
                <a:tab pos="2744788" algn="ctr"/>
                <a:tab pos="4117975" algn="ctr"/>
                <a:tab pos="5653088" algn="ctr"/>
                <a:tab pos="7088188" algn="ctr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3188" algn="ctr"/>
                <a:tab pos="2744788" algn="ctr"/>
                <a:tab pos="4117975" algn="ctr"/>
                <a:tab pos="5653088" algn="ctr"/>
                <a:tab pos="7088188" algn="ctr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3188" algn="ctr"/>
                <a:tab pos="2744788" algn="ctr"/>
                <a:tab pos="4117975" algn="ctr"/>
                <a:tab pos="5653088" algn="ctr"/>
                <a:tab pos="7088188" algn="ctr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000" b="1" dirty="0">
                <a:latin typeface="Arial" charset="0"/>
              </a:rPr>
              <a:t>Fatty acid:</a:t>
            </a:r>
            <a:r>
              <a:rPr lang="en-US" sz="2000" dirty="0">
                <a:latin typeface="Arial" charset="0"/>
              </a:rPr>
              <a:t>		</a:t>
            </a:r>
            <a:r>
              <a:rPr lang="en-US" sz="2000" b="1" i="1" dirty="0">
                <a:latin typeface="Arial" charset="0"/>
              </a:rPr>
              <a:t>C18:0	C18:1	C18:2	C18:3</a:t>
            </a:r>
          </a:p>
          <a:p>
            <a:r>
              <a:rPr lang="en-US" sz="2000" b="1" dirty="0">
                <a:latin typeface="Arial" charset="0"/>
              </a:rPr>
              <a:t>Melting point:</a:t>
            </a:r>
            <a:r>
              <a:rPr lang="en-US" sz="2000" dirty="0">
                <a:latin typeface="Arial" charset="0"/>
              </a:rPr>
              <a:t>	</a:t>
            </a:r>
            <a:r>
              <a:rPr lang="en-US" sz="2000" b="1" i="1" dirty="0">
                <a:latin typeface="Arial" charset="0"/>
              </a:rPr>
              <a:t>72°C	16°C	–5°C	–11°C</a:t>
            </a:r>
          </a:p>
        </p:txBody>
      </p:sp>
    </p:spTree>
    <p:extLst>
      <p:ext uri="{BB962C8B-B14F-4D97-AF65-F5344CB8AC3E}">
        <p14:creationId xmlns:p14="http://schemas.microsoft.com/office/powerpoint/2010/main" val="403662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3174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66394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Fatty Acids With </a:t>
            </a:r>
            <a:br>
              <a:rPr lang="en-US" b="1" dirty="0" smtClean="0"/>
            </a:br>
            <a:r>
              <a:rPr lang="en-US" b="1" dirty="0" smtClean="0"/>
              <a:t>Increased Melting Points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b="1" dirty="0"/>
              <a:t>Long and Saturated </a:t>
            </a:r>
            <a:r>
              <a:rPr lang="en-US" sz="4000" dirty="0"/>
              <a:t>Fatty acids are</a:t>
            </a:r>
            <a:r>
              <a:rPr lang="en-US" sz="4000" b="1" dirty="0"/>
              <a:t> </a:t>
            </a:r>
            <a:r>
              <a:rPr lang="en-US" sz="4000" dirty="0"/>
              <a:t>has </a:t>
            </a:r>
            <a:r>
              <a:rPr lang="en-US" sz="4000" b="1" dirty="0">
                <a:solidFill>
                  <a:srgbClr val="C00000"/>
                </a:solidFill>
              </a:rPr>
              <a:t>high melting point</a:t>
            </a:r>
            <a:r>
              <a:rPr lang="en-US" sz="4000" b="1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en-US" sz="4000" b="1" dirty="0" smtClean="0">
              <a:solidFill>
                <a:srgbClr val="C00000"/>
              </a:solidFill>
            </a:endParaRPr>
          </a:p>
          <a:p>
            <a:r>
              <a:rPr lang="en-US" sz="4000" b="1" dirty="0" smtClean="0"/>
              <a:t>Less degree of Unsaturation </a:t>
            </a:r>
            <a:r>
              <a:rPr lang="en-US" sz="4000" b="1" dirty="0" smtClean="0">
                <a:solidFill>
                  <a:srgbClr val="C00000"/>
                </a:solidFill>
              </a:rPr>
              <a:t>more is melting point of Fatty acids</a:t>
            </a:r>
            <a:endParaRPr lang="en-US" sz="4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8325599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8991600" cy="64770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Thus melting point of Fatty acids(FAs):</a:t>
            </a:r>
          </a:p>
          <a:p>
            <a:pPr lvl="1"/>
            <a:r>
              <a:rPr lang="en-US" sz="5200" b="1" dirty="0" smtClean="0"/>
              <a:t>Increases with increase in chain length of FAs.</a:t>
            </a:r>
          </a:p>
          <a:p>
            <a:pPr lvl="1"/>
            <a:r>
              <a:rPr lang="en-US" sz="5200" b="1" dirty="0" smtClean="0"/>
              <a:t>Decreases with decrease in chain length of FAs.</a:t>
            </a:r>
          </a:p>
          <a:p>
            <a:pPr lvl="1"/>
            <a:r>
              <a:rPr lang="en-US" sz="5200" b="1" dirty="0" smtClean="0"/>
              <a:t>Increases with low unsaturation of FAs</a:t>
            </a:r>
          </a:p>
          <a:p>
            <a:pPr marL="457200" lvl="1" indent="0">
              <a:buNone/>
            </a:pPr>
            <a:endParaRPr lang="en-US" sz="5200" b="1" dirty="0" smtClean="0"/>
          </a:p>
          <a:p>
            <a:pPr lvl="1"/>
            <a:r>
              <a:rPr lang="en-US" sz="5200" b="1" dirty="0" smtClean="0"/>
              <a:t>Decreases with more unsaturation of Fatty acids</a:t>
            </a:r>
            <a:endParaRPr lang="en-US" sz="5200" b="1" dirty="0"/>
          </a:p>
        </p:txBody>
      </p:sp>
    </p:spTree>
    <p:extLst>
      <p:ext uri="{BB962C8B-B14F-4D97-AF65-F5344CB8AC3E}">
        <p14:creationId xmlns:p14="http://schemas.microsoft.com/office/powerpoint/2010/main" val="76570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/>
              <a:t>Structures and Melting Points of Saturated Fatty Acids</a:t>
            </a:r>
          </a:p>
        </p:txBody>
      </p:sp>
      <p:pic>
        <p:nvPicPr>
          <p:cNvPr id="6151" name="Picture 7" descr="18-t01a.jpg                                                    00032983Platinum_IPL                   BA1A60CC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671513"/>
            <a:ext cx="8885237" cy="611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38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609600" y="304800"/>
            <a:ext cx="7772400" cy="990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Herald"/>
              </a:rPr>
              <a:t>Fatty Acids</a:t>
            </a: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>
            <p:extLst/>
          </p:nvPr>
        </p:nvGraphicFramePr>
        <p:xfrm>
          <a:off x="152400" y="1676400"/>
          <a:ext cx="899160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S ChemDraw Drawing" r:id="rId4" imgW="7680960" imgH="4338000" progId="ChemDraw.Document.4.5">
                  <p:embed/>
                </p:oleObj>
              </mc:Choice>
              <mc:Fallback>
                <p:oleObj name="CS ChemDraw Drawing" r:id="rId4" imgW="7680960" imgH="4338000" progId="ChemDraw.Document.4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76400"/>
                        <a:ext cx="8991600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34573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24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Chemical Reactions Of Fatty Acids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solidFill>
                  <a:srgbClr val="C00000"/>
                </a:solidFill>
              </a:rPr>
              <a:t>Types Of Chemical Reactions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Of Fatty acids</a:t>
            </a:r>
          </a:p>
        </p:txBody>
      </p:sp>
    </p:spTree>
    <p:extLst>
      <p:ext uri="{BB962C8B-B14F-4D97-AF65-F5344CB8AC3E}">
        <p14:creationId xmlns:p14="http://schemas.microsoft.com/office/powerpoint/2010/main" val="356568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Reactions due to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Carboxyl </a:t>
            </a:r>
            <a:r>
              <a:rPr lang="en-US" b="1" dirty="0"/>
              <a:t>group of Fatty acids: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92" y="2133600"/>
            <a:ext cx="9144000" cy="5257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Esterification/Esterified forms of Lipids</a:t>
            </a:r>
          </a:p>
          <a:p>
            <a:pPr marL="0" indent="0">
              <a:buNone/>
            </a:pPr>
            <a:endParaRPr lang="en-US" sz="4000" b="1" dirty="0" smtClean="0">
              <a:solidFill>
                <a:srgbClr val="C00000"/>
              </a:solidFill>
            </a:endParaRPr>
          </a:p>
          <a:p>
            <a:r>
              <a:rPr lang="en-US" sz="4000" b="1" dirty="0" smtClean="0">
                <a:solidFill>
                  <a:srgbClr val="C00000"/>
                </a:solidFill>
              </a:rPr>
              <a:t>Saponification/Soap Formation</a:t>
            </a:r>
          </a:p>
          <a:p>
            <a:pPr marL="57150" indent="0">
              <a:buNone/>
            </a:pPr>
            <a:endParaRPr lang="en-US" sz="40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5534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8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Reactions </a:t>
            </a:r>
            <a:r>
              <a:rPr lang="en-US" b="1" dirty="0" smtClean="0"/>
              <a:t>Associated to</a:t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b="1" dirty="0"/>
              <a:t>Double bonds of Fatty acids: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52" y="2209800"/>
            <a:ext cx="9144000" cy="4373563"/>
          </a:xfrm>
        </p:spPr>
        <p:txBody>
          <a:bodyPr/>
          <a:lstStyle/>
          <a:p>
            <a:pPr lvl="1"/>
            <a:r>
              <a:rPr lang="en-US" b="1" dirty="0" smtClean="0">
                <a:solidFill>
                  <a:srgbClr val="0070C0"/>
                </a:solidFill>
              </a:rPr>
              <a:t>Halogenation/Addition </a:t>
            </a:r>
            <a:r>
              <a:rPr lang="en-US" b="1" dirty="0">
                <a:solidFill>
                  <a:srgbClr val="0070C0"/>
                </a:solidFill>
              </a:rPr>
              <a:t>of Halogens around double </a:t>
            </a:r>
            <a:r>
              <a:rPr lang="en-US" b="1" dirty="0" smtClean="0">
                <a:solidFill>
                  <a:srgbClr val="0070C0"/>
                </a:solidFill>
              </a:rPr>
              <a:t>bond</a:t>
            </a:r>
          </a:p>
          <a:p>
            <a:pPr marL="457200" lvl="1" indent="0"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Hydrogenation/Transform to UFAs to SFAs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426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9334"/>
                <a:gridCol w="3742266"/>
                <a:gridCol w="3962400"/>
              </a:tblGrid>
              <a:tr h="107754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S.No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Fatty Acid Name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Fatty Acid Structure</a:t>
                      </a:r>
                      <a:endParaRPr lang="en-US" sz="2800" dirty="0"/>
                    </a:p>
                  </a:txBody>
                  <a:tcPr/>
                </a:tc>
              </a:tr>
              <a:tr h="766257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8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Linoleic Acid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C18</a:t>
                      </a:r>
                      <a:endParaRPr lang="en-US" sz="3600" dirty="0"/>
                    </a:p>
                  </a:txBody>
                  <a:tcPr/>
                </a:tc>
              </a:tr>
              <a:tr h="703999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9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Arachidic</a:t>
                      </a:r>
                      <a:r>
                        <a:rPr lang="en-US" sz="3600" baseline="0" dirty="0" smtClean="0"/>
                        <a:t> Acid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C20</a:t>
                      </a:r>
                      <a:endParaRPr lang="en-US" sz="3600" dirty="0"/>
                    </a:p>
                  </a:txBody>
                  <a:tcPr/>
                </a:tc>
              </a:tr>
              <a:tr h="1077549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Arachidonic Acid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C20</a:t>
                      </a:r>
                      <a:endParaRPr lang="en-US" sz="3600" dirty="0"/>
                    </a:p>
                  </a:txBody>
                  <a:tcPr/>
                </a:tc>
              </a:tr>
              <a:tr h="1077549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11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Behenic acid 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C22</a:t>
                      </a:r>
                      <a:endParaRPr lang="en-US" sz="3600" dirty="0"/>
                    </a:p>
                  </a:txBody>
                  <a:tcPr/>
                </a:tc>
              </a:tr>
              <a:tr h="1077549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12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Lignoceric acid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C24</a:t>
                      </a:r>
                      <a:endParaRPr lang="en-US" sz="3600" dirty="0"/>
                    </a:p>
                  </a:txBody>
                  <a:tcPr/>
                </a:tc>
              </a:tr>
              <a:tr h="1077549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13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Cerotic acid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C26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96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Significance Of Halogenation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8229600" cy="4389120"/>
          </a:xfrm>
        </p:spPr>
        <p:txBody>
          <a:bodyPr>
            <a:normAutofit/>
          </a:bodyPr>
          <a:lstStyle/>
          <a:p>
            <a:r>
              <a:rPr lang="en-US" sz="6000" dirty="0"/>
              <a:t>Halogenation of fatty acids is an </a:t>
            </a:r>
            <a:r>
              <a:rPr lang="en-US" sz="6000" b="1" dirty="0"/>
              <a:t>index of assessing the degree of unsaturation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7721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991600" cy="4953000"/>
          </a:xfrm>
        </p:spPr>
        <p:txBody>
          <a:bodyPr>
            <a:normAutofit lnSpcReduction="10000"/>
          </a:bodyPr>
          <a:lstStyle/>
          <a:p>
            <a:r>
              <a:rPr lang="en-US" sz="4400" b="1" dirty="0"/>
              <a:t>Iodine Number </a:t>
            </a:r>
            <a:r>
              <a:rPr lang="en-US" sz="4400" dirty="0"/>
              <a:t>is a process of </a:t>
            </a:r>
            <a:r>
              <a:rPr lang="en-US" sz="4400" b="1" dirty="0">
                <a:solidFill>
                  <a:srgbClr val="C00000"/>
                </a:solidFill>
              </a:rPr>
              <a:t>Halogenation </a:t>
            </a:r>
            <a:r>
              <a:rPr lang="en-US" sz="4400" dirty="0"/>
              <a:t>which checks the </a:t>
            </a:r>
            <a:r>
              <a:rPr lang="en-US" sz="4400" b="1" dirty="0"/>
              <a:t>content of SFA and PUFAs </a:t>
            </a:r>
            <a:r>
              <a:rPr lang="en-US" sz="4400" dirty="0"/>
              <a:t>of </a:t>
            </a:r>
            <a:r>
              <a:rPr lang="en-US" sz="4400" dirty="0" smtClean="0"/>
              <a:t>Fats </a:t>
            </a:r>
            <a:r>
              <a:rPr lang="en-US" sz="4400" dirty="0"/>
              <a:t>and </a:t>
            </a:r>
            <a:r>
              <a:rPr lang="en-US" sz="4400" dirty="0" smtClean="0"/>
              <a:t>Oils.</a:t>
            </a:r>
          </a:p>
          <a:p>
            <a:pPr marL="0" indent="0">
              <a:buNone/>
            </a:pPr>
            <a:endParaRPr lang="en-US" sz="4400" b="1" dirty="0" smtClean="0"/>
          </a:p>
          <a:p>
            <a:r>
              <a:rPr lang="en-US" sz="4400" b="1" dirty="0" smtClean="0"/>
              <a:t>SFA</a:t>
            </a:r>
            <a:r>
              <a:rPr lang="en-US" sz="4400" dirty="0" smtClean="0"/>
              <a:t> has </a:t>
            </a:r>
            <a:r>
              <a:rPr lang="en-US" sz="4400" b="1" dirty="0" smtClean="0"/>
              <a:t>zero  Iodine number.</a:t>
            </a:r>
          </a:p>
          <a:p>
            <a:r>
              <a:rPr lang="en-US" sz="4400" dirty="0" smtClean="0">
                <a:solidFill>
                  <a:srgbClr val="C00000"/>
                </a:solidFill>
              </a:rPr>
              <a:t>PUFAs</a:t>
            </a:r>
            <a:r>
              <a:rPr lang="en-US" sz="4400" dirty="0" smtClean="0"/>
              <a:t> has </a:t>
            </a:r>
            <a:r>
              <a:rPr lang="en-US" sz="4400" b="1" dirty="0" smtClean="0">
                <a:solidFill>
                  <a:srgbClr val="C00000"/>
                </a:solidFill>
              </a:rPr>
              <a:t>high Iodine number.</a:t>
            </a:r>
          </a:p>
          <a:p>
            <a:endParaRPr lang="en-US" sz="4400" dirty="0"/>
          </a:p>
          <a:p>
            <a:endParaRPr lang="en-US" sz="44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9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Hydrogenation Of Fatty acids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Alters Geometric Isomerism Of Unsaturated Fatty acids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>
                <a:solidFill>
                  <a:srgbClr val="C00000"/>
                </a:solidFill>
              </a:rPr>
              <a:t>Transforms Natural Cis Form to Trans Form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 smtClean="0"/>
              <a:t>Increases Shelf life of PUFAs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4929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All-Cis Fatty acids </a:t>
            </a:r>
            <a:br>
              <a:rPr lang="en-US" b="1" dirty="0" smtClean="0"/>
            </a:br>
            <a:r>
              <a:rPr lang="en-US" b="1" dirty="0" smtClean="0">
                <a:solidFill>
                  <a:srgbClr val="0070C0"/>
                </a:solidFill>
              </a:rPr>
              <a:t>Good for Health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868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Human </a:t>
            </a:r>
            <a:r>
              <a:rPr lang="en-US" sz="3600" dirty="0"/>
              <a:t>body </a:t>
            </a:r>
            <a:r>
              <a:rPr lang="en-US" sz="3600" b="1" dirty="0"/>
              <a:t>contain Enzyme system </a:t>
            </a:r>
            <a:r>
              <a:rPr lang="en-US" sz="3600" dirty="0"/>
              <a:t>to </a:t>
            </a:r>
            <a:r>
              <a:rPr lang="en-US" sz="3600" b="1" dirty="0">
                <a:solidFill>
                  <a:srgbClr val="C00000"/>
                </a:solidFill>
              </a:rPr>
              <a:t>metabolize Cis form </a:t>
            </a:r>
            <a:r>
              <a:rPr lang="en-US" sz="3600" dirty="0"/>
              <a:t>of Fatty acids.</a:t>
            </a:r>
          </a:p>
          <a:p>
            <a:r>
              <a:rPr lang="en-US" sz="3600" dirty="0"/>
              <a:t>Cis forms when ingested through food are easily metabolized and </a:t>
            </a:r>
            <a:r>
              <a:rPr lang="en-US" sz="3600" b="1" dirty="0">
                <a:solidFill>
                  <a:srgbClr val="C00000"/>
                </a:solidFill>
              </a:rPr>
              <a:t>does not retain </a:t>
            </a:r>
            <a:r>
              <a:rPr lang="en-US" sz="3600" b="1" dirty="0" smtClean="0">
                <a:solidFill>
                  <a:srgbClr val="C00000"/>
                </a:solidFill>
              </a:rPr>
              <a:t> in the </a:t>
            </a:r>
            <a:r>
              <a:rPr lang="en-US" sz="3600" b="1" dirty="0">
                <a:solidFill>
                  <a:srgbClr val="C00000"/>
                </a:solidFill>
              </a:rPr>
              <a:t>body.</a:t>
            </a:r>
          </a:p>
          <a:p>
            <a:r>
              <a:rPr lang="en-US" sz="3600" dirty="0"/>
              <a:t>Hence </a:t>
            </a:r>
            <a:r>
              <a:rPr lang="en-US" sz="3600" dirty="0" smtClean="0"/>
              <a:t>All –Cis forms are good </a:t>
            </a:r>
            <a:r>
              <a:rPr lang="en-US" sz="3600" dirty="0"/>
              <a:t>for health and </a:t>
            </a:r>
            <a:r>
              <a:rPr lang="en-US" sz="3600" b="1" dirty="0"/>
              <a:t>no risk of </a:t>
            </a:r>
            <a:r>
              <a:rPr lang="en-US" sz="3600" b="1" dirty="0" smtClean="0"/>
              <a:t>Atherosclerosis </a:t>
            </a:r>
            <a:r>
              <a:rPr lang="en-US" sz="3600" b="1" dirty="0"/>
              <a:t>and CVD</a:t>
            </a:r>
            <a:r>
              <a:rPr lang="en-US" sz="3600" b="1" dirty="0" smtClean="0"/>
              <a:t>.</a:t>
            </a:r>
          </a:p>
          <a:p>
            <a:r>
              <a:rPr lang="en-US" sz="3600" b="1" dirty="0">
                <a:solidFill>
                  <a:srgbClr val="C00000"/>
                </a:solidFill>
              </a:rPr>
              <a:t>All Cis form of fatty acids are </a:t>
            </a:r>
            <a:r>
              <a:rPr lang="en-US" sz="3600" b="1" dirty="0" smtClean="0">
                <a:solidFill>
                  <a:srgbClr val="C00000"/>
                </a:solidFill>
              </a:rPr>
              <a:t>unstable and easily metabolizable.</a:t>
            </a:r>
            <a:endParaRPr lang="en-US" sz="3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6345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915400" cy="5943600"/>
          </a:xfrm>
        </p:spPr>
        <p:txBody>
          <a:bodyPr>
            <a:normAutofit/>
          </a:bodyPr>
          <a:lstStyle/>
          <a:p>
            <a:r>
              <a:rPr lang="en-US" sz="3600" dirty="0"/>
              <a:t>More content of </a:t>
            </a:r>
            <a:r>
              <a:rPr lang="en-US" sz="3600" b="1" dirty="0"/>
              <a:t>T</a:t>
            </a:r>
            <a:r>
              <a:rPr lang="en-US" sz="3600" b="1" dirty="0" smtClean="0"/>
              <a:t>rans </a:t>
            </a:r>
            <a:r>
              <a:rPr lang="en-US" sz="3600" b="1" dirty="0"/>
              <a:t>F</a:t>
            </a:r>
            <a:r>
              <a:rPr lang="en-US" sz="3600" b="1" dirty="0" smtClean="0"/>
              <a:t>atty </a:t>
            </a:r>
            <a:r>
              <a:rPr lang="en-US" sz="3600" b="1" dirty="0"/>
              <a:t>acids </a:t>
            </a:r>
            <a:r>
              <a:rPr lang="en-US" sz="3600" dirty="0"/>
              <a:t>are found in </a:t>
            </a:r>
            <a:r>
              <a:rPr lang="en-US" sz="3600" b="1" dirty="0" smtClean="0"/>
              <a:t>processed/Refined foods </a:t>
            </a:r>
            <a:r>
              <a:rPr lang="en-US" sz="3600" dirty="0"/>
              <a:t>viz: </a:t>
            </a:r>
          </a:p>
          <a:p>
            <a:pPr lvl="1"/>
            <a:r>
              <a:rPr lang="en-US" sz="3600" b="1" dirty="0">
                <a:solidFill>
                  <a:srgbClr val="C00000"/>
                </a:solidFill>
              </a:rPr>
              <a:t>Hydrogenated Oils (Vanaspati Dalda</a:t>
            </a:r>
            <a:r>
              <a:rPr lang="en-US" sz="3600" b="1" dirty="0" smtClean="0">
                <a:solidFill>
                  <a:srgbClr val="C00000"/>
                </a:solidFill>
              </a:rPr>
              <a:t>)</a:t>
            </a:r>
            <a:endParaRPr lang="en-US" sz="3600" b="1" dirty="0">
              <a:solidFill>
                <a:srgbClr val="C00000"/>
              </a:solidFill>
            </a:endParaRPr>
          </a:p>
          <a:p>
            <a:pPr lvl="1"/>
            <a:r>
              <a:rPr lang="en-US" sz="3600" b="1" dirty="0">
                <a:solidFill>
                  <a:srgbClr val="C00000"/>
                </a:solidFill>
              </a:rPr>
              <a:t>Ghee</a:t>
            </a:r>
          </a:p>
          <a:p>
            <a:pPr lvl="1"/>
            <a:r>
              <a:rPr lang="en-US" sz="3600" b="1" dirty="0">
                <a:solidFill>
                  <a:srgbClr val="C00000"/>
                </a:solidFill>
              </a:rPr>
              <a:t>Margarine</a:t>
            </a:r>
          </a:p>
          <a:p>
            <a:pPr lvl="1"/>
            <a:r>
              <a:rPr lang="en-US" sz="3600" b="1" dirty="0">
                <a:solidFill>
                  <a:srgbClr val="C00000"/>
                </a:solidFill>
              </a:rPr>
              <a:t>Bakery products </a:t>
            </a:r>
            <a:r>
              <a:rPr lang="en-US" sz="3600" b="1" dirty="0" smtClean="0">
                <a:solidFill>
                  <a:srgbClr val="C00000"/>
                </a:solidFill>
              </a:rPr>
              <a:t>/Fast foods</a:t>
            </a:r>
            <a:endParaRPr lang="en-US" sz="3600" b="1" dirty="0">
              <a:solidFill>
                <a:srgbClr val="C00000"/>
              </a:solidFill>
            </a:endParaRPr>
          </a:p>
          <a:p>
            <a:pPr lvl="1"/>
            <a:r>
              <a:rPr lang="en-US" sz="3600" b="1" dirty="0">
                <a:solidFill>
                  <a:srgbClr val="C00000"/>
                </a:solidFill>
              </a:rPr>
              <a:t>Deeply Fried recipes in Oils which are prepared in repeatedly heated oils.</a:t>
            </a:r>
          </a:p>
          <a:p>
            <a:endParaRPr lang="en-US" sz="3600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81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49530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Trans fatty acids increases risk of </a:t>
            </a:r>
            <a:r>
              <a:rPr lang="en-US" sz="4400" b="1" dirty="0" smtClean="0">
                <a:solidFill>
                  <a:srgbClr val="C00000"/>
                </a:solidFill>
              </a:rPr>
              <a:t>:</a:t>
            </a:r>
          </a:p>
          <a:p>
            <a:pPr lvl="1"/>
            <a:r>
              <a:rPr lang="en-US" sz="4200" b="1" dirty="0" smtClean="0"/>
              <a:t>Atherosclerosis</a:t>
            </a:r>
            <a:r>
              <a:rPr lang="en-US" sz="4200" dirty="0" smtClean="0"/>
              <a:t> </a:t>
            </a:r>
          </a:p>
          <a:p>
            <a:pPr lvl="1"/>
            <a:r>
              <a:rPr lang="en-US" sz="4200" b="1" dirty="0" smtClean="0"/>
              <a:t>Cardio </a:t>
            </a:r>
            <a:r>
              <a:rPr lang="en-US" sz="4200" b="1" dirty="0"/>
              <a:t>Vascular </a:t>
            </a:r>
            <a:r>
              <a:rPr lang="en-US" sz="4200" b="1" dirty="0" smtClean="0"/>
              <a:t>disorders:</a:t>
            </a:r>
          </a:p>
          <a:p>
            <a:pPr lvl="2"/>
            <a:r>
              <a:rPr lang="en-US" sz="3900" b="1" dirty="0" smtClean="0">
                <a:solidFill>
                  <a:srgbClr val="0070C0"/>
                </a:solidFill>
              </a:rPr>
              <a:t>Ischemia </a:t>
            </a:r>
          </a:p>
          <a:p>
            <a:pPr lvl="2"/>
            <a:r>
              <a:rPr lang="en-US" sz="3900" b="1" dirty="0" smtClean="0">
                <a:solidFill>
                  <a:srgbClr val="0070C0"/>
                </a:solidFill>
              </a:rPr>
              <a:t>Myocardial </a:t>
            </a:r>
            <a:r>
              <a:rPr lang="en-US" sz="3900" b="1" dirty="0">
                <a:solidFill>
                  <a:srgbClr val="0070C0"/>
                </a:solidFill>
              </a:rPr>
              <a:t>Infarction </a:t>
            </a:r>
            <a:endParaRPr lang="en-US" sz="3900" b="1" dirty="0" smtClean="0">
              <a:solidFill>
                <a:srgbClr val="0070C0"/>
              </a:solidFill>
            </a:endParaRPr>
          </a:p>
          <a:p>
            <a:pPr lvl="1"/>
            <a:r>
              <a:rPr lang="en-US" sz="4200" b="1" dirty="0" smtClean="0"/>
              <a:t>Stroke(Brain attack)</a:t>
            </a:r>
            <a:endParaRPr lang="en-US" sz="4200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99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0678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Message </a:t>
            </a:r>
            <a:br>
              <a:rPr lang="en-US" sz="3200" b="1" dirty="0" smtClean="0"/>
            </a:br>
            <a:r>
              <a:rPr lang="en-US" sz="3200" b="1" dirty="0" smtClean="0"/>
              <a:t>Learnt, Understood And To Be Implemented</a:t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800" b="1" dirty="0" smtClean="0">
                <a:solidFill>
                  <a:srgbClr val="0070C0"/>
                </a:solidFill>
              </a:rPr>
              <a:t>For Good Fatty acid metabolism and Significant Health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332037"/>
            <a:ext cx="8534400" cy="45259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Eat natural Cis forms of Fatty acids</a:t>
            </a:r>
          </a:p>
          <a:p>
            <a:r>
              <a:rPr lang="en-US" sz="4400" dirty="0" smtClean="0"/>
              <a:t>Avoid Hydrogenated Trans Fatty acids</a:t>
            </a:r>
          </a:p>
          <a:p>
            <a:r>
              <a:rPr lang="en-US" sz="4400" dirty="0" smtClean="0"/>
              <a:t>Eat home made food</a:t>
            </a:r>
          </a:p>
          <a:p>
            <a:r>
              <a:rPr lang="en-US" sz="4400" dirty="0" smtClean="0"/>
              <a:t>Avoid Processed/Junk Foods</a:t>
            </a:r>
          </a:p>
          <a:p>
            <a:endParaRPr lang="en-US" sz="4400" dirty="0" smtClean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1136372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57500"/>
            <a:ext cx="8839200" cy="1714500"/>
          </a:xfrm>
        </p:spPr>
        <p:txBody>
          <a:bodyPr>
            <a:normAutofit/>
          </a:bodyPr>
          <a:lstStyle/>
          <a:p>
            <a:pPr algn="ctr"/>
            <a:r>
              <a:rPr lang="en-US" sz="4500" b="1" dirty="0" smtClean="0"/>
              <a:t>PUFAs And Omega Fatty </a:t>
            </a:r>
            <a:r>
              <a:rPr lang="en-US" sz="4500" b="1" dirty="0"/>
              <a:t>Acids</a:t>
            </a:r>
          </a:p>
        </p:txBody>
      </p:sp>
    </p:spTree>
    <p:extLst>
      <p:ext uri="{BB962C8B-B14F-4D97-AF65-F5344CB8AC3E}">
        <p14:creationId xmlns:p14="http://schemas.microsoft.com/office/powerpoint/2010/main" val="375747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Types Of Omega Fatty acids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 lnSpcReduction="10000"/>
          </a:bodyPr>
          <a:lstStyle/>
          <a:p>
            <a:pPr lvl="2"/>
            <a:r>
              <a:rPr lang="en-US" sz="4500" b="1" dirty="0" smtClean="0">
                <a:solidFill>
                  <a:srgbClr val="C00000"/>
                </a:solidFill>
              </a:rPr>
              <a:t>In Nutrition </a:t>
            </a:r>
            <a:r>
              <a:rPr lang="en-US" sz="4500" b="1" dirty="0">
                <a:solidFill>
                  <a:srgbClr val="C00000"/>
                </a:solidFill>
              </a:rPr>
              <a:t>and Clinical practice</a:t>
            </a:r>
            <a:endParaRPr lang="en-US" sz="4500" b="1" dirty="0"/>
          </a:p>
          <a:p>
            <a:pPr lvl="4"/>
            <a:r>
              <a:rPr lang="el-GR" sz="4350" b="1" dirty="0"/>
              <a:t>ω</a:t>
            </a:r>
            <a:r>
              <a:rPr lang="en-US" sz="4350" b="1" dirty="0"/>
              <a:t>3 Fatty acids</a:t>
            </a:r>
          </a:p>
          <a:p>
            <a:pPr lvl="4"/>
            <a:r>
              <a:rPr lang="el-GR" sz="4350" b="1" dirty="0"/>
              <a:t>ω</a:t>
            </a:r>
            <a:r>
              <a:rPr lang="en-US" sz="4350" b="1" dirty="0"/>
              <a:t>6 Fatty acids</a:t>
            </a:r>
          </a:p>
          <a:p>
            <a:pPr lvl="4"/>
            <a:r>
              <a:rPr lang="el-GR" sz="4350" b="1" dirty="0"/>
              <a:t>ω</a:t>
            </a:r>
            <a:r>
              <a:rPr lang="en-US" sz="4350" b="1" dirty="0"/>
              <a:t>7 Fatty acids</a:t>
            </a:r>
          </a:p>
          <a:p>
            <a:pPr lvl="4"/>
            <a:r>
              <a:rPr lang="el-GR" sz="4350" b="1" dirty="0"/>
              <a:t>ω</a:t>
            </a:r>
            <a:r>
              <a:rPr lang="en-US" sz="4350" b="1" dirty="0"/>
              <a:t>9 Fatty acids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26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1" y="228600"/>
            <a:ext cx="6172200" cy="857250"/>
          </a:xfrm>
        </p:spPr>
        <p:txBody>
          <a:bodyPr/>
          <a:lstStyle/>
          <a:p>
            <a:pPr algn="ctr"/>
            <a:r>
              <a:rPr lang="en-US" b="1" dirty="0" smtClean="0"/>
              <a:t>Omega Fatty Acids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" y="1295400"/>
          <a:ext cx="9144000" cy="5655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362200"/>
                <a:gridCol w="2286000"/>
                <a:gridCol w="1828800"/>
              </a:tblGrid>
              <a:tr h="168547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Omega 3 Fas</a:t>
                      </a:r>
                    </a:p>
                    <a:p>
                      <a:r>
                        <a:rPr lang="en-US" sz="2400" dirty="0" smtClean="0"/>
                        <a:t>PUFAs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Omega 6 Fas</a:t>
                      </a:r>
                    </a:p>
                    <a:p>
                      <a:r>
                        <a:rPr lang="en-US" sz="2400" dirty="0" smtClean="0"/>
                        <a:t>PUFAs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Omega 7 Fas</a:t>
                      </a:r>
                    </a:p>
                    <a:p>
                      <a:r>
                        <a:rPr lang="en-US" sz="2400" dirty="0" smtClean="0"/>
                        <a:t>MUFAs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Omega 9 Fas</a:t>
                      </a:r>
                    </a:p>
                    <a:p>
                      <a:r>
                        <a:rPr lang="en-US" sz="2400" dirty="0" smtClean="0"/>
                        <a:t>MUFAs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</a:tr>
              <a:tr h="3877129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Linolenic </a:t>
                      </a:r>
                    </a:p>
                    <a:p>
                      <a:pPr marL="0" algn="l" rtl="0" eaLnBrk="1" latinLnBrk="0" hangingPunct="1"/>
                      <a:r>
                        <a:rPr kumimoji="0"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C18-</a:t>
                      </a:r>
                      <a:r>
                        <a:rPr kumimoji="0"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(ODTA)</a:t>
                      </a:r>
                    </a:p>
                    <a:p>
                      <a:pPr marL="0" algn="l" rtl="0" eaLnBrk="1" latinLnBrk="0" hangingPunct="1"/>
                      <a:r>
                        <a:rPr kumimoji="0"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Timnodonic C20-</a:t>
                      </a:r>
                      <a:r>
                        <a:rPr kumimoji="0"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(EPA)</a:t>
                      </a:r>
                    </a:p>
                    <a:p>
                      <a:pPr marL="0" algn="l" rtl="0" eaLnBrk="1" latinLnBrk="0" hangingPunct="1"/>
                      <a:r>
                        <a:rPr kumimoji="0"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Cervonic</a:t>
                      </a:r>
                      <a:r>
                        <a:rPr kumimoji="0"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rtl="0" eaLnBrk="1" latinLnBrk="0" hangingPunct="1"/>
                      <a:r>
                        <a:rPr kumimoji="0"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C22-(DHA)</a:t>
                      </a:r>
                    </a:p>
                    <a:p>
                      <a:pPr marL="0" algn="l" rtl="0" eaLnBrk="1" latinLnBrk="0" hangingPunct="1"/>
                      <a:r>
                        <a:rPr kumimoji="0"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Clupanodonic</a:t>
                      </a:r>
                      <a:r>
                        <a:rPr kumimoji="0"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C22-(DPA)</a:t>
                      </a:r>
                      <a:endParaRPr kumimoji="0" lang="en-US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Linoleic</a:t>
                      </a:r>
                    </a:p>
                    <a:p>
                      <a:pPr marL="0" algn="l" rtl="0" eaLnBrk="1" latinLnBrk="0" hangingPunct="1"/>
                      <a:r>
                        <a:rPr kumimoji="0"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C18- (ODDA)</a:t>
                      </a:r>
                    </a:p>
                    <a:p>
                      <a:pPr marL="0" algn="l" rtl="0" eaLnBrk="1" latinLnBrk="0" hangingPunct="1"/>
                      <a:endParaRPr kumimoji="0" lang="en-US" sz="3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/>
                      <a:r>
                        <a:rPr kumimoji="0"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Arachidonic</a:t>
                      </a:r>
                    </a:p>
                    <a:p>
                      <a:pPr marL="0" algn="l" rtl="0" eaLnBrk="1" latinLnBrk="0" hangingPunct="1"/>
                      <a:r>
                        <a:rPr kumimoji="0"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C20-(ETA)</a:t>
                      </a:r>
                      <a:endParaRPr kumimoji="0" lang="en-US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Palmitoleic</a:t>
                      </a:r>
                    </a:p>
                    <a:p>
                      <a:r>
                        <a:rPr lang="en-US" sz="3200" baseline="0" dirty="0" smtClean="0"/>
                        <a:t>C16-(HDA) </a:t>
                      </a:r>
                      <a:endParaRPr lang="en-US" sz="3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lvl="2" indent="-274320" algn="l" rtl="0" eaLnBrk="1" latinLnBrk="0" hangingPunct="1">
                        <a:buClr>
                          <a:schemeClr val="accent3"/>
                        </a:buClr>
                        <a:buSzPct val="95000"/>
                      </a:pPr>
                      <a:r>
                        <a:rPr kumimoji="0"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Oleic</a:t>
                      </a:r>
                      <a:r>
                        <a:rPr kumimoji="0"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–C18(ODA)  </a:t>
                      </a:r>
                    </a:p>
                    <a:p>
                      <a:pPr marL="0" marR="0" lvl="2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Erucic –</a:t>
                      </a:r>
                      <a:r>
                        <a:rPr kumimoji="0"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C22(DA)</a:t>
                      </a:r>
                    </a:p>
                    <a:p>
                      <a:pPr marL="0" marR="0" lvl="2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Nervonic</a:t>
                      </a:r>
                      <a:r>
                        <a:rPr kumimoji="0"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C24-(TA)</a:t>
                      </a:r>
                    </a:p>
                    <a:p>
                      <a:pPr marL="0" lvl="2" indent="-274320" algn="l" rtl="0" eaLnBrk="1" latinLnBrk="0" hangingPunct="1">
                        <a:buClr>
                          <a:schemeClr val="accent3"/>
                        </a:buClr>
                        <a:buSzPct val="95000"/>
                      </a:pPr>
                      <a:endParaRPr kumimoji="0" lang="en-US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02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763000" cy="56689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Fatty acid </a:t>
            </a:r>
            <a:r>
              <a:rPr lang="en-US" sz="5400" dirty="0"/>
              <a:t>structure have </a:t>
            </a:r>
            <a:r>
              <a:rPr lang="en-US" sz="5400" b="1" dirty="0">
                <a:solidFill>
                  <a:srgbClr val="C00000"/>
                </a:solidFill>
              </a:rPr>
              <a:t>two ends</a:t>
            </a:r>
            <a:r>
              <a:rPr lang="en-US" sz="5400" dirty="0" smtClean="0"/>
              <a:t>:</a:t>
            </a:r>
          </a:p>
          <a:p>
            <a:pPr marL="0" indent="0">
              <a:buNone/>
            </a:pPr>
            <a:endParaRPr lang="en-US" sz="5400" dirty="0"/>
          </a:p>
          <a:p>
            <a:pPr lvl="1"/>
            <a:r>
              <a:rPr lang="en-US" sz="3150" b="1" dirty="0"/>
              <a:t>Carboxylic group</a:t>
            </a:r>
            <a:r>
              <a:rPr lang="en-US" sz="3150" dirty="0"/>
              <a:t>(-COOH) at one end (</a:t>
            </a:r>
            <a:r>
              <a:rPr lang="en-US" sz="3150" b="1" dirty="0">
                <a:solidFill>
                  <a:srgbClr val="C00000"/>
                </a:solidFill>
              </a:rPr>
              <a:t>Delta end  denoted as </a:t>
            </a:r>
            <a:r>
              <a:rPr lang="en-US" sz="3150" b="1" dirty="0" smtClean="0"/>
              <a:t>∆/Alpha end </a:t>
            </a:r>
            <a:r>
              <a:rPr lang="el-GR" sz="3150" b="1" dirty="0" smtClean="0"/>
              <a:t>α</a:t>
            </a:r>
            <a:r>
              <a:rPr lang="en-US" sz="3150" b="1" dirty="0" smtClean="0"/>
              <a:t> </a:t>
            </a:r>
            <a:r>
              <a:rPr lang="en-US" sz="3150" b="1" dirty="0"/>
              <a:t>)</a:t>
            </a:r>
          </a:p>
          <a:p>
            <a:pPr marL="294894" lvl="1" indent="0">
              <a:buNone/>
            </a:pPr>
            <a:endParaRPr lang="en-US" sz="3150" b="1" dirty="0"/>
          </a:p>
          <a:p>
            <a:pPr lvl="1"/>
            <a:r>
              <a:rPr lang="en-US" sz="3150" b="1" dirty="0"/>
              <a:t>Methyl group</a:t>
            </a:r>
            <a:r>
              <a:rPr lang="en-US" sz="3150" dirty="0"/>
              <a:t> (-CH3) at another end (</a:t>
            </a:r>
            <a:r>
              <a:rPr lang="en-US" sz="3150" b="1" dirty="0">
                <a:solidFill>
                  <a:srgbClr val="C00000"/>
                </a:solidFill>
              </a:rPr>
              <a:t>Omega end  denoted as </a:t>
            </a:r>
            <a:r>
              <a:rPr lang="el-GR" sz="3150" b="1" dirty="0"/>
              <a:t>ω</a:t>
            </a:r>
            <a:r>
              <a:rPr lang="en-US" sz="3150" b="1" dirty="0"/>
              <a:t>)</a:t>
            </a:r>
            <a:endParaRPr lang="en-US" sz="3150" dirty="0"/>
          </a:p>
          <a:p>
            <a:endParaRPr lang="en-US" sz="3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39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135" y="1314450"/>
            <a:ext cx="7400215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50" b="1" dirty="0"/>
              <a:t>Examples of </a:t>
            </a:r>
            <a:r>
              <a:rPr lang="el-GR" sz="4050" b="1" dirty="0"/>
              <a:t>ω</a:t>
            </a:r>
            <a:r>
              <a:rPr lang="en-US" sz="4050" b="1" dirty="0"/>
              <a:t>3 Fatty acids</a:t>
            </a:r>
            <a:br>
              <a:rPr lang="en-US" sz="4050" b="1" dirty="0"/>
            </a:br>
            <a:r>
              <a:rPr lang="en-US" sz="4050" b="1" dirty="0"/>
              <a:t/>
            </a:r>
            <a:br>
              <a:rPr lang="en-US" sz="4050" b="1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97380"/>
            <a:ext cx="8618220" cy="4655820"/>
          </a:xfrm>
        </p:spPr>
        <p:txBody>
          <a:bodyPr>
            <a:normAutofit lnSpcReduction="10000"/>
          </a:bodyPr>
          <a:lstStyle/>
          <a:p>
            <a:r>
              <a:rPr lang="en-US" sz="2850" b="1" dirty="0">
                <a:solidFill>
                  <a:srgbClr val="C00000"/>
                </a:solidFill>
              </a:rPr>
              <a:t>Linolenic</a:t>
            </a:r>
            <a:r>
              <a:rPr lang="en-US" sz="2850" b="1" dirty="0"/>
              <a:t> (18:3;9,12,15) (</a:t>
            </a:r>
            <a:r>
              <a:rPr lang="el-GR" sz="2850" b="1" dirty="0"/>
              <a:t>ω</a:t>
            </a:r>
            <a:r>
              <a:rPr lang="en-US" sz="2850" b="1" dirty="0"/>
              <a:t>3</a:t>
            </a:r>
            <a:r>
              <a:rPr lang="en-US" sz="2850" b="1" dirty="0" smtClean="0"/>
              <a:t>)</a:t>
            </a:r>
          </a:p>
          <a:p>
            <a:pPr marL="0" indent="0">
              <a:buNone/>
            </a:pPr>
            <a:endParaRPr lang="en-US" sz="2850" b="1" dirty="0"/>
          </a:p>
          <a:p>
            <a:r>
              <a:rPr lang="en-US" sz="2850" b="1" dirty="0" smtClean="0">
                <a:solidFill>
                  <a:srgbClr val="C00000"/>
                </a:solidFill>
              </a:rPr>
              <a:t>Timnodonic</a:t>
            </a:r>
            <a:r>
              <a:rPr lang="en-US" sz="2850" b="1" dirty="0" smtClean="0"/>
              <a:t>/</a:t>
            </a:r>
            <a:r>
              <a:rPr lang="en-US" sz="2850" b="1" dirty="0" err="1" smtClean="0"/>
              <a:t>Ecosapentaenoic</a:t>
            </a:r>
            <a:r>
              <a:rPr lang="en-US" sz="2850" b="1" dirty="0" smtClean="0"/>
              <a:t> </a:t>
            </a:r>
            <a:r>
              <a:rPr lang="en-US" sz="2850" b="1" dirty="0"/>
              <a:t>Acid </a:t>
            </a:r>
            <a:r>
              <a:rPr lang="en-US" sz="2850" b="1" dirty="0" smtClean="0"/>
              <a:t>/EPA (20:5;5,8,11,14,17</a:t>
            </a:r>
            <a:r>
              <a:rPr lang="en-US" sz="2850" b="1" dirty="0"/>
              <a:t>)(</a:t>
            </a:r>
            <a:r>
              <a:rPr lang="el-GR" sz="2850" b="1" dirty="0"/>
              <a:t>ω</a:t>
            </a:r>
            <a:r>
              <a:rPr lang="en-US" sz="2850" b="1" dirty="0"/>
              <a:t>3</a:t>
            </a:r>
            <a:r>
              <a:rPr lang="en-US" sz="2850" b="1" dirty="0" smtClean="0"/>
              <a:t>)</a:t>
            </a:r>
          </a:p>
          <a:p>
            <a:pPr marL="0" indent="0">
              <a:buNone/>
            </a:pPr>
            <a:endParaRPr lang="en-US" sz="2850" b="1" dirty="0"/>
          </a:p>
          <a:p>
            <a:r>
              <a:rPr lang="en-US" sz="2850" b="1" dirty="0">
                <a:solidFill>
                  <a:srgbClr val="C00000"/>
                </a:solidFill>
              </a:rPr>
              <a:t>Clupanodonic acid</a:t>
            </a:r>
            <a:r>
              <a:rPr lang="en-US" sz="2850" b="1" dirty="0"/>
              <a:t>/(Docosa Pentaenoic Acid): (DPA) (C22:5;7,10,13,16,19 )(</a:t>
            </a:r>
            <a:r>
              <a:rPr lang="el-GR" sz="2850" b="1" dirty="0"/>
              <a:t>ω</a:t>
            </a:r>
            <a:r>
              <a:rPr lang="en-US" sz="2850" b="1" dirty="0"/>
              <a:t>3</a:t>
            </a:r>
            <a:r>
              <a:rPr lang="en-US" sz="2850" b="1" dirty="0" smtClean="0"/>
              <a:t>)</a:t>
            </a:r>
          </a:p>
          <a:p>
            <a:pPr marL="0" indent="0">
              <a:buNone/>
            </a:pPr>
            <a:endParaRPr lang="en-US" sz="2850" b="1" dirty="0"/>
          </a:p>
          <a:p>
            <a:r>
              <a:rPr lang="en-US" sz="2850" b="1" dirty="0">
                <a:solidFill>
                  <a:srgbClr val="C00000"/>
                </a:solidFill>
              </a:rPr>
              <a:t>Cervonic</a:t>
            </a:r>
            <a:r>
              <a:rPr lang="en-US" sz="2850" b="1" dirty="0"/>
              <a:t>/Docosa Hexaenoic Acid (DHA)(22:6;4,7,10,13,16,19)(</a:t>
            </a:r>
            <a:r>
              <a:rPr lang="el-GR" sz="2850" b="1" dirty="0"/>
              <a:t>ω</a:t>
            </a:r>
            <a:r>
              <a:rPr lang="en-US" sz="2850" b="1" dirty="0"/>
              <a:t>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28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/>
              <a:t>Rich sources of dietary </a:t>
            </a:r>
            <a:r>
              <a:rPr lang="en-US" sz="3600" b="1" dirty="0" smtClean="0"/>
              <a:t> Omega and nutritional essential PUFAS are:</a:t>
            </a:r>
          </a:p>
          <a:p>
            <a:pPr marL="0" indent="0" algn="ctr">
              <a:buNone/>
            </a:pPr>
            <a:endParaRPr lang="en-US" sz="3600" b="1" dirty="0">
              <a:solidFill>
                <a:srgbClr val="C00000"/>
              </a:solidFill>
            </a:endParaRPr>
          </a:p>
          <a:p>
            <a:pPr lvl="1"/>
            <a:r>
              <a:rPr lang="en-US" sz="4050" b="1" dirty="0">
                <a:solidFill>
                  <a:srgbClr val="C00000"/>
                </a:solidFill>
              </a:rPr>
              <a:t>Vegetable Oils </a:t>
            </a:r>
            <a:r>
              <a:rPr lang="en-US" sz="4050" b="1" dirty="0"/>
              <a:t>  </a:t>
            </a:r>
            <a:endParaRPr lang="en-US" sz="4050" b="1" dirty="0" smtClean="0"/>
          </a:p>
          <a:p>
            <a:pPr lvl="1"/>
            <a:r>
              <a:rPr lang="en-US" sz="4050" b="1" dirty="0">
                <a:solidFill>
                  <a:srgbClr val="C00000"/>
                </a:solidFill>
              </a:rPr>
              <a:t>Green Leaves, </a:t>
            </a:r>
            <a:r>
              <a:rPr lang="en-US" sz="4050" b="1" dirty="0" smtClean="0">
                <a:solidFill>
                  <a:srgbClr val="C00000"/>
                </a:solidFill>
              </a:rPr>
              <a:t>Algae</a:t>
            </a:r>
            <a:endParaRPr lang="en-US" sz="4050" b="1" dirty="0"/>
          </a:p>
          <a:p>
            <a:pPr lvl="1"/>
            <a:r>
              <a:rPr lang="en-US" sz="4050" b="1" dirty="0">
                <a:solidFill>
                  <a:srgbClr val="C00000"/>
                </a:solidFill>
              </a:rPr>
              <a:t>Fish and Fish </a:t>
            </a:r>
            <a:r>
              <a:rPr lang="en-US" sz="4050" b="1" dirty="0" smtClean="0">
                <a:solidFill>
                  <a:srgbClr val="C00000"/>
                </a:solidFill>
              </a:rPr>
              <a:t>oils</a:t>
            </a:r>
          </a:p>
          <a:p>
            <a:pPr lvl="1"/>
            <a:r>
              <a:rPr lang="en-US" sz="4050" b="1" dirty="0" smtClean="0">
                <a:solidFill>
                  <a:srgbClr val="C00000"/>
                </a:solidFill>
              </a:rPr>
              <a:t>Flax Seeds</a:t>
            </a:r>
            <a:endParaRPr lang="en-US" sz="4050" dirty="0"/>
          </a:p>
        </p:txBody>
      </p:sp>
    </p:spTree>
    <p:extLst>
      <p:ext uri="{BB962C8B-B14F-4D97-AF65-F5344CB8AC3E}">
        <p14:creationId xmlns:p14="http://schemas.microsoft.com/office/powerpoint/2010/main" val="350863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3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Sources,Distribution,Composition Of</a:t>
            </a:r>
            <a:br>
              <a:rPr lang="en-US" b="1" dirty="0" smtClean="0"/>
            </a:br>
            <a:r>
              <a:rPr lang="en-US" b="1" dirty="0" smtClean="0"/>
              <a:t>Fatty Acids In Human Body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294782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Sources Of Fatty Acids To Human Body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839200" cy="4525963"/>
          </a:xfrm>
        </p:spPr>
        <p:txBody>
          <a:bodyPr/>
          <a:lstStyle/>
          <a:p>
            <a:r>
              <a:rPr lang="en-US" b="1" dirty="0" smtClean="0"/>
              <a:t>Exogenous Sources- </a:t>
            </a:r>
            <a:r>
              <a:rPr lang="en-US" dirty="0" smtClean="0"/>
              <a:t>Dietary Food Items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Endogenous Biosynthesis- </a:t>
            </a:r>
            <a:r>
              <a:rPr lang="en-US" dirty="0" smtClean="0"/>
              <a:t>From Free Excess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Glucose in Liver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18955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Forms of  Dietary Fatty Acids To Be Ingested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200" b="1" dirty="0"/>
              <a:t>Natural Forms Of Fatty Acids</a:t>
            </a:r>
            <a:br>
              <a:rPr lang="en-US" sz="3200" b="1" dirty="0"/>
            </a:b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839200" cy="4525963"/>
          </a:xfrm>
        </p:spPr>
        <p:txBody>
          <a:bodyPr>
            <a:normAutofit/>
          </a:bodyPr>
          <a:lstStyle/>
          <a:p>
            <a:r>
              <a:rPr lang="en-US" sz="3600" dirty="0"/>
              <a:t>Fatty acids in nature mostly presently in </a:t>
            </a:r>
          </a:p>
          <a:p>
            <a:pPr lvl="2"/>
            <a:r>
              <a:rPr lang="en-US" sz="3300" b="1" dirty="0">
                <a:solidFill>
                  <a:srgbClr val="0070C0"/>
                </a:solidFill>
              </a:rPr>
              <a:t>Esterified </a:t>
            </a:r>
            <a:r>
              <a:rPr lang="en-US" sz="3300" b="1" dirty="0" smtClean="0">
                <a:solidFill>
                  <a:srgbClr val="0070C0"/>
                </a:solidFill>
              </a:rPr>
              <a:t>form of FAs– </a:t>
            </a:r>
            <a:r>
              <a:rPr lang="en-US" sz="3300" b="1" dirty="0" smtClean="0">
                <a:solidFill>
                  <a:srgbClr val="C00000"/>
                </a:solidFill>
              </a:rPr>
              <a:t>(TAG,PL,CE)</a:t>
            </a:r>
            <a:endParaRPr lang="en-US" sz="3300" b="1" dirty="0">
              <a:solidFill>
                <a:srgbClr val="C00000"/>
              </a:solidFill>
            </a:endParaRPr>
          </a:p>
          <a:p>
            <a:pPr lvl="2"/>
            <a:r>
              <a:rPr lang="en-US" sz="3300" b="1" dirty="0">
                <a:solidFill>
                  <a:srgbClr val="0070C0"/>
                </a:solidFill>
              </a:rPr>
              <a:t>Even Numbered </a:t>
            </a:r>
            <a:r>
              <a:rPr lang="en-US" sz="3300" b="1" dirty="0" smtClean="0">
                <a:solidFill>
                  <a:srgbClr val="0070C0"/>
                </a:solidFill>
              </a:rPr>
              <a:t>Carbon</a:t>
            </a:r>
          </a:p>
          <a:p>
            <a:pPr lvl="2"/>
            <a:r>
              <a:rPr lang="en-US" sz="3300" b="1" dirty="0" smtClean="0">
                <a:solidFill>
                  <a:srgbClr val="0070C0"/>
                </a:solidFill>
              </a:rPr>
              <a:t>Unsaturated- PUFAs/Omega 3 and 6</a:t>
            </a:r>
            <a:endParaRPr lang="en-US" sz="3300" b="1" dirty="0">
              <a:solidFill>
                <a:srgbClr val="0070C0"/>
              </a:solidFill>
            </a:endParaRPr>
          </a:p>
          <a:p>
            <a:pPr lvl="2"/>
            <a:r>
              <a:rPr lang="en-US" sz="3300" b="1" dirty="0">
                <a:solidFill>
                  <a:srgbClr val="0070C0"/>
                </a:solidFill>
              </a:rPr>
              <a:t>Cis forms</a:t>
            </a:r>
          </a:p>
        </p:txBody>
      </p:sp>
    </p:spTree>
    <p:extLst>
      <p:ext uri="{BB962C8B-B14F-4D97-AF65-F5344CB8AC3E}">
        <p14:creationId xmlns:p14="http://schemas.microsoft.com/office/powerpoint/2010/main" val="374635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0" y="-76203"/>
          <a:ext cx="9144000" cy="6934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467238">
                <a:tc>
                  <a:txBody>
                    <a:bodyPr/>
                    <a:lstStyle/>
                    <a:p>
                      <a:r>
                        <a:rPr lang="en-US" sz="3300" dirty="0" smtClean="0"/>
                        <a:t>Contents Of Fatty acids</a:t>
                      </a:r>
                      <a:endParaRPr lang="en-US" sz="33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3300" dirty="0" smtClean="0"/>
                        <a:t>Sources</a:t>
                      </a:r>
                      <a:r>
                        <a:rPr lang="en-US" sz="3300" baseline="0" dirty="0" smtClean="0"/>
                        <a:t> Of Oils</a:t>
                      </a:r>
                      <a:endParaRPr lang="en-US" sz="3300" dirty="0"/>
                    </a:p>
                  </a:txBody>
                  <a:tcPr marT="34290" marB="34290"/>
                </a:tc>
              </a:tr>
              <a:tr h="1467238">
                <a:tc>
                  <a:txBody>
                    <a:bodyPr/>
                    <a:lstStyle/>
                    <a:p>
                      <a:r>
                        <a:rPr lang="en-US" sz="3300" dirty="0" smtClean="0"/>
                        <a:t>Highest Content of MUFA</a:t>
                      </a:r>
                      <a:endParaRPr lang="en-US" sz="33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3300" dirty="0" smtClean="0"/>
                        <a:t>Olive Oil , Mustard Oil</a:t>
                      </a:r>
                      <a:endParaRPr lang="en-US" sz="3300" dirty="0"/>
                    </a:p>
                  </a:txBody>
                  <a:tcPr marT="34290" marB="34290"/>
                </a:tc>
              </a:tr>
              <a:tr h="25324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300" baseline="0" dirty="0" smtClean="0"/>
                        <a:t>Highest content of PUFA</a:t>
                      </a:r>
                      <a:endParaRPr lang="en-US" sz="3300" dirty="0" smtClean="0"/>
                    </a:p>
                    <a:p>
                      <a:endParaRPr lang="en-US" sz="33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3300" dirty="0" smtClean="0"/>
                        <a:t>Safflower, Sunflower, </a:t>
                      </a:r>
                    </a:p>
                    <a:p>
                      <a:r>
                        <a:rPr lang="en-US" sz="3300" dirty="0" smtClean="0"/>
                        <a:t>Flax seed</a:t>
                      </a:r>
                      <a:r>
                        <a:rPr lang="en-US" sz="3300" baseline="0" dirty="0" smtClean="0"/>
                        <a:t> Oil</a:t>
                      </a:r>
                      <a:endParaRPr lang="en-US" sz="3300" dirty="0"/>
                    </a:p>
                  </a:txBody>
                  <a:tcPr marT="34290" marB="34290"/>
                </a:tc>
              </a:tr>
              <a:tr h="1467238">
                <a:tc>
                  <a:txBody>
                    <a:bodyPr/>
                    <a:lstStyle/>
                    <a:p>
                      <a:r>
                        <a:rPr lang="en-US" sz="3300" dirty="0" smtClean="0"/>
                        <a:t>Highest content</a:t>
                      </a:r>
                      <a:r>
                        <a:rPr lang="en-US" sz="3300" baseline="0" dirty="0" smtClean="0"/>
                        <a:t> of SFA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3300" dirty="0" smtClean="0"/>
                        <a:t>Coconut Oil</a:t>
                      </a:r>
                      <a:endParaRPr lang="en-US" sz="33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670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0" y="1"/>
          <a:ext cx="92202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7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73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83112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Oils Rich In </a:t>
                      </a:r>
                    </a:p>
                    <a:p>
                      <a:pPr algn="ctr"/>
                      <a:r>
                        <a:rPr lang="en-US" sz="2100" dirty="0" smtClean="0"/>
                        <a:t>SFAs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Oils  rich in </a:t>
                      </a:r>
                    </a:p>
                    <a:p>
                      <a:pPr algn="ctr"/>
                      <a:r>
                        <a:rPr lang="en-US" sz="2100" dirty="0" smtClean="0"/>
                        <a:t>MUFAs</a:t>
                      </a:r>
                      <a:r>
                        <a:rPr lang="en-US" sz="2100" baseline="0" dirty="0" smtClean="0"/>
                        <a:t> 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Oils  rich in</a:t>
                      </a:r>
                    </a:p>
                    <a:p>
                      <a:pPr algn="ctr"/>
                      <a:r>
                        <a:rPr lang="en-US" sz="2100" dirty="0" smtClean="0"/>
                        <a:t> PUFAs</a:t>
                      </a:r>
                      <a:r>
                        <a:rPr lang="en-US" sz="2100" baseline="0" dirty="0" smtClean="0"/>
                        <a:t>                                                                                                    </a:t>
                      </a:r>
                      <a:endParaRPr lang="en-US" sz="21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3112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Coconut Oil</a:t>
                      </a:r>
                      <a:endParaRPr lang="en-US" sz="2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 smtClean="0"/>
                        <a:t>Olive Oil  (75%)</a:t>
                      </a:r>
                    </a:p>
                    <a:p>
                      <a:pPr algn="ctr"/>
                      <a:endParaRPr lang="en-US" sz="2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Flax seeds/</a:t>
                      </a:r>
                    </a:p>
                    <a:p>
                      <a:pPr algn="ctr"/>
                      <a:r>
                        <a:rPr lang="en-US" sz="2100" b="1" dirty="0" smtClean="0"/>
                        <a:t>Linseed</a:t>
                      </a:r>
                      <a:r>
                        <a:rPr lang="en-US" sz="2100" b="1" baseline="0" dirty="0" smtClean="0"/>
                        <a:t> Oil</a:t>
                      </a:r>
                      <a:endParaRPr lang="en-US" sz="21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1937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Palm Oil</a:t>
                      </a:r>
                      <a:endParaRPr lang="en-US" sz="2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Sunflower Oil (85%)</a:t>
                      </a:r>
                      <a:endParaRPr lang="en-US" sz="2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Soya /Safflower Oil</a:t>
                      </a:r>
                      <a:endParaRPr lang="en-US" sz="21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83112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Butter </a:t>
                      </a:r>
                      <a:endParaRPr lang="en-US" sz="2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Ground nut /</a:t>
                      </a:r>
                    </a:p>
                    <a:p>
                      <a:pPr algn="ctr"/>
                      <a:r>
                        <a:rPr lang="en-US" sz="2100" b="1" dirty="0" smtClean="0"/>
                        <a:t>Pea nut Oil</a:t>
                      </a:r>
                      <a:endParaRPr lang="en-US" sz="2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Almond Oil</a:t>
                      </a:r>
                      <a:endParaRPr lang="en-US" sz="21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5979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Animal</a:t>
                      </a:r>
                      <a:r>
                        <a:rPr lang="en-US" sz="2100" b="1" baseline="0" dirty="0" smtClean="0"/>
                        <a:t> Fat</a:t>
                      </a:r>
                      <a:endParaRPr lang="en-US" sz="2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Almond Oil</a:t>
                      </a:r>
                      <a:endParaRPr lang="en-US" sz="2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Rice Bran</a:t>
                      </a:r>
                      <a:endParaRPr lang="en-US" sz="21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6875">
                <a:tc>
                  <a:txBody>
                    <a:bodyPr/>
                    <a:lstStyle/>
                    <a:p>
                      <a:pPr algn="ctr"/>
                      <a:endParaRPr lang="en-US" sz="2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Sesame Oil</a:t>
                      </a:r>
                      <a:endParaRPr lang="en-US" sz="2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Walnuts Oil</a:t>
                      </a:r>
                      <a:endParaRPr lang="en-US" sz="21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91937">
                <a:tc>
                  <a:txBody>
                    <a:bodyPr/>
                    <a:lstStyle/>
                    <a:p>
                      <a:pPr algn="ctr"/>
                      <a:endParaRPr lang="en-US" sz="2100" b="1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Beef Fat (Tallow Fat) 50%</a:t>
                      </a:r>
                      <a:endParaRPr lang="en-US" sz="2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Corn Oil</a:t>
                      </a:r>
                      <a:endParaRPr lang="en-US" sz="21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91937">
                <a:tc>
                  <a:txBody>
                    <a:bodyPr/>
                    <a:lstStyle/>
                    <a:p>
                      <a:pPr algn="ctr"/>
                      <a:endParaRPr lang="en-US" sz="2100" b="1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Lard (Pork Fat) 40%</a:t>
                      </a:r>
                      <a:endParaRPr lang="en-US" sz="2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Marine Fish</a:t>
                      </a:r>
                      <a:endParaRPr lang="en-US" sz="21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27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figure_05_03_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1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user\Desktop\Comparison_of_dietary_fat_composition (1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07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016" name="Group 440"/>
          <p:cNvGraphicFramePr>
            <a:graphicFrameLocks noGrp="1"/>
          </p:cNvGraphicFramePr>
          <p:nvPr>
            <p:ph idx="1"/>
            <p:extLst/>
          </p:nvPr>
        </p:nvGraphicFramePr>
        <p:xfrm>
          <a:off x="76201" y="2"/>
          <a:ext cx="9067799" cy="6857997"/>
        </p:xfrm>
        <a:graphic>
          <a:graphicData uri="http://schemas.openxmlformats.org/drawingml/2006/table">
            <a:tbl>
              <a:tblPr/>
              <a:tblGrid>
                <a:gridCol w="16275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25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50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75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350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23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Fatty Acids</a:t>
                      </a:r>
                    </a:p>
                  </a:txBody>
                  <a:tcPr marT="34281" marB="3428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Carbons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Double bonds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Abbreviation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Source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8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Acetic</a:t>
                      </a:r>
                    </a:p>
                  </a:txBody>
                  <a:tcPr marT="34281" marB="3428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2:0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bacterial metabolism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8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Propionic</a:t>
                      </a:r>
                    </a:p>
                  </a:txBody>
                  <a:tcPr marT="34281" marB="3428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3:0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bacterial metabolism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8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Butyric</a:t>
                      </a:r>
                    </a:p>
                  </a:txBody>
                  <a:tcPr marT="34281" marB="3428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4:0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butterfat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8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Caproic</a:t>
                      </a:r>
                    </a:p>
                  </a:txBody>
                  <a:tcPr marT="34281" marB="3428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6:0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butterfat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8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Caprylic</a:t>
                      </a:r>
                    </a:p>
                  </a:txBody>
                  <a:tcPr marT="34281" marB="3428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8:0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coconut oil 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8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Capric</a:t>
                      </a:r>
                    </a:p>
                  </a:txBody>
                  <a:tcPr marT="34281" marB="3428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10:0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coconut oil 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8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Lauric</a:t>
                      </a:r>
                    </a:p>
                  </a:txBody>
                  <a:tcPr marT="34281" marB="3428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12:0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coconut oil 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8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Myristic</a:t>
                      </a:r>
                    </a:p>
                  </a:txBody>
                  <a:tcPr marT="34281" marB="3428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14:0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palm kernel oil 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8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Palmitic</a:t>
                      </a:r>
                    </a:p>
                  </a:txBody>
                  <a:tcPr marT="34281" marB="3428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16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16:0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palm oil 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8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Palmitoleic</a:t>
                      </a:r>
                    </a:p>
                  </a:txBody>
                  <a:tcPr marT="34281" marB="3428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16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16:1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animal fats 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8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Stearic</a:t>
                      </a:r>
                    </a:p>
                  </a:txBody>
                  <a:tcPr marT="34281" marB="3428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18:0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animal fats 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08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Oleic</a:t>
                      </a:r>
                    </a:p>
                  </a:txBody>
                  <a:tcPr marT="34281" marB="3428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18:1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olive oil 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08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Linoleic</a:t>
                      </a:r>
                    </a:p>
                  </a:txBody>
                  <a:tcPr marT="34281" marB="3428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18:2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grape seed oil 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08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Linolenic</a:t>
                      </a:r>
                    </a:p>
                  </a:txBody>
                  <a:tcPr marT="34281" marB="3428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18:3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flaxseed (linseed) oil 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08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Arachidonic</a:t>
                      </a:r>
                    </a:p>
                  </a:txBody>
                  <a:tcPr marT="34281" marB="3428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20:4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peanut oil, fish oil 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11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ff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0678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Carboxylic Acid Functional Group Of Fatty Acid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859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C 26 Fatty ac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49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Fatty acid Composition </a:t>
            </a:r>
            <a:br>
              <a:rPr lang="en-US" b="1" dirty="0" smtClean="0"/>
            </a:br>
            <a:r>
              <a:rPr lang="en-US" b="1" dirty="0" smtClean="0"/>
              <a:t>of Human Body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0" y="1676399"/>
          <a:ext cx="91440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Fatty acid</a:t>
                      </a:r>
                      <a:endParaRPr lang="en-US" sz="3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Percentage</a:t>
                      </a:r>
                      <a:endParaRPr lang="en-US" sz="36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Oleic acid</a:t>
                      </a:r>
                      <a:endParaRPr lang="en-US" sz="3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50% (MUFA)</a:t>
                      </a:r>
                      <a:endParaRPr lang="en-US" sz="36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Palmitic acid</a:t>
                      </a:r>
                      <a:endParaRPr lang="en-US" sz="3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35% (SFA)</a:t>
                      </a:r>
                      <a:endParaRPr lang="en-US" sz="36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Lionleic acid</a:t>
                      </a:r>
                      <a:endParaRPr lang="en-US" sz="3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10% (PUFA)</a:t>
                      </a:r>
                      <a:endParaRPr lang="en-US" sz="36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Stearic acid</a:t>
                      </a:r>
                      <a:endParaRPr lang="en-US" sz="3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5% (SFA)</a:t>
                      </a:r>
                      <a:endParaRPr lang="en-US" sz="36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84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14500"/>
            <a:ext cx="8610600" cy="3886200"/>
          </a:xfrm>
        </p:spPr>
        <p:txBody>
          <a:bodyPr>
            <a:normAutofit/>
          </a:bodyPr>
          <a:lstStyle/>
          <a:p>
            <a:r>
              <a:rPr lang="en-US" sz="4500" dirty="0"/>
              <a:t>Thus </a:t>
            </a:r>
            <a:r>
              <a:rPr lang="en-US" sz="4500" dirty="0" smtClean="0"/>
              <a:t>most </a:t>
            </a:r>
            <a:r>
              <a:rPr lang="en-US" sz="4500" b="1" dirty="0"/>
              <a:t>abundant Fatty acids</a:t>
            </a:r>
            <a:r>
              <a:rPr lang="en-US" sz="4500" dirty="0"/>
              <a:t> present in </a:t>
            </a:r>
            <a:r>
              <a:rPr lang="en-US" sz="4500" b="1" dirty="0"/>
              <a:t>human Lipids </a:t>
            </a:r>
            <a:r>
              <a:rPr lang="en-US" sz="4500" dirty="0"/>
              <a:t>are:</a:t>
            </a:r>
          </a:p>
          <a:p>
            <a:pPr lvl="1"/>
            <a:r>
              <a:rPr lang="en-US" sz="4500" b="1" dirty="0">
                <a:solidFill>
                  <a:srgbClr val="C00000"/>
                </a:solidFill>
              </a:rPr>
              <a:t>Oleic acid (50%)</a:t>
            </a:r>
          </a:p>
          <a:p>
            <a:pPr lvl="1"/>
            <a:r>
              <a:rPr lang="en-US" sz="4500" b="1" dirty="0">
                <a:solidFill>
                  <a:srgbClr val="C00000"/>
                </a:solidFill>
              </a:rPr>
              <a:t>Palmitic acid(35%</a:t>
            </a:r>
            <a:r>
              <a:rPr lang="en-US" sz="4500" b="1" dirty="0"/>
              <a:t>)</a:t>
            </a:r>
          </a:p>
          <a:p>
            <a:pPr marL="294894" lvl="1" indent="0">
              <a:buNone/>
            </a:pPr>
            <a:endParaRPr lang="en-US" sz="4050" b="1" dirty="0"/>
          </a:p>
          <a:p>
            <a:pPr marL="294894" lvl="1" indent="0">
              <a:buNone/>
            </a:pPr>
            <a:endParaRPr lang="en-US" sz="4050" b="1" dirty="0"/>
          </a:p>
        </p:txBody>
      </p:sp>
    </p:spTree>
    <p:extLst>
      <p:ext uri="{BB962C8B-B14F-4D97-AF65-F5344CB8AC3E}">
        <p14:creationId xmlns:p14="http://schemas.microsoft.com/office/powerpoint/2010/main" val="128605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28950"/>
            <a:ext cx="82296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Ideal Requirement</a:t>
            </a:r>
            <a:br>
              <a:rPr lang="en-US" b="1" dirty="0" smtClean="0"/>
            </a:br>
            <a:r>
              <a:rPr lang="en-US" b="1" dirty="0" smtClean="0"/>
              <a:t> Of Fatty Acids To Human Body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3264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839200" cy="3543300"/>
          </a:xfrm>
        </p:spPr>
        <p:txBody>
          <a:bodyPr>
            <a:normAutofit fontScale="85000" lnSpcReduction="20000"/>
          </a:bodyPr>
          <a:lstStyle/>
          <a:p>
            <a:r>
              <a:rPr lang="en-US" sz="4050" dirty="0"/>
              <a:t>It is ideal to </a:t>
            </a:r>
            <a:r>
              <a:rPr lang="en-US" sz="4050" b="1" dirty="0"/>
              <a:t>consume ratio </a:t>
            </a:r>
            <a:r>
              <a:rPr lang="en-US" sz="4050" dirty="0"/>
              <a:t>of:</a:t>
            </a:r>
          </a:p>
          <a:p>
            <a:r>
              <a:rPr lang="en-US" sz="7125" b="1" dirty="0"/>
              <a:t>1  :   1   :   1 </a:t>
            </a:r>
          </a:p>
          <a:p>
            <a:r>
              <a:rPr lang="en-US" sz="4200" b="1" dirty="0"/>
              <a:t>SFA   MUFA   PUFAs </a:t>
            </a:r>
          </a:p>
          <a:p>
            <a:pPr marL="0" indent="0">
              <a:buNone/>
            </a:pPr>
            <a:endParaRPr lang="en-US" sz="4200" b="1" dirty="0"/>
          </a:p>
          <a:p>
            <a:r>
              <a:rPr lang="en-US" sz="4050" dirty="0"/>
              <a:t>respectively </a:t>
            </a:r>
            <a:r>
              <a:rPr lang="en-US" sz="4050" b="1" dirty="0">
                <a:solidFill>
                  <a:srgbClr val="C00000"/>
                </a:solidFill>
              </a:rPr>
              <a:t>from the diet to maintain good health</a:t>
            </a:r>
            <a:r>
              <a:rPr lang="en-US" sz="4050" dirty="0"/>
              <a:t>.</a:t>
            </a:r>
          </a:p>
          <a:p>
            <a:endParaRPr lang="en-US" sz="4050" dirty="0"/>
          </a:p>
        </p:txBody>
      </p:sp>
    </p:spTree>
    <p:extLst>
      <p:ext uri="{BB962C8B-B14F-4D97-AF65-F5344CB8AC3E}">
        <p14:creationId xmlns:p14="http://schemas.microsoft.com/office/powerpoint/2010/main" val="238628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4533900"/>
          </a:xfrm>
        </p:spPr>
        <p:txBody>
          <a:bodyPr>
            <a:normAutofit/>
          </a:bodyPr>
          <a:lstStyle/>
          <a:p>
            <a:r>
              <a:rPr lang="en-US" sz="3600" dirty="0"/>
              <a:t>Naturally there is </a:t>
            </a:r>
            <a:r>
              <a:rPr lang="en-US" sz="3600" b="1" dirty="0">
                <a:solidFill>
                  <a:srgbClr val="C00000"/>
                </a:solidFill>
              </a:rPr>
              <a:t>no single oil  </a:t>
            </a:r>
            <a:r>
              <a:rPr lang="en-US" sz="3600" b="1" dirty="0"/>
              <a:t>which </a:t>
            </a:r>
            <a:r>
              <a:rPr lang="en-US" sz="3600" dirty="0"/>
              <a:t>has all </a:t>
            </a:r>
            <a:r>
              <a:rPr lang="en-US" sz="3600" b="1" dirty="0"/>
              <a:t>3 types of fatty acids in ideal proportion</a:t>
            </a:r>
            <a:r>
              <a:rPr lang="en-US" sz="3600" b="1" dirty="0" smtClean="0"/>
              <a:t>.</a:t>
            </a:r>
          </a:p>
          <a:p>
            <a:pPr marL="0" indent="0">
              <a:buNone/>
            </a:pPr>
            <a:endParaRPr lang="en-US" sz="3600" b="1" dirty="0"/>
          </a:p>
          <a:p>
            <a:r>
              <a:rPr lang="en-US" sz="3600" dirty="0"/>
              <a:t>Hence it is always </a:t>
            </a:r>
            <a:r>
              <a:rPr lang="en-US" sz="3600" b="1" dirty="0">
                <a:solidFill>
                  <a:srgbClr val="C00000"/>
                </a:solidFill>
              </a:rPr>
              <a:t>advisable to mix a combination of oils and consume</a:t>
            </a:r>
            <a:r>
              <a:rPr lang="en-US" sz="3600" dirty="0">
                <a:solidFill>
                  <a:srgbClr val="C00000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99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Transportation Of Fatty Acids In Human Body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12518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458200" cy="5897563"/>
          </a:xfrm>
        </p:spPr>
        <p:txBody>
          <a:bodyPr>
            <a:normAutofit/>
          </a:bodyPr>
          <a:lstStyle/>
          <a:p>
            <a:r>
              <a:rPr lang="en-US" sz="5400" b="1" dirty="0"/>
              <a:t>Bound form </a:t>
            </a:r>
            <a:r>
              <a:rPr lang="en-US" sz="5400" b="1" dirty="0" smtClean="0"/>
              <a:t>/Esterified Forms Of Fatty acids </a:t>
            </a:r>
            <a:r>
              <a:rPr lang="en-US" sz="5400" dirty="0" smtClean="0"/>
              <a:t>are </a:t>
            </a:r>
            <a:r>
              <a:rPr lang="en-US" sz="5400" b="1" dirty="0">
                <a:solidFill>
                  <a:srgbClr val="C00000"/>
                </a:solidFill>
              </a:rPr>
              <a:t>Transported through </a:t>
            </a:r>
            <a:r>
              <a:rPr lang="en-US" sz="5400" b="1" dirty="0" smtClean="0">
                <a:solidFill>
                  <a:srgbClr val="C00000"/>
                </a:solidFill>
              </a:rPr>
              <a:t> various Lipoproteins.</a:t>
            </a:r>
          </a:p>
          <a:p>
            <a:pPr marL="0" indent="0">
              <a:buNone/>
            </a:pPr>
            <a:endParaRPr lang="en-US" sz="5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5400" dirty="0"/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3923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Fatty acids Transportation  In body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800600"/>
          </a:xfrm>
        </p:spPr>
        <p:txBody>
          <a:bodyPr>
            <a:normAutofit fontScale="92500"/>
          </a:bodyPr>
          <a:lstStyle/>
          <a:p>
            <a:r>
              <a:rPr lang="en-US" sz="3900" b="1" dirty="0">
                <a:solidFill>
                  <a:srgbClr val="C00000"/>
                </a:solidFill>
              </a:rPr>
              <a:t>More than 90% </a:t>
            </a:r>
            <a:r>
              <a:rPr lang="en-US" sz="3900" dirty="0"/>
              <a:t>of the fatty acids found in plasma are in the form of </a:t>
            </a:r>
            <a:r>
              <a:rPr lang="en-US" sz="3900" b="1" dirty="0"/>
              <a:t>F</a:t>
            </a:r>
            <a:r>
              <a:rPr lang="en-US" sz="3900" b="1" dirty="0" smtClean="0"/>
              <a:t>atty </a:t>
            </a:r>
            <a:r>
              <a:rPr lang="en-US" sz="3900" b="1" dirty="0"/>
              <a:t>acid </a:t>
            </a:r>
            <a:r>
              <a:rPr lang="en-US" sz="3900" b="1" dirty="0" smtClean="0"/>
              <a:t>esters.</a:t>
            </a:r>
          </a:p>
          <a:p>
            <a:pPr lvl="1"/>
            <a:r>
              <a:rPr lang="en-US" sz="3900" b="1" dirty="0" smtClean="0"/>
              <a:t> Fatty acids Esters/</a:t>
            </a:r>
            <a:r>
              <a:rPr lang="en-US" sz="3900" b="1" dirty="0" err="1" smtClean="0"/>
              <a:t>Esterifed</a:t>
            </a:r>
            <a:r>
              <a:rPr lang="en-US" sz="3900" b="1" dirty="0" smtClean="0"/>
              <a:t> form of Fatty acids exist as:</a:t>
            </a:r>
          </a:p>
          <a:p>
            <a:pPr lvl="1"/>
            <a:r>
              <a:rPr lang="en-US" sz="3900" dirty="0" smtClean="0"/>
              <a:t> </a:t>
            </a:r>
            <a:r>
              <a:rPr lang="en-US" sz="3900" b="1" dirty="0" smtClean="0">
                <a:solidFill>
                  <a:srgbClr val="7030A0"/>
                </a:solidFill>
              </a:rPr>
              <a:t>Triacylglycerol </a:t>
            </a:r>
          </a:p>
          <a:p>
            <a:pPr lvl="1"/>
            <a:r>
              <a:rPr lang="en-US" sz="3900" b="1" dirty="0">
                <a:solidFill>
                  <a:srgbClr val="7030A0"/>
                </a:solidFill>
              </a:rPr>
              <a:t> </a:t>
            </a:r>
            <a:r>
              <a:rPr lang="en-US" sz="3900" b="1" dirty="0" smtClean="0">
                <a:solidFill>
                  <a:srgbClr val="7030A0"/>
                </a:solidFill>
              </a:rPr>
              <a:t>Cholesteryl esters</a:t>
            </a:r>
          </a:p>
          <a:p>
            <a:pPr lvl="1"/>
            <a:r>
              <a:rPr lang="en-US" sz="3900" b="1" dirty="0" smtClean="0">
                <a:solidFill>
                  <a:srgbClr val="7030A0"/>
                </a:solidFill>
              </a:rPr>
              <a:t> Phospholipids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72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51054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Unesterified</a:t>
            </a:r>
            <a:r>
              <a:rPr lang="en-US" sz="4400" dirty="0" smtClean="0"/>
              <a:t>/</a:t>
            </a:r>
            <a:r>
              <a:rPr lang="en-US" sz="4400" b="1" dirty="0" smtClean="0"/>
              <a:t>Free</a:t>
            </a:r>
            <a:r>
              <a:rPr lang="en-US" sz="4400" dirty="0" smtClean="0"/>
              <a:t> </a:t>
            </a:r>
            <a:r>
              <a:rPr lang="en-US" sz="4400" b="1" dirty="0"/>
              <a:t>F</a:t>
            </a:r>
            <a:r>
              <a:rPr lang="en-US" sz="4400" b="1" dirty="0" smtClean="0"/>
              <a:t>atty acids (FFA)  </a:t>
            </a:r>
            <a:r>
              <a:rPr lang="en-US" sz="4400" dirty="0"/>
              <a:t>are very less amount in body</a:t>
            </a:r>
            <a:r>
              <a:rPr lang="en-US" sz="4400" dirty="0" smtClean="0"/>
              <a:t>.</a:t>
            </a:r>
          </a:p>
          <a:p>
            <a:pPr marL="0" indent="0">
              <a:buNone/>
            </a:pPr>
            <a:endParaRPr lang="en-US" sz="4400" dirty="0"/>
          </a:p>
          <a:p>
            <a:r>
              <a:rPr lang="en-US" sz="4400" b="1" dirty="0" smtClean="0"/>
              <a:t>Long Chain FFA </a:t>
            </a:r>
            <a:r>
              <a:rPr lang="en-US" sz="4400" b="1" dirty="0"/>
              <a:t>are transported i</a:t>
            </a:r>
            <a:r>
              <a:rPr lang="en-US" sz="4400" dirty="0"/>
              <a:t>n the blood circulation in </a:t>
            </a:r>
            <a:r>
              <a:rPr lang="en-US" sz="4400" b="1" dirty="0">
                <a:solidFill>
                  <a:srgbClr val="C00000"/>
                </a:solidFill>
              </a:rPr>
              <a:t>association with Albumin.</a:t>
            </a:r>
          </a:p>
          <a:p>
            <a:endParaRPr lang="en-US" sz="4400" b="1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6802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14650"/>
            <a:ext cx="8229600" cy="857250"/>
          </a:xfrm>
        </p:spPr>
        <p:txBody>
          <a:bodyPr/>
          <a:lstStyle/>
          <a:p>
            <a:pPr algn="ctr"/>
            <a:r>
              <a:rPr lang="en-US" sz="4500" b="1" dirty="0"/>
              <a:t>Definition of Fatty aci</a:t>
            </a:r>
            <a:r>
              <a:rPr lang="en-US" b="1" dirty="0" smtClean="0"/>
              <a:t>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914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Functions Of Fatty Acids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5105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Secondary </a:t>
            </a:r>
            <a:r>
              <a:rPr lang="en-US" dirty="0"/>
              <a:t>Source Of </a:t>
            </a:r>
            <a:r>
              <a:rPr lang="en-US" dirty="0" smtClean="0"/>
              <a:t>Energy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Components </a:t>
            </a:r>
            <a:r>
              <a:rPr lang="en-US" dirty="0"/>
              <a:t>Of </a:t>
            </a:r>
            <a:r>
              <a:rPr lang="en-US" dirty="0" smtClean="0"/>
              <a:t>Biomembranes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PUFA </a:t>
            </a:r>
            <a:r>
              <a:rPr lang="en-US" dirty="0"/>
              <a:t>(Arachidonic Acid) Precursor for Eicosanoid Biosynthesis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Esterification of Cholesterol and its Excretion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PUFAs build and protect Brain and Heart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PUFAs </a:t>
            </a:r>
            <a:r>
              <a:rPr lang="en-US" dirty="0"/>
              <a:t>prevents early </a:t>
            </a:r>
            <a:r>
              <a:rPr lang="en-US" dirty="0" smtClean="0"/>
              <a:t>ageing</a:t>
            </a:r>
            <a:r>
              <a:rPr lang="en-US" dirty="0"/>
              <a:t>,</a:t>
            </a:r>
            <a:r>
              <a:rPr lang="en-US" dirty="0" smtClean="0"/>
              <a:t> prolongs </a:t>
            </a:r>
            <a:r>
              <a:rPr lang="en-US" dirty="0"/>
              <a:t>Clotting time.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4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9448800" cy="3543300"/>
          </a:xfrm>
        </p:spPr>
        <p:txBody>
          <a:bodyPr>
            <a:normAutofit/>
          </a:bodyPr>
          <a:lstStyle/>
          <a:p>
            <a:r>
              <a:rPr lang="en-US" sz="4950" dirty="0"/>
              <a:t>PUFAs of membrane play role in:(Less compact)</a:t>
            </a:r>
          </a:p>
          <a:p>
            <a:pPr lvl="1"/>
            <a:r>
              <a:rPr lang="en-US" sz="4800" b="1" dirty="0"/>
              <a:t>Membrane fluidity</a:t>
            </a:r>
          </a:p>
          <a:p>
            <a:pPr lvl="1"/>
            <a:r>
              <a:rPr lang="en-US" sz="4800" b="1" dirty="0"/>
              <a:t>Selective permeability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94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304800"/>
            <a:ext cx="9312323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Functions Of </a:t>
            </a:r>
            <a:br>
              <a:rPr lang="en-US" b="1" dirty="0" smtClean="0"/>
            </a:br>
            <a:r>
              <a:rPr lang="en-US" b="1" dirty="0" smtClean="0"/>
              <a:t>PUFAS /Omega  3, and 6 FAs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68" y="2308860"/>
            <a:ext cx="8731155" cy="329184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Components of </a:t>
            </a:r>
            <a:r>
              <a:rPr lang="en-US" sz="3600" b="1" dirty="0">
                <a:solidFill>
                  <a:srgbClr val="C00000"/>
                </a:solidFill>
              </a:rPr>
              <a:t>cell biomembranes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More </a:t>
            </a:r>
            <a:r>
              <a:rPr lang="en-US" sz="3600" b="1" dirty="0">
                <a:solidFill>
                  <a:srgbClr val="C00000"/>
                </a:solidFill>
              </a:rPr>
              <a:t>associated to Human </a:t>
            </a:r>
            <a:r>
              <a:rPr lang="en-US" sz="3600" b="1" dirty="0" smtClean="0">
                <a:solidFill>
                  <a:srgbClr val="C00000"/>
                </a:solidFill>
              </a:rPr>
              <a:t>brain and Heart</a:t>
            </a:r>
            <a:endParaRPr lang="en-US" sz="3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3600" b="1" dirty="0"/>
          </a:p>
          <a:p>
            <a:r>
              <a:rPr lang="en-US" sz="3600" b="1" dirty="0"/>
              <a:t>Involve in </a:t>
            </a:r>
            <a:r>
              <a:rPr lang="en-US" sz="3600" b="1" dirty="0">
                <a:solidFill>
                  <a:srgbClr val="0070C0"/>
                </a:solidFill>
              </a:rPr>
              <a:t>Growth ,development and functioning of Brain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657350"/>
            <a:ext cx="8881110" cy="3943350"/>
          </a:xfrm>
        </p:spPr>
        <p:txBody>
          <a:bodyPr>
            <a:normAutofit lnSpcReduction="10000"/>
          </a:bodyPr>
          <a:lstStyle/>
          <a:p>
            <a:r>
              <a:rPr lang="en-US" sz="2700" b="1" dirty="0"/>
              <a:t> Omega  Fatty acids Reduces risk of Heart disease</a:t>
            </a:r>
            <a:r>
              <a:rPr lang="en-US" sz="2700" b="1" dirty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endParaRPr lang="en-US" sz="2700" b="1" dirty="0">
              <a:solidFill>
                <a:srgbClr val="C00000"/>
              </a:solidFill>
            </a:endParaRPr>
          </a:p>
          <a:p>
            <a:pPr lvl="1"/>
            <a:r>
              <a:rPr lang="en-US" sz="3300" b="1" dirty="0">
                <a:solidFill>
                  <a:srgbClr val="C00000"/>
                </a:solidFill>
              </a:rPr>
              <a:t>Reduces Platelet aggregation </a:t>
            </a:r>
            <a:r>
              <a:rPr lang="en-US" sz="3300" dirty="0"/>
              <a:t>by stimulating Prostaglandins and Prostacyclin's .</a:t>
            </a:r>
            <a:endParaRPr lang="en-US" sz="3300" b="1" dirty="0">
              <a:solidFill>
                <a:srgbClr val="C00000"/>
              </a:solidFill>
            </a:endParaRPr>
          </a:p>
          <a:p>
            <a:pPr marL="342900" lvl="1" indent="0">
              <a:buNone/>
            </a:pPr>
            <a:endParaRPr lang="en-US" sz="3300" b="1" dirty="0">
              <a:solidFill>
                <a:srgbClr val="C00000"/>
              </a:solidFill>
            </a:endParaRPr>
          </a:p>
          <a:p>
            <a:pPr lvl="1"/>
            <a:r>
              <a:rPr lang="en-US" sz="3300" b="1" dirty="0">
                <a:solidFill>
                  <a:srgbClr val="C00000"/>
                </a:solidFill>
              </a:rPr>
              <a:t>Reduces</a:t>
            </a:r>
            <a:r>
              <a:rPr lang="en-US" sz="3300" dirty="0">
                <a:solidFill>
                  <a:srgbClr val="C00000"/>
                </a:solidFill>
              </a:rPr>
              <a:t> </a:t>
            </a:r>
            <a:r>
              <a:rPr lang="en-US" sz="3300" b="1" dirty="0">
                <a:solidFill>
                  <a:srgbClr val="C00000"/>
                </a:solidFill>
              </a:rPr>
              <a:t>blood clotting and Thrombus formation by </a:t>
            </a:r>
            <a:r>
              <a:rPr lang="en-US" sz="3300" b="1" dirty="0">
                <a:solidFill>
                  <a:srgbClr val="0070C0"/>
                </a:solidFill>
              </a:rPr>
              <a:t>Lowering the production of Thromboxane .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34004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562600"/>
          </a:xfrm>
        </p:spPr>
        <p:txBody>
          <a:bodyPr>
            <a:normAutofit/>
          </a:bodyPr>
          <a:lstStyle/>
          <a:p>
            <a:r>
              <a:rPr lang="en-US" sz="2700" b="1" dirty="0"/>
              <a:t>Omega 3 Fatty acids have  pleiotropic effects </a:t>
            </a:r>
          </a:p>
          <a:p>
            <a:pPr marL="0" indent="0">
              <a:buNone/>
            </a:pPr>
            <a:r>
              <a:rPr lang="en-US" sz="2700" b="1" dirty="0"/>
              <a:t>  (more than on effect):</a:t>
            </a:r>
          </a:p>
          <a:p>
            <a:pPr lvl="1"/>
            <a:r>
              <a:rPr lang="en-US" sz="3300" b="1" dirty="0">
                <a:solidFill>
                  <a:srgbClr val="C00000"/>
                </a:solidFill>
              </a:rPr>
              <a:t>Cardio protective effect</a:t>
            </a:r>
          </a:p>
          <a:p>
            <a:pPr lvl="2"/>
            <a:r>
              <a:rPr lang="en-US" sz="3075" b="1" dirty="0">
                <a:solidFill>
                  <a:srgbClr val="C00000"/>
                </a:solidFill>
              </a:rPr>
              <a:t>Lowers Blood pressure</a:t>
            </a:r>
          </a:p>
          <a:p>
            <a:pPr lvl="2"/>
            <a:r>
              <a:rPr lang="en-US" sz="3075" b="1" dirty="0">
                <a:solidFill>
                  <a:srgbClr val="C00000"/>
                </a:solidFill>
              </a:rPr>
              <a:t>Anti-Inflammatory</a:t>
            </a:r>
          </a:p>
          <a:p>
            <a:pPr lvl="2"/>
            <a:r>
              <a:rPr lang="en-US" sz="3075" b="1" dirty="0">
                <a:solidFill>
                  <a:srgbClr val="C00000"/>
                </a:solidFill>
              </a:rPr>
              <a:t>Anti-Atherogenic </a:t>
            </a:r>
          </a:p>
          <a:p>
            <a:pPr lvl="2"/>
            <a:r>
              <a:rPr lang="en-US" sz="3075" b="1" dirty="0">
                <a:solidFill>
                  <a:srgbClr val="C00000"/>
                </a:solidFill>
              </a:rPr>
              <a:t>Anti-Thrombotic</a:t>
            </a:r>
          </a:p>
        </p:txBody>
      </p:sp>
    </p:spTree>
    <p:extLst>
      <p:ext uri="{BB962C8B-B14F-4D97-AF65-F5344CB8AC3E}">
        <p14:creationId xmlns:p14="http://schemas.microsoft.com/office/powerpoint/2010/main" val="195669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1550"/>
            <a:ext cx="9144000" cy="5029200"/>
          </a:xfrm>
        </p:spPr>
        <p:txBody>
          <a:bodyPr>
            <a:normAutofit/>
          </a:bodyPr>
          <a:lstStyle/>
          <a:p>
            <a:pPr algn="ctr"/>
            <a:r>
              <a:rPr lang="en-US" sz="3300" b="1" dirty="0">
                <a:solidFill>
                  <a:srgbClr val="C00000"/>
                </a:solidFill>
              </a:rPr>
              <a:t>PUFAs Lowers Risk Of Atherosclerosis</a:t>
            </a:r>
            <a:endParaRPr lang="en-US" sz="33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3300" dirty="0">
              <a:solidFill>
                <a:srgbClr val="C00000"/>
              </a:solidFill>
            </a:endParaRPr>
          </a:p>
          <a:p>
            <a:r>
              <a:rPr lang="en-US" sz="3300" dirty="0"/>
              <a:t>Since  </a:t>
            </a:r>
            <a:r>
              <a:rPr lang="en-US" sz="3300" b="1" dirty="0"/>
              <a:t>double bonds of PUFAs </a:t>
            </a:r>
            <a:r>
              <a:rPr lang="en-US" sz="3300" dirty="0"/>
              <a:t>are unstable and </a:t>
            </a:r>
            <a:r>
              <a:rPr lang="en-US" sz="3300" b="1" dirty="0"/>
              <a:t>easily cleavable</a:t>
            </a:r>
            <a:r>
              <a:rPr lang="en-US" sz="3300" dirty="0"/>
              <a:t>.</a:t>
            </a:r>
          </a:p>
          <a:p>
            <a:r>
              <a:rPr lang="en-US" sz="3300" dirty="0"/>
              <a:t>PUFAs get easily metabolized and do </a:t>
            </a:r>
            <a:r>
              <a:rPr lang="en-US" sz="3300" b="1" dirty="0"/>
              <a:t>not get accumulated </a:t>
            </a:r>
            <a:r>
              <a:rPr lang="en-US" sz="3300" dirty="0"/>
              <a:t>in the blood arteries and capillaries.</a:t>
            </a:r>
          </a:p>
          <a:p>
            <a:r>
              <a:rPr lang="en-US" sz="3300" dirty="0"/>
              <a:t>Thus PUFAs have </a:t>
            </a:r>
            <a:r>
              <a:rPr lang="en-US" sz="3300" b="1" dirty="0">
                <a:solidFill>
                  <a:srgbClr val="C00000"/>
                </a:solidFill>
              </a:rPr>
              <a:t>low risk of Atherosclerosis </a:t>
            </a:r>
            <a:r>
              <a:rPr lang="en-US" sz="3300" dirty="0"/>
              <a:t>and </a:t>
            </a:r>
            <a:r>
              <a:rPr lang="en-US" sz="3300" b="1" dirty="0"/>
              <a:t>Cardio vascular disorders.</a:t>
            </a:r>
          </a:p>
        </p:txBody>
      </p:sp>
    </p:spTree>
    <p:extLst>
      <p:ext uri="{BB962C8B-B14F-4D97-AF65-F5344CB8AC3E}">
        <p14:creationId xmlns:p14="http://schemas.microsoft.com/office/powerpoint/2010/main" val="382906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4610100"/>
          </a:xfrm>
        </p:spPr>
        <p:txBody>
          <a:bodyPr>
            <a:normAutofit/>
          </a:bodyPr>
          <a:lstStyle/>
          <a:p>
            <a:pPr algn="ctr"/>
            <a:r>
              <a:rPr lang="en-US" sz="3300" b="1" dirty="0" smtClean="0">
                <a:solidFill>
                  <a:srgbClr val="C00000"/>
                </a:solidFill>
              </a:rPr>
              <a:t>Fish (</a:t>
            </a:r>
            <a:r>
              <a:rPr lang="en-US" sz="3300" b="1" dirty="0">
                <a:solidFill>
                  <a:srgbClr val="C00000"/>
                </a:solidFill>
              </a:rPr>
              <a:t>rich in Omega 3 Fatty </a:t>
            </a:r>
            <a:r>
              <a:rPr lang="en-US" sz="3300" b="1" dirty="0" smtClean="0">
                <a:solidFill>
                  <a:srgbClr val="C00000"/>
                </a:solidFill>
              </a:rPr>
              <a:t>acids) </a:t>
            </a:r>
            <a:r>
              <a:rPr lang="en-US" sz="3300" b="1" dirty="0">
                <a:solidFill>
                  <a:srgbClr val="C00000"/>
                </a:solidFill>
              </a:rPr>
              <a:t>Eaters has </a:t>
            </a:r>
            <a:r>
              <a:rPr lang="en-US" sz="3300" b="1" dirty="0" smtClean="0">
                <a:solidFill>
                  <a:srgbClr val="0070C0"/>
                </a:solidFill>
              </a:rPr>
              <a:t>Healthy Brain and Heart</a:t>
            </a:r>
            <a:endParaRPr lang="en-US" sz="33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3300" b="1" dirty="0">
              <a:solidFill>
                <a:srgbClr val="C00000"/>
              </a:solidFill>
            </a:endParaRPr>
          </a:p>
          <a:p>
            <a:r>
              <a:rPr lang="en-US" sz="4050" b="1" dirty="0"/>
              <a:t>Brain development with an efficient nervous function</a:t>
            </a:r>
            <a:r>
              <a:rPr lang="en-US" sz="4050" dirty="0"/>
              <a:t>.</a:t>
            </a:r>
          </a:p>
          <a:p>
            <a:pPr marL="0" indent="0">
              <a:buNone/>
            </a:pPr>
            <a:endParaRPr lang="en-US" sz="4050" dirty="0"/>
          </a:p>
          <a:p>
            <a:r>
              <a:rPr lang="en-US" sz="4050" b="1" dirty="0">
                <a:solidFill>
                  <a:srgbClr val="C00000"/>
                </a:solidFill>
              </a:rPr>
              <a:t>Protected from Heart attacks.</a:t>
            </a:r>
          </a:p>
          <a:p>
            <a:endParaRPr lang="en-US" sz="405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7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229100"/>
          </a:xfrm>
        </p:spPr>
        <p:txBody>
          <a:bodyPr>
            <a:normAutofit/>
          </a:bodyPr>
          <a:lstStyle/>
          <a:p>
            <a:r>
              <a:rPr lang="en-US" sz="3300" b="1" dirty="0">
                <a:solidFill>
                  <a:srgbClr val="C00000"/>
                </a:solidFill>
              </a:rPr>
              <a:t>Deficiency of Essential Fatty acids </a:t>
            </a:r>
            <a:r>
              <a:rPr lang="en-US" sz="3300" b="1" dirty="0"/>
              <a:t>:</a:t>
            </a:r>
          </a:p>
          <a:p>
            <a:pPr algn="ctr"/>
            <a:r>
              <a:rPr lang="en-US" sz="3300" b="1" dirty="0">
                <a:solidFill>
                  <a:srgbClr val="0070C0"/>
                </a:solidFill>
              </a:rPr>
              <a:t>Affects every cell ,organ and system </a:t>
            </a:r>
          </a:p>
          <a:p>
            <a:pPr lvl="1"/>
            <a:r>
              <a:rPr lang="en-US" sz="3300" b="1" dirty="0"/>
              <a:t>Growth retardation</a:t>
            </a:r>
          </a:p>
          <a:p>
            <a:pPr lvl="1"/>
            <a:r>
              <a:rPr lang="en-US" sz="3300" b="1" dirty="0"/>
              <a:t>Problems with reproduction</a:t>
            </a:r>
          </a:p>
          <a:p>
            <a:pPr lvl="1"/>
            <a:r>
              <a:rPr lang="en-US" sz="3300" b="1" dirty="0"/>
              <a:t>Skin lesions</a:t>
            </a:r>
          </a:p>
          <a:p>
            <a:pPr lvl="1"/>
            <a:r>
              <a:rPr lang="en-US" sz="3300" b="1" dirty="0"/>
              <a:t>Kidney and Liver disorders</a:t>
            </a:r>
          </a:p>
          <a:p>
            <a:pPr lvl="1"/>
            <a:r>
              <a:rPr lang="en-US" sz="3300" b="1" dirty="0"/>
              <a:t>Brain disorders/Behavioral disorders.</a:t>
            </a:r>
          </a:p>
          <a:p>
            <a:pPr lvl="1"/>
            <a:endParaRPr lang="en-US" sz="3300" b="1" dirty="0"/>
          </a:p>
          <a:p>
            <a:endParaRPr lang="en-US" sz="3300" b="1" dirty="0"/>
          </a:p>
        </p:txBody>
      </p:sp>
    </p:spTree>
    <p:extLst>
      <p:ext uri="{BB962C8B-B14F-4D97-AF65-F5344CB8AC3E}">
        <p14:creationId xmlns:p14="http://schemas.microsoft.com/office/powerpoint/2010/main" val="196598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28600"/>
            <a:ext cx="8663940" cy="17145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Deficiency Of PUFAs/ Omega 3,6  Fatty acids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2308860"/>
            <a:ext cx="8663940" cy="3520440"/>
          </a:xfrm>
        </p:spPr>
        <p:txBody>
          <a:bodyPr>
            <a:normAutofit/>
          </a:bodyPr>
          <a:lstStyle/>
          <a:p>
            <a:r>
              <a:rPr lang="en-US" sz="3225" dirty="0"/>
              <a:t>Deficit of omega  fatty acids </a:t>
            </a:r>
            <a:r>
              <a:rPr lang="en-US" sz="3225" b="1" dirty="0">
                <a:solidFill>
                  <a:srgbClr val="C00000"/>
                </a:solidFill>
              </a:rPr>
              <a:t>affect the normal growth ,development and functioning of brain.</a:t>
            </a:r>
          </a:p>
          <a:p>
            <a:r>
              <a:rPr lang="en-US" sz="3225" dirty="0"/>
              <a:t>Persons may suffer from </a:t>
            </a:r>
            <a:r>
              <a:rPr lang="en-US" sz="3225" b="1" dirty="0"/>
              <a:t>mental illness </a:t>
            </a:r>
            <a:r>
              <a:rPr lang="en-US" sz="3225" dirty="0"/>
              <a:t>like</a:t>
            </a:r>
            <a:r>
              <a:rPr lang="en-US" sz="2700" dirty="0"/>
              <a:t>:</a:t>
            </a:r>
          </a:p>
          <a:p>
            <a:pPr lvl="1"/>
            <a:r>
              <a:rPr lang="en-US" sz="3225" b="1" dirty="0"/>
              <a:t>Depression</a:t>
            </a:r>
          </a:p>
          <a:p>
            <a:pPr lvl="1"/>
            <a:r>
              <a:rPr lang="en-US" sz="3225" b="1" dirty="0"/>
              <a:t>Attention deficit</a:t>
            </a:r>
          </a:p>
          <a:p>
            <a:pPr lvl="1"/>
            <a:r>
              <a:rPr lang="en-US" sz="3225" b="1" dirty="0"/>
              <a:t>Dementia=</a:t>
            </a:r>
            <a:r>
              <a:rPr lang="en-US" sz="3225" b="1" dirty="0">
                <a:solidFill>
                  <a:srgbClr val="C00000"/>
                </a:solidFill>
              </a:rPr>
              <a:t>Alzheimer's Disease</a:t>
            </a:r>
          </a:p>
          <a:p>
            <a:pPr lvl="1">
              <a:buNone/>
            </a:pPr>
            <a:endParaRPr lang="en-US" sz="3225" b="1" dirty="0"/>
          </a:p>
        </p:txBody>
      </p:sp>
    </p:spTree>
    <p:extLst>
      <p:ext uri="{BB962C8B-B14F-4D97-AF65-F5344CB8AC3E}">
        <p14:creationId xmlns:p14="http://schemas.microsoft.com/office/powerpoint/2010/main" val="114764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771650"/>
            <a:ext cx="7772400" cy="4229100"/>
          </a:xfrm>
        </p:spPr>
        <p:txBody>
          <a:bodyPr>
            <a:normAutofit/>
          </a:bodyPr>
          <a:lstStyle/>
          <a:p>
            <a:r>
              <a:rPr lang="en-US" sz="3600" dirty="0"/>
              <a:t>Deficiency of </a:t>
            </a:r>
            <a:r>
              <a:rPr lang="en-US" sz="3600" b="1" dirty="0"/>
              <a:t>Omega 3 Fatty acids</a:t>
            </a:r>
            <a:r>
              <a:rPr lang="en-US" sz="3600" dirty="0"/>
              <a:t> :</a:t>
            </a:r>
          </a:p>
          <a:p>
            <a:pPr lvl="1"/>
            <a:r>
              <a:rPr lang="en-US" sz="3450" b="1" dirty="0">
                <a:solidFill>
                  <a:srgbClr val="C00000"/>
                </a:solidFill>
              </a:rPr>
              <a:t>Alters the cell membrane structure</a:t>
            </a:r>
            <a:r>
              <a:rPr lang="en-US" sz="3450" dirty="0"/>
              <a:t>.</a:t>
            </a:r>
          </a:p>
          <a:p>
            <a:pPr lvl="1"/>
            <a:r>
              <a:rPr lang="en-US" sz="3450" dirty="0"/>
              <a:t>Increases the </a:t>
            </a:r>
            <a:r>
              <a:rPr lang="en-US" sz="3450" b="1" dirty="0">
                <a:solidFill>
                  <a:srgbClr val="C00000"/>
                </a:solidFill>
              </a:rPr>
              <a:t>risk of </a:t>
            </a:r>
          </a:p>
          <a:p>
            <a:pPr lvl="2"/>
            <a:r>
              <a:rPr lang="en-US" sz="3225" b="1" dirty="0">
                <a:solidFill>
                  <a:srgbClr val="C00000"/>
                </a:solidFill>
              </a:rPr>
              <a:t>Heart attack</a:t>
            </a:r>
          </a:p>
          <a:p>
            <a:pPr lvl="2"/>
            <a:r>
              <a:rPr lang="en-US" sz="3225" b="1" dirty="0">
                <a:solidFill>
                  <a:srgbClr val="C00000"/>
                </a:solidFill>
              </a:rPr>
              <a:t>Cancer</a:t>
            </a:r>
          </a:p>
          <a:p>
            <a:pPr lvl="2"/>
            <a:r>
              <a:rPr lang="en-US" sz="3225" b="1" dirty="0">
                <a:solidFill>
                  <a:srgbClr val="C00000"/>
                </a:solidFill>
              </a:rPr>
              <a:t>Rheumatoid Arthritis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0992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Fatty Acids are Defined as: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932" y="1828800"/>
            <a:ext cx="8676068" cy="4525963"/>
          </a:xfrm>
        </p:spPr>
        <p:txBody>
          <a:bodyPr>
            <a:normAutofit/>
          </a:bodyPr>
          <a:lstStyle/>
          <a:p>
            <a:r>
              <a:rPr lang="en-US" sz="3300" b="1" dirty="0"/>
              <a:t>Fatty acids are chemically </a:t>
            </a:r>
            <a:r>
              <a:rPr lang="en-US" sz="3300" b="1" dirty="0">
                <a:solidFill>
                  <a:srgbClr val="C00000"/>
                </a:solidFill>
              </a:rPr>
              <a:t>Organic acids </a:t>
            </a:r>
          </a:p>
          <a:p>
            <a:pPr marL="0" indent="0">
              <a:buNone/>
            </a:pPr>
            <a:endParaRPr lang="en-US" sz="3300" b="1" dirty="0">
              <a:solidFill>
                <a:srgbClr val="C00000"/>
              </a:solidFill>
            </a:endParaRPr>
          </a:p>
          <a:p>
            <a:r>
              <a:rPr lang="en-US" sz="3300" dirty="0"/>
              <a:t>With </a:t>
            </a:r>
            <a:r>
              <a:rPr lang="en-US" sz="3300" b="1" dirty="0">
                <a:solidFill>
                  <a:srgbClr val="0070C0"/>
                </a:solidFill>
              </a:rPr>
              <a:t>Aliphatic Hydrocarbon chain </a:t>
            </a:r>
            <a:r>
              <a:rPr lang="en-US" sz="3300" b="1" dirty="0">
                <a:solidFill>
                  <a:srgbClr val="C00000"/>
                </a:solidFill>
              </a:rPr>
              <a:t>(of varying length C2 to C26) </a:t>
            </a:r>
            <a:r>
              <a:rPr lang="en-US" sz="3300" dirty="0"/>
              <a:t>with </a:t>
            </a:r>
            <a:r>
              <a:rPr lang="en-US" sz="3300" b="1" dirty="0">
                <a:solidFill>
                  <a:srgbClr val="0070C0"/>
                </a:solidFill>
              </a:rPr>
              <a:t>Mono terminal Carboxylic </a:t>
            </a:r>
            <a:r>
              <a:rPr lang="en-US" sz="3300" b="1" dirty="0" smtClean="0">
                <a:solidFill>
                  <a:srgbClr val="0070C0"/>
                </a:solidFill>
              </a:rPr>
              <a:t>acid group as functional group.</a:t>
            </a:r>
            <a:endParaRPr lang="en-US" sz="33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33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en-US" sz="3000" b="1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1695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257550"/>
            <a:ext cx="82296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50" b="1" dirty="0">
                <a:solidFill>
                  <a:srgbClr val="C00000"/>
                </a:solidFill>
              </a:rPr>
              <a:t>Phrynoderma /Toad Skin is due</a:t>
            </a:r>
            <a:br>
              <a:rPr lang="en-US" sz="4050" b="1" dirty="0">
                <a:solidFill>
                  <a:srgbClr val="C00000"/>
                </a:solidFill>
              </a:rPr>
            </a:br>
            <a:r>
              <a:rPr lang="en-US" sz="4050" b="1" dirty="0">
                <a:solidFill>
                  <a:srgbClr val="C00000"/>
                </a:solidFill>
              </a:rPr>
              <a:t> to PUFA deficiency.</a:t>
            </a:r>
            <a:br>
              <a:rPr lang="en-US" sz="4050" b="1" dirty="0">
                <a:solidFill>
                  <a:srgbClr val="C000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94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839200" cy="6400800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>
                <a:solidFill>
                  <a:srgbClr val="C00000"/>
                </a:solidFill>
              </a:rPr>
              <a:t>Phrynoderma /Toad Skin </a:t>
            </a:r>
            <a:r>
              <a:rPr lang="en-US" sz="2700" b="1" dirty="0" smtClean="0">
                <a:solidFill>
                  <a:srgbClr val="C00000"/>
                </a:solidFill>
              </a:rPr>
              <a:t>Symptoms</a:t>
            </a:r>
          </a:p>
          <a:p>
            <a:pPr marL="0" indent="0" algn="ctr">
              <a:buNone/>
            </a:pPr>
            <a:endParaRPr lang="en-US" sz="2700" b="1" dirty="0">
              <a:solidFill>
                <a:srgbClr val="C00000"/>
              </a:solidFill>
            </a:endParaRPr>
          </a:p>
          <a:p>
            <a:r>
              <a:rPr lang="en-US" sz="2700" b="1" dirty="0"/>
              <a:t>The skin becomes dry with lesions</a:t>
            </a:r>
          </a:p>
          <a:p>
            <a:pPr marL="0" indent="0">
              <a:buNone/>
            </a:pPr>
            <a:r>
              <a:rPr lang="en-US" sz="2700" dirty="0"/>
              <a:t>   </a:t>
            </a:r>
            <a:r>
              <a:rPr lang="en-US" sz="2700" b="1" dirty="0">
                <a:solidFill>
                  <a:srgbClr val="C00000"/>
                </a:solidFill>
              </a:rPr>
              <a:t>(Scaly Dermatitis).</a:t>
            </a:r>
          </a:p>
          <a:p>
            <a:r>
              <a:rPr lang="en-US" sz="2700" b="1" dirty="0"/>
              <a:t>Presence of </a:t>
            </a:r>
            <a:r>
              <a:rPr lang="en-US" sz="2700" b="1" dirty="0">
                <a:solidFill>
                  <a:srgbClr val="C00000"/>
                </a:solidFill>
              </a:rPr>
              <a:t>horny erruptions </a:t>
            </a:r>
            <a:r>
              <a:rPr lang="en-US" sz="2700" b="1" dirty="0"/>
              <a:t>on the posterior and lateral parts of limbs, back and Buttock.</a:t>
            </a:r>
          </a:p>
          <a:p>
            <a:r>
              <a:rPr lang="en-US" sz="2700" b="1" dirty="0">
                <a:solidFill>
                  <a:srgbClr val="C00000"/>
                </a:solidFill>
              </a:rPr>
              <a:t>Loss of hair</a:t>
            </a:r>
          </a:p>
          <a:p>
            <a:r>
              <a:rPr lang="en-US" sz="2700" b="1" dirty="0">
                <a:solidFill>
                  <a:srgbClr val="C00000"/>
                </a:solidFill>
              </a:rPr>
              <a:t>Poor wound healing</a:t>
            </a:r>
          </a:p>
          <a:p>
            <a:r>
              <a:rPr lang="en-US" sz="2700" b="1" dirty="0">
                <a:solidFill>
                  <a:srgbClr val="C00000"/>
                </a:solidFill>
              </a:rPr>
              <a:t>Acanthosis and Hyperkeratosis</a:t>
            </a:r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2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00250"/>
            <a:ext cx="8839200" cy="3600450"/>
          </a:xfrm>
        </p:spPr>
        <p:txBody>
          <a:bodyPr>
            <a:normAutofit/>
          </a:bodyPr>
          <a:lstStyle/>
          <a:p>
            <a:r>
              <a:rPr lang="en-US" sz="3600" b="1" dirty="0"/>
              <a:t>Deficiency of PUFAs lower:</a:t>
            </a:r>
          </a:p>
          <a:p>
            <a:pPr marL="0" indent="0">
              <a:buNone/>
            </a:pPr>
            <a:endParaRPr lang="en-US" sz="3600" dirty="0"/>
          </a:p>
          <a:p>
            <a:pPr lvl="1"/>
            <a:r>
              <a:rPr lang="en-US" sz="3450" dirty="0"/>
              <a:t>Oxidative Phosphorylation-ATP generation</a:t>
            </a:r>
          </a:p>
          <a:p>
            <a:pPr marL="294894" lvl="1" indent="0">
              <a:buNone/>
            </a:pPr>
            <a:endParaRPr lang="en-US" sz="3450" dirty="0"/>
          </a:p>
          <a:p>
            <a:pPr lvl="1"/>
            <a:r>
              <a:rPr lang="en-US" sz="3450" dirty="0"/>
              <a:t>Fibrinolytic Activities</a:t>
            </a:r>
          </a:p>
        </p:txBody>
      </p:sp>
    </p:spTree>
    <p:extLst>
      <p:ext uri="{BB962C8B-B14F-4D97-AF65-F5344CB8AC3E}">
        <p14:creationId xmlns:p14="http://schemas.microsoft.com/office/powerpoint/2010/main" val="365040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95600"/>
            <a:ext cx="8229600" cy="1143000"/>
          </a:xfrm>
        </p:spPr>
        <p:txBody>
          <a:bodyPr/>
          <a:lstStyle/>
          <a:p>
            <a:r>
              <a:rPr lang="en-US" b="1" dirty="0" smtClean="0"/>
              <a:t>Fatty Acids At Glance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7820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964"/>
            <a:ext cx="8229600" cy="11430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0"/>
          <a:ext cx="9144000" cy="6902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5715000"/>
              </a:tblGrid>
              <a:tr h="97269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Name of Biomolecule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Fatty acids</a:t>
                      </a:r>
                      <a:endParaRPr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89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Class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Derived Lipids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891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Structural Features</a:t>
                      </a:r>
                    </a:p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Organic acids ,Hydrocarbon Chain (C2-26) Terminal Mono Carboxylic Acid 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891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Sources of FAs</a:t>
                      </a:r>
                      <a:r>
                        <a:rPr lang="en-US" sz="2800" b="1" baseline="0" dirty="0" smtClean="0"/>
                        <a:t> to body</a:t>
                      </a:r>
                      <a:endParaRPr lang="en-US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From Exogenous and Endogenous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8357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Distribution in Body</a:t>
                      </a:r>
                    </a:p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FAs mostly in esterified form, Associated with Simple and Compound Lipids. Distributed in all tissues.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89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Functional aspects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Energy, Biomembrane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components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02437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Interrelationships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Fatty acids associated to other form of  Simple and Compound Lipids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97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00"/>
            <a:ext cx="8229600" cy="85725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</a:rPr>
              <a:t>Different Forms Of </a:t>
            </a:r>
            <a:br>
              <a:rPr lang="en-US" sz="6000" b="1" dirty="0">
                <a:solidFill>
                  <a:srgbClr val="C00000"/>
                </a:solidFill>
              </a:rPr>
            </a:br>
            <a:r>
              <a:rPr lang="en-US" sz="6000" b="1" dirty="0"/>
              <a:t>Fatty acids In Body</a:t>
            </a:r>
          </a:p>
        </p:txBody>
      </p:sp>
    </p:spTree>
    <p:extLst>
      <p:ext uri="{BB962C8B-B14F-4D97-AF65-F5344CB8AC3E}">
        <p14:creationId xmlns:p14="http://schemas.microsoft.com/office/powerpoint/2010/main" val="148350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2925" b="1" dirty="0"/>
              <a:t>Free Fatty acid /Unesterified Fatty acid</a:t>
            </a:r>
            <a:br>
              <a:rPr lang="en-US" sz="2925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00300"/>
            <a:ext cx="9067800" cy="3200400"/>
          </a:xfrm>
        </p:spPr>
        <p:txBody>
          <a:bodyPr/>
          <a:lstStyle/>
          <a:p>
            <a:pPr lvl="2"/>
            <a:r>
              <a:rPr lang="en-US" sz="3600" dirty="0"/>
              <a:t>Fatty acid </a:t>
            </a:r>
            <a:r>
              <a:rPr lang="en-US" sz="3600" dirty="0" smtClean="0"/>
              <a:t>who </a:t>
            </a:r>
            <a:r>
              <a:rPr lang="en-US" sz="3600" b="1" dirty="0" smtClean="0">
                <a:solidFill>
                  <a:srgbClr val="C00000"/>
                </a:solidFill>
              </a:rPr>
              <a:t>has</a:t>
            </a:r>
            <a:r>
              <a:rPr lang="en-US" sz="3600" dirty="0" smtClean="0"/>
              <a:t> </a:t>
            </a:r>
            <a:r>
              <a:rPr lang="en-US" sz="3600" b="1" dirty="0">
                <a:solidFill>
                  <a:srgbClr val="C00000"/>
                </a:solidFill>
              </a:rPr>
              <a:t>free Carboxylic group</a:t>
            </a:r>
          </a:p>
          <a:p>
            <a:pPr marL="500634" lvl="2" indent="0">
              <a:buNone/>
            </a:pPr>
            <a:endParaRPr lang="en-US" sz="3600" dirty="0"/>
          </a:p>
          <a:p>
            <a:pPr lvl="2"/>
            <a:r>
              <a:rPr lang="en-US" sz="3600" dirty="0"/>
              <a:t>Fatty acid not </a:t>
            </a:r>
            <a:r>
              <a:rPr lang="en-US" sz="3600" dirty="0" smtClean="0"/>
              <a:t>reacted and linked </a:t>
            </a:r>
            <a:r>
              <a:rPr lang="en-US" sz="3600" dirty="0"/>
              <a:t>to an Alcohol by an Ester bond.</a:t>
            </a:r>
          </a:p>
          <a:p>
            <a:pPr lvl="1"/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07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85725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2700" b="1" dirty="0">
                <a:solidFill>
                  <a:schemeClr val="tx1"/>
                </a:solidFill>
              </a:rPr>
              <a:t>Esterified Fatty acid/Bound form of Fatty Acid</a:t>
            </a:r>
            <a:br>
              <a:rPr lang="en-US" sz="2700" b="1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sz="4050" dirty="0"/>
              <a:t>Fatty acid </a:t>
            </a:r>
            <a:r>
              <a:rPr lang="en-US" sz="4050" b="1" dirty="0">
                <a:solidFill>
                  <a:srgbClr val="C00000"/>
                </a:solidFill>
              </a:rPr>
              <a:t>has no free Carboxylic group</a:t>
            </a:r>
          </a:p>
          <a:p>
            <a:pPr marL="500634" lvl="2" indent="0">
              <a:buNone/>
            </a:pPr>
            <a:endParaRPr lang="en-US" sz="4050" dirty="0"/>
          </a:p>
          <a:p>
            <a:pPr lvl="2"/>
            <a:r>
              <a:rPr lang="en-US" sz="4050" b="1" dirty="0"/>
              <a:t>Fatty acid is linked to an Alcohol </a:t>
            </a:r>
            <a:r>
              <a:rPr lang="en-US" sz="4050" dirty="0"/>
              <a:t>with an </a:t>
            </a:r>
            <a:r>
              <a:rPr lang="en-US" sz="4050" b="1" dirty="0">
                <a:solidFill>
                  <a:srgbClr val="C00000"/>
                </a:solidFill>
              </a:rPr>
              <a:t>Ester bond.</a:t>
            </a:r>
          </a:p>
        </p:txBody>
      </p:sp>
    </p:spTree>
    <p:extLst>
      <p:ext uri="{BB962C8B-B14F-4D97-AF65-F5344CB8AC3E}">
        <p14:creationId xmlns:p14="http://schemas.microsoft.com/office/powerpoint/2010/main" val="67879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305800" cy="20764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500" b="1" dirty="0"/>
              <a:t>Classification of Fatty </a:t>
            </a:r>
            <a:r>
              <a:rPr lang="en-US" sz="4500" b="1" dirty="0" smtClean="0"/>
              <a:t>acids</a:t>
            </a:r>
            <a:br>
              <a:rPr lang="en-US" sz="4500" b="1" dirty="0" smtClean="0"/>
            </a:br>
            <a:r>
              <a:rPr lang="en-US" sz="4500" b="1" dirty="0" smtClean="0"/>
              <a:t>Biomedically Important Fatty Acids</a:t>
            </a:r>
            <a:br>
              <a:rPr lang="en-US" sz="4500" b="1" dirty="0" smtClean="0"/>
            </a:br>
            <a:r>
              <a:rPr lang="en-US" sz="4500" b="1" dirty="0" smtClean="0"/>
              <a:t/>
            </a:r>
            <a:br>
              <a:rPr lang="en-US" sz="4500" b="1" dirty="0" smtClean="0"/>
            </a:br>
            <a:r>
              <a:rPr lang="en-US" sz="4500" b="1" dirty="0" smtClean="0">
                <a:solidFill>
                  <a:srgbClr val="C00000"/>
                </a:solidFill>
              </a:rPr>
              <a:t>Based On  Six Different </a:t>
            </a:r>
            <a:r>
              <a:rPr lang="en-US" sz="4500" b="1" dirty="0">
                <a:solidFill>
                  <a:srgbClr val="C00000"/>
                </a:solidFill>
              </a:rPr>
              <a:t>Modes:</a:t>
            </a:r>
            <a:br>
              <a:rPr lang="en-US" sz="4500" b="1" dirty="0">
                <a:solidFill>
                  <a:srgbClr val="C00000"/>
                </a:solidFill>
              </a:rPr>
            </a:br>
            <a:endParaRPr lang="en-US" sz="4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382000" cy="17716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025" b="1" dirty="0">
                <a:solidFill>
                  <a:srgbClr val="C00000"/>
                </a:solidFill>
              </a:rPr>
              <a:t>Study Of </a:t>
            </a:r>
            <a:r>
              <a:rPr lang="en-US" sz="6000" b="1" dirty="0">
                <a:solidFill>
                  <a:srgbClr val="C00000"/>
                </a:solidFill>
              </a:rPr>
              <a:t>Fatty Acids</a:t>
            </a:r>
            <a:br>
              <a:rPr lang="en-US" sz="6000" b="1" dirty="0">
                <a:solidFill>
                  <a:srgbClr val="C00000"/>
                </a:solidFill>
              </a:rPr>
            </a:b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09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21"/>
            <a:ext cx="9144000" cy="65532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Classification of FAs Based </a:t>
            </a:r>
            <a:r>
              <a:rPr lang="en-US" sz="2800" b="1" dirty="0" smtClean="0">
                <a:solidFill>
                  <a:srgbClr val="C00000"/>
                </a:solidFill>
              </a:rPr>
              <a:t>on Six Modes:</a:t>
            </a:r>
          </a:p>
          <a:p>
            <a:pPr marL="0" indent="0" algn="ctr">
              <a:buNone/>
            </a:pPr>
            <a:endParaRPr lang="en-US" sz="2800" b="1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Total number of Carbon atoms </a:t>
            </a:r>
            <a:r>
              <a:rPr lang="en-US" sz="2800" dirty="0"/>
              <a:t>in a Fatty acid </a:t>
            </a:r>
            <a:r>
              <a:rPr lang="en-US" sz="2800" dirty="0" smtClean="0"/>
              <a:t>structure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Hydrocarbon chain length </a:t>
            </a:r>
            <a:r>
              <a:rPr lang="en-US" sz="2800" dirty="0"/>
              <a:t>of Fatty </a:t>
            </a:r>
            <a:r>
              <a:rPr lang="en-US" sz="2800" dirty="0" smtClean="0"/>
              <a:t>acid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Bonds present </a:t>
            </a:r>
            <a:r>
              <a:rPr lang="en-US" sz="2800" dirty="0"/>
              <a:t>in Fatty </a:t>
            </a:r>
            <a:r>
              <a:rPr lang="en-US" sz="2800" dirty="0" smtClean="0"/>
              <a:t>acid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Nutritional requirement</a:t>
            </a:r>
            <a:r>
              <a:rPr lang="en-US" sz="2800" dirty="0"/>
              <a:t> of Fatty </a:t>
            </a:r>
            <a:r>
              <a:rPr lang="en-US" sz="2800" dirty="0" smtClean="0"/>
              <a:t>acid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Chemical </a:t>
            </a:r>
            <a:r>
              <a:rPr lang="en-US" sz="2800" b="1" dirty="0" smtClean="0"/>
              <a:t>Nature </a:t>
            </a:r>
            <a:r>
              <a:rPr lang="en-US" sz="2800" b="1" dirty="0"/>
              <a:t>and </a:t>
            </a:r>
            <a:r>
              <a:rPr lang="en-US" sz="2800" b="1" dirty="0" smtClean="0"/>
              <a:t>Structure </a:t>
            </a:r>
            <a:r>
              <a:rPr lang="en-US" sz="2800" dirty="0"/>
              <a:t>of Fatty </a:t>
            </a:r>
            <a:r>
              <a:rPr lang="en-US" sz="2800" dirty="0" smtClean="0"/>
              <a:t>acids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Geometric Isomerism of UFAs </a:t>
            </a:r>
          </a:p>
        </p:txBody>
      </p:sp>
    </p:spTree>
    <p:extLst>
      <p:ext uri="{BB962C8B-B14F-4D97-AF65-F5344CB8AC3E}">
        <p14:creationId xmlns:p14="http://schemas.microsoft.com/office/powerpoint/2010/main" val="186991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76400"/>
            <a:ext cx="8077200" cy="2667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Fatty acids Based on </a:t>
            </a:r>
            <a:br>
              <a:rPr lang="en-US" sz="3600" b="1" dirty="0"/>
            </a:br>
            <a:r>
              <a:rPr lang="en-US" sz="3600" b="1" dirty="0"/>
              <a:t>Total Number of Carbon atoms</a:t>
            </a:r>
            <a:br>
              <a:rPr lang="en-US" sz="3600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81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14550"/>
            <a:ext cx="8382000" cy="3886200"/>
          </a:xfrm>
        </p:spPr>
        <p:txBody>
          <a:bodyPr>
            <a:normAutofit/>
          </a:bodyPr>
          <a:lstStyle/>
          <a:p>
            <a:pPr lvl="2"/>
            <a:r>
              <a:rPr lang="en-US" sz="3675" b="1" dirty="0">
                <a:solidFill>
                  <a:srgbClr val="C00000"/>
                </a:solidFill>
              </a:rPr>
              <a:t>Even numbered Carbon </a:t>
            </a:r>
            <a:r>
              <a:rPr lang="en-US" sz="3675" dirty="0"/>
              <a:t>Atom </a:t>
            </a:r>
            <a:r>
              <a:rPr lang="en-US" sz="3675" b="1" dirty="0"/>
              <a:t>Fatty </a:t>
            </a:r>
            <a:r>
              <a:rPr lang="en-US" sz="3675" b="1" dirty="0" smtClean="0"/>
              <a:t>acids (2,4,6,8,16,18,20 </a:t>
            </a:r>
            <a:r>
              <a:rPr lang="en-US" sz="3675" b="1" dirty="0" err="1" smtClean="0"/>
              <a:t>etc</a:t>
            </a:r>
            <a:r>
              <a:rPr lang="en-US" sz="3675" b="1" dirty="0" smtClean="0"/>
              <a:t>)</a:t>
            </a:r>
            <a:endParaRPr lang="en-US" sz="3675" b="1" dirty="0"/>
          </a:p>
          <a:p>
            <a:pPr marL="500634" lvl="2" indent="0">
              <a:buNone/>
            </a:pPr>
            <a:endParaRPr lang="en-US" sz="3675" b="1" dirty="0"/>
          </a:p>
          <a:p>
            <a:pPr lvl="2"/>
            <a:r>
              <a:rPr lang="en-US" sz="3675" b="1" dirty="0">
                <a:solidFill>
                  <a:srgbClr val="C00000"/>
                </a:solidFill>
              </a:rPr>
              <a:t>Odd numbered Carbon </a:t>
            </a:r>
            <a:r>
              <a:rPr lang="en-US" sz="3675" dirty="0"/>
              <a:t>Atom </a:t>
            </a:r>
            <a:r>
              <a:rPr lang="en-US" sz="3675" b="1" dirty="0"/>
              <a:t>Fatty </a:t>
            </a:r>
            <a:r>
              <a:rPr lang="en-US" sz="3675" b="1" dirty="0" smtClean="0"/>
              <a:t>acids (3,5,7,---)</a:t>
            </a:r>
            <a:endParaRPr lang="en-US" sz="3675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77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4500"/>
            <a:ext cx="8991600" cy="3886200"/>
          </a:xfrm>
        </p:spPr>
        <p:txBody>
          <a:bodyPr>
            <a:normAutofit/>
          </a:bodyPr>
          <a:lstStyle/>
          <a:p>
            <a:r>
              <a:rPr lang="en-US" sz="3600" dirty="0"/>
              <a:t>Most </a:t>
            </a:r>
            <a:r>
              <a:rPr lang="en-US" sz="3600" b="1" dirty="0">
                <a:solidFill>
                  <a:srgbClr val="C00000"/>
                </a:solidFill>
              </a:rPr>
              <a:t>naturally occurring </a:t>
            </a:r>
            <a:r>
              <a:rPr lang="en-US" sz="3600" b="1" dirty="0" smtClean="0">
                <a:solidFill>
                  <a:srgbClr val="C00000"/>
                </a:solidFill>
              </a:rPr>
              <a:t>/human body </a:t>
            </a:r>
            <a:r>
              <a:rPr lang="en-US" sz="3600" dirty="0" smtClean="0"/>
              <a:t>Fatty </a:t>
            </a:r>
            <a:r>
              <a:rPr lang="en-US" sz="3600" dirty="0"/>
              <a:t>acids are </a:t>
            </a:r>
            <a:r>
              <a:rPr lang="en-US" sz="3600" b="1" dirty="0"/>
              <a:t>even carbon numbered FAs.</a:t>
            </a:r>
          </a:p>
          <a:p>
            <a:pPr marL="0" indent="0">
              <a:buNone/>
            </a:pPr>
            <a:r>
              <a:rPr lang="en-US" sz="3600" b="1" dirty="0"/>
              <a:t> </a:t>
            </a:r>
          </a:p>
          <a:p>
            <a:r>
              <a:rPr lang="en-US" sz="3600" dirty="0"/>
              <a:t>Since </a:t>
            </a:r>
            <a:r>
              <a:rPr lang="en-US" sz="3600" b="1" dirty="0">
                <a:solidFill>
                  <a:srgbClr val="C00000"/>
                </a:solidFill>
              </a:rPr>
              <a:t>biosynthesis of Fatty acids uses 2 Carbon units </a:t>
            </a:r>
            <a:r>
              <a:rPr lang="en-US" sz="3600" b="1" dirty="0" smtClean="0"/>
              <a:t>Acetyl-CoA (</a:t>
            </a:r>
            <a:r>
              <a:rPr lang="en-US" sz="3600" b="1" dirty="0"/>
              <a:t>C2)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890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553200"/>
          </a:xfrm>
        </p:spPr>
        <p:txBody>
          <a:bodyPr/>
          <a:lstStyle/>
          <a:p>
            <a:r>
              <a:rPr lang="en-US" sz="4050" b="1" dirty="0">
                <a:solidFill>
                  <a:srgbClr val="C00000"/>
                </a:solidFill>
              </a:rPr>
              <a:t>Examples  of Even Carbon Numbered Fatty acids:</a:t>
            </a:r>
          </a:p>
          <a:p>
            <a:pPr lvl="1"/>
            <a:r>
              <a:rPr lang="en-US" sz="2700" b="1" dirty="0"/>
              <a:t>Butyric Acid (C4)</a:t>
            </a:r>
          </a:p>
          <a:p>
            <a:pPr lvl="1"/>
            <a:r>
              <a:rPr lang="en-US" sz="2700" b="1" dirty="0"/>
              <a:t>Palmitic Acid (C16) </a:t>
            </a:r>
            <a:endParaRPr lang="en-US" sz="2700" b="1" dirty="0" smtClean="0"/>
          </a:p>
          <a:p>
            <a:pPr lvl="1"/>
            <a:r>
              <a:rPr lang="en-US" sz="2700" b="1" dirty="0" smtClean="0"/>
              <a:t>Stearic </a:t>
            </a:r>
            <a:r>
              <a:rPr lang="en-US" sz="2700" b="1" dirty="0"/>
              <a:t>Acid (C18</a:t>
            </a:r>
            <a:r>
              <a:rPr lang="en-US" sz="2700" b="1" dirty="0" smtClean="0"/>
              <a:t>)</a:t>
            </a:r>
          </a:p>
          <a:p>
            <a:pPr lvl="1"/>
            <a:r>
              <a:rPr lang="en-US" sz="2700" b="1" dirty="0" smtClean="0"/>
              <a:t>Oleic Acid (C18)     </a:t>
            </a:r>
            <a:r>
              <a:rPr lang="en-US" sz="2700" b="1" dirty="0" smtClean="0">
                <a:solidFill>
                  <a:srgbClr val="0070C0"/>
                </a:solidFill>
              </a:rPr>
              <a:t>(</a:t>
            </a:r>
            <a:r>
              <a:rPr lang="en-US" sz="2700" b="1" dirty="0">
                <a:solidFill>
                  <a:srgbClr val="0070C0"/>
                </a:solidFill>
              </a:rPr>
              <a:t>Most Common</a:t>
            </a:r>
            <a:r>
              <a:rPr lang="en-US" sz="2700" b="1" dirty="0" smtClean="0">
                <a:solidFill>
                  <a:srgbClr val="0070C0"/>
                </a:solidFill>
              </a:rPr>
              <a:t>)</a:t>
            </a:r>
            <a:endParaRPr lang="en-US" sz="2700" b="1" dirty="0" smtClean="0"/>
          </a:p>
          <a:p>
            <a:pPr lvl="1"/>
            <a:r>
              <a:rPr lang="en-US" sz="2700" b="1" dirty="0" smtClean="0"/>
              <a:t>Linoleic acid (C18)</a:t>
            </a:r>
          </a:p>
          <a:p>
            <a:pPr lvl="1"/>
            <a:r>
              <a:rPr lang="en-US" sz="2700" b="1" dirty="0" smtClean="0"/>
              <a:t>Linolenic Acid (C18)</a:t>
            </a:r>
            <a:endParaRPr lang="en-US" sz="2700" b="1" dirty="0"/>
          </a:p>
          <a:p>
            <a:pPr lvl="1"/>
            <a:r>
              <a:rPr lang="en-US" sz="2700" b="1" dirty="0"/>
              <a:t>Arachidic acid (C20</a:t>
            </a:r>
            <a:r>
              <a:rPr lang="en-US" sz="2700" b="1" dirty="0" smtClean="0"/>
              <a:t>)</a:t>
            </a:r>
          </a:p>
          <a:p>
            <a:pPr lvl="1"/>
            <a:r>
              <a:rPr lang="en-US" sz="2700" b="1" dirty="0" smtClean="0"/>
              <a:t>Arachidonic acid (C20)</a:t>
            </a:r>
            <a:endParaRPr lang="en-US" sz="27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3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15400" cy="5410200"/>
          </a:xfrm>
        </p:spPr>
        <p:txBody>
          <a:bodyPr>
            <a:normAutofit/>
          </a:bodyPr>
          <a:lstStyle/>
          <a:p>
            <a:r>
              <a:rPr lang="en-US" sz="3000" b="1" dirty="0"/>
              <a:t>Odd Carbon numbered Fatty acids </a:t>
            </a:r>
            <a:r>
              <a:rPr lang="en-US" sz="3000" dirty="0"/>
              <a:t>are </a:t>
            </a:r>
            <a:r>
              <a:rPr lang="en-US" sz="3000" b="1" dirty="0">
                <a:solidFill>
                  <a:srgbClr val="FF0000"/>
                </a:solidFill>
              </a:rPr>
              <a:t>less related to human </a:t>
            </a:r>
            <a:r>
              <a:rPr lang="en-US" sz="3000" b="1" dirty="0" smtClean="0">
                <a:solidFill>
                  <a:srgbClr val="FF0000"/>
                </a:solidFill>
              </a:rPr>
              <a:t>body</a:t>
            </a:r>
          </a:p>
          <a:p>
            <a:pPr marL="0" indent="0">
              <a:buNone/>
            </a:pPr>
            <a:endParaRPr lang="en-US" sz="3000" b="1" dirty="0">
              <a:solidFill>
                <a:srgbClr val="FF0000"/>
              </a:solidFill>
            </a:endParaRPr>
          </a:p>
          <a:p>
            <a:r>
              <a:rPr lang="en-US" sz="3000" b="1" dirty="0" smtClean="0">
                <a:solidFill>
                  <a:srgbClr val="0070C0"/>
                </a:solidFill>
              </a:rPr>
              <a:t>Example </a:t>
            </a:r>
            <a:r>
              <a:rPr lang="en-US" sz="3000" b="1" dirty="0">
                <a:solidFill>
                  <a:srgbClr val="0070C0"/>
                </a:solidFill>
              </a:rPr>
              <a:t>of Odd carbon Fatty </a:t>
            </a:r>
            <a:r>
              <a:rPr lang="en-US" sz="3000" b="1" dirty="0" smtClean="0">
                <a:solidFill>
                  <a:srgbClr val="0070C0"/>
                </a:solidFill>
              </a:rPr>
              <a:t>acid associated to  human body</a:t>
            </a:r>
            <a:endParaRPr lang="en-US" sz="3000" b="1" dirty="0">
              <a:solidFill>
                <a:srgbClr val="0070C0"/>
              </a:solidFill>
            </a:endParaRPr>
          </a:p>
          <a:p>
            <a:pPr lvl="1"/>
            <a:r>
              <a:rPr lang="en-US" sz="4050" b="1" dirty="0"/>
              <a:t>Propionic Acid ( 3C</a:t>
            </a:r>
            <a:r>
              <a:rPr lang="en-US" sz="4050" b="1" dirty="0" smtClean="0"/>
              <a:t>)</a:t>
            </a:r>
            <a:endParaRPr lang="en-US" sz="4050" b="1" dirty="0"/>
          </a:p>
        </p:txBody>
      </p:sp>
    </p:spTree>
    <p:extLst>
      <p:ext uri="{BB962C8B-B14F-4D97-AF65-F5344CB8AC3E}">
        <p14:creationId xmlns:p14="http://schemas.microsoft.com/office/powerpoint/2010/main" val="187838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00"/>
            <a:ext cx="9144000" cy="2971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Fatty acids Based on </a:t>
            </a:r>
            <a:r>
              <a:rPr lang="en-US" sz="3600" b="1" dirty="0" smtClean="0">
                <a:solidFill>
                  <a:srgbClr val="C00000"/>
                </a:solidFill>
              </a:rPr>
              <a:t/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Nature and Number </a:t>
            </a:r>
            <a:r>
              <a:rPr lang="en-US" sz="3600" b="1" dirty="0">
                <a:solidFill>
                  <a:srgbClr val="C00000"/>
                </a:solidFill>
              </a:rPr>
              <a:t>of Bonds present </a:t>
            </a:r>
            <a:br>
              <a:rPr lang="en-US" sz="3600" b="1" dirty="0">
                <a:solidFill>
                  <a:srgbClr val="C000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10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atty-ac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55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figure_05_02_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5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45720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4350" b="1" dirty="0"/>
              <a:t>Saturated Fatty acids(SFAs)</a:t>
            </a:r>
            <a:r>
              <a:rPr lang="en-US" sz="4350" dirty="0"/>
              <a:t> </a:t>
            </a:r>
          </a:p>
          <a:p>
            <a:r>
              <a:rPr lang="en-US" sz="4350" dirty="0"/>
              <a:t>Fatty acids having </a:t>
            </a:r>
            <a:r>
              <a:rPr lang="en-US" sz="4350" b="1" dirty="0">
                <a:solidFill>
                  <a:srgbClr val="C00000"/>
                </a:solidFill>
              </a:rPr>
              <a:t>single bonds </a:t>
            </a:r>
            <a:r>
              <a:rPr lang="en-US" sz="4350" dirty="0"/>
              <a:t>in hydrocarbon chain structure.</a:t>
            </a:r>
          </a:p>
          <a:p>
            <a:r>
              <a:rPr lang="en-US" sz="3825" b="1" dirty="0"/>
              <a:t>Examples</a:t>
            </a:r>
            <a:r>
              <a:rPr lang="en-US" sz="3825" dirty="0"/>
              <a:t>: </a:t>
            </a:r>
          </a:p>
          <a:p>
            <a:pPr lvl="1"/>
            <a:r>
              <a:rPr lang="en-US" sz="3825" b="1" dirty="0"/>
              <a:t>Acetic acid (C2)</a:t>
            </a:r>
          </a:p>
          <a:p>
            <a:pPr lvl="1"/>
            <a:r>
              <a:rPr lang="en-US" sz="3825" b="1" dirty="0"/>
              <a:t>Butyric acid (C4)</a:t>
            </a:r>
          </a:p>
          <a:p>
            <a:pPr lvl="1"/>
            <a:r>
              <a:rPr lang="en-US" sz="3825" b="1" dirty="0"/>
              <a:t>Palmitic acid (C16)</a:t>
            </a:r>
          </a:p>
          <a:p>
            <a:pPr lvl="1"/>
            <a:r>
              <a:rPr lang="en-US" sz="3825" b="1" dirty="0"/>
              <a:t>Stearic acid (C18)</a:t>
            </a:r>
          </a:p>
          <a:p>
            <a:pPr lvl="1"/>
            <a:r>
              <a:rPr lang="en-US" sz="3825" b="1" dirty="0"/>
              <a:t>Arachidic  acid(C20)</a:t>
            </a:r>
          </a:p>
          <a:p>
            <a:endParaRPr lang="en-US" sz="3825" dirty="0"/>
          </a:p>
        </p:txBody>
      </p:sp>
    </p:spTree>
    <p:extLst>
      <p:ext uri="{BB962C8B-B14F-4D97-AF65-F5344CB8AC3E}">
        <p14:creationId xmlns:p14="http://schemas.microsoft.com/office/powerpoint/2010/main" val="297531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51" y="3057951"/>
            <a:ext cx="8229600" cy="85725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/>
            </a:r>
            <a:br>
              <a:rPr lang="en-US" sz="3600" b="1" dirty="0"/>
            </a:br>
            <a:r>
              <a:rPr lang="en-US" sz="4950" b="1" dirty="0">
                <a:solidFill>
                  <a:srgbClr val="C00000"/>
                </a:solidFill>
              </a:rPr>
              <a:t>FATTY ACIDS( FAs</a:t>
            </a:r>
            <a:r>
              <a:rPr lang="en-US" sz="4950" b="1" dirty="0" smtClean="0">
                <a:solidFill>
                  <a:srgbClr val="C00000"/>
                </a:solidFill>
              </a:rPr>
              <a:t>)</a:t>
            </a:r>
            <a:br>
              <a:rPr lang="en-US" sz="4950" b="1" dirty="0" smtClean="0">
                <a:solidFill>
                  <a:srgbClr val="C00000"/>
                </a:solidFill>
              </a:rPr>
            </a:br>
            <a:r>
              <a:rPr lang="en-US" sz="4950" b="1" dirty="0">
                <a:solidFill>
                  <a:srgbClr val="C00000"/>
                </a:solidFill>
              </a:rPr>
              <a:t/>
            </a:r>
            <a:br>
              <a:rPr lang="en-US" sz="4950" b="1" dirty="0">
                <a:solidFill>
                  <a:srgbClr val="C00000"/>
                </a:solidFill>
              </a:rPr>
            </a:br>
            <a:r>
              <a:rPr lang="en-US" sz="4950" b="1" dirty="0" smtClean="0">
                <a:solidFill>
                  <a:srgbClr val="C00000"/>
                </a:solidFill>
              </a:rPr>
              <a:t>Class- Derived </a:t>
            </a:r>
            <a:r>
              <a:rPr lang="en-US" sz="4950" b="1" dirty="0">
                <a:solidFill>
                  <a:srgbClr val="C00000"/>
                </a:solidFill>
              </a:rPr>
              <a:t>Lipids</a:t>
            </a:r>
            <a:br>
              <a:rPr lang="en-US" sz="4950" b="1" dirty="0">
                <a:solidFill>
                  <a:srgbClr val="C00000"/>
                </a:solidFill>
              </a:rPr>
            </a:br>
            <a:r>
              <a:rPr lang="en-US" sz="4950" b="1" dirty="0">
                <a:solidFill>
                  <a:srgbClr val="C00000"/>
                </a:solidFill>
              </a:rPr>
              <a:t> </a:t>
            </a:r>
            <a:br>
              <a:rPr lang="en-US" sz="4950" b="1" dirty="0">
                <a:solidFill>
                  <a:srgbClr val="C00000"/>
                </a:solidFill>
              </a:rPr>
            </a:br>
            <a:r>
              <a:rPr lang="en-US" sz="4950" b="1" dirty="0"/>
              <a:t>BASIC COMPONENT </a:t>
            </a:r>
            <a:br>
              <a:rPr lang="en-US" sz="4950" b="1" dirty="0"/>
            </a:br>
            <a:r>
              <a:rPr lang="en-US" sz="4950" b="1" dirty="0"/>
              <a:t>OF </a:t>
            </a:r>
            <a:r>
              <a:rPr lang="en-US" sz="4950" b="1" dirty="0" smtClean="0"/>
              <a:t> LIPID FORMS</a:t>
            </a:r>
            <a:r>
              <a:rPr lang="en-US" sz="4950" b="1" dirty="0"/>
              <a:t/>
            </a:r>
            <a:br>
              <a:rPr lang="en-US" sz="4950" b="1" dirty="0"/>
            </a:br>
            <a:endParaRPr lang="en-US" sz="495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5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915400" cy="5486400"/>
          </a:xfrm>
        </p:spPr>
        <p:txBody>
          <a:bodyPr/>
          <a:lstStyle/>
          <a:p>
            <a:pPr algn="ctr"/>
            <a:r>
              <a:rPr lang="en-US" sz="2700" b="1" dirty="0"/>
              <a:t>Unsaturated Fatty </a:t>
            </a:r>
            <a:r>
              <a:rPr lang="en-US" sz="2700" b="1" dirty="0" smtClean="0"/>
              <a:t>acids (</a:t>
            </a:r>
            <a:r>
              <a:rPr lang="en-US" sz="2700" b="1" dirty="0"/>
              <a:t>UFAs)</a:t>
            </a:r>
          </a:p>
          <a:p>
            <a:r>
              <a:rPr lang="en-US" sz="2700" dirty="0"/>
              <a:t>Fatty acids having </a:t>
            </a:r>
            <a:r>
              <a:rPr lang="en-US" sz="2700" b="1" dirty="0">
                <a:solidFill>
                  <a:srgbClr val="C00000"/>
                </a:solidFill>
              </a:rPr>
              <a:t>double bonds</a:t>
            </a:r>
            <a:r>
              <a:rPr lang="en-US" sz="2700" dirty="0"/>
              <a:t> in its structure.</a:t>
            </a:r>
          </a:p>
          <a:p>
            <a:pPr marL="0" indent="0">
              <a:buNone/>
            </a:pPr>
            <a:endParaRPr lang="en-US" sz="2700" dirty="0"/>
          </a:p>
          <a:p>
            <a:pPr algn="ctr"/>
            <a:r>
              <a:rPr lang="en-US" sz="2700" b="1" dirty="0"/>
              <a:t>Types of UFAs:</a:t>
            </a:r>
          </a:p>
          <a:p>
            <a:r>
              <a:rPr lang="en-US" sz="2700" b="1" dirty="0">
                <a:solidFill>
                  <a:srgbClr val="C00000"/>
                </a:solidFill>
              </a:rPr>
              <a:t>Monounsaturated Fatty acids (MUFAs</a:t>
            </a:r>
            <a:r>
              <a:rPr lang="en-US" sz="2700" b="1" dirty="0" smtClean="0">
                <a:solidFill>
                  <a:srgbClr val="C00000"/>
                </a:solidFill>
              </a:rPr>
              <a:t>)</a:t>
            </a:r>
          </a:p>
          <a:p>
            <a:pPr marL="0" indent="0">
              <a:buNone/>
            </a:pPr>
            <a:endParaRPr lang="en-US" sz="2700" b="1" dirty="0">
              <a:solidFill>
                <a:srgbClr val="C00000"/>
              </a:solidFill>
            </a:endParaRPr>
          </a:p>
          <a:p>
            <a:r>
              <a:rPr lang="en-US" sz="2700" b="1" dirty="0">
                <a:solidFill>
                  <a:srgbClr val="C00000"/>
                </a:solidFill>
              </a:rPr>
              <a:t>Polyunsaturated Fatty acids (PUFAs)</a:t>
            </a:r>
          </a:p>
          <a:p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346099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00250"/>
            <a:ext cx="9601200" cy="3600450"/>
          </a:xfrm>
        </p:spPr>
        <p:txBody>
          <a:bodyPr>
            <a:normAutofit/>
          </a:bodyPr>
          <a:lstStyle/>
          <a:p>
            <a:r>
              <a:rPr lang="en-US" sz="3300" dirty="0"/>
              <a:t>Human body have </a:t>
            </a:r>
            <a:r>
              <a:rPr lang="en-US" sz="3300" b="1" dirty="0">
                <a:solidFill>
                  <a:srgbClr val="C00000"/>
                </a:solidFill>
              </a:rPr>
              <a:t>no Enzyme system to introduce double bond beyond Carbon </a:t>
            </a:r>
            <a:r>
              <a:rPr lang="en-US" sz="3300" b="1" dirty="0"/>
              <a:t>atom</a:t>
            </a:r>
            <a:r>
              <a:rPr lang="en-US" sz="3300" dirty="0"/>
              <a:t> </a:t>
            </a:r>
            <a:r>
              <a:rPr lang="en-US" sz="3300" b="1" dirty="0">
                <a:solidFill>
                  <a:srgbClr val="C00000"/>
                </a:solidFill>
              </a:rPr>
              <a:t>10</a:t>
            </a:r>
            <a:r>
              <a:rPr lang="en-US" sz="3300" dirty="0"/>
              <a:t> in the hydrocarbon chain.</a:t>
            </a:r>
          </a:p>
          <a:p>
            <a:pPr marL="0" indent="0">
              <a:buNone/>
            </a:pPr>
            <a:endParaRPr lang="en-US" sz="3300" dirty="0"/>
          </a:p>
          <a:p>
            <a:r>
              <a:rPr lang="en-US" sz="3300" dirty="0"/>
              <a:t>Hence </a:t>
            </a:r>
            <a:r>
              <a:rPr lang="en-US" sz="3300" b="1" dirty="0"/>
              <a:t>PUFAs </a:t>
            </a:r>
            <a:r>
              <a:rPr lang="en-US" sz="3300" b="1" dirty="0" smtClean="0"/>
              <a:t>are not </a:t>
            </a:r>
            <a:r>
              <a:rPr lang="en-US" sz="3300" b="1" dirty="0"/>
              <a:t>biosynthesized</a:t>
            </a:r>
          </a:p>
          <a:p>
            <a:pPr marL="0" indent="0">
              <a:buNone/>
            </a:pPr>
            <a:r>
              <a:rPr lang="en-US" sz="3300" b="1" dirty="0"/>
              <a:t>  </a:t>
            </a:r>
            <a:r>
              <a:rPr lang="en-US" sz="3300" dirty="0"/>
              <a:t>in human beings.</a:t>
            </a:r>
          </a:p>
          <a:p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42926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ffa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95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553200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/>
              <a:t>Monounsaturated Fatty Acids(MUFAs): </a:t>
            </a:r>
            <a:endParaRPr lang="en-US" sz="2700" b="1" dirty="0" smtClean="0"/>
          </a:p>
          <a:p>
            <a:pPr marL="0" indent="0" algn="ctr">
              <a:buNone/>
            </a:pPr>
            <a:endParaRPr lang="en-US" sz="2700" b="1" dirty="0"/>
          </a:p>
          <a:p>
            <a:r>
              <a:rPr lang="en-US" sz="2700" b="1" dirty="0"/>
              <a:t>MUFAs h</a:t>
            </a:r>
            <a:r>
              <a:rPr lang="en-US" sz="2700" dirty="0"/>
              <a:t>ave </a:t>
            </a:r>
            <a:r>
              <a:rPr lang="en-US" sz="2700" b="1" dirty="0">
                <a:solidFill>
                  <a:srgbClr val="C00000"/>
                </a:solidFill>
              </a:rPr>
              <a:t>one double bond </a:t>
            </a:r>
            <a:r>
              <a:rPr lang="en-US" sz="2700" dirty="0"/>
              <a:t>in a fatty acid </a:t>
            </a:r>
            <a:r>
              <a:rPr lang="en-US" sz="2700" dirty="0" smtClean="0"/>
              <a:t>structure</a:t>
            </a:r>
          </a:p>
          <a:p>
            <a:pPr marL="0" indent="0">
              <a:buNone/>
            </a:pPr>
            <a:endParaRPr lang="en-US" sz="2700" dirty="0"/>
          </a:p>
          <a:p>
            <a:r>
              <a:rPr lang="en-US" sz="2700" b="1" dirty="0" smtClean="0"/>
              <a:t>Examples of MUFAs : </a:t>
            </a:r>
            <a:endParaRPr lang="en-US" sz="2700" b="1" dirty="0"/>
          </a:p>
          <a:p>
            <a:pPr lvl="1"/>
            <a:r>
              <a:rPr lang="en-US" sz="2700" b="1" dirty="0">
                <a:solidFill>
                  <a:srgbClr val="C00000"/>
                </a:solidFill>
              </a:rPr>
              <a:t>Palmitoleic acid (C16:1;9) (</a:t>
            </a:r>
            <a:r>
              <a:rPr lang="el-GR" sz="2700" b="1" dirty="0">
                <a:solidFill>
                  <a:srgbClr val="C00000"/>
                </a:solidFill>
              </a:rPr>
              <a:t>ω</a:t>
            </a:r>
            <a:r>
              <a:rPr lang="en-US" sz="2700" b="1" dirty="0">
                <a:solidFill>
                  <a:srgbClr val="C00000"/>
                </a:solidFill>
              </a:rPr>
              <a:t>7)</a:t>
            </a:r>
          </a:p>
          <a:p>
            <a:pPr lvl="1"/>
            <a:r>
              <a:rPr lang="en-US" sz="2700" b="1" dirty="0">
                <a:solidFill>
                  <a:srgbClr val="C00000"/>
                </a:solidFill>
              </a:rPr>
              <a:t>Oleic acid (C18:1;9)(</a:t>
            </a:r>
            <a:r>
              <a:rPr lang="el-GR" sz="2700" b="1" dirty="0">
                <a:solidFill>
                  <a:srgbClr val="C00000"/>
                </a:solidFill>
              </a:rPr>
              <a:t>ω</a:t>
            </a:r>
            <a:r>
              <a:rPr lang="en-US" sz="2700" b="1" dirty="0">
                <a:solidFill>
                  <a:srgbClr val="C00000"/>
                </a:solidFill>
              </a:rPr>
              <a:t>9)</a:t>
            </a:r>
          </a:p>
          <a:p>
            <a:pPr lvl="1"/>
            <a:r>
              <a:rPr lang="en-US" sz="2700" b="1" dirty="0">
                <a:solidFill>
                  <a:srgbClr val="C00000"/>
                </a:solidFill>
              </a:rPr>
              <a:t>Erucic acid (C22:1;9)(</a:t>
            </a:r>
            <a:r>
              <a:rPr lang="el-GR" sz="2700" b="1" dirty="0">
                <a:solidFill>
                  <a:srgbClr val="C00000"/>
                </a:solidFill>
              </a:rPr>
              <a:t>ω</a:t>
            </a:r>
            <a:r>
              <a:rPr lang="en-US" sz="2700" b="1" dirty="0">
                <a:solidFill>
                  <a:srgbClr val="C00000"/>
                </a:solidFill>
              </a:rPr>
              <a:t>9)</a:t>
            </a:r>
          </a:p>
          <a:p>
            <a:pPr lvl="1"/>
            <a:endParaRPr lang="en-US" sz="27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100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0688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677400" cy="5886450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/>
              <a:t>Poly Unsaturated Fatty Acids (PUFAs):</a:t>
            </a:r>
          </a:p>
          <a:p>
            <a:r>
              <a:rPr lang="en-US" sz="2700" dirty="0"/>
              <a:t>UFAs with </a:t>
            </a:r>
            <a:r>
              <a:rPr lang="en-US" sz="2700" b="1" dirty="0">
                <a:solidFill>
                  <a:srgbClr val="C00000"/>
                </a:solidFill>
              </a:rPr>
              <a:t>two or more double bonds in</a:t>
            </a:r>
          </a:p>
          <a:p>
            <a:pPr marL="0" indent="0">
              <a:buNone/>
            </a:pPr>
            <a:r>
              <a:rPr lang="en-US" sz="2700" b="1" dirty="0">
                <a:solidFill>
                  <a:srgbClr val="C00000"/>
                </a:solidFill>
              </a:rPr>
              <a:t>   </a:t>
            </a:r>
            <a:r>
              <a:rPr lang="en-US" sz="2700" dirty="0"/>
              <a:t>the structure are termed as </a:t>
            </a:r>
            <a:r>
              <a:rPr lang="en-US" sz="2700" b="1" dirty="0"/>
              <a:t>PUFAs.</a:t>
            </a:r>
          </a:p>
          <a:p>
            <a:pPr algn="ctr"/>
            <a:r>
              <a:rPr lang="en-US" sz="2400" b="1" dirty="0" smtClean="0"/>
              <a:t>Examples Of PUFAS:</a:t>
            </a:r>
            <a:r>
              <a:rPr lang="en-US" sz="2100" b="1" dirty="0" smtClean="0"/>
              <a:t> </a:t>
            </a:r>
            <a:endParaRPr lang="en-US" sz="2100" b="1" dirty="0"/>
          </a:p>
          <a:p>
            <a:r>
              <a:rPr lang="en-US" sz="3000" b="1" dirty="0"/>
              <a:t>Linoleic(18:2;9,12) (</a:t>
            </a:r>
            <a:r>
              <a:rPr lang="el-GR" sz="3000" b="1" dirty="0"/>
              <a:t>ω</a:t>
            </a:r>
            <a:r>
              <a:rPr lang="en-US" sz="3000" b="1" dirty="0"/>
              <a:t>6)</a:t>
            </a:r>
          </a:p>
          <a:p>
            <a:r>
              <a:rPr lang="en-US" sz="3000" b="1" dirty="0"/>
              <a:t>Linolenic(18:3;9,12,15) (</a:t>
            </a:r>
            <a:r>
              <a:rPr lang="el-GR" sz="3000" b="1" dirty="0"/>
              <a:t>ω</a:t>
            </a:r>
            <a:r>
              <a:rPr lang="en-US" sz="3000" b="1" dirty="0"/>
              <a:t>3)</a:t>
            </a:r>
          </a:p>
          <a:p>
            <a:r>
              <a:rPr lang="en-US" sz="3000" b="1" dirty="0"/>
              <a:t>Arachidonic(20:4;5,8,11,14) (</a:t>
            </a:r>
            <a:r>
              <a:rPr lang="el-GR" sz="3000" b="1" dirty="0"/>
              <a:t>ω</a:t>
            </a:r>
            <a:r>
              <a:rPr lang="en-US" sz="3000" b="1" dirty="0"/>
              <a:t>6)</a:t>
            </a:r>
          </a:p>
          <a:p>
            <a:r>
              <a:rPr lang="en-US" sz="3000" b="1" dirty="0"/>
              <a:t>Timnodonic (20:5;5,8,11,14,17) (</a:t>
            </a:r>
            <a:r>
              <a:rPr lang="el-GR" sz="3000" b="1" dirty="0"/>
              <a:t>ω</a:t>
            </a:r>
            <a:r>
              <a:rPr lang="en-US" sz="3000" b="1" dirty="0"/>
              <a:t>3)</a:t>
            </a:r>
          </a:p>
          <a:p>
            <a:r>
              <a:rPr lang="en-US" sz="3000" b="1" dirty="0"/>
              <a:t>Cervonic/Docosa Hexaenoic acid(DHA</a:t>
            </a:r>
            <a:r>
              <a:rPr lang="en-US" sz="3000" b="1" dirty="0" smtClean="0"/>
              <a:t>)(</a:t>
            </a:r>
            <a:r>
              <a:rPr lang="en-US" sz="3000" b="1" dirty="0"/>
              <a:t>22:6;4,7,10,13,16,19) (</a:t>
            </a:r>
            <a:r>
              <a:rPr lang="el-GR" sz="3000" b="1" dirty="0"/>
              <a:t>ω</a:t>
            </a:r>
            <a:r>
              <a:rPr lang="en-US" sz="3000" b="1" dirty="0"/>
              <a:t>3)</a:t>
            </a:r>
          </a:p>
          <a:p>
            <a:pPr marL="294894" lvl="1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28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286250"/>
          </a:xfrm>
        </p:spPr>
        <p:txBody>
          <a:bodyPr>
            <a:normAutofit/>
          </a:bodyPr>
          <a:lstStyle/>
          <a:p>
            <a:pPr algn="ctr"/>
            <a:r>
              <a:rPr lang="en-US" sz="3300" b="1" dirty="0" smtClean="0">
                <a:solidFill>
                  <a:srgbClr val="FF0000"/>
                </a:solidFill>
              </a:rPr>
              <a:t>Remember Unsaturated Fatty acids </a:t>
            </a:r>
            <a:endParaRPr lang="en-US" sz="3300" b="1" dirty="0">
              <a:solidFill>
                <a:srgbClr val="FF0000"/>
              </a:solidFill>
            </a:endParaRPr>
          </a:p>
          <a:p>
            <a:r>
              <a:rPr lang="en-US" sz="3300" b="1" dirty="0"/>
              <a:t>Double bonds are:</a:t>
            </a:r>
          </a:p>
          <a:p>
            <a:pPr lvl="1"/>
            <a:r>
              <a:rPr lang="en-US" sz="3150" b="1" dirty="0">
                <a:solidFill>
                  <a:srgbClr val="C00000"/>
                </a:solidFill>
              </a:rPr>
              <a:t>Weaker /unstable bonds.</a:t>
            </a:r>
          </a:p>
          <a:p>
            <a:pPr marL="274320" lvl="1" indent="0">
              <a:buNone/>
            </a:pPr>
            <a:endParaRPr lang="en-US" sz="3150" b="1" dirty="0">
              <a:solidFill>
                <a:srgbClr val="C00000"/>
              </a:solidFill>
            </a:endParaRPr>
          </a:p>
          <a:p>
            <a:pPr lvl="1"/>
            <a:r>
              <a:rPr lang="en-US" sz="3150" b="1" dirty="0">
                <a:solidFill>
                  <a:srgbClr val="0070C0"/>
                </a:solidFill>
              </a:rPr>
              <a:t>Get</a:t>
            </a:r>
            <a:r>
              <a:rPr lang="en-US" sz="3150" dirty="0">
                <a:solidFill>
                  <a:srgbClr val="C00000"/>
                </a:solidFill>
              </a:rPr>
              <a:t> </a:t>
            </a:r>
            <a:r>
              <a:rPr lang="en-US" sz="3150" b="1" dirty="0">
                <a:solidFill>
                  <a:srgbClr val="0070C0"/>
                </a:solidFill>
              </a:rPr>
              <a:t>easily cleavable/metabolized</a:t>
            </a:r>
            <a:endParaRPr lang="en-US" sz="3150" dirty="0"/>
          </a:p>
        </p:txBody>
      </p:sp>
    </p:spTree>
    <p:extLst>
      <p:ext uri="{BB962C8B-B14F-4D97-AF65-F5344CB8AC3E}">
        <p14:creationId xmlns:p14="http://schemas.microsoft.com/office/powerpoint/2010/main" val="406928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657350"/>
            <a:ext cx="9829800" cy="39433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25" dirty="0">
              <a:solidFill>
                <a:srgbClr val="C00000"/>
              </a:solidFill>
            </a:endParaRPr>
          </a:p>
          <a:p>
            <a:pPr lvl="1"/>
            <a:r>
              <a:rPr lang="en-US" sz="3900" b="1" dirty="0"/>
              <a:t>More the degree of Unsaturation </a:t>
            </a:r>
            <a:r>
              <a:rPr lang="en-US" sz="3900" dirty="0"/>
              <a:t>in Fatty acids.</a:t>
            </a:r>
          </a:p>
          <a:p>
            <a:pPr marL="294894" lvl="1" indent="0">
              <a:buNone/>
            </a:pPr>
            <a:endParaRPr lang="en-US" sz="3900" dirty="0"/>
          </a:p>
          <a:p>
            <a:pPr lvl="1"/>
            <a:r>
              <a:rPr lang="en-US" sz="3900" b="1" dirty="0">
                <a:solidFill>
                  <a:srgbClr val="C00000"/>
                </a:solidFill>
              </a:rPr>
              <a:t>More is the unstability</a:t>
            </a:r>
            <a:r>
              <a:rPr lang="en-US" sz="3900" dirty="0"/>
              <a:t> of Fatty acids.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02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85900"/>
            <a:ext cx="8915400" cy="3886200"/>
          </a:xfrm>
        </p:spPr>
        <p:txBody>
          <a:bodyPr>
            <a:noAutofit/>
          </a:bodyPr>
          <a:lstStyle/>
          <a:p>
            <a:r>
              <a:rPr lang="en-US" sz="4050" b="1" dirty="0"/>
              <a:t>Saturated Fatty acids </a:t>
            </a:r>
            <a:r>
              <a:rPr lang="en-US" sz="4050" dirty="0"/>
              <a:t>structures are </a:t>
            </a:r>
            <a:r>
              <a:rPr lang="en-US" sz="4050" b="1" dirty="0">
                <a:solidFill>
                  <a:srgbClr val="C00000"/>
                </a:solidFill>
              </a:rPr>
              <a:t>Straight.</a:t>
            </a:r>
          </a:p>
          <a:p>
            <a:pPr marL="0" indent="0">
              <a:buNone/>
            </a:pPr>
            <a:endParaRPr lang="en-US" sz="4050" b="1" dirty="0">
              <a:solidFill>
                <a:srgbClr val="C00000"/>
              </a:solidFill>
            </a:endParaRPr>
          </a:p>
          <a:p>
            <a:r>
              <a:rPr lang="en-US" sz="4050" b="1" dirty="0"/>
              <a:t>Unsaturated Fatty acids </a:t>
            </a:r>
            <a:r>
              <a:rPr lang="en-US" sz="4050" dirty="0"/>
              <a:t>structures are </a:t>
            </a:r>
            <a:r>
              <a:rPr lang="en-US" sz="4050" b="1" dirty="0" smtClean="0">
                <a:solidFill>
                  <a:srgbClr val="C00000"/>
                </a:solidFill>
              </a:rPr>
              <a:t>bent </a:t>
            </a:r>
            <a:r>
              <a:rPr lang="en-US" sz="4050" dirty="0" smtClean="0"/>
              <a:t>(</a:t>
            </a:r>
            <a:r>
              <a:rPr lang="en-US" sz="4050" dirty="0"/>
              <a:t>Kink).</a:t>
            </a:r>
          </a:p>
        </p:txBody>
      </p:sp>
    </p:spTree>
    <p:extLst>
      <p:ext uri="{BB962C8B-B14F-4D97-AF65-F5344CB8AC3E}">
        <p14:creationId xmlns:p14="http://schemas.microsoft.com/office/powerpoint/2010/main" val="85526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Saturated-Fatty-Acid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89916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58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14500"/>
            <a:ext cx="8458200" cy="38862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Saturated</a:t>
            </a:r>
            <a:r>
              <a:rPr lang="en-US" sz="3600" dirty="0"/>
              <a:t> FAs: with </a:t>
            </a:r>
            <a:r>
              <a:rPr lang="en-US" sz="3600" b="1" dirty="0">
                <a:solidFill>
                  <a:srgbClr val="0070C0"/>
                </a:solidFill>
              </a:rPr>
              <a:t>straight structures </a:t>
            </a:r>
            <a:r>
              <a:rPr lang="en-US" sz="3600" dirty="0"/>
              <a:t>are </a:t>
            </a:r>
            <a:r>
              <a:rPr lang="en-US" sz="3600" b="1" dirty="0"/>
              <a:t>tightly packed together</a:t>
            </a:r>
            <a:r>
              <a:rPr lang="en-US" sz="3600" dirty="0"/>
              <a:t>.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b="1" dirty="0">
                <a:solidFill>
                  <a:srgbClr val="C00000"/>
                </a:solidFill>
              </a:rPr>
              <a:t>Unsaturated FAs: </a:t>
            </a:r>
            <a:r>
              <a:rPr lang="en-US" sz="3600" dirty="0"/>
              <a:t>with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b="1" dirty="0">
                <a:solidFill>
                  <a:srgbClr val="0070C0"/>
                </a:solidFill>
              </a:rPr>
              <a:t>bent structures </a:t>
            </a:r>
            <a:r>
              <a:rPr lang="en-US" sz="3600" dirty="0"/>
              <a:t>are </a:t>
            </a:r>
            <a:r>
              <a:rPr lang="en-US" sz="3600" b="1" dirty="0"/>
              <a:t>not compact </a:t>
            </a:r>
            <a:r>
              <a:rPr lang="en-US" sz="3600" dirty="0"/>
              <a:t>and  has </a:t>
            </a:r>
            <a:r>
              <a:rPr lang="en-US" sz="3600" b="1" dirty="0"/>
              <a:t>no tight packing.</a:t>
            </a:r>
          </a:p>
        </p:txBody>
      </p:sp>
    </p:spTree>
    <p:extLst>
      <p:ext uri="{BB962C8B-B14F-4D97-AF65-F5344CB8AC3E}">
        <p14:creationId xmlns:p14="http://schemas.microsoft.com/office/powerpoint/2010/main" val="34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What are Fatty Acids?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8321069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71650"/>
            <a:ext cx="8458200" cy="3600450"/>
          </a:xfrm>
        </p:spPr>
        <p:txBody>
          <a:bodyPr>
            <a:normAutofit fontScale="85000" lnSpcReduction="20000"/>
          </a:bodyPr>
          <a:lstStyle/>
          <a:p>
            <a:r>
              <a:rPr lang="en-US" sz="4950" b="1" dirty="0">
                <a:solidFill>
                  <a:srgbClr val="C00000"/>
                </a:solidFill>
              </a:rPr>
              <a:t>More the degree of unsaturation in FA</a:t>
            </a:r>
            <a:r>
              <a:rPr lang="en-US" sz="4950" b="1" dirty="0"/>
              <a:t>/More double bonds in FA structure </a:t>
            </a:r>
          </a:p>
          <a:p>
            <a:pPr marL="0" indent="0">
              <a:buNone/>
            </a:pPr>
            <a:endParaRPr lang="en-US" sz="4950" b="1" dirty="0"/>
          </a:p>
          <a:p>
            <a:r>
              <a:rPr lang="en-US" sz="4950" b="1" dirty="0">
                <a:solidFill>
                  <a:srgbClr val="C00000"/>
                </a:solidFill>
              </a:rPr>
              <a:t>More is the bent </a:t>
            </a:r>
            <a:r>
              <a:rPr lang="en-US" sz="4950" dirty="0"/>
              <a:t>of Fatty acid structure.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87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pu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50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ffa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97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ffa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24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14700"/>
            <a:ext cx="82296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50" b="1" dirty="0">
                <a:solidFill>
                  <a:srgbClr val="C00000"/>
                </a:solidFill>
              </a:rPr>
              <a:t>Fatty acids Based on the Nutritional Requirement </a:t>
            </a:r>
            <a:br>
              <a:rPr lang="en-US" sz="4050" b="1" dirty="0">
                <a:solidFill>
                  <a:srgbClr val="C000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10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8229600" cy="85725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4800" b="1" dirty="0"/>
              <a:t>Nutritionally Essential Fatty acids</a:t>
            </a:r>
            <a:br>
              <a:rPr lang="en-US" sz="4800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0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991600" cy="565785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3150" b="1" dirty="0">
              <a:solidFill>
                <a:srgbClr val="C00000"/>
              </a:solidFill>
            </a:endParaRPr>
          </a:p>
          <a:p>
            <a:pPr lvl="1" algn="ctr"/>
            <a:r>
              <a:rPr lang="en-US" sz="4800" b="1" dirty="0"/>
              <a:t>Nutritionally Essential Fatty acids: </a:t>
            </a:r>
          </a:p>
          <a:p>
            <a:pPr marL="294894" lvl="1" indent="0" algn="ctr">
              <a:buNone/>
            </a:pPr>
            <a:endParaRPr lang="en-US" sz="3075" b="1" dirty="0"/>
          </a:p>
          <a:p>
            <a:pPr lvl="1"/>
            <a:r>
              <a:rPr lang="en-US" sz="4425" dirty="0"/>
              <a:t>Fatty acids </a:t>
            </a:r>
            <a:r>
              <a:rPr lang="en-US" sz="4425" b="1" dirty="0">
                <a:solidFill>
                  <a:srgbClr val="C00000"/>
                </a:solidFill>
              </a:rPr>
              <a:t>not biosynthesized in human body  and </a:t>
            </a:r>
            <a:r>
              <a:rPr lang="en-US" sz="4425" b="1" dirty="0" smtClean="0">
                <a:solidFill>
                  <a:srgbClr val="0070C0"/>
                </a:solidFill>
              </a:rPr>
              <a:t>indispensable </a:t>
            </a:r>
            <a:r>
              <a:rPr lang="en-US" sz="4425" b="1" dirty="0">
                <a:solidFill>
                  <a:srgbClr val="C00000"/>
                </a:solidFill>
              </a:rPr>
              <a:t>through </a:t>
            </a:r>
            <a:r>
              <a:rPr lang="en-US" sz="4425" dirty="0"/>
              <a:t>nutrition/diet </a:t>
            </a:r>
            <a:r>
              <a:rPr lang="en-US" sz="4425" dirty="0" smtClean="0"/>
              <a:t> are termed as </a:t>
            </a:r>
            <a:r>
              <a:rPr lang="en-US" sz="4425" dirty="0"/>
              <a:t>E</a:t>
            </a:r>
            <a:r>
              <a:rPr lang="en-US" sz="4425" dirty="0" smtClean="0"/>
              <a:t>ssential Fatty acids.</a:t>
            </a:r>
            <a:endParaRPr lang="en-US" sz="4425" dirty="0"/>
          </a:p>
          <a:p>
            <a:pPr lvl="1"/>
            <a:endParaRPr lang="en-US" sz="4425" dirty="0"/>
          </a:p>
          <a:p>
            <a:pPr lvl="1"/>
            <a:r>
              <a:rPr lang="en-US" sz="4425" b="1" dirty="0">
                <a:solidFill>
                  <a:srgbClr val="0070C0"/>
                </a:solidFill>
              </a:rPr>
              <a:t>PUFAS</a:t>
            </a:r>
            <a:r>
              <a:rPr lang="en-US" sz="4425" b="1" dirty="0">
                <a:solidFill>
                  <a:srgbClr val="C00000"/>
                </a:solidFill>
              </a:rPr>
              <a:t> are </a:t>
            </a:r>
            <a:r>
              <a:rPr lang="en-US" sz="4425" b="1" dirty="0">
                <a:solidFill>
                  <a:srgbClr val="0070C0"/>
                </a:solidFill>
              </a:rPr>
              <a:t>nutritionally essential </a:t>
            </a:r>
            <a:r>
              <a:rPr lang="en-US" sz="4425" b="1" dirty="0">
                <a:solidFill>
                  <a:srgbClr val="C00000"/>
                </a:solidFill>
              </a:rPr>
              <a:t>Fatty acids</a:t>
            </a:r>
            <a:r>
              <a:rPr lang="en-US" sz="4425" dirty="0"/>
              <a:t>.</a:t>
            </a:r>
          </a:p>
          <a:p>
            <a:pPr marL="294894" lvl="1" indent="0">
              <a:buNone/>
            </a:pPr>
            <a:endParaRPr lang="en-US" sz="4425" dirty="0"/>
          </a:p>
        </p:txBody>
      </p:sp>
    </p:spTree>
    <p:extLst>
      <p:ext uri="{BB962C8B-B14F-4D97-AF65-F5344CB8AC3E}">
        <p14:creationId xmlns:p14="http://schemas.microsoft.com/office/powerpoint/2010/main" val="21187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81000"/>
            <a:ext cx="82296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50" b="1" dirty="0">
                <a:solidFill>
                  <a:srgbClr val="C00000"/>
                </a:solidFill>
              </a:rPr>
              <a:t>Examples of  Essential Fatty Acids/PUFAs: </a:t>
            </a:r>
            <a:br>
              <a:rPr lang="en-US" sz="4050" b="1" dirty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534400" cy="4297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4425" b="1" dirty="0">
              <a:solidFill>
                <a:srgbClr val="C00000"/>
              </a:solidFill>
            </a:endParaRPr>
          </a:p>
          <a:p>
            <a:pPr lvl="1"/>
            <a:r>
              <a:rPr lang="en-US" sz="4425" b="1" dirty="0"/>
              <a:t>Linoleic</a:t>
            </a:r>
          </a:p>
          <a:p>
            <a:pPr lvl="1"/>
            <a:r>
              <a:rPr lang="en-US" sz="4425" b="1" dirty="0"/>
              <a:t>Linolenic     			       </a:t>
            </a:r>
          </a:p>
          <a:p>
            <a:pPr lvl="1"/>
            <a:r>
              <a:rPr lang="en-US" sz="4425" b="1" dirty="0"/>
              <a:t>Arachidonic acids</a:t>
            </a:r>
          </a:p>
          <a:p>
            <a:pPr lvl="1"/>
            <a:r>
              <a:rPr lang="en-US" sz="4425" b="1" dirty="0"/>
              <a:t>Timnodonic and </a:t>
            </a:r>
          </a:p>
          <a:p>
            <a:pPr lvl="1"/>
            <a:r>
              <a:rPr lang="en-US" sz="4425" b="1" dirty="0"/>
              <a:t>Cervonic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86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3200"/>
            <a:ext cx="8382000" cy="1657350"/>
          </a:xfrm>
        </p:spPr>
        <p:txBody>
          <a:bodyPr>
            <a:normAutofit/>
          </a:bodyPr>
          <a:lstStyle/>
          <a:p>
            <a:pPr algn="ctr"/>
            <a:r>
              <a:rPr lang="en-US" sz="4050" b="1" dirty="0"/>
              <a:t>Nutritionally Non </a:t>
            </a:r>
            <a:r>
              <a:rPr lang="en-US" sz="4050" b="1" dirty="0" smtClean="0"/>
              <a:t>Essential </a:t>
            </a:r>
            <a:r>
              <a:rPr lang="en-US" sz="4050" b="1" dirty="0"/>
              <a:t>Fatty acids </a:t>
            </a:r>
            <a:br>
              <a:rPr lang="en-US" sz="4050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94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57350"/>
            <a:ext cx="8763000" cy="394335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Nutritionally Non essential Fatty acids: </a:t>
            </a:r>
            <a:endParaRPr lang="en-US" sz="3000" b="1" dirty="0" smtClean="0"/>
          </a:p>
          <a:p>
            <a:pPr marL="0" indent="0" algn="ctr">
              <a:buNone/>
            </a:pPr>
            <a:endParaRPr lang="en-US" sz="3000" b="1" dirty="0"/>
          </a:p>
          <a:p>
            <a:r>
              <a:rPr lang="en-US" sz="3000" dirty="0"/>
              <a:t>Fatty acids which are  </a:t>
            </a:r>
            <a:r>
              <a:rPr lang="en-US" sz="3000" b="1" dirty="0">
                <a:solidFill>
                  <a:srgbClr val="C00000"/>
                </a:solidFill>
              </a:rPr>
              <a:t>biosynthesized in the body</a:t>
            </a:r>
            <a:r>
              <a:rPr lang="en-US" sz="3000" dirty="0"/>
              <a:t>  and are nutritionally non essential Fatty acids</a:t>
            </a:r>
            <a:r>
              <a:rPr lang="en-US" sz="3000" dirty="0" smtClean="0"/>
              <a:t>.</a:t>
            </a:r>
          </a:p>
          <a:p>
            <a:pPr marL="0" indent="0">
              <a:buNone/>
            </a:pPr>
            <a:endParaRPr lang="en-US" sz="3000" dirty="0"/>
          </a:p>
          <a:p>
            <a:pPr lvl="1"/>
            <a:r>
              <a:rPr lang="en-US" sz="2850" b="1" dirty="0"/>
              <a:t>Saturated Fatty acids and MUFAs are non essential Fatty acids.</a:t>
            </a:r>
          </a:p>
          <a:p>
            <a:pPr marL="0" indent="0">
              <a:buNone/>
            </a:pPr>
            <a:endParaRPr lang="en-US" sz="2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7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5725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Fatty Acids Are Derived Lipids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915400" cy="4953000"/>
          </a:xfrm>
        </p:spPr>
        <p:txBody>
          <a:bodyPr>
            <a:normAutofit/>
          </a:bodyPr>
          <a:lstStyle/>
          <a:p>
            <a:r>
              <a:rPr lang="en-US" sz="4050" b="1" dirty="0"/>
              <a:t>Fatty acids are </a:t>
            </a:r>
            <a:r>
              <a:rPr lang="en-US" sz="4050" b="1" dirty="0" smtClean="0"/>
              <a:t>of Class </a:t>
            </a:r>
            <a:r>
              <a:rPr lang="en-US" sz="4050" b="1" dirty="0" smtClean="0">
                <a:solidFill>
                  <a:srgbClr val="C00000"/>
                </a:solidFill>
              </a:rPr>
              <a:t>Derived </a:t>
            </a:r>
            <a:r>
              <a:rPr lang="en-US" sz="4050" b="1" dirty="0">
                <a:solidFill>
                  <a:srgbClr val="C00000"/>
                </a:solidFill>
              </a:rPr>
              <a:t>Lipids</a:t>
            </a:r>
            <a:r>
              <a:rPr lang="en-US" sz="4050" b="1" dirty="0" smtClean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</a:pPr>
            <a:endParaRPr lang="en-US" sz="4050" b="1" dirty="0">
              <a:solidFill>
                <a:srgbClr val="C00000"/>
              </a:solidFill>
            </a:endParaRPr>
          </a:p>
          <a:p>
            <a:pPr lvl="1"/>
            <a:r>
              <a:rPr lang="en-US" sz="3900" b="1" dirty="0"/>
              <a:t>Since Fatty acids </a:t>
            </a:r>
            <a:r>
              <a:rPr lang="en-US" sz="3900" dirty="0"/>
              <a:t>are </a:t>
            </a:r>
            <a:r>
              <a:rPr lang="en-US" sz="3900" b="1" dirty="0">
                <a:solidFill>
                  <a:srgbClr val="0070C0"/>
                </a:solidFill>
              </a:rPr>
              <a:t>Hydrolytic products of Simple and Compound Lipids</a:t>
            </a:r>
            <a:r>
              <a:rPr lang="en-US" sz="3900" dirty="0"/>
              <a:t>.</a:t>
            </a:r>
          </a:p>
          <a:p>
            <a:endParaRPr lang="en-US" sz="4050" dirty="0"/>
          </a:p>
        </p:txBody>
      </p:sp>
    </p:spTree>
    <p:extLst>
      <p:ext uri="{BB962C8B-B14F-4D97-AF65-F5344CB8AC3E}">
        <p14:creationId xmlns:p14="http://schemas.microsoft.com/office/powerpoint/2010/main" val="328749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579" y="533400"/>
            <a:ext cx="82296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50" b="1" dirty="0">
                <a:solidFill>
                  <a:srgbClr val="C00000"/>
                </a:solidFill>
              </a:rPr>
              <a:t>Examples Of Non Essential Fatty Acids</a:t>
            </a:r>
            <a:br>
              <a:rPr lang="en-US" sz="4050" b="1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sz="4950" b="1" dirty="0"/>
              <a:t>Palmitic</a:t>
            </a:r>
          </a:p>
          <a:p>
            <a:r>
              <a:rPr lang="en-US" sz="4950" b="1" dirty="0"/>
              <a:t>Stearic  </a:t>
            </a:r>
          </a:p>
          <a:p>
            <a:r>
              <a:rPr lang="en-US" sz="4950" b="1" dirty="0"/>
              <a:t>Oleic acid</a:t>
            </a:r>
          </a:p>
          <a:p>
            <a:endParaRPr lang="en-US" sz="4950" dirty="0"/>
          </a:p>
        </p:txBody>
      </p:sp>
    </p:spTree>
    <p:extLst>
      <p:ext uri="{BB962C8B-B14F-4D97-AF65-F5344CB8AC3E}">
        <p14:creationId xmlns:p14="http://schemas.microsoft.com/office/powerpoint/2010/main" val="424746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314700"/>
            <a:ext cx="82296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50" b="1" dirty="0"/>
              <a:t>Based on Geometric Isomerism of Unsaturated Fatty acids </a:t>
            </a:r>
            <a:br>
              <a:rPr lang="en-US" sz="4050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5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46291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000" b="1" dirty="0"/>
          </a:p>
          <a:p>
            <a:pPr algn="ctr"/>
            <a:r>
              <a:rPr lang="en-US" sz="4050" b="1" dirty="0">
                <a:solidFill>
                  <a:srgbClr val="C00000"/>
                </a:solidFill>
              </a:rPr>
              <a:t>Cis Fatty Acids: </a:t>
            </a:r>
          </a:p>
          <a:p>
            <a:pPr marL="0" indent="0">
              <a:buNone/>
            </a:pPr>
            <a:r>
              <a:rPr lang="en-US" sz="3000" dirty="0"/>
              <a:t>The </a:t>
            </a:r>
            <a:r>
              <a:rPr lang="en-US" sz="3000" b="1" dirty="0"/>
              <a:t>Groups around double bond </a:t>
            </a:r>
            <a:r>
              <a:rPr lang="en-US" sz="3000" dirty="0"/>
              <a:t>of Unsaturated FAs are on </a:t>
            </a:r>
            <a:r>
              <a:rPr lang="en-US" sz="3000" b="1" dirty="0">
                <a:solidFill>
                  <a:srgbClr val="C00000"/>
                </a:solidFill>
              </a:rPr>
              <a:t>same side.</a:t>
            </a:r>
          </a:p>
          <a:p>
            <a:r>
              <a:rPr lang="en-US" sz="3000" b="1" dirty="0"/>
              <a:t>Examples:</a:t>
            </a:r>
          </a:p>
          <a:p>
            <a:pPr lvl="1"/>
            <a:r>
              <a:rPr lang="en-US" sz="3000" b="1" dirty="0"/>
              <a:t>Cis Oleic acid (rich in Olive oil)</a:t>
            </a:r>
          </a:p>
          <a:p>
            <a:pPr lvl="1"/>
            <a:r>
              <a:rPr lang="en-US" sz="3000" b="1" dirty="0"/>
              <a:t>Palmitoleic acid</a:t>
            </a:r>
          </a:p>
        </p:txBody>
      </p:sp>
    </p:spTree>
    <p:extLst>
      <p:ext uri="{BB962C8B-B14F-4D97-AF65-F5344CB8AC3E}">
        <p14:creationId xmlns:p14="http://schemas.microsoft.com/office/powerpoint/2010/main" val="263820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00250"/>
            <a:ext cx="8382000" cy="3600450"/>
          </a:xfrm>
        </p:spPr>
        <p:txBody>
          <a:bodyPr/>
          <a:lstStyle/>
          <a:p>
            <a:pPr algn="ctr"/>
            <a:r>
              <a:rPr lang="en-US" sz="4050" b="1" dirty="0">
                <a:solidFill>
                  <a:srgbClr val="C00000"/>
                </a:solidFill>
              </a:rPr>
              <a:t>Trans Fatty Acids : </a:t>
            </a:r>
          </a:p>
          <a:p>
            <a:r>
              <a:rPr lang="en-US" sz="3000" dirty="0"/>
              <a:t>The groups around double bond of UFAs are on </a:t>
            </a:r>
            <a:r>
              <a:rPr lang="en-US" sz="3000" b="1" dirty="0">
                <a:solidFill>
                  <a:srgbClr val="C00000"/>
                </a:solidFill>
              </a:rPr>
              <a:t>opposite side</a:t>
            </a:r>
          </a:p>
          <a:p>
            <a:r>
              <a:rPr lang="en-US" sz="3000" b="1" dirty="0"/>
              <a:t>Example :</a:t>
            </a:r>
          </a:p>
          <a:p>
            <a:pPr lvl="1"/>
            <a:r>
              <a:rPr lang="en-US" sz="3000" b="1" dirty="0"/>
              <a:t>Elaidic acid /Trans Oleic acid (Hydrogenated Fats )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37695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embers.optushome.com.au/scottsoftb/OlElAcid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43100"/>
            <a:ext cx="80010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7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00200"/>
            <a:ext cx="8305800" cy="3505200"/>
          </a:xfrm>
        </p:spPr>
        <p:txBody>
          <a:bodyPr>
            <a:normAutofit/>
          </a:bodyPr>
          <a:lstStyle/>
          <a:p>
            <a:pPr algn="ctr"/>
            <a:r>
              <a:rPr lang="en-US" sz="4050" b="1" dirty="0"/>
              <a:t>Types Of Fatty acids Based on </a:t>
            </a:r>
            <a:r>
              <a:rPr lang="en-US" sz="4050" b="1" dirty="0">
                <a:solidFill>
                  <a:srgbClr val="C00000"/>
                </a:solidFill>
              </a:rPr>
              <a:t>Hydrocarbon chain length </a:t>
            </a:r>
          </a:p>
        </p:txBody>
      </p:sp>
    </p:spTree>
    <p:extLst>
      <p:ext uri="{BB962C8B-B14F-4D97-AF65-F5344CB8AC3E}">
        <p14:creationId xmlns:p14="http://schemas.microsoft.com/office/powerpoint/2010/main" val="78820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1579"/>
            <a:ext cx="9144000" cy="62484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Short Chain Fatty acids (2-6 </a:t>
            </a:r>
            <a:r>
              <a:rPr lang="en-US" sz="2800" b="1" dirty="0" smtClean="0">
                <a:solidFill>
                  <a:srgbClr val="C00000"/>
                </a:solidFill>
              </a:rPr>
              <a:t> Hydrocarbon  Chain length)</a:t>
            </a:r>
          </a:p>
          <a:p>
            <a:pPr marL="57150" indent="0">
              <a:buNone/>
            </a:pPr>
            <a:endParaRPr lang="en-US" sz="2800" b="1" dirty="0">
              <a:solidFill>
                <a:srgbClr val="C00000"/>
              </a:solidFill>
            </a:endParaRPr>
          </a:p>
          <a:p>
            <a:r>
              <a:rPr lang="en-US" sz="2800" b="1" dirty="0"/>
              <a:t>   Examples: 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Acetic  acid (C2)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Propionic acid (C3)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Butyric acid (C4)</a:t>
            </a:r>
          </a:p>
          <a:p>
            <a:pPr lvl="1"/>
            <a:r>
              <a:rPr lang="en-US" b="1" dirty="0"/>
              <a:t>Valeric  acid (C5)</a:t>
            </a:r>
          </a:p>
          <a:p>
            <a:pPr lvl="1"/>
            <a:r>
              <a:rPr lang="en-US" b="1" dirty="0"/>
              <a:t>Caproic acid  (C6)</a:t>
            </a:r>
          </a:p>
        </p:txBody>
      </p:sp>
    </p:spTree>
    <p:extLst>
      <p:ext uri="{BB962C8B-B14F-4D97-AF65-F5344CB8AC3E}">
        <p14:creationId xmlns:p14="http://schemas.microsoft.com/office/powerpoint/2010/main" val="11373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46863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Medium Chain Fatty acids (8-14 Carbon length)</a:t>
            </a:r>
          </a:p>
          <a:p>
            <a:r>
              <a:rPr lang="en-US" b="1" dirty="0"/>
              <a:t>Examples:</a:t>
            </a:r>
          </a:p>
          <a:p>
            <a:pPr lvl="1"/>
            <a:r>
              <a:rPr lang="en-US" sz="3200" b="1" dirty="0"/>
              <a:t>Caprylic acid (C8)</a:t>
            </a:r>
          </a:p>
          <a:p>
            <a:pPr lvl="1"/>
            <a:r>
              <a:rPr lang="en-US" sz="3200" b="1" dirty="0"/>
              <a:t>Capric acid (C10)</a:t>
            </a:r>
          </a:p>
          <a:p>
            <a:pPr lvl="1"/>
            <a:r>
              <a:rPr lang="en-US" sz="3200" b="1" dirty="0"/>
              <a:t>Lauric acid (C12)</a:t>
            </a:r>
          </a:p>
          <a:p>
            <a:pPr lvl="1"/>
            <a:r>
              <a:rPr lang="en-US" sz="3200" b="1" dirty="0"/>
              <a:t>Myristic acid (C14)</a:t>
            </a:r>
          </a:p>
          <a:p>
            <a:pPr marL="294894" lvl="1" indent="0">
              <a:buNone/>
            </a:pPr>
            <a:endParaRPr lang="en-US" sz="3200" b="1" dirty="0"/>
          </a:p>
          <a:p>
            <a:pPr marL="294894" lvl="1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625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915400" cy="5638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Long Chain Fatty acids ( 16-20 Carbon length)</a:t>
            </a:r>
          </a:p>
          <a:p>
            <a:r>
              <a:rPr lang="en-US" sz="2700" b="1" dirty="0"/>
              <a:t>Examples:</a:t>
            </a:r>
          </a:p>
          <a:p>
            <a:pPr lvl="1"/>
            <a:r>
              <a:rPr lang="en-US" sz="2625" b="1" dirty="0">
                <a:solidFill>
                  <a:srgbClr val="0070C0"/>
                </a:solidFill>
              </a:rPr>
              <a:t>Palmitic acid (C16)</a:t>
            </a:r>
          </a:p>
          <a:p>
            <a:pPr lvl="1"/>
            <a:r>
              <a:rPr lang="en-US" sz="2625" b="1" dirty="0"/>
              <a:t>Palmitoleic  acid (C16)</a:t>
            </a:r>
          </a:p>
          <a:p>
            <a:pPr lvl="1"/>
            <a:r>
              <a:rPr lang="en-US" sz="2625" b="1" dirty="0">
                <a:solidFill>
                  <a:srgbClr val="0070C0"/>
                </a:solidFill>
              </a:rPr>
              <a:t>Stearic acid (C18 </a:t>
            </a:r>
            <a:r>
              <a:rPr lang="en-US" sz="2625" b="1" dirty="0" smtClean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US" sz="2625" b="1" dirty="0" smtClean="0"/>
              <a:t>Oleic acid (C18)</a:t>
            </a:r>
          </a:p>
          <a:p>
            <a:pPr lvl="1"/>
            <a:r>
              <a:rPr lang="en-US" sz="2625" b="1" dirty="0" smtClean="0">
                <a:solidFill>
                  <a:srgbClr val="C00000"/>
                </a:solidFill>
              </a:rPr>
              <a:t>Linoleic acid (C18)</a:t>
            </a:r>
          </a:p>
          <a:p>
            <a:pPr lvl="1"/>
            <a:r>
              <a:rPr lang="en-US" sz="2625" b="1" dirty="0" smtClean="0">
                <a:solidFill>
                  <a:srgbClr val="C00000"/>
                </a:solidFill>
              </a:rPr>
              <a:t>Linolenic acid (C18)</a:t>
            </a:r>
            <a:endParaRPr lang="en-US" sz="2625" b="1" dirty="0">
              <a:solidFill>
                <a:srgbClr val="C00000"/>
              </a:solidFill>
            </a:endParaRPr>
          </a:p>
          <a:p>
            <a:pPr lvl="1"/>
            <a:r>
              <a:rPr lang="en-US" sz="2625" b="1" dirty="0">
                <a:solidFill>
                  <a:srgbClr val="0070C0"/>
                </a:solidFill>
              </a:rPr>
              <a:t>Arichidic acid (C20)</a:t>
            </a:r>
          </a:p>
          <a:p>
            <a:pPr lvl="1"/>
            <a:r>
              <a:rPr lang="en-US" sz="2625" b="1" dirty="0">
                <a:solidFill>
                  <a:srgbClr val="C00000"/>
                </a:solidFill>
              </a:rPr>
              <a:t>Arachidonic acid /ETA(C20)</a:t>
            </a:r>
          </a:p>
          <a:p>
            <a:pPr lvl="1"/>
            <a:r>
              <a:rPr lang="en-US" sz="2625" b="1" dirty="0">
                <a:solidFill>
                  <a:srgbClr val="C00000"/>
                </a:solidFill>
              </a:rPr>
              <a:t>Timnodonic acid/EPA (C20)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0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067800" cy="6096000"/>
          </a:xfrm>
        </p:spPr>
        <p:txBody>
          <a:bodyPr>
            <a:normAutofit fontScale="62500" lnSpcReduction="20000"/>
          </a:bodyPr>
          <a:lstStyle/>
          <a:p>
            <a:r>
              <a:rPr lang="en-US" sz="4600" b="1" dirty="0">
                <a:solidFill>
                  <a:srgbClr val="C00000"/>
                </a:solidFill>
              </a:rPr>
              <a:t>Very Long Chain Fatty Acids (C22 onwards )</a:t>
            </a:r>
          </a:p>
          <a:p>
            <a:pPr algn="ctr"/>
            <a:r>
              <a:rPr lang="en-US" sz="3825" b="1" dirty="0">
                <a:solidFill>
                  <a:srgbClr val="C00000"/>
                </a:solidFill>
              </a:rPr>
              <a:t>Examples</a:t>
            </a:r>
            <a:r>
              <a:rPr lang="en-US" sz="3825" b="1" dirty="0" smtClean="0">
                <a:solidFill>
                  <a:srgbClr val="C00000"/>
                </a:solidFill>
              </a:rPr>
              <a:t>:</a:t>
            </a:r>
          </a:p>
          <a:p>
            <a:pPr marL="0" indent="0" algn="ctr">
              <a:buNone/>
            </a:pPr>
            <a:endParaRPr lang="en-US" sz="3825" b="1" dirty="0">
              <a:solidFill>
                <a:srgbClr val="C00000"/>
              </a:solidFill>
            </a:endParaRPr>
          </a:p>
          <a:p>
            <a:pPr lvl="1"/>
            <a:r>
              <a:rPr lang="en-US" sz="3900" b="1" dirty="0"/>
              <a:t>Behenic acid/</a:t>
            </a:r>
            <a:r>
              <a:rPr lang="en-US" sz="3900" b="1" dirty="0" err="1">
                <a:solidFill>
                  <a:srgbClr val="C00000"/>
                </a:solidFill>
              </a:rPr>
              <a:t>Docosanoic</a:t>
            </a:r>
            <a:r>
              <a:rPr lang="en-US" sz="3900" b="1" dirty="0"/>
              <a:t> (C22</a:t>
            </a:r>
            <a:r>
              <a:rPr lang="en-US" sz="3900" b="1" dirty="0" smtClean="0"/>
              <a:t>)</a:t>
            </a:r>
          </a:p>
          <a:p>
            <a:pPr marL="457200" lvl="1" indent="0">
              <a:buNone/>
            </a:pPr>
            <a:endParaRPr lang="en-US" sz="3900" b="1" dirty="0" smtClean="0"/>
          </a:p>
          <a:p>
            <a:pPr lvl="1"/>
            <a:r>
              <a:rPr lang="en-US" sz="3900" b="1" dirty="0"/>
              <a:t>Erucic acid/</a:t>
            </a:r>
            <a:r>
              <a:rPr lang="en-US" sz="3900" b="1" dirty="0" err="1">
                <a:solidFill>
                  <a:srgbClr val="C00000"/>
                </a:solidFill>
              </a:rPr>
              <a:t>Docosa</a:t>
            </a:r>
            <a:r>
              <a:rPr lang="en-US" sz="3900" b="1" dirty="0">
                <a:solidFill>
                  <a:srgbClr val="C00000"/>
                </a:solidFill>
              </a:rPr>
              <a:t> 13 Enoic </a:t>
            </a:r>
            <a:r>
              <a:rPr lang="en-US" sz="3900" b="1" dirty="0"/>
              <a:t>(C22)</a:t>
            </a:r>
          </a:p>
          <a:p>
            <a:pPr marL="457200" lvl="1" indent="0">
              <a:buNone/>
            </a:pPr>
            <a:endParaRPr lang="en-US" sz="3900" b="1" dirty="0" smtClean="0"/>
          </a:p>
          <a:p>
            <a:pPr marL="457200" lvl="1" indent="0">
              <a:buNone/>
            </a:pPr>
            <a:endParaRPr lang="en-US" sz="3900" b="1" dirty="0" smtClean="0"/>
          </a:p>
          <a:p>
            <a:pPr lvl="1"/>
            <a:r>
              <a:rPr lang="en-US" sz="4400" b="1" dirty="0" smtClean="0"/>
              <a:t>Clupanodonic/</a:t>
            </a:r>
            <a:r>
              <a:rPr lang="en-US" sz="4000" b="1" dirty="0" err="1" smtClean="0"/>
              <a:t>Docosapentaenoic</a:t>
            </a:r>
            <a:r>
              <a:rPr lang="en-US" sz="4000" b="1" dirty="0" smtClean="0"/>
              <a:t> </a:t>
            </a:r>
            <a:r>
              <a:rPr lang="en-US" sz="4000" b="1" dirty="0"/>
              <a:t>acid</a:t>
            </a:r>
            <a:r>
              <a:rPr lang="en-US" sz="4000" dirty="0"/>
              <a:t> </a:t>
            </a:r>
            <a:r>
              <a:rPr lang="en-US" sz="4000" b="1" dirty="0"/>
              <a:t>(DPA)</a:t>
            </a:r>
            <a:r>
              <a:rPr lang="en-US" sz="4400" b="1" dirty="0"/>
              <a:t> (C22)</a:t>
            </a:r>
          </a:p>
          <a:p>
            <a:pPr marL="457200" lvl="1" indent="0">
              <a:buNone/>
            </a:pPr>
            <a:endParaRPr lang="en-US" sz="3900" b="1" dirty="0"/>
          </a:p>
          <a:p>
            <a:pPr marL="294894" lvl="1" indent="0">
              <a:buNone/>
            </a:pPr>
            <a:endParaRPr lang="en-US" sz="3900" b="1" dirty="0"/>
          </a:p>
          <a:p>
            <a:pPr lvl="1"/>
            <a:r>
              <a:rPr lang="en-US" sz="3900" b="1" dirty="0">
                <a:solidFill>
                  <a:srgbClr val="0070C0"/>
                </a:solidFill>
              </a:rPr>
              <a:t>Cervonic </a:t>
            </a:r>
            <a:r>
              <a:rPr lang="en-US" sz="3900" b="1" dirty="0" smtClean="0">
                <a:solidFill>
                  <a:srgbClr val="0070C0"/>
                </a:solidFill>
              </a:rPr>
              <a:t>acid/</a:t>
            </a:r>
            <a:r>
              <a:rPr lang="en-US" sz="3900" b="1" dirty="0" err="1" smtClean="0">
                <a:solidFill>
                  <a:srgbClr val="0070C0"/>
                </a:solidFill>
              </a:rPr>
              <a:t>DocosaHexaenoic</a:t>
            </a:r>
            <a:r>
              <a:rPr lang="en-US" sz="3900" b="1" dirty="0" smtClean="0">
                <a:solidFill>
                  <a:srgbClr val="0070C0"/>
                </a:solidFill>
              </a:rPr>
              <a:t> (DHA) </a:t>
            </a:r>
            <a:r>
              <a:rPr lang="en-US" sz="3900" b="1" dirty="0">
                <a:solidFill>
                  <a:srgbClr val="0070C0"/>
                </a:solidFill>
              </a:rPr>
              <a:t>(C22)</a:t>
            </a:r>
          </a:p>
          <a:p>
            <a:pPr marL="294894" lvl="1" indent="0">
              <a:buNone/>
            </a:pPr>
            <a:endParaRPr lang="en-US" sz="3900" b="1" dirty="0"/>
          </a:p>
          <a:p>
            <a:pPr lvl="1"/>
            <a:r>
              <a:rPr lang="en-US" sz="3900" b="1" dirty="0" smtClean="0"/>
              <a:t>Lignoceric </a:t>
            </a:r>
            <a:r>
              <a:rPr lang="en-US" sz="3900" b="1" dirty="0"/>
              <a:t>acid </a:t>
            </a:r>
            <a:r>
              <a:rPr lang="en-US" sz="3900" b="1" dirty="0" smtClean="0"/>
              <a:t>/Tetracosanoic (C24</a:t>
            </a:r>
            <a:r>
              <a:rPr lang="en-US" sz="3900" b="1" dirty="0"/>
              <a:t>)</a:t>
            </a:r>
          </a:p>
          <a:p>
            <a:pPr lvl="1"/>
            <a:r>
              <a:rPr lang="en-US" sz="3900" b="1" dirty="0">
                <a:solidFill>
                  <a:srgbClr val="0070C0"/>
                </a:solidFill>
              </a:rPr>
              <a:t>Nervonic /Tetracosaenoic (C24)</a:t>
            </a:r>
          </a:p>
          <a:p>
            <a:pPr lvl="1"/>
            <a:r>
              <a:rPr lang="en-US" sz="3900" b="1" dirty="0"/>
              <a:t>Cerotic acid/</a:t>
            </a:r>
            <a:r>
              <a:rPr lang="en-US" sz="3900" b="1" dirty="0" err="1">
                <a:solidFill>
                  <a:srgbClr val="C00000"/>
                </a:solidFill>
              </a:rPr>
              <a:t>Hexacosanoic</a:t>
            </a:r>
            <a:r>
              <a:rPr lang="en-US" sz="3900" b="1" dirty="0"/>
              <a:t> (C26)</a:t>
            </a:r>
          </a:p>
          <a:p>
            <a:pPr lvl="1"/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39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50" b="1" dirty="0"/>
              <a:t>Fatty Acids (FA)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534400" cy="4724400"/>
          </a:xfrm>
        </p:spPr>
        <p:txBody>
          <a:bodyPr>
            <a:normAutofit/>
          </a:bodyPr>
          <a:lstStyle/>
          <a:p>
            <a:r>
              <a:rPr lang="en-US" sz="4050" b="1" dirty="0"/>
              <a:t>Fatty Acids (FA) are relatively or potentially </a:t>
            </a:r>
            <a:r>
              <a:rPr lang="en-US" sz="4050" b="1" dirty="0">
                <a:solidFill>
                  <a:srgbClr val="C00000"/>
                </a:solidFill>
              </a:rPr>
              <a:t>related to various Lipid structures</a:t>
            </a:r>
            <a:r>
              <a:rPr lang="en-US" sz="4050" b="1" dirty="0" smtClean="0">
                <a:solidFill>
                  <a:srgbClr val="C00000"/>
                </a:solidFill>
              </a:rPr>
              <a:t>.</a:t>
            </a:r>
          </a:p>
          <a:p>
            <a:pPr lvl="1"/>
            <a:r>
              <a:rPr lang="en-US" sz="3300" b="1" dirty="0"/>
              <a:t>Simple Lipids</a:t>
            </a:r>
          </a:p>
          <a:p>
            <a:pPr lvl="1"/>
            <a:r>
              <a:rPr lang="en-US" sz="3300" b="1" dirty="0"/>
              <a:t>Compound Lipids </a:t>
            </a:r>
          </a:p>
          <a:p>
            <a:pPr lvl="1"/>
            <a:r>
              <a:rPr lang="en-US" sz="3300" b="1" dirty="0"/>
              <a:t>Derivatives of Lipids</a:t>
            </a:r>
          </a:p>
          <a:p>
            <a:pPr marL="0" indent="0">
              <a:buNone/>
            </a:pPr>
            <a:endParaRPr lang="en-US" sz="4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4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67000"/>
            <a:ext cx="82296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50" b="1" dirty="0"/>
              <a:t>Fatty acids Based on </a:t>
            </a:r>
            <a:br>
              <a:rPr lang="en-US" sz="4050" b="1" dirty="0"/>
            </a:br>
            <a:r>
              <a:rPr lang="en-US" sz="4050" b="1" dirty="0"/>
              <a:t>Chemical </a:t>
            </a:r>
            <a:r>
              <a:rPr lang="en-US" sz="4050" b="1" dirty="0" smtClean="0"/>
              <a:t>Nature </a:t>
            </a:r>
            <a:r>
              <a:rPr lang="en-US" sz="4050" b="1" dirty="0"/>
              <a:t>and Structure </a:t>
            </a:r>
            <a:br>
              <a:rPr lang="en-US" sz="4050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21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763000" cy="5562600"/>
          </a:xfrm>
        </p:spPr>
        <p:txBody>
          <a:bodyPr>
            <a:normAutofit/>
          </a:bodyPr>
          <a:lstStyle/>
          <a:p>
            <a:pPr lvl="1" algn="ctr"/>
            <a:r>
              <a:rPr lang="en-US" sz="3300" b="1" dirty="0">
                <a:solidFill>
                  <a:srgbClr val="C00000"/>
                </a:solidFill>
              </a:rPr>
              <a:t>Aliphatic Fatty acids: </a:t>
            </a:r>
          </a:p>
          <a:p>
            <a:pPr marL="274320" lvl="1" indent="0" algn="ctr">
              <a:buNone/>
            </a:pPr>
            <a:r>
              <a:rPr lang="en-US" sz="3300" b="1" dirty="0">
                <a:solidFill>
                  <a:srgbClr val="C00000"/>
                </a:solidFill>
              </a:rPr>
              <a:t>  </a:t>
            </a:r>
            <a:r>
              <a:rPr lang="en-US" sz="3300" dirty="0"/>
              <a:t>Straight  Hydrocarbon chain</a:t>
            </a:r>
          </a:p>
          <a:p>
            <a:r>
              <a:rPr lang="en-US" sz="3300" dirty="0"/>
              <a:t>Examples:</a:t>
            </a:r>
          </a:p>
          <a:p>
            <a:pPr lvl="1"/>
            <a:r>
              <a:rPr lang="en-US" sz="3300" b="1" dirty="0">
                <a:solidFill>
                  <a:srgbClr val="C00000"/>
                </a:solidFill>
              </a:rPr>
              <a:t>Palmitic acid (C16)</a:t>
            </a:r>
          </a:p>
          <a:p>
            <a:pPr lvl="1"/>
            <a:r>
              <a:rPr lang="en-US" sz="3300" b="1" dirty="0">
                <a:solidFill>
                  <a:srgbClr val="C00000"/>
                </a:solidFill>
              </a:rPr>
              <a:t>Stearic acid (C18)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17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466725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Branched Chain Fatty acids: </a:t>
            </a:r>
          </a:p>
          <a:p>
            <a:pPr algn="ctr"/>
            <a:r>
              <a:rPr lang="en-US" sz="2400" dirty="0"/>
              <a:t>Possess Branched </a:t>
            </a:r>
            <a:r>
              <a:rPr lang="en-US" sz="2400" dirty="0" smtClean="0"/>
              <a:t>chains</a:t>
            </a:r>
            <a:endParaRPr lang="en-US" sz="2400" dirty="0"/>
          </a:p>
          <a:p>
            <a:r>
              <a:rPr lang="en-US" sz="2400" b="1" dirty="0"/>
              <a:t>Examples:</a:t>
            </a:r>
          </a:p>
          <a:p>
            <a:pPr lvl="1"/>
            <a:r>
              <a:rPr lang="en-US" sz="3600" b="1" dirty="0"/>
              <a:t>Isovaleric (C5)</a:t>
            </a:r>
          </a:p>
          <a:p>
            <a:pPr lvl="1"/>
            <a:endParaRPr lang="en-US" sz="2250" b="1" dirty="0"/>
          </a:p>
          <a:p>
            <a:pPr marL="294894" lvl="1" indent="0">
              <a:buNone/>
            </a:pPr>
            <a:endParaRPr lang="en-US" sz="2250" b="1" dirty="0"/>
          </a:p>
          <a:p>
            <a:pPr lvl="1"/>
            <a:r>
              <a:rPr lang="en-US" sz="3600" b="1" dirty="0"/>
              <a:t>Phytanic acid (Butter , dairy products)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29201"/>
            <a:ext cx="5905500" cy="72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\Desktop\valer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613521"/>
            <a:ext cx="2209800" cy="108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35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0960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Cyclic Fatty acids :</a:t>
            </a:r>
          </a:p>
          <a:p>
            <a:pPr algn="ctr"/>
            <a:r>
              <a:rPr lang="en-US" sz="3000" dirty="0"/>
              <a:t>Contains Ring structure</a:t>
            </a:r>
          </a:p>
          <a:p>
            <a:r>
              <a:rPr lang="en-US" sz="3000" b="1" dirty="0"/>
              <a:t>Examples:</a:t>
            </a:r>
          </a:p>
          <a:p>
            <a:pPr lvl="1"/>
            <a:r>
              <a:rPr lang="en-US" sz="3000" b="1" dirty="0"/>
              <a:t>Chaulmoogric acid </a:t>
            </a:r>
          </a:p>
          <a:p>
            <a:pPr marL="294894" lvl="1" indent="0">
              <a:buNone/>
            </a:pPr>
            <a:r>
              <a:rPr lang="en-US" sz="2400" dirty="0"/>
              <a:t>(Used for Leprosy treatment in olden days)</a:t>
            </a:r>
          </a:p>
          <a:p>
            <a:pPr lvl="1"/>
            <a:r>
              <a:rPr lang="en-US" sz="3000" b="1" dirty="0"/>
              <a:t>Hydnocarpic acid</a:t>
            </a:r>
          </a:p>
          <a:p>
            <a:pPr lvl="1"/>
            <a:endParaRPr lang="en-US" sz="3000" b="1" dirty="0"/>
          </a:p>
          <a:p>
            <a:pPr marL="0" indent="0">
              <a:buNone/>
            </a:pPr>
            <a:endParaRPr lang="en-US" sz="5400" dirty="0"/>
          </a:p>
        </p:txBody>
      </p:sp>
      <p:pic>
        <p:nvPicPr>
          <p:cNvPr id="2050" name="Picture 2" descr="C:\Users\user\Desktop\chaulmoogric ac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00551"/>
            <a:ext cx="5791200" cy="148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15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915400" cy="5505450"/>
          </a:xfrm>
        </p:spPr>
        <p:txBody>
          <a:bodyPr/>
          <a:lstStyle/>
          <a:p>
            <a:pPr algn="ctr"/>
            <a:r>
              <a:rPr lang="en-US" sz="3000" b="1" dirty="0"/>
              <a:t>Hydroxy Fatty acids: </a:t>
            </a:r>
          </a:p>
          <a:p>
            <a:pPr algn="ctr"/>
            <a:r>
              <a:rPr lang="en-US" sz="3000" b="1" dirty="0">
                <a:solidFill>
                  <a:srgbClr val="C00000"/>
                </a:solidFill>
              </a:rPr>
              <a:t>Contain Hydroxyl Groups</a:t>
            </a:r>
          </a:p>
          <a:p>
            <a:r>
              <a:rPr lang="en-US" sz="3000" b="1" dirty="0"/>
              <a:t>Examples:</a:t>
            </a:r>
          </a:p>
          <a:p>
            <a:pPr lvl="1"/>
            <a:r>
              <a:rPr lang="en-US" sz="3000" b="1" dirty="0">
                <a:solidFill>
                  <a:srgbClr val="C00000"/>
                </a:solidFill>
              </a:rPr>
              <a:t>Cerebronic acid (C24)/</a:t>
            </a:r>
          </a:p>
          <a:p>
            <a:pPr marL="294894" lvl="1" indent="0">
              <a:buNone/>
            </a:pPr>
            <a:r>
              <a:rPr lang="en-US" sz="3000" b="1" dirty="0"/>
              <a:t>  2-HydroxyTetracosanoic acid</a:t>
            </a:r>
          </a:p>
          <a:p>
            <a:pPr marL="294894" lvl="1" indent="0">
              <a:buNone/>
            </a:pPr>
            <a:endParaRPr lang="en-US" sz="3000" b="1" dirty="0" smtClean="0"/>
          </a:p>
          <a:p>
            <a:pPr marL="294894" lvl="1" indent="0">
              <a:buNone/>
            </a:pPr>
            <a:endParaRPr lang="en-US" sz="3000" b="1" dirty="0"/>
          </a:p>
          <a:p>
            <a:pPr lvl="1"/>
            <a:r>
              <a:rPr lang="en-US" sz="3000" b="1" dirty="0">
                <a:solidFill>
                  <a:srgbClr val="C00000"/>
                </a:solidFill>
              </a:rPr>
              <a:t>Ricinoleic acid(C18) </a:t>
            </a:r>
            <a:r>
              <a:rPr lang="en-US" sz="3000" b="1" dirty="0"/>
              <a:t>(Castor oil)</a:t>
            </a:r>
          </a:p>
          <a:p>
            <a:endParaRPr lang="en-US" dirty="0"/>
          </a:p>
        </p:txBody>
      </p:sp>
      <p:pic>
        <p:nvPicPr>
          <p:cNvPr id="3076" name="Picture 4" descr="http://biosiva.50webs.org/lip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086350"/>
            <a:ext cx="716280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55190"/>
            <a:ext cx="5257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2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86100"/>
            <a:ext cx="8229600" cy="85725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Naming And Numbering</a:t>
            </a:r>
            <a:br>
              <a:rPr lang="en-US" sz="6000" b="1" dirty="0"/>
            </a:br>
            <a:r>
              <a:rPr lang="en-US" sz="6000" b="1" dirty="0"/>
              <a:t> Of Fatty Acids</a:t>
            </a:r>
          </a:p>
        </p:txBody>
      </p:sp>
    </p:spTree>
    <p:extLst>
      <p:ext uri="{BB962C8B-B14F-4D97-AF65-F5344CB8AC3E}">
        <p14:creationId xmlns:p14="http://schemas.microsoft.com/office/powerpoint/2010/main" val="396443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44577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600" dirty="0"/>
              <a:t>Every Fatty acids has a:</a:t>
            </a:r>
          </a:p>
          <a:p>
            <a:pPr lvl="1"/>
            <a:r>
              <a:rPr lang="en-US" sz="3450" dirty="0"/>
              <a:t> </a:t>
            </a:r>
            <a:r>
              <a:rPr lang="en-US" sz="3600" b="1" dirty="0"/>
              <a:t>Common Name </a:t>
            </a:r>
          </a:p>
          <a:p>
            <a:pPr lvl="1"/>
            <a:r>
              <a:rPr lang="en-US" sz="3600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Systematic </a:t>
            </a:r>
            <a:r>
              <a:rPr lang="en-US" sz="3600" b="1" dirty="0" smtClean="0">
                <a:solidFill>
                  <a:srgbClr val="FF0000"/>
                </a:solidFill>
              </a:rPr>
              <a:t>Name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5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15400" cy="4533900"/>
          </a:xfrm>
        </p:spPr>
        <p:txBody>
          <a:bodyPr>
            <a:normAutofit/>
          </a:bodyPr>
          <a:lstStyle/>
          <a:p>
            <a:r>
              <a:rPr lang="en-US" sz="3600" dirty="0"/>
              <a:t>Most of the Fatty acids are known by their </a:t>
            </a:r>
            <a:r>
              <a:rPr lang="en-US" sz="3600" b="1" dirty="0"/>
              <a:t>common names</a:t>
            </a:r>
            <a:r>
              <a:rPr lang="en-US" sz="3600" dirty="0" smtClean="0"/>
              <a:t>.(Since </a:t>
            </a:r>
            <a:r>
              <a:rPr lang="en-US" sz="3600" dirty="0"/>
              <a:t>easy to use)</a:t>
            </a:r>
          </a:p>
          <a:p>
            <a:pPr marL="0" indent="0"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Systematic </a:t>
            </a:r>
            <a:r>
              <a:rPr lang="en-US" sz="3600" b="1" dirty="0">
                <a:solidFill>
                  <a:srgbClr val="FF0000"/>
                </a:solidFill>
              </a:rPr>
              <a:t>names </a:t>
            </a:r>
            <a:r>
              <a:rPr lang="en-US" sz="3600" dirty="0"/>
              <a:t>of Fatty acids are </a:t>
            </a:r>
            <a:r>
              <a:rPr lang="en-US" sz="3600" b="1" dirty="0"/>
              <a:t>limited in use</a:t>
            </a:r>
            <a:r>
              <a:rPr lang="en-US" sz="3600" dirty="0" smtClean="0"/>
              <a:t>. (</a:t>
            </a:r>
            <a:r>
              <a:rPr lang="en-US" sz="3600" dirty="0"/>
              <a:t>Since not easy to use)</a:t>
            </a:r>
          </a:p>
        </p:txBody>
      </p:sp>
    </p:spTree>
    <p:extLst>
      <p:ext uri="{BB962C8B-B14F-4D97-AF65-F5344CB8AC3E}">
        <p14:creationId xmlns:p14="http://schemas.microsoft.com/office/powerpoint/2010/main" val="334776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05" y="2299953"/>
            <a:ext cx="8229600" cy="4525963"/>
          </a:xfrm>
        </p:spPr>
        <p:txBody>
          <a:bodyPr/>
          <a:lstStyle/>
          <a:p>
            <a:r>
              <a:rPr lang="en-US" sz="4950" b="1" dirty="0">
                <a:solidFill>
                  <a:srgbClr val="C00000"/>
                </a:solidFill>
              </a:rPr>
              <a:t>Long chain Fatty acids </a:t>
            </a:r>
            <a:r>
              <a:rPr lang="en-US" sz="4950" dirty="0"/>
              <a:t>are </a:t>
            </a:r>
            <a:r>
              <a:rPr lang="en-US" sz="4950" dirty="0" smtClean="0"/>
              <a:t>also termed </a:t>
            </a:r>
            <a:r>
              <a:rPr lang="en-US" sz="4950" dirty="0"/>
              <a:t>as </a:t>
            </a:r>
            <a:r>
              <a:rPr lang="en-US" sz="4950" b="1" dirty="0"/>
              <a:t>Acyl chains</a:t>
            </a:r>
            <a:r>
              <a:rPr lang="en-US" sz="4950" dirty="0"/>
              <a:t>.</a:t>
            </a:r>
          </a:p>
          <a:p>
            <a:endParaRPr lang="en-US" sz="2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27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9144000" cy="37719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/>
              <a:t>The systematic names of   </a:t>
            </a:r>
            <a:r>
              <a:rPr lang="en-US" sz="3600" b="1" dirty="0">
                <a:solidFill>
                  <a:srgbClr val="FF0000"/>
                </a:solidFill>
              </a:rPr>
              <a:t>Saturated Fatty acids </a:t>
            </a:r>
            <a:r>
              <a:rPr lang="en-US" sz="3600" dirty="0"/>
              <a:t>are named by adding </a:t>
            </a:r>
            <a:r>
              <a:rPr lang="en-US" sz="3600" b="1" dirty="0"/>
              <a:t>suffix ‘anoic’.</a:t>
            </a:r>
          </a:p>
          <a:p>
            <a:pPr marL="0" indent="0">
              <a:buNone/>
            </a:pPr>
            <a:endParaRPr lang="en-US" sz="3600" b="1" dirty="0"/>
          </a:p>
          <a:p>
            <a:pPr>
              <a:buFont typeface="Wingdings" pitchFamily="2" charset="2"/>
              <a:buChar char="v"/>
            </a:pPr>
            <a:r>
              <a:rPr lang="en-US" sz="3600" b="1" dirty="0"/>
              <a:t> </a:t>
            </a:r>
            <a:r>
              <a:rPr lang="en-US" sz="3600" dirty="0"/>
              <a:t>Example : </a:t>
            </a:r>
            <a:r>
              <a:rPr lang="en-US" sz="3600" dirty="0" smtClean="0"/>
              <a:t>Palmitic </a:t>
            </a:r>
            <a:r>
              <a:rPr lang="en-US" sz="3600" dirty="0"/>
              <a:t>acid- C16/ </a:t>
            </a:r>
            <a:r>
              <a:rPr lang="en-US" sz="3600" b="1" dirty="0">
                <a:solidFill>
                  <a:srgbClr val="C00000"/>
                </a:solidFill>
              </a:rPr>
              <a:t>Hexadecanoic acid </a:t>
            </a:r>
          </a:p>
        </p:txBody>
      </p:sp>
    </p:spTree>
    <p:extLst>
      <p:ext uri="{BB962C8B-B14F-4D97-AF65-F5344CB8AC3E}">
        <p14:creationId xmlns:p14="http://schemas.microsoft.com/office/powerpoint/2010/main" val="329684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Structure And Chemical Nature </a:t>
            </a:r>
            <a:br>
              <a:rPr lang="en-US" b="1" dirty="0" smtClean="0"/>
            </a:br>
            <a:r>
              <a:rPr lang="en-US" b="1" dirty="0" smtClean="0"/>
              <a:t>Of Fatty Acids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3554524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6096000"/>
          </a:xfrm>
        </p:spPr>
        <p:txBody>
          <a:bodyPr/>
          <a:lstStyle/>
          <a:p>
            <a:r>
              <a:rPr lang="en-US" sz="3600" dirty="0"/>
              <a:t>The systematic names of </a:t>
            </a:r>
            <a:r>
              <a:rPr lang="en-US" sz="3600" b="1" dirty="0"/>
              <a:t>Unsaturated Fatty acids </a:t>
            </a:r>
            <a:r>
              <a:rPr lang="en-US" sz="3600" dirty="0"/>
              <a:t>are named by </a:t>
            </a:r>
            <a:r>
              <a:rPr lang="en-US" sz="3600" b="1" dirty="0">
                <a:solidFill>
                  <a:srgbClr val="C00000"/>
                </a:solidFill>
              </a:rPr>
              <a:t>suffix ‘enoic’. </a:t>
            </a:r>
          </a:p>
          <a:p>
            <a:pPr marL="0" indent="0">
              <a:buNone/>
            </a:pPr>
            <a:endParaRPr lang="en-US" sz="3600" b="1" dirty="0">
              <a:solidFill>
                <a:srgbClr val="C00000"/>
              </a:solidFill>
            </a:endParaRPr>
          </a:p>
          <a:p>
            <a:r>
              <a:rPr lang="en-US" sz="3600" b="1" dirty="0"/>
              <a:t>Example: </a:t>
            </a:r>
            <a:r>
              <a:rPr lang="en-US" sz="3600" dirty="0"/>
              <a:t>Oleic acid- </a:t>
            </a:r>
            <a:r>
              <a:rPr lang="en-US" sz="3600" dirty="0" smtClean="0"/>
              <a:t>C18/ Octadeca</a:t>
            </a:r>
            <a:r>
              <a:rPr lang="en-US" sz="3600" b="1" dirty="0" smtClean="0">
                <a:solidFill>
                  <a:srgbClr val="C00000"/>
                </a:solidFill>
              </a:rPr>
              <a:t>enoic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smtClean="0"/>
              <a:t>acid</a:t>
            </a:r>
            <a:endParaRPr lang="en-US" sz="3600" b="1" dirty="0"/>
          </a:p>
          <a:p>
            <a:endParaRPr lang="en-US" sz="3600" b="1" dirty="0">
              <a:solidFill>
                <a:srgbClr val="C00000"/>
              </a:solidFill>
            </a:endParaRPr>
          </a:p>
          <a:p>
            <a:endParaRPr lang="en-US" sz="21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1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100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58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0" y="-152401"/>
          <a:ext cx="9144000" cy="701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135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398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404692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S.N</a:t>
                      </a:r>
                      <a:endParaRPr lang="en-US" sz="3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Common Name</a:t>
                      </a:r>
                      <a:endParaRPr lang="en-US" sz="3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Systematic Name</a:t>
                      </a:r>
                      <a:endParaRPr lang="en-US" sz="36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6372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</a:t>
                      </a:r>
                      <a:endParaRPr lang="en-US" sz="3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Palmitic Acid</a:t>
                      </a:r>
                      <a:endParaRPr lang="en-US" sz="3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Hexadec</a:t>
                      </a:r>
                      <a:r>
                        <a:rPr lang="en-US" sz="3600" b="1" dirty="0" smtClean="0"/>
                        <a:t>anoic</a:t>
                      </a:r>
                      <a:r>
                        <a:rPr lang="en-US" sz="3600" baseline="0" dirty="0" smtClean="0"/>
                        <a:t> Acid</a:t>
                      </a:r>
                      <a:endParaRPr lang="en-US" sz="36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1933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2</a:t>
                      </a:r>
                      <a:endParaRPr lang="en-US" sz="3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Stearic Acid</a:t>
                      </a:r>
                      <a:endParaRPr lang="en-US" sz="3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Octadec</a:t>
                      </a:r>
                      <a:r>
                        <a:rPr lang="en-US" sz="3600" b="1" dirty="0" smtClean="0"/>
                        <a:t>anoic</a:t>
                      </a:r>
                      <a:r>
                        <a:rPr lang="en-US" sz="3600" dirty="0" smtClean="0"/>
                        <a:t> Acid</a:t>
                      </a:r>
                      <a:endParaRPr lang="en-US" sz="36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6372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3</a:t>
                      </a:r>
                      <a:endParaRPr lang="en-US" sz="3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Oleic acid</a:t>
                      </a:r>
                      <a:endParaRPr lang="en-US" sz="3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Octadeca</a:t>
                      </a:r>
                      <a:r>
                        <a:rPr lang="en-US" sz="3600" b="1" dirty="0" smtClean="0">
                          <a:solidFill>
                            <a:srgbClr val="C00000"/>
                          </a:solidFill>
                        </a:rPr>
                        <a:t>enoic</a:t>
                      </a:r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3600" dirty="0" smtClean="0"/>
                        <a:t>acid</a:t>
                      </a:r>
                      <a:endParaRPr lang="en-US" sz="36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6372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4</a:t>
                      </a:r>
                      <a:endParaRPr lang="en-US" sz="3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Linoleic Acid</a:t>
                      </a:r>
                      <a:endParaRPr lang="en-US" sz="3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Octadeca</a:t>
                      </a:r>
                      <a:r>
                        <a:rPr lang="en-US" sz="3600" b="1" dirty="0" smtClean="0"/>
                        <a:t>di</a:t>
                      </a:r>
                      <a:r>
                        <a:rPr lang="en-US" sz="3600" b="1" dirty="0" smtClean="0">
                          <a:solidFill>
                            <a:srgbClr val="C00000"/>
                          </a:solidFill>
                        </a:rPr>
                        <a:t>enoic</a:t>
                      </a:r>
                      <a:r>
                        <a:rPr lang="en-US" sz="3600" dirty="0" smtClean="0"/>
                        <a:t> acid</a:t>
                      </a:r>
                      <a:endParaRPr lang="en-US" sz="36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6372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5</a:t>
                      </a:r>
                      <a:endParaRPr lang="en-US" sz="3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Linolenic Acid</a:t>
                      </a:r>
                      <a:endParaRPr lang="en-US" sz="3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Octadeca</a:t>
                      </a:r>
                      <a:r>
                        <a:rPr lang="en-US" sz="3600" b="1" dirty="0" smtClean="0"/>
                        <a:t>tri</a:t>
                      </a:r>
                      <a:r>
                        <a:rPr lang="en-US" sz="3600" b="1" dirty="0" smtClean="0">
                          <a:solidFill>
                            <a:srgbClr val="C00000"/>
                          </a:solidFill>
                        </a:rPr>
                        <a:t>enoic</a:t>
                      </a:r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3600" dirty="0" smtClean="0"/>
                        <a:t>acid</a:t>
                      </a:r>
                      <a:endParaRPr lang="en-US" sz="36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98287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6</a:t>
                      </a:r>
                      <a:endParaRPr lang="en-US" sz="3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Arachidonic acid</a:t>
                      </a:r>
                      <a:endParaRPr lang="en-US" sz="3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Eicosa</a:t>
                      </a:r>
                      <a:r>
                        <a:rPr lang="en-US" sz="3600" b="1" dirty="0" smtClean="0"/>
                        <a:t>tetra</a:t>
                      </a:r>
                      <a:r>
                        <a:rPr lang="en-US" sz="3600" b="1" dirty="0" smtClean="0">
                          <a:solidFill>
                            <a:srgbClr val="C00000"/>
                          </a:solidFill>
                        </a:rPr>
                        <a:t>enoic</a:t>
                      </a:r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3600" dirty="0" smtClean="0"/>
                        <a:t>acid</a:t>
                      </a:r>
                      <a:endParaRPr lang="en-US" sz="36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68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0350"/>
            <a:ext cx="8305800" cy="857250"/>
          </a:xfrm>
        </p:spPr>
        <p:txBody>
          <a:bodyPr/>
          <a:lstStyle/>
          <a:p>
            <a:pPr algn="ctr"/>
            <a:r>
              <a:rPr lang="en-US" b="1" dirty="0"/>
              <a:t>Numbering Of Fatty Acids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763000" cy="5105400"/>
          </a:xfrm>
        </p:spPr>
        <p:txBody>
          <a:bodyPr>
            <a:normAutofit/>
          </a:bodyPr>
          <a:lstStyle/>
          <a:p>
            <a:r>
              <a:rPr lang="en-US" sz="4800" b="1" dirty="0"/>
              <a:t>Numbering of </a:t>
            </a:r>
            <a:r>
              <a:rPr lang="en-US" sz="4800" b="1" dirty="0" smtClean="0"/>
              <a:t> Carbon atoms of Fatty </a:t>
            </a:r>
            <a:r>
              <a:rPr lang="en-US" sz="4800" b="1" dirty="0"/>
              <a:t>acids is done from </a:t>
            </a:r>
            <a:r>
              <a:rPr lang="en-US" sz="4800" b="1" dirty="0" smtClean="0"/>
              <a:t>:</a:t>
            </a:r>
          </a:p>
          <a:p>
            <a:pPr marL="0" indent="0">
              <a:buNone/>
            </a:pPr>
            <a:endParaRPr lang="en-US" sz="4800" b="1" dirty="0"/>
          </a:p>
          <a:p>
            <a:pPr lvl="1"/>
            <a:r>
              <a:rPr lang="en-US" sz="4800" b="1" dirty="0">
                <a:solidFill>
                  <a:srgbClr val="C00000"/>
                </a:solidFill>
              </a:rPr>
              <a:t>Both </a:t>
            </a:r>
            <a:r>
              <a:rPr lang="en-US" sz="4800" b="1" dirty="0" smtClean="0">
                <a:solidFill>
                  <a:srgbClr val="C00000"/>
                </a:solidFill>
              </a:rPr>
              <a:t> </a:t>
            </a:r>
            <a:r>
              <a:rPr lang="en-US" sz="4800" b="1" dirty="0">
                <a:solidFill>
                  <a:srgbClr val="C00000"/>
                </a:solidFill>
              </a:rPr>
              <a:t>ends of Fatty </a:t>
            </a:r>
            <a:r>
              <a:rPr lang="en-US" sz="4800" b="1" dirty="0" smtClean="0">
                <a:solidFill>
                  <a:srgbClr val="C00000"/>
                </a:solidFill>
              </a:rPr>
              <a:t>acids-  </a:t>
            </a:r>
          </a:p>
          <a:p>
            <a:pPr lvl="2"/>
            <a:r>
              <a:rPr lang="en-US" sz="4400" b="1" dirty="0" smtClean="0">
                <a:solidFill>
                  <a:srgbClr val="0070C0"/>
                </a:solidFill>
              </a:rPr>
              <a:t>∆ end/</a:t>
            </a:r>
            <a:r>
              <a:rPr lang="el-GR" sz="4400" b="1" dirty="0" smtClean="0">
                <a:solidFill>
                  <a:srgbClr val="0070C0"/>
                </a:solidFill>
              </a:rPr>
              <a:t>α</a:t>
            </a:r>
            <a:r>
              <a:rPr lang="en-US" sz="4400" b="1" dirty="0" smtClean="0">
                <a:solidFill>
                  <a:srgbClr val="0070C0"/>
                </a:solidFill>
              </a:rPr>
              <a:t> end </a:t>
            </a:r>
          </a:p>
          <a:p>
            <a:pPr lvl="2"/>
            <a:r>
              <a:rPr lang="el-GR" sz="4400" b="1" dirty="0" smtClean="0">
                <a:solidFill>
                  <a:srgbClr val="0070C0"/>
                </a:solidFill>
              </a:rPr>
              <a:t>ω</a:t>
            </a:r>
            <a:r>
              <a:rPr lang="en-US" sz="4400" b="1" dirty="0" smtClean="0">
                <a:solidFill>
                  <a:srgbClr val="0070C0"/>
                </a:solidFill>
              </a:rPr>
              <a:t> end</a:t>
            </a:r>
          </a:p>
          <a:p>
            <a:pPr marL="457200" lvl="1" indent="0">
              <a:buNone/>
            </a:pP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9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Numbering Of Fatty acid From Carboxyl/</a:t>
            </a:r>
            <a:r>
              <a:rPr lang="en-US" b="1" dirty="0"/>
              <a:t> ∆ end </a:t>
            </a:r>
            <a:r>
              <a:rPr lang="en-US" b="1" dirty="0" smtClean="0"/>
              <a:t>(</a:t>
            </a:r>
            <a:r>
              <a:rPr lang="el-GR" b="1" dirty="0" smtClean="0"/>
              <a:t>α</a:t>
            </a:r>
            <a:r>
              <a:rPr lang="en-US" b="1" dirty="0" smtClean="0"/>
              <a:t> end)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5259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600" dirty="0"/>
              <a:t>From </a:t>
            </a:r>
            <a:r>
              <a:rPr lang="en-US" sz="3600" b="1" dirty="0"/>
              <a:t>Carboxyl Group end(</a:t>
            </a:r>
            <a:r>
              <a:rPr lang="en-US" sz="3600" b="1" dirty="0" smtClean="0"/>
              <a:t>∆ end )</a:t>
            </a:r>
            <a:r>
              <a:rPr lang="en-US" sz="3600" dirty="0" smtClean="0"/>
              <a:t> </a:t>
            </a:r>
            <a:r>
              <a:rPr lang="en-US" sz="3600" dirty="0"/>
              <a:t>: </a:t>
            </a:r>
            <a:endParaRPr lang="en-US" sz="36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600" dirty="0" smtClean="0"/>
              <a:t>Carboxylic </a:t>
            </a:r>
            <a:r>
              <a:rPr lang="en-US" sz="3600" dirty="0"/>
              <a:t>acid group of Fatty acid is </a:t>
            </a:r>
            <a:r>
              <a:rPr lang="en-US" sz="3600" dirty="0" smtClean="0"/>
              <a:t>numbered as C1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dirty="0"/>
              <a:t>C2 is next </a:t>
            </a:r>
            <a:r>
              <a:rPr lang="en-US" sz="3600" dirty="0" smtClean="0"/>
              <a:t>adjacent Carbon atom  ,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600" dirty="0"/>
              <a:t> </a:t>
            </a:r>
            <a:r>
              <a:rPr lang="en-US" sz="3600" dirty="0" smtClean="0"/>
              <a:t>C3 </a:t>
            </a:r>
            <a:r>
              <a:rPr lang="en-US" sz="3600" dirty="0"/>
              <a:t>and so </a:t>
            </a:r>
            <a:r>
              <a:rPr lang="en-US" sz="3600" dirty="0" smtClean="0"/>
              <a:t>onn……….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35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9144000" cy="3657600"/>
          </a:xfrm>
        </p:spPr>
        <p:txBody>
          <a:bodyPr/>
          <a:lstStyle/>
          <a:p>
            <a:r>
              <a:rPr lang="el-GR" sz="4050" b="1" dirty="0" smtClean="0">
                <a:solidFill>
                  <a:srgbClr val="C00000"/>
                </a:solidFill>
              </a:rPr>
              <a:t>α </a:t>
            </a:r>
            <a:r>
              <a:rPr lang="en-US" sz="4050" b="1" dirty="0" smtClean="0">
                <a:solidFill>
                  <a:srgbClr val="C00000"/>
                </a:solidFill>
              </a:rPr>
              <a:t>Carbon </a:t>
            </a:r>
            <a:r>
              <a:rPr lang="en-US" sz="4050" b="1" dirty="0">
                <a:solidFill>
                  <a:srgbClr val="C00000"/>
                </a:solidFill>
              </a:rPr>
              <a:t>atom </a:t>
            </a:r>
            <a:r>
              <a:rPr lang="en-US" sz="4050" dirty="0" smtClean="0"/>
              <a:t>is next </a:t>
            </a:r>
            <a:r>
              <a:rPr lang="en-US" sz="4050" dirty="0"/>
              <a:t>to the  functional group –COOH of a Fatty </a:t>
            </a:r>
            <a:r>
              <a:rPr lang="en-US" sz="4050" dirty="0" smtClean="0"/>
              <a:t>acid.</a:t>
            </a:r>
          </a:p>
          <a:p>
            <a:pPr marL="0" indent="0">
              <a:buNone/>
            </a:pPr>
            <a:endParaRPr lang="en-US" sz="4050" dirty="0" smtClean="0"/>
          </a:p>
          <a:p>
            <a:r>
              <a:rPr lang="en-US" sz="4050" b="1" dirty="0">
                <a:solidFill>
                  <a:srgbClr val="C00000"/>
                </a:solidFill>
              </a:rPr>
              <a:t>N</a:t>
            </a:r>
            <a:r>
              <a:rPr lang="en-US" sz="4050" b="1" dirty="0" smtClean="0">
                <a:solidFill>
                  <a:srgbClr val="C00000"/>
                </a:solidFill>
              </a:rPr>
              <a:t>ext to </a:t>
            </a:r>
            <a:r>
              <a:rPr lang="el-GR" sz="4050" b="1" dirty="0">
                <a:solidFill>
                  <a:srgbClr val="C00000"/>
                </a:solidFill>
              </a:rPr>
              <a:t>α</a:t>
            </a:r>
            <a:r>
              <a:rPr lang="en-US" sz="4050" b="1" dirty="0">
                <a:solidFill>
                  <a:srgbClr val="C00000"/>
                </a:solidFill>
              </a:rPr>
              <a:t> </a:t>
            </a:r>
            <a:r>
              <a:rPr lang="en-US" sz="4050" b="1" dirty="0" smtClean="0">
                <a:solidFill>
                  <a:srgbClr val="C00000"/>
                </a:solidFill>
              </a:rPr>
              <a:t> </a:t>
            </a:r>
            <a:r>
              <a:rPr lang="en-US" sz="4050" b="1" dirty="0">
                <a:solidFill>
                  <a:srgbClr val="C00000"/>
                </a:solidFill>
              </a:rPr>
              <a:t>Carbon is </a:t>
            </a:r>
            <a:r>
              <a:rPr lang="el-GR" sz="4050" b="1" dirty="0">
                <a:solidFill>
                  <a:srgbClr val="C00000"/>
                </a:solidFill>
              </a:rPr>
              <a:t>β</a:t>
            </a:r>
            <a:r>
              <a:rPr lang="en-US" sz="4050" b="1" dirty="0">
                <a:solidFill>
                  <a:srgbClr val="C00000"/>
                </a:solidFill>
              </a:rPr>
              <a:t>, </a:t>
            </a:r>
            <a:r>
              <a:rPr lang="el-GR" sz="4050" b="1" dirty="0">
                <a:solidFill>
                  <a:srgbClr val="C00000"/>
                </a:solidFill>
              </a:rPr>
              <a:t>γ</a:t>
            </a:r>
            <a:r>
              <a:rPr lang="en-US" sz="4050" b="1" dirty="0">
                <a:solidFill>
                  <a:srgbClr val="C00000"/>
                </a:solidFill>
              </a:rPr>
              <a:t>,</a:t>
            </a:r>
            <a:r>
              <a:rPr lang="el-GR" sz="4050" b="1" dirty="0">
                <a:solidFill>
                  <a:srgbClr val="C00000"/>
                </a:solidFill>
              </a:rPr>
              <a:t>δ</a:t>
            </a:r>
            <a:r>
              <a:rPr lang="en-US" sz="4050" b="1" dirty="0">
                <a:solidFill>
                  <a:srgbClr val="C00000"/>
                </a:solidFill>
              </a:rPr>
              <a:t> ,</a:t>
            </a:r>
            <a:r>
              <a:rPr lang="el-GR" sz="4050" b="1" dirty="0">
                <a:solidFill>
                  <a:srgbClr val="C00000"/>
                </a:solidFill>
              </a:rPr>
              <a:t>ε</a:t>
            </a:r>
            <a:r>
              <a:rPr lang="en-US" sz="4050" b="1" dirty="0">
                <a:solidFill>
                  <a:srgbClr val="C00000"/>
                </a:solidFill>
              </a:rPr>
              <a:t> and so onn.</a:t>
            </a:r>
          </a:p>
          <a:p>
            <a:pPr marL="0" indent="0">
              <a:buNone/>
            </a:pPr>
            <a:endParaRPr lang="en-US" sz="4050" dirty="0"/>
          </a:p>
          <a:p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9144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94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991600" cy="3829050"/>
          </a:xfrm>
        </p:spPr>
        <p:txBody>
          <a:bodyPr>
            <a:normAutofit/>
          </a:bodyPr>
          <a:lstStyle/>
          <a:p>
            <a:r>
              <a:rPr lang="en-US" sz="4500" dirty="0"/>
              <a:t>Carbon atoms from Methyl(–CH3) group /</a:t>
            </a:r>
            <a:r>
              <a:rPr lang="en-US" sz="4500" dirty="0" smtClean="0"/>
              <a:t>non </a:t>
            </a:r>
            <a:r>
              <a:rPr lang="en-US" sz="4500" dirty="0"/>
              <a:t>polar end(</a:t>
            </a:r>
            <a:r>
              <a:rPr lang="el-GR" sz="4500" dirty="0"/>
              <a:t>ω</a:t>
            </a:r>
            <a:r>
              <a:rPr lang="en-US" sz="4500" dirty="0"/>
              <a:t>) of a fatty acid are numbered as </a:t>
            </a:r>
            <a:r>
              <a:rPr lang="el-GR" sz="4500" b="1" dirty="0"/>
              <a:t>ω</a:t>
            </a:r>
            <a:r>
              <a:rPr lang="en-US" sz="4500" b="1" dirty="0"/>
              <a:t>1,</a:t>
            </a:r>
            <a:r>
              <a:rPr lang="el-GR" sz="4500" b="1" dirty="0"/>
              <a:t>ω</a:t>
            </a:r>
            <a:r>
              <a:rPr lang="en-US" sz="4500" b="1" dirty="0"/>
              <a:t>2,</a:t>
            </a:r>
            <a:r>
              <a:rPr lang="el-GR" sz="4500" b="1" dirty="0"/>
              <a:t>ω</a:t>
            </a:r>
            <a:r>
              <a:rPr lang="en-US" sz="4500" b="1" dirty="0"/>
              <a:t>3 and so onn</a:t>
            </a:r>
            <a:r>
              <a:rPr lang="en-US" sz="4500" dirty="0"/>
              <a:t>.</a:t>
            </a:r>
          </a:p>
        </p:txBody>
      </p:sp>
      <p:pic>
        <p:nvPicPr>
          <p:cNvPr id="2050" name="Picture 2" descr="Image result for alpha beta gamma c atom of a Fatty ac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90678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18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7550"/>
            <a:ext cx="8229600" cy="85725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Nomenclature Of Fatty acids</a:t>
            </a:r>
          </a:p>
        </p:txBody>
      </p:sp>
    </p:spTree>
    <p:extLst>
      <p:ext uri="{BB962C8B-B14F-4D97-AF65-F5344CB8AC3E}">
        <p14:creationId xmlns:p14="http://schemas.microsoft.com/office/powerpoint/2010/main" val="30088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458200" cy="54864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300" b="1" dirty="0"/>
              <a:t>FA Nomenclature is Based On</a:t>
            </a:r>
          </a:p>
          <a:p>
            <a:pPr marL="0" indent="0" algn="ctr">
              <a:buNone/>
            </a:pPr>
            <a:endParaRPr lang="en-US" sz="3300" b="1" dirty="0"/>
          </a:p>
          <a:p>
            <a:pPr eaLnBrk="1" hangingPunct="1"/>
            <a:r>
              <a:rPr lang="en-US" sz="2700" b="1" dirty="0">
                <a:solidFill>
                  <a:srgbClr val="C00000"/>
                </a:solidFill>
              </a:rPr>
              <a:t>Chain </a:t>
            </a:r>
            <a:r>
              <a:rPr lang="en-US" sz="2700" b="1" dirty="0" smtClean="0">
                <a:solidFill>
                  <a:srgbClr val="C00000"/>
                </a:solidFill>
              </a:rPr>
              <a:t>length/Total Number of Carbon atoms in a FA.</a:t>
            </a:r>
            <a:endParaRPr lang="en-US" sz="2700" b="1" dirty="0">
              <a:solidFill>
                <a:srgbClr val="C00000"/>
              </a:solidFill>
            </a:endParaRPr>
          </a:p>
          <a:p>
            <a:pPr lvl="1" eaLnBrk="1" hangingPunct="1"/>
            <a:r>
              <a:rPr lang="en-US" sz="2700" dirty="0" smtClean="0"/>
              <a:t>Count Number </a:t>
            </a:r>
            <a:r>
              <a:rPr lang="en-US" sz="2700" dirty="0"/>
              <a:t>of Carbon atoms in </a:t>
            </a:r>
            <a:r>
              <a:rPr lang="en-US" sz="2700" dirty="0" smtClean="0"/>
              <a:t>FA</a:t>
            </a:r>
          </a:p>
          <a:p>
            <a:pPr marL="457200" lvl="1" indent="0" eaLnBrk="1" hangingPunct="1">
              <a:buNone/>
            </a:pPr>
            <a:endParaRPr lang="en-US" sz="2700" dirty="0"/>
          </a:p>
          <a:p>
            <a:pPr eaLnBrk="1" hangingPunct="1"/>
            <a:r>
              <a:rPr lang="en-US" sz="2700" b="1" dirty="0">
                <a:solidFill>
                  <a:srgbClr val="C00000"/>
                </a:solidFill>
              </a:rPr>
              <a:t> Number and Position  of Double </a:t>
            </a:r>
            <a:r>
              <a:rPr lang="en-US" sz="2700" b="1" dirty="0" smtClean="0">
                <a:solidFill>
                  <a:srgbClr val="C00000"/>
                </a:solidFill>
              </a:rPr>
              <a:t>bonds</a:t>
            </a:r>
          </a:p>
          <a:p>
            <a:pPr marL="0" indent="0" eaLnBrk="1" hangingPunct="1">
              <a:buNone/>
            </a:pPr>
            <a:endParaRPr lang="en-US" sz="2700" b="1" dirty="0" smtClean="0">
              <a:solidFill>
                <a:srgbClr val="C00000"/>
              </a:solidFill>
            </a:endParaRPr>
          </a:p>
          <a:p>
            <a:pPr lvl="1"/>
            <a:r>
              <a:rPr lang="en-US" dirty="0"/>
              <a:t>Position of double bond </a:t>
            </a:r>
            <a:r>
              <a:rPr lang="en-US" b="1" dirty="0"/>
              <a:t>from Carboxyl/Delta </a:t>
            </a:r>
            <a:r>
              <a:rPr lang="en-US" b="1" dirty="0" smtClean="0"/>
              <a:t>end</a:t>
            </a:r>
          </a:p>
          <a:p>
            <a:pPr marL="457200" lvl="1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lvl="1" eaLnBrk="1" hangingPunct="1"/>
            <a:r>
              <a:rPr lang="en-US" sz="2700" dirty="0"/>
              <a:t>Position of double bond </a:t>
            </a:r>
            <a:r>
              <a:rPr lang="en-US" sz="2700" b="1" dirty="0"/>
              <a:t>from </a:t>
            </a:r>
            <a:r>
              <a:rPr lang="en-US" sz="2700" b="1" dirty="0" smtClean="0"/>
              <a:t>Methyl/Omega</a:t>
            </a:r>
          </a:p>
          <a:p>
            <a:pPr marL="294894" lvl="1" indent="0">
              <a:buNone/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77856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371850"/>
            <a:ext cx="82296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50" b="1" dirty="0">
                <a:solidFill>
                  <a:srgbClr val="C00000"/>
                </a:solidFill>
              </a:rPr>
              <a:t>Short Hand Representations </a:t>
            </a:r>
            <a:br>
              <a:rPr lang="en-US" sz="4050" b="1" dirty="0">
                <a:solidFill>
                  <a:srgbClr val="C00000"/>
                </a:solidFill>
              </a:rPr>
            </a:br>
            <a:r>
              <a:rPr lang="en-US" sz="4050" b="1" dirty="0">
                <a:solidFill>
                  <a:srgbClr val="C00000"/>
                </a:solidFill>
              </a:rPr>
              <a:t>of Fatty acids</a:t>
            </a:r>
            <a:br>
              <a:rPr lang="en-US" sz="4050" b="1" dirty="0">
                <a:solidFill>
                  <a:srgbClr val="C000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39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50" b="1" dirty="0" smtClean="0"/>
              <a:t>Chemical Structure </a:t>
            </a:r>
            <a:r>
              <a:rPr lang="en-US" sz="4950" b="1" dirty="0"/>
              <a:t>Of Fatty Acids</a:t>
            </a:r>
          </a:p>
        </p:txBody>
      </p:sp>
      <p:pic>
        <p:nvPicPr>
          <p:cNvPr id="6146" name="Picture 2" descr="Image result for propionic ac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00600"/>
            <a:ext cx="8915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fatty acids 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1"/>
            <a:ext cx="8839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0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534400" cy="55245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</a:rPr>
              <a:t>Short Hand Representations </a:t>
            </a:r>
          </a:p>
          <a:p>
            <a:pPr marL="0" indent="0" algn="ctr">
              <a:buNone/>
            </a:pPr>
            <a:r>
              <a:rPr lang="en-US" sz="3000" b="1" dirty="0">
                <a:solidFill>
                  <a:srgbClr val="C00000"/>
                </a:solidFill>
              </a:rPr>
              <a:t>of Fatty acids:</a:t>
            </a:r>
          </a:p>
          <a:p>
            <a:pPr lvl="1"/>
            <a:r>
              <a:rPr lang="en-US" sz="3225" b="1" dirty="0"/>
              <a:t>Palmitic Acid (16:0)</a:t>
            </a:r>
          </a:p>
          <a:p>
            <a:pPr lvl="1"/>
            <a:r>
              <a:rPr lang="en-US" sz="3225" b="1" dirty="0">
                <a:sym typeface="Wingdings" pitchFamily="2" charset="2"/>
              </a:rPr>
              <a:t>Palmitoleic acid (16:1;9</a:t>
            </a:r>
            <a:r>
              <a:rPr lang="en-US" sz="3225" b="1" dirty="0" smtClean="0">
                <a:sym typeface="Wingdings" pitchFamily="2" charset="2"/>
              </a:rPr>
              <a:t>)</a:t>
            </a:r>
          </a:p>
          <a:p>
            <a:pPr lvl="1"/>
            <a:r>
              <a:rPr lang="en-US" sz="3225" b="1" dirty="0">
                <a:sym typeface="Wingdings" pitchFamily="2" charset="2"/>
              </a:rPr>
              <a:t>\</a:t>
            </a:r>
          </a:p>
          <a:p>
            <a:r>
              <a:rPr lang="en-US" sz="3000" b="1" dirty="0">
                <a:solidFill>
                  <a:srgbClr val="C00000"/>
                </a:solidFill>
                <a:sym typeface="Wingdings" pitchFamily="2" charset="2"/>
              </a:rPr>
              <a:t>First digit stands </a:t>
            </a:r>
            <a:r>
              <a:rPr lang="en-US" sz="3000" dirty="0">
                <a:sym typeface="Wingdings" pitchFamily="2" charset="2"/>
              </a:rPr>
              <a:t>for total number of carbon atoms in the fatty acid.</a:t>
            </a:r>
          </a:p>
          <a:p>
            <a:r>
              <a:rPr lang="en-US" sz="3000" b="1" dirty="0">
                <a:solidFill>
                  <a:srgbClr val="C00000"/>
                </a:solidFill>
                <a:sym typeface="Wingdings" pitchFamily="2" charset="2"/>
              </a:rPr>
              <a:t>Second digit designates </a:t>
            </a:r>
            <a:r>
              <a:rPr lang="en-US" sz="3000" dirty="0">
                <a:sym typeface="Wingdings" pitchFamily="2" charset="2"/>
              </a:rPr>
              <a:t>number of double bonds.</a:t>
            </a:r>
          </a:p>
          <a:p>
            <a:r>
              <a:rPr lang="en-US" sz="3000" b="1" dirty="0">
                <a:solidFill>
                  <a:srgbClr val="C00000"/>
                </a:solidFill>
                <a:sym typeface="Wingdings" pitchFamily="2" charset="2"/>
              </a:rPr>
              <a:t>Third digit  onwards </a:t>
            </a:r>
            <a:r>
              <a:rPr lang="en-US" sz="3000" dirty="0">
                <a:sym typeface="Wingdings" pitchFamily="2" charset="2"/>
              </a:rPr>
              <a:t>indicates the position of double bonds.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73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/>
              <a:t>Fatty-acid Nomenclature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700" b="1" dirty="0"/>
              <a:t>Named according to chain length</a:t>
            </a:r>
          </a:p>
          <a:p>
            <a:pPr lvl="1" eaLnBrk="1" hangingPunct="1"/>
            <a:r>
              <a:rPr lang="en-US" sz="2700" b="1" dirty="0"/>
              <a:t>C18</a:t>
            </a:r>
            <a:r>
              <a:rPr lang="en-US" sz="2700" baseline="-25000" dirty="0"/>
              <a:t/>
            </a:r>
            <a:br>
              <a:rPr lang="en-US" sz="2700" baseline="-25000" dirty="0"/>
            </a:br>
            <a:r>
              <a:rPr lang="en-US" sz="2700" baseline="-25000" dirty="0"/>
              <a:t/>
            </a:r>
            <a:br>
              <a:rPr lang="en-US" sz="2700" baseline="-25000" dirty="0"/>
            </a:br>
            <a:r>
              <a:rPr lang="en-US" baseline="-25000" dirty="0" smtClean="0"/>
              <a:t/>
            </a:r>
            <a:br>
              <a:rPr lang="en-US" baseline="-25000" dirty="0" smtClean="0"/>
            </a:br>
            <a:r>
              <a:rPr lang="en-US" baseline="-25000" dirty="0" smtClean="0"/>
              <a:t/>
            </a:r>
            <a:br>
              <a:rPr lang="en-US" baseline="-25000" dirty="0" smtClean="0"/>
            </a:br>
            <a:r>
              <a:rPr lang="en-US" baseline="-25000" dirty="0" smtClean="0"/>
              <a:t/>
            </a:r>
            <a:br>
              <a:rPr lang="en-US" baseline="-25000" dirty="0" smtClean="0"/>
            </a:br>
            <a:r>
              <a:rPr lang="en-US" baseline="-25000" dirty="0" smtClean="0"/>
              <a:t/>
            </a:r>
            <a:br>
              <a:rPr lang="en-US" baseline="-25000" dirty="0" smtClean="0"/>
            </a:br>
            <a:r>
              <a:rPr lang="en-US" baseline="-25000" dirty="0" smtClean="0"/>
              <a:t/>
            </a:r>
            <a:br>
              <a:rPr lang="en-US" baseline="-25000" dirty="0" smtClean="0"/>
            </a:br>
            <a:endParaRPr lang="en-US" baseline="-25000" dirty="0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71900"/>
            <a:ext cx="86868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8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/>
              <a:t>Fatty-acid Nomenclature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700" b="1" dirty="0"/>
              <a:t>Named according to the number of </a:t>
            </a:r>
            <a:br>
              <a:rPr lang="en-US" sz="2700" b="1" dirty="0"/>
            </a:br>
            <a:r>
              <a:rPr lang="en-US" sz="2700" b="1" dirty="0"/>
              <a:t>double bonds</a:t>
            </a:r>
          </a:p>
          <a:p>
            <a:pPr lvl="1" eaLnBrk="1" hangingPunct="1"/>
            <a:r>
              <a:rPr lang="en-US" sz="2700" b="1" dirty="0"/>
              <a:t>C18:0</a:t>
            </a:r>
            <a:r>
              <a:rPr lang="en-US" sz="2700" baseline="-25000" dirty="0"/>
              <a:t/>
            </a:r>
            <a:br>
              <a:rPr lang="en-US" sz="2700" baseline="-25000" dirty="0"/>
            </a:br>
            <a:endParaRPr lang="en-US" sz="2700" dirty="0"/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4000500"/>
            <a:ext cx="76073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3048001" y="5029201"/>
            <a:ext cx="2112757" cy="692497"/>
          </a:xfrm>
          <a:prstGeom prst="rect">
            <a:avLst/>
          </a:prstGeom>
          <a:gradFill rotWithShape="0">
            <a:gsLst>
              <a:gs pos="0">
                <a:srgbClr val="FF9900">
                  <a:alpha val="85001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30479" bIns="0">
            <a:spAutoFit/>
          </a:bodyPr>
          <a:lstStyle/>
          <a:p>
            <a:pPr marL="29766"/>
            <a:r>
              <a:rPr lang="en-US" sz="2250">
                <a:latin typeface="Gill Sans" charset="0"/>
                <a:sym typeface="Gill Sans" charset="0"/>
              </a:rPr>
              <a:t>Common name:</a:t>
            </a:r>
          </a:p>
          <a:p>
            <a:pPr marL="29766"/>
            <a:r>
              <a:rPr lang="en-US" sz="2250">
                <a:latin typeface="Gill Sans" charset="0"/>
                <a:sym typeface="Gill Sans" charset="0"/>
              </a:rPr>
              <a:t>Stearic acid</a:t>
            </a:r>
          </a:p>
        </p:txBody>
      </p:sp>
    </p:spTree>
    <p:extLst>
      <p:ext uri="{BB962C8B-B14F-4D97-AF65-F5344CB8AC3E}">
        <p14:creationId xmlns:p14="http://schemas.microsoft.com/office/powerpoint/2010/main" val="6358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 animBg="1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3600450"/>
            <a:ext cx="76073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/>
              <a:t>Fatty-acid Nomenclature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b="1" dirty="0"/>
              <a:t>Named according to the number of </a:t>
            </a:r>
            <a:br>
              <a:rPr lang="en-US" sz="2400" b="1" dirty="0"/>
            </a:br>
            <a:r>
              <a:rPr lang="en-US" sz="2400" b="1" dirty="0"/>
              <a:t>double bonds</a:t>
            </a:r>
          </a:p>
          <a:p>
            <a:pPr lvl="1" eaLnBrk="1" hangingPunct="1"/>
            <a:r>
              <a:rPr lang="en-US" sz="2700" b="1" dirty="0"/>
              <a:t>C18:1</a:t>
            </a:r>
            <a:r>
              <a:rPr lang="en-US" baseline="-25000" dirty="0" smtClean="0"/>
              <a:t/>
            </a:r>
            <a:br>
              <a:rPr lang="en-US" baseline="-25000" dirty="0" smtClean="0"/>
            </a:br>
            <a:r>
              <a:rPr lang="en-US" baseline="-25000" dirty="0" smtClean="0"/>
              <a:t/>
            </a:r>
            <a:br>
              <a:rPr lang="en-US" baseline="-25000" dirty="0" smtClean="0"/>
            </a:br>
            <a:r>
              <a:rPr lang="en-US" baseline="-25000" dirty="0" smtClean="0"/>
              <a:t/>
            </a:r>
            <a:br>
              <a:rPr lang="en-US" baseline="-25000" dirty="0" smtClean="0"/>
            </a:br>
            <a:r>
              <a:rPr lang="en-US" baseline="-25000" dirty="0" smtClean="0"/>
              <a:t/>
            </a:r>
            <a:br>
              <a:rPr lang="en-US" baseline="-25000" dirty="0" smtClean="0"/>
            </a:br>
            <a:r>
              <a:rPr lang="en-US" baseline="-25000" dirty="0" smtClean="0"/>
              <a:t/>
            </a:r>
            <a:br>
              <a:rPr lang="en-US" baseline="-25000" dirty="0" smtClean="0"/>
            </a:br>
            <a:r>
              <a:rPr lang="en-US" baseline="-25000" dirty="0" smtClean="0"/>
              <a:t/>
            </a:r>
            <a:br>
              <a:rPr lang="en-US" baseline="-25000" dirty="0" smtClean="0"/>
            </a:br>
            <a:r>
              <a:rPr lang="en-US" baseline="-25000" dirty="0" smtClean="0"/>
              <a:t/>
            </a:r>
            <a:br>
              <a:rPr lang="en-US" baseline="-25000" dirty="0" smtClean="0"/>
            </a:br>
            <a:endParaRPr lang="en-US" baseline="-25000" dirty="0" smtClean="0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971801" y="4800601"/>
            <a:ext cx="2112757" cy="692497"/>
          </a:xfrm>
          <a:prstGeom prst="rect">
            <a:avLst/>
          </a:prstGeom>
          <a:gradFill rotWithShape="0">
            <a:gsLst>
              <a:gs pos="0">
                <a:srgbClr val="FF9900">
                  <a:alpha val="85001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30479" bIns="0">
            <a:spAutoFit/>
          </a:bodyPr>
          <a:lstStyle/>
          <a:p>
            <a:pPr marL="29766"/>
            <a:r>
              <a:rPr lang="en-US" sz="2250">
                <a:latin typeface="Gill Sans" charset="0"/>
                <a:sym typeface="Gill Sans" charset="0"/>
              </a:rPr>
              <a:t>Common name:</a:t>
            </a:r>
          </a:p>
          <a:p>
            <a:pPr marL="29766"/>
            <a:r>
              <a:rPr lang="en-US" sz="2250">
                <a:latin typeface="Gill Sans" charset="0"/>
                <a:sym typeface="Gill Sans" charset="0"/>
              </a:rPr>
              <a:t>Oleic acid</a:t>
            </a:r>
          </a:p>
        </p:txBody>
      </p:sp>
    </p:spTree>
    <p:extLst>
      <p:ext uri="{BB962C8B-B14F-4D97-AF65-F5344CB8AC3E}">
        <p14:creationId xmlns:p14="http://schemas.microsoft.com/office/powerpoint/2010/main" val="314069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3771900"/>
            <a:ext cx="76073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b="1" dirty="0"/>
              <a:t>Named according to the number of </a:t>
            </a:r>
            <a:br>
              <a:rPr lang="en-US" sz="2400" b="1" dirty="0"/>
            </a:br>
            <a:r>
              <a:rPr lang="en-US" sz="2400" b="1" dirty="0"/>
              <a:t>double bonds</a:t>
            </a:r>
          </a:p>
          <a:p>
            <a:pPr lvl="1" eaLnBrk="1" hangingPunct="1"/>
            <a:r>
              <a:rPr lang="en-US" sz="2100" b="1" dirty="0"/>
              <a:t>C18:2</a:t>
            </a:r>
            <a:r>
              <a:rPr lang="en-US" baseline="-25000" dirty="0" smtClean="0"/>
              <a:t/>
            </a:r>
            <a:br>
              <a:rPr lang="en-US" baseline="-25000" dirty="0" smtClean="0"/>
            </a:br>
            <a:r>
              <a:rPr lang="en-US" baseline="-25000" dirty="0" smtClean="0"/>
              <a:t/>
            </a:r>
            <a:br>
              <a:rPr lang="en-US" baseline="-25000" dirty="0" smtClean="0"/>
            </a:br>
            <a:r>
              <a:rPr lang="en-US" baseline="-25000" dirty="0" smtClean="0"/>
              <a:t/>
            </a:r>
            <a:br>
              <a:rPr lang="en-US" baseline="-25000" dirty="0" smtClean="0"/>
            </a:br>
            <a:r>
              <a:rPr lang="en-US" baseline="-25000" dirty="0" smtClean="0"/>
              <a:t/>
            </a:r>
            <a:br>
              <a:rPr lang="en-US" baseline="-25000" dirty="0" smtClean="0"/>
            </a:br>
            <a:r>
              <a:rPr lang="en-US" baseline="-25000" dirty="0" smtClean="0"/>
              <a:t/>
            </a:r>
            <a:br>
              <a:rPr lang="en-US" baseline="-25000" dirty="0" smtClean="0"/>
            </a:br>
            <a:r>
              <a:rPr lang="en-US" baseline="-25000" dirty="0" smtClean="0"/>
              <a:t/>
            </a:r>
            <a:br>
              <a:rPr lang="en-US" baseline="-25000" dirty="0" smtClean="0"/>
            </a:br>
            <a:r>
              <a:rPr lang="en-US" baseline="-25000" dirty="0" smtClean="0"/>
              <a:t/>
            </a:r>
            <a:br>
              <a:rPr lang="en-US" baseline="-25000" dirty="0" smtClean="0"/>
            </a:br>
            <a:endParaRPr lang="en-US" baseline="-25000" dirty="0" smtClean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/>
              <a:t>Fatty-acid Nomenclature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200401" y="4914901"/>
            <a:ext cx="2112757" cy="692497"/>
          </a:xfrm>
          <a:prstGeom prst="rect">
            <a:avLst/>
          </a:prstGeom>
          <a:gradFill rotWithShape="0">
            <a:gsLst>
              <a:gs pos="0">
                <a:srgbClr val="FF9900">
                  <a:alpha val="85001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30479" bIns="0">
            <a:spAutoFit/>
          </a:bodyPr>
          <a:lstStyle/>
          <a:p>
            <a:pPr marL="29766"/>
            <a:r>
              <a:rPr lang="en-US" sz="2250">
                <a:latin typeface="Gill Sans" charset="0"/>
                <a:sym typeface="Gill Sans" charset="0"/>
              </a:rPr>
              <a:t>Common name:</a:t>
            </a:r>
          </a:p>
          <a:p>
            <a:pPr marL="29766"/>
            <a:r>
              <a:rPr lang="en-US" sz="2250">
                <a:latin typeface="Gill Sans" charset="0"/>
                <a:sym typeface="Gill Sans" charset="0"/>
              </a:rPr>
              <a:t>Linoleic acid</a:t>
            </a:r>
          </a:p>
        </p:txBody>
      </p:sp>
    </p:spTree>
    <p:extLst>
      <p:ext uri="{BB962C8B-B14F-4D97-AF65-F5344CB8AC3E}">
        <p14:creationId xmlns:p14="http://schemas.microsoft.com/office/powerpoint/2010/main" val="24375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3657600"/>
            <a:ext cx="76073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Named according to the number of </a:t>
            </a:r>
            <a:br>
              <a:rPr lang="en-US" sz="2400" dirty="0"/>
            </a:br>
            <a:r>
              <a:rPr lang="en-US" sz="2400" dirty="0"/>
              <a:t>double bonds</a:t>
            </a:r>
          </a:p>
          <a:p>
            <a:pPr lvl="1" eaLnBrk="1" hangingPunct="1"/>
            <a:r>
              <a:rPr lang="en-US" sz="2100" b="1" dirty="0"/>
              <a:t>C18:3</a:t>
            </a:r>
            <a:r>
              <a:rPr lang="en-US" sz="2100" baseline="-25000" dirty="0"/>
              <a:t/>
            </a:r>
            <a:br>
              <a:rPr lang="en-US" sz="2100" baseline="-25000" dirty="0"/>
            </a:br>
            <a:r>
              <a:rPr lang="en-US" baseline="-25000" dirty="0" smtClean="0"/>
              <a:t/>
            </a:r>
            <a:br>
              <a:rPr lang="en-US" baseline="-25000" dirty="0" smtClean="0"/>
            </a:br>
            <a:r>
              <a:rPr lang="en-US" baseline="-25000" dirty="0" smtClean="0"/>
              <a:t/>
            </a:r>
            <a:br>
              <a:rPr lang="en-US" baseline="-25000" dirty="0" smtClean="0"/>
            </a:br>
            <a:r>
              <a:rPr lang="en-US" baseline="-25000" dirty="0" smtClean="0"/>
              <a:t/>
            </a:r>
            <a:br>
              <a:rPr lang="en-US" baseline="-25000" dirty="0" smtClean="0"/>
            </a:br>
            <a:r>
              <a:rPr lang="en-US" baseline="-25000" dirty="0" smtClean="0"/>
              <a:t/>
            </a:r>
            <a:br>
              <a:rPr lang="en-US" baseline="-25000" dirty="0" smtClean="0"/>
            </a:br>
            <a:r>
              <a:rPr lang="en-US" baseline="-25000" dirty="0" smtClean="0"/>
              <a:t/>
            </a:r>
            <a:br>
              <a:rPr lang="en-US" baseline="-25000" dirty="0" smtClean="0"/>
            </a:br>
            <a:r>
              <a:rPr lang="en-US" baseline="-25000" dirty="0" smtClean="0"/>
              <a:t/>
            </a:r>
            <a:br>
              <a:rPr lang="en-US" baseline="-25000" dirty="0" smtClean="0"/>
            </a:br>
            <a:endParaRPr lang="en-US" baseline="-25000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/>
              <a:t>Fatty-acid Nomenclature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124201" y="4743451"/>
            <a:ext cx="2112757" cy="692497"/>
          </a:xfrm>
          <a:prstGeom prst="rect">
            <a:avLst/>
          </a:prstGeom>
          <a:gradFill rotWithShape="0">
            <a:gsLst>
              <a:gs pos="0">
                <a:srgbClr val="FF9900">
                  <a:alpha val="85001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30479" bIns="0">
            <a:spAutoFit/>
          </a:bodyPr>
          <a:lstStyle/>
          <a:p>
            <a:pPr marL="29766"/>
            <a:r>
              <a:rPr lang="en-US" sz="2250" dirty="0">
                <a:latin typeface="Gill Sans" charset="0"/>
                <a:sym typeface="Gill Sans" charset="0"/>
              </a:rPr>
              <a:t>Common name:</a:t>
            </a:r>
          </a:p>
          <a:p>
            <a:pPr marL="29766"/>
            <a:r>
              <a:rPr lang="en-US" sz="2250" dirty="0">
                <a:latin typeface="Gill Sans" charset="0"/>
                <a:sym typeface="Gill Sans" charset="0"/>
              </a:rPr>
              <a:t>Linole</a:t>
            </a:r>
            <a:r>
              <a:rPr lang="en-US" sz="2250" u="sng" dirty="0">
                <a:latin typeface="Gill Sans" charset="0"/>
                <a:sym typeface="Gill Sans" charset="0"/>
              </a:rPr>
              <a:t>n</a:t>
            </a:r>
            <a:r>
              <a:rPr lang="en-US" sz="2250" dirty="0">
                <a:latin typeface="Gill Sans" charset="0"/>
                <a:sym typeface="Gill Sans" charset="0"/>
              </a:rPr>
              <a:t>ic acid</a:t>
            </a:r>
          </a:p>
        </p:txBody>
      </p:sp>
    </p:spTree>
    <p:extLst>
      <p:ext uri="{BB962C8B-B14F-4D97-AF65-F5344CB8AC3E}">
        <p14:creationId xmlns:p14="http://schemas.microsoft.com/office/powerpoint/2010/main" val="366488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28851"/>
            <a:ext cx="8650288" cy="3227785"/>
          </a:xfrm>
        </p:spPr>
        <p:txBody>
          <a:bodyPr>
            <a:normAutofit/>
          </a:bodyPr>
          <a:lstStyle/>
          <a:p>
            <a:r>
              <a:rPr lang="en-US" sz="2400" dirty="0"/>
              <a:t>Named according to the </a:t>
            </a:r>
            <a:br>
              <a:rPr lang="en-US" sz="2400" dirty="0"/>
            </a:br>
            <a:r>
              <a:rPr lang="en-US" sz="2400" dirty="0"/>
              <a:t>location of the </a:t>
            </a:r>
            <a:r>
              <a:rPr lang="en-US" sz="2400" b="1" i="1" dirty="0">
                <a:solidFill>
                  <a:srgbClr val="C00000"/>
                </a:solidFill>
              </a:rPr>
              <a:t>first</a:t>
            </a:r>
            <a:r>
              <a:rPr lang="en-US" sz="2400" b="1" dirty="0">
                <a:solidFill>
                  <a:srgbClr val="C00000"/>
                </a:solidFill>
              </a:rPr>
              <a:t> double </a:t>
            </a:r>
            <a:r>
              <a:rPr lang="en-US" sz="2400" dirty="0"/>
              <a:t>bond from the non-carboxyl  </a:t>
            </a:r>
            <a:r>
              <a:rPr lang="en-US" sz="2400" b="1" dirty="0"/>
              <a:t>Methyl end </a:t>
            </a:r>
            <a:r>
              <a:rPr lang="en-US" sz="2400" dirty="0"/>
              <a:t>(count from the Methyl end /</a:t>
            </a:r>
            <a:r>
              <a:rPr lang="en-US" sz="2400" b="1" dirty="0">
                <a:solidFill>
                  <a:srgbClr val="C00000"/>
                </a:solidFill>
              </a:rPr>
              <a:t>Omega end </a:t>
            </a:r>
            <a:r>
              <a:rPr lang="en-US" sz="2400" b="1" dirty="0">
                <a:solidFill>
                  <a:srgbClr val="C00000"/>
                </a:solidFill>
                <a:sym typeface="Symbol" pitchFamily="18" charset="2"/>
              </a:rPr>
              <a:t></a:t>
            </a:r>
            <a:r>
              <a:rPr lang="en-US" sz="2400" dirty="0"/>
              <a:t>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527050" y="1143000"/>
            <a:ext cx="8229600" cy="857250"/>
          </a:xfrm>
        </p:spPr>
        <p:txBody>
          <a:bodyPr>
            <a:normAutofit/>
          </a:bodyPr>
          <a:lstStyle/>
          <a:p>
            <a:pPr lvl="1" algn="ctr" eaLnBrk="1" hangingPunct="1"/>
            <a:r>
              <a:rPr lang="en-US" sz="3000" b="1" dirty="0">
                <a:solidFill>
                  <a:srgbClr val="0070C0"/>
                </a:solidFill>
              </a:rPr>
              <a:t>Omega System Nomenclature</a:t>
            </a: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4437172"/>
            <a:ext cx="76073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94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28700"/>
            <a:ext cx="8305800" cy="8572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b="1" dirty="0" smtClean="0"/>
              <a:t>Omega Fatty-acid Nomenclature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286000"/>
            <a:ext cx="76073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3600450"/>
            <a:ext cx="76073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4914900"/>
            <a:ext cx="76073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2831930" y="3028950"/>
            <a:ext cx="31213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b="1">
                <a:solidFill>
                  <a:srgbClr val="DA6D00"/>
                </a:solidFill>
                <a:latin typeface="Arial" charset="0"/>
              </a:rPr>
              <a:t>Omega 9  or  n–9 fatty acid</a:t>
            </a: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2831930" y="4343400"/>
            <a:ext cx="31213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b="1">
                <a:solidFill>
                  <a:srgbClr val="DA6D00"/>
                </a:solidFill>
                <a:latin typeface="Arial" charset="0"/>
              </a:rPr>
              <a:t>Omega 6  or  n–6 fatty acid</a:t>
            </a: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2908130" y="5657850"/>
            <a:ext cx="31213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b="1">
                <a:solidFill>
                  <a:srgbClr val="DA6D00"/>
                </a:solidFill>
                <a:latin typeface="Arial" charset="0"/>
              </a:rPr>
              <a:t>Omega 3  or  n–3 fatty acid</a:t>
            </a:r>
          </a:p>
        </p:txBody>
      </p:sp>
    </p:spTree>
    <p:extLst>
      <p:ext uri="{BB962C8B-B14F-4D97-AF65-F5344CB8AC3E}">
        <p14:creationId xmlns:p14="http://schemas.microsoft.com/office/powerpoint/2010/main" val="344249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 autoUpdateAnimBg="0"/>
      <p:bldP spid="89095" grpId="0" autoUpdateAnimBg="0"/>
      <p:bldP spid="89096" grpId="0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6324600"/>
          </a:xfrm>
        </p:spPr>
        <p:txBody>
          <a:bodyPr>
            <a:normAutofit/>
          </a:bodyPr>
          <a:lstStyle/>
          <a:p>
            <a:pPr lvl="1"/>
            <a:r>
              <a:rPr lang="en-US" sz="4000" b="1" dirty="0"/>
              <a:t>Stearic acid (18</a:t>
            </a:r>
            <a:r>
              <a:rPr lang="en-US" sz="4000" b="1" dirty="0">
                <a:sym typeface="Wingdings" pitchFamily="2" charset="2"/>
              </a:rPr>
              <a:t>:0)</a:t>
            </a:r>
          </a:p>
          <a:p>
            <a:pPr lvl="1"/>
            <a:r>
              <a:rPr lang="en-US" sz="4000" b="1" dirty="0">
                <a:sym typeface="Wingdings" pitchFamily="2" charset="2"/>
              </a:rPr>
              <a:t>Oleic acid (18:1;9)</a:t>
            </a:r>
          </a:p>
          <a:p>
            <a:pPr lvl="1"/>
            <a:r>
              <a:rPr lang="en-US" sz="4000" b="1" dirty="0">
                <a:sym typeface="Wingdings" pitchFamily="2" charset="2"/>
              </a:rPr>
              <a:t>Linoleic acid (18:2;9,12)</a:t>
            </a:r>
          </a:p>
          <a:p>
            <a:pPr lvl="1"/>
            <a:r>
              <a:rPr lang="en-US" sz="4000" b="1" dirty="0">
                <a:sym typeface="Wingdings" pitchFamily="2" charset="2"/>
              </a:rPr>
              <a:t>Linolenic acid (18:3;9,12,15)</a:t>
            </a:r>
          </a:p>
          <a:p>
            <a:pPr lvl="1"/>
            <a:r>
              <a:rPr lang="en-US" sz="4000" b="1" dirty="0">
                <a:sym typeface="Wingdings" pitchFamily="2" charset="2"/>
              </a:rPr>
              <a:t>Arachidonic acid (20:4;5,8,11,14)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3027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915400" cy="38862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C00000"/>
                </a:solidFill>
              </a:rPr>
              <a:t>A Fatty acid may also be designated as :</a:t>
            </a:r>
          </a:p>
          <a:p>
            <a:r>
              <a:rPr lang="en-US" sz="3600" dirty="0"/>
              <a:t>Linoleic acid (18C;∆</a:t>
            </a:r>
            <a:r>
              <a:rPr lang="en-US" sz="3600" baseline="30000" dirty="0"/>
              <a:t>9,12</a:t>
            </a:r>
            <a:r>
              <a:rPr lang="en-US" sz="3600" dirty="0"/>
              <a:t>)</a:t>
            </a:r>
          </a:p>
          <a:p>
            <a:r>
              <a:rPr lang="en-US" sz="3600" dirty="0"/>
              <a:t>Linolenic acid (18C;∆</a:t>
            </a:r>
            <a:r>
              <a:rPr lang="en-US" sz="3600" baseline="30000" dirty="0"/>
              <a:t>9,12,15</a:t>
            </a:r>
            <a:r>
              <a:rPr lang="en-US" sz="3600" dirty="0"/>
              <a:t>)</a:t>
            </a:r>
          </a:p>
          <a:p>
            <a:r>
              <a:rPr lang="en-US" sz="3600" dirty="0"/>
              <a:t>∆ indicates from COOH end.</a:t>
            </a:r>
          </a:p>
          <a:p>
            <a:r>
              <a:rPr lang="en-US" sz="3600" dirty="0"/>
              <a:t>9,12,15 are double bond positions from delta end.</a:t>
            </a:r>
          </a:p>
        </p:txBody>
      </p:sp>
    </p:spTree>
    <p:extLst>
      <p:ext uri="{BB962C8B-B14F-4D97-AF65-F5344CB8AC3E}">
        <p14:creationId xmlns:p14="http://schemas.microsoft.com/office/powerpoint/2010/main" val="43611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Fatty acid Structures Has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Varied Hydrocarbon Chains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332037"/>
            <a:ext cx="8839200" cy="4525963"/>
          </a:xfrm>
        </p:spPr>
        <p:txBody>
          <a:bodyPr>
            <a:normAutofit/>
          </a:bodyPr>
          <a:lstStyle/>
          <a:p>
            <a:r>
              <a:rPr lang="en-US" sz="5400" dirty="0"/>
              <a:t>The </a:t>
            </a:r>
            <a:r>
              <a:rPr lang="en-US" sz="5400" b="1" dirty="0"/>
              <a:t>Hydrocarbon chain </a:t>
            </a:r>
            <a:r>
              <a:rPr lang="en-US" sz="5400" dirty="0"/>
              <a:t>of each Fatty acid is of </a:t>
            </a:r>
            <a:r>
              <a:rPr lang="en-US" sz="5400" b="1" dirty="0"/>
              <a:t>varying chain length </a:t>
            </a:r>
            <a:r>
              <a:rPr lang="en-US" sz="5400" b="1" dirty="0">
                <a:solidFill>
                  <a:srgbClr val="C00000"/>
                </a:solidFill>
              </a:rPr>
              <a:t>(C2 - C26).</a:t>
            </a:r>
          </a:p>
        </p:txBody>
      </p:sp>
    </p:spTree>
    <p:extLst>
      <p:ext uri="{BB962C8B-B14F-4D97-AF65-F5344CB8AC3E}">
        <p14:creationId xmlns:p14="http://schemas.microsoft.com/office/powerpoint/2010/main" val="73444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9067800" cy="6096000"/>
          </a:xfr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  <a:spcAft>
                <a:spcPct val="10000"/>
              </a:spcAft>
              <a:buNone/>
            </a:pPr>
            <a:r>
              <a:rPr lang="en-US" sz="2700" b="1" dirty="0"/>
              <a:t>Short Hand Presentation of </a:t>
            </a:r>
            <a:r>
              <a:rPr lang="en-US" sz="2700" b="1" dirty="0" smtClean="0"/>
              <a:t>FA</a:t>
            </a:r>
          </a:p>
          <a:p>
            <a:pPr marL="0" indent="0" algn="ctr">
              <a:spcBef>
                <a:spcPct val="0"/>
              </a:spcBef>
              <a:spcAft>
                <a:spcPct val="10000"/>
              </a:spcAft>
              <a:buNone/>
            </a:pPr>
            <a:endParaRPr lang="en-US" sz="2700" b="1" dirty="0"/>
          </a:p>
          <a:p>
            <a:pPr marL="0" indent="0">
              <a:spcBef>
                <a:spcPct val="0"/>
              </a:spcBef>
              <a:spcAft>
                <a:spcPct val="15000"/>
              </a:spcAft>
              <a:buNone/>
            </a:pPr>
            <a:r>
              <a:rPr lang="en-US" sz="2700" dirty="0"/>
              <a:t>14:0 </a:t>
            </a:r>
            <a:r>
              <a:rPr lang="en-US" sz="2700" b="1" dirty="0">
                <a:solidFill>
                  <a:srgbClr val="FF0000"/>
                </a:solidFill>
              </a:rPr>
              <a:t>Myristic acid</a:t>
            </a:r>
          </a:p>
          <a:p>
            <a:pPr marL="0" indent="0">
              <a:spcBef>
                <a:spcPct val="0"/>
              </a:spcBef>
              <a:spcAft>
                <a:spcPct val="15000"/>
              </a:spcAft>
              <a:buNone/>
            </a:pPr>
            <a:r>
              <a:rPr lang="en-US" sz="2700" dirty="0"/>
              <a:t>16:0 </a:t>
            </a:r>
            <a:r>
              <a:rPr lang="en-US" sz="2700" b="1" dirty="0">
                <a:solidFill>
                  <a:srgbClr val="FF0000"/>
                </a:solidFill>
              </a:rPr>
              <a:t>Palmitic acid </a:t>
            </a:r>
          </a:p>
          <a:p>
            <a:pPr marL="0" indent="0">
              <a:spcBef>
                <a:spcPct val="0"/>
              </a:spcBef>
              <a:spcAft>
                <a:spcPct val="15000"/>
              </a:spcAft>
              <a:buNone/>
            </a:pPr>
            <a:r>
              <a:rPr lang="en-US" sz="2700" dirty="0"/>
              <a:t>18:0 </a:t>
            </a:r>
            <a:r>
              <a:rPr lang="en-US" sz="2700" b="1" dirty="0">
                <a:solidFill>
                  <a:srgbClr val="FF0000"/>
                </a:solidFill>
              </a:rPr>
              <a:t>Stearic acid      </a:t>
            </a:r>
          </a:p>
          <a:p>
            <a:pPr marL="0" indent="0">
              <a:spcBef>
                <a:spcPct val="0"/>
              </a:spcBef>
              <a:spcAft>
                <a:spcPct val="15000"/>
              </a:spcAft>
              <a:buNone/>
            </a:pPr>
            <a:r>
              <a:rPr lang="en-US" sz="2700" dirty="0"/>
              <a:t>18:1 cis </a:t>
            </a:r>
            <a:r>
              <a:rPr lang="en-US" sz="2700" dirty="0">
                <a:latin typeface="Symbol" pitchFamily="18" charset="2"/>
              </a:rPr>
              <a:t>D</a:t>
            </a:r>
            <a:r>
              <a:rPr lang="en-US" sz="2700" baseline="30000" dirty="0"/>
              <a:t>9</a:t>
            </a:r>
            <a:r>
              <a:rPr lang="en-US" sz="2700" dirty="0"/>
              <a:t> </a:t>
            </a:r>
            <a:r>
              <a:rPr lang="en-US" sz="2700" b="1" dirty="0">
                <a:solidFill>
                  <a:srgbClr val="0070C0"/>
                </a:solidFill>
              </a:rPr>
              <a:t>Oleic acid </a:t>
            </a:r>
            <a:r>
              <a:rPr lang="en-US" sz="2700" dirty="0"/>
              <a:t>(</a:t>
            </a:r>
            <a:r>
              <a:rPr lang="el-GR" sz="2700" b="1" dirty="0"/>
              <a:t>ω</a:t>
            </a:r>
            <a:r>
              <a:rPr lang="en-US" sz="2700" b="1" dirty="0"/>
              <a:t>9)</a:t>
            </a:r>
            <a:endParaRPr lang="en-US" sz="2700" dirty="0"/>
          </a:p>
          <a:p>
            <a:pPr marL="0" indent="0">
              <a:spcBef>
                <a:spcPct val="0"/>
              </a:spcBef>
              <a:spcAft>
                <a:spcPct val="10000"/>
              </a:spcAft>
              <a:buNone/>
            </a:pPr>
            <a:r>
              <a:rPr lang="en-US" sz="2700" dirty="0"/>
              <a:t>18:2 cis</a:t>
            </a:r>
            <a:r>
              <a:rPr lang="en-US" sz="2700" dirty="0">
                <a:latin typeface="Symbol" pitchFamily="18" charset="2"/>
              </a:rPr>
              <a:t>D</a:t>
            </a:r>
            <a:r>
              <a:rPr lang="en-US" sz="2700" baseline="30000" dirty="0"/>
              <a:t>9,12</a:t>
            </a:r>
            <a:r>
              <a:rPr lang="en-US" sz="2700" dirty="0"/>
              <a:t> </a:t>
            </a:r>
            <a:r>
              <a:rPr lang="en-US" sz="2700" b="1" dirty="0">
                <a:solidFill>
                  <a:srgbClr val="C00000"/>
                </a:solidFill>
              </a:rPr>
              <a:t>Linoleic </a:t>
            </a:r>
            <a:r>
              <a:rPr lang="en-US" sz="2700" b="1" dirty="0" smtClean="0">
                <a:solidFill>
                  <a:srgbClr val="C00000"/>
                </a:solidFill>
              </a:rPr>
              <a:t>acid </a:t>
            </a:r>
            <a:r>
              <a:rPr lang="en-US" sz="2700" b="1" dirty="0" smtClean="0"/>
              <a:t>(</a:t>
            </a:r>
            <a:r>
              <a:rPr lang="el-GR" sz="2700" b="1" dirty="0"/>
              <a:t>ω</a:t>
            </a:r>
            <a:r>
              <a:rPr lang="en-US" sz="2700" b="1" dirty="0"/>
              <a:t>6)</a:t>
            </a:r>
            <a:endParaRPr lang="en-US" sz="2700" dirty="0"/>
          </a:p>
          <a:p>
            <a:pPr marL="0" indent="0">
              <a:spcBef>
                <a:spcPct val="0"/>
              </a:spcBef>
              <a:spcAft>
                <a:spcPct val="10000"/>
              </a:spcAft>
              <a:buNone/>
            </a:pPr>
            <a:r>
              <a:rPr lang="en-US" sz="2700" dirty="0"/>
              <a:t>18:3 cis</a:t>
            </a:r>
            <a:r>
              <a:rPr lang="en-US" sz="2700" dirty="0">
                <a:latin typeface="Symbol" pitchFamily="18" charset="2"/>
              </a:rPr>
              <a:t>D</a:t>
            </a:r>
            <a:r>
              <a:rPr lang="en-US" sz="2700" baseline="30000" dirty="0"/>
              <a:t>9,12,15</a:t>
            </a:r>
            <a:r>
              <a:rPr lang="en-US" sz="2700" dirty="0"/>
              <a:t>  </a:t>
            </a:r>
            <a:r>
              <a:rPr lang="en-US" sz="2700" b="1" dirty="0">
                <a:solidFill>
                  <a:srgbClr val="C00000"/>
                </a:solidFill>
                <a:latin typeface="Symbol" pitchFamily="18" charset="2"/>
              </a:rPr>
              <a:t>a</a:t>
            </a:r>
            <a:r>
              <a:rPr lang="en-US" sz="2700" b="1" dirty="0">
                <a:solidFill>
                  <a:srgbClr val="C00000"/>
                </a:solidFill>
              </a:rPr>
              <a:t>-Linolenic acid </a:t>
            </a:r>
            <a:r>
              <a:rPr lang="en-US" sz="2700" dirty="0"/>
              <a:t>(</a:t>
            </a:r>
            <a:r>
              <a:rPr lang="el-GR" sz="2700" b="1" dirty="0"/>
              <a:t>ω</a:t>
            </a:r>
            <a:r>
              <a:rPr lang="en-US" sz="2700" b="1" dirty="0"/>
              <a:t>3)</a:t>
            </a:r>
            <a:endParaRPr lang="en-US" sz="2700" dirty="0"/>
          </a:p>
          <a:p>
            <a:pPr marL="0" indent="0">
              <a:spcBef>
                <a:spcPct val="0"/>
              </a:spcBef>
              <a:spcAft>
                <a:spcPct val="10000"/>
              </a:spcAft>
              <a:buNone/>
            </a:pPr>
            <a:r>
              <a:rPr lang="en-US" sz="2700" dirty="0"/>
              <a:t>20:4 cis</a:t>
            </a:r>
            <a:r>
              <a:rPr lang="en-US" sz="2700" dirty="0">
                <a:latin typeface="Symbol" pitchFamily="18" charset="2"/>
              </a:rPr>
              <a:t>D</a:t>
            </a:r>
            <a:r>
              <a:rPr lang="en-US" sz="2700" baseline="30000" dirty="0"/>
              <a:t>5,8,11,14</a:t>
            </a:r>
            <a:r>
              <a:rPr lang="en-US" sz="2700" dirty="0"/>
              <a:t>  </a:t>
            </a:r>
            <a:r>
              <a:rPr lang="en-US" sz="2700" b="1" dirty="0">
                <a:solidFill>
                  <a:srgbClr val="C00000"/>
                </a:solidFill>
              </a:rPr>
              <a:t>Arachidonic </a:t>
            </a:r>
            <a:r>
              <a:rPr lang="en-US" sz="2700" b="1" dirty="0" smtClean="0">
                <a:solidFill>
                  <a:srgbClr val="C00000"/>
                </a:solidFill>
              </a:rPr>
              <a:t>acid  </a:t>
            </a:r>
            <a:r>
              <a:rPr lang="en-US" sz="2700" b="1" dirty="0" smtClean="0"/>
              <a:t>(</a:t>
            </a:r>
            <a:r>
              <a:rPr lang="el-GR" sz="2700" b="1" dirty="0"/>
              <a:t>ω</a:t>
            </a:r>
            <a:r>
              <a:rPr lang="en-US" sz="2700" b="1" dirty="0"/>
              <a:t>6)</a:t>
            </a:r>
            <a:endParaRPr lang="en-US" sz="2700" dirty="0"/>
          </a:p>
          <a:p>
            <a:pPr marL="0" indent="0">
              <a:spcBef>
                <a:spcPct val="0"/>
              </a:spcBef>
              <a:spcAft>
                <a:spcPct val="10000"/>
              </a:spcAft>
              <a:buNone/>
            </a:pPr>
            <a:r>
              <a:rPr lang="en-US" sz="2700" dirty="0"/>
              <a:t>20:5 cis</a:t>
            </a:r>
            <a:r>
              <a:rPr lang="en-US" sz="2700" dirty="0">
                <a:latin typeface="Symbol" pitchFamily="18" charset="2"/>
              </a:rPr>
              <a:t>D</a:t>
            </a:r>
            <a:r>
              <a:rPr lang="en-US" sz="2700" baseline="30000" dirty="0"/>
              <a:t>5,8,11,14,17</a:t>
            </a:r>
            <a:r>
              <a:rPr lang="en-US" sz="2700" dirty="0"/>
              <a:t>  </a:t>
            </a:r>
            <a:r>
              <a:rPr lang="en-US" sz="2700" b="1" dirty="0">
                <a:solidFill>
                  <a:srgbClr val="C00000"/>
                </a:solidFill>
              </a:rPr>
              <a:t>Eicosapentaenoic </a:t>
            </a:r>
            <a:r>
              <a:rPr lang="en-US" sz="2700" b="1" dirty="0" smtClean="0">
                <a:solidFill>
                  <a:srgbClr val="C00000"/>
                </a:solidFill>
              </a:rPr>
              <a:t>acid  </a:t>
            </a:r>
            <a:r>
              <a:rPr lang="en-US" sz="2700" dirty="0" smtClean="0"/>
              <a:t>(</a:t>
            </a:r>
            <a:r>
              <a:rPr lang="el-GR" sz="2700" b="1" dirty="0" smtClean="0"/>
              <a:t>ω</a:t>
            </a:r>
            <a:r>
              <a:rPr lang="en-US" sz="2700" b="1" dirty="0" smtClean="0"/>
              <a:t>3 )</a:t>
            </a:r>
          </a:p>
          <a:p>
            <a:pPr marL="0" indent="0">
              <a:spcBef>
                <a:spcPct val="0"/>
              </a:spcBef>
              <a:spcAft>
                <a:spcPct val="10000"/>
              </a:spcAft>
              <a:buNone/>
            </a:pPr>
            <a:r>
              <a:rPr lang="en-US" sz="2700" dirty="0" smtClean="0"/>
              <a:t>22:5 Cis</a:t>
            </a:r>
            <a:r>
              <a:rPr lang="en-US" sz="2700" dirty="0" smtClean="0">
                <a:latin typeface="Symbol" pitchFamily="18" charset="2"/>
              </a:rPr>
              <a:t>D</a:t>
            </a:r>
            <a:r>
              <a:rPr lang="en-US" sz="2700" baseline="30000" dirty="0" smtClean="0"/>
              <a:t>7,10,13,16,19</a:t>
            </a:r>
            <a:r>
              <a:rPr lang="en-US" sz="2700" dirty="0" smtClean="0"/>
              <a:t> </a:t>
            </a:r>
            <a:r>
              <a:rPr lang="en-US" sz="2700" b="1" dirty="0" smtClean="0">
                <a:solidFill>
                  <a:srgbClr val="C00000"/>
                </a:solidFill>
              </a:rPr>
              <a:t>Docosapentaenoic acid </a:t>
            </a:r>
            <a:r>
              <a:rPr lang="en-US" sz="2700" dirty="0"/>
              <a:t>(</a:t>
            </a:r>
            <a:r>
              <a:rPr lang="el-GR" sz="2700" b="1" dirty="0"/>
              <a:t>ω</a:t>
            </a:r>
            <a:r>
              <a:rPr lang="en-US" sz="2700" b="1" dirty="0"/>
              <a:t>3 )</a:t>
            </a:r>
          </a:p>
          <a:p>
            <a:pPr marL="0" indent="0">
              <a:buNone/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14344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Important Properties Of Fatty Acids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6504409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Properties Of Fatty Acids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2133600"/>
            <a:ext cx="8229600" cy="45259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Physical Properties</a:t>
            </a:r>
          </a:p>
          <a:p>
            <a:pPr marL="0" indent="0">
              <a:buNone/>
            </a:pPr>
            <a:endParaRPr lang="en-US" sz="4800" dirty="0" smtClean="0"/>
          </a:p>
          <a:p>
            <a:r>
              <a:rPr lang="en-US" sz="4800" dirty="0" smtClean="0"/>
              <a:t>Chemical Reactions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7515797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Physical Properties Of Fatty Acids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7247"/>
            <a:ext cx="8229600" cy="4389120"/>
          </a:xfrm>
        </p:spPr>
        <p:txBody>
          <a:bodyPr>
            <a:norm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en-US" sz="7200" b="1" dirty="0" smtClean="0"/>
              <a:t>Solubility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7200" b="1" dirty="0" smtClean="0"/>
              <a:t>Melting Point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420578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Solubility Of Fatty Acids Depends Upon</a:t>
            </a:r>
            <a:endParaRPr lang="en-US" b="1" dirty="0"/>
          </a:p>
        </p:txBody>
      </p:sp>
      <p:sp>
        <p:nvSpPr>
          <p:cNvPr id="4" name="AutoShape 2" descr="Image result for Cervonic acid Stru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3123100"/>
            <a:ext cx="6845702" cy="1905000"/>
          </a:xfrm>
          <a:prstGeom prst="rect">
            <a:avLst/>
          </a:prstGeom>
        </p:spPr>
      </p:pic>
      <p:sp>
        <p:nvSpPr>
          <p:cNvPr id="6" name="AutoShape 4" descr="Image result for Acetic aci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4" y="1389307"/>
            <a:ext cx="2590800" cy="1762125"/>
          </a:xfrm>
          <a:prstGeom prst="rect">
            <a:avLst/>
          </a:prstGeom>
        </p:spPr>
      </p:pic>
      <p:sp>
        <p:nvSpPr>
          <p:cNvPr id="8" name="AutoShape 6" descr="Image result for Acetic aci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Image result for erucic aci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958" y="5010928"/>
            <a:ext cx="2990850" cy="1524000"/>
          </a:xfrm>
          <a:prstGeom prst="rect">
            <a:avLst/>
          </a:prstGeom>
        </p:spPr>
      </p:pic>
      <p:pic>
        <p:nvPicPr>
          <p:cNvPr id="9226" name="Picture 10" descr="Image result for arachidic acid stru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494" y="1671283"/>
            <a:ext cx="4556125" cy="119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Image result for wa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827" y="5088501"/>
            <a:ext cx="1984174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86077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Factors Responsible For Solubility Of Fatty Acids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876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Hydrocarbon chain length 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Degree of Unsaturation- Number of Double Bonds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Hydrophobicity/Polarity of Fatty acids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Polarity of Solvents 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19850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839200" cy="6400800"/>
          </a:xfrm>
        </p:spPr>
        <p:txBody>
          <a:bodyPr>
            <a:normAutofit/>
          </a:bodyPr>
          <a:lstStyle/>
          <a:p>
            <a:r>
              <a:rPr lang="en-US" b="1" dirty="0"/>
              <a:t>Small </a:t>
            </a:r>
            <a:r>
              <a:rPr lang="en-US" b="1" dirty="0" smtClean="0"/>
              <a:t>hydrocarbon chain </a:t>
            </a:r>
            <a:r>
              <a:rPr lang="en-US" b="1" dirty="0"/>
              <a:t>length </a:t>
            </a:r>
            <a:r>
              <a:rPr lang="en-US" dirty="0"/>
              <a:t>are </a:t>
            </a:r>
            <a:r>
              <a:rPr lang="en-US" b="1" dirty="0">
                <a:solidFill>
                  <a:srgbClr val="C00000"/>
                </a:solidFill>
              </a:rPr>
              <a:t>less hydrophobic and  more </a:t>
            </a:r>
            <a:r>
              <a:rPr lang="en-US" b="1" dirty="0" smtClean="0">
                <a:solidFill>
                  <a:srgbClr val="C00000"/>
                </a:solidFill>
              </a:rPr>
              <a:t>soluble</a:t>
            </a: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r>
              <a:rPr lang="en-US" dirty="0"/>
              <a:t>Long Chain FA and VLCFA  more hydrophobic are very less </a:t>
            </a:r>
            <a:r>
              <a:rPr lang="en-US" dirty="0" smtClean="0"/>
              <a:t>soluble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Solubility </a:t>
            </a:r>
            <a:r>
              <a:rPr lang="en-US" dirty="0"/>
              <a:t>of Fatty acids decreases </a:t>
            </a:r>
            <a:r>
              <a:rPr lang="en-US" dirty="0" smtClean="0"/>
              <a:t>with </a:t>
            </a:r>
            <a:r>
              <a:rPr lang="en-US" dirty="0"/>
              <a:t>increase in Fatty acid hydrocarbon chain length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Double bonds increases solubility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367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Melting Point of Fatty Acids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040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Factors Responsible For</a:t>
            </a:r>
            <a:br>
              <a:rPr lang="en-US" b="1" dirty="0" smtClean="0"/>
            </a:br>
            <a:r>
              <a:rPr lang="en-US" b="1" dirty="0" smtClean="0"/>
              <a:t> Melting Points Of Fatty Acids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14" y="2057400"/>
            <a:ext cx="9067800" cy="4876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Hydrocarbon chain length 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Nature of Bonds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Degree of Unsaturation/Number of double bonds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51651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Fatty Acids With </a:t>
            </a:r>
            <a:br>
              <a:rPr lang="en-US" b="1" dirty="0" smtClean="0"/>
            </a:br>
            <a:r>
              <a:rPr lang="en-US" b="1" dirty="0" smtClean="0">
                <a:solidFill>
                  <a:srgbClr val="C00000"/>
                </a:solidFill>
              </a:rPr>
              <a:t>Decreased Melting Points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32037"/>
            <a:ext cx="8229600" cy="4525963"/>
          </a:xfrm>
        </p:spPr>
        <p:txBody>
          <a:bodyPr>
            <a:normAutofit/>
          </a:bodyPr>
          <a:lstStyle/>
          <a:p>
            <a:r>
              <a:rPr lang="en-US" sz="4400" b="1" dirty="0"/>
              <a:t>Short and Unsaturated </a:t>
            </a:r>
            <a:r>
              <a:rPr lang="en-US" sz="4400" dirty="0"/>
              <a:t>Fatty acids has </a:t>
            </a:r>
            <a:r>
              <a:rPr lang="en-US" sz="4400" b="1" dirty="0">
                <a:solidFill>
                  <a:srgbClr val="C00000"/>
                </a:solidFill>
              </a:rPr>
              <a:t>low melting </a:t>
            </a:r>
            <a:r>
              <a:rPr lang="en-US" sz="4400" b="1" dirty="0" smtClean="0">
                <a:solidFill>
                  <a:srgbClr val="C00000"/>
                </a:solidFill>
              </a:rPr>
              <a:t>point</a:t>
            </a:r>
          </a:p>
          <a:p>
            <a:pPr marL="0" indent="0">
              <a:buNone/>
            </a:pPr>
            <a:endParaRPr lang="en-US" sz="4400" b="1" dirty="0" smtClean="0">
              <a:solidFill>
                <a:srgbClr val="C00000"/>
              </a:solidFill>
            </a:endParaRPr>
          </a:p>
          <a:p>
            <a:r>
              <a:rPr lang="en-US" sz="4400" b="1" dirty="0" smtClean="0"/>
              <a:t>More degree of unsaturation </a:t>
            </a:r>
            <a:r>
              <a:rPr lang="en-US" sz="4400" b="1" dirty="0" smtClean="0">
                <a:solidFill>
                  <a:srgbClr val="C00000"/>
                </a:solidFill>
              </a:rPr>
              <a:t>low is melting point  of FAS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013663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wopanel.p3d 0"/>
  <p:tag name="POWER3D OPTIONS" val="Medium "/>
  <p:tag name="POWER3D BACKGROUND" val="0,0,0"/>
  <p:tag name="POWER3D SOUND" val="Two Panels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3259</Words>
  <Application>Microsoft Office PowerPoint</Application>
  <PresentationFormat>On-screen Show (4:3)</PresentationFormat>
  <Paragraphs>889</Paragraphs>
  <Slides>154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154</vt:i4>
      </vt:variant>
    </vt:vector>
  </HeadingPairs>
  <TitlesOfParts>
    <vt:vector size="163" baseType="lpstr">
      <vt:lpstr>Arial</vt:lpstr>
      <vt:lpstr>Calibri</vt:lpstr>
      <vt:lpstr>Gill Sans</vt:lpstr>
      <vt:lpstr>Herald</vt:lpstr>
      <vt:lpstr>Symbol</vt:lpstr>
      <vt:lpstr>Tahoma</vt:lpstr>
      <vt:lpstr>Wingdings</vt:lpstr>
      <vt:lpstr>Office Theme</vt:lpstr>
      <vt:lpstr>CS ChemDraw Drawing</vt:lpstr>
      <vt:lpstr>Study Of Derived Lipids</vt:lpstr>
      <vt:lpstr>Study Of Fatty Acids </vt:lpstr>
      <vt:lpstr> FATTY ACIDS( FAs)  Class- Derived Lipids   BASIC COMPONENT  OF  LIPID FORMS </vt:lpstr>
      <vt:lpstr>What are Fatty Acids?</vt:lpstr>
      <vt:lpstr>Fatty Acids Are Derived Lipids</vt:lpstr>
      <vt:lpstr>Fatty Acids (FA)</vt:lpstr>
      <vt:lpstr>Structure And Chemical Nature  Of Fatty Acids</vt:lpstr>
      <vt:lpstr>Chemical Structure Of Fatty Acids</vt:lpstr>
      <vt:lpstr>Fatty acid Structures Has  Varied Hydrocarbon Chains</vt:lpstr>
      <vt:lpstr>Human Body Fatty Acid From C2-C26</vt:lpstr>
      <vt:lpstr>PowerPoint Presentation</vt:lpstr>
      <vt:lpstr>PowerPoint Presentation</vt:lpstr>
      <vt:lpstr>Carboxylic Acid Functional Group Of Fatty Acid</vt:lpstr>
      <vt:lpstr>Definition of Fatty acids</vt:lpstr>
      <vt:lpstr>Fatty Acids are Defined as:</vt:lpstr>
      <vt:lpstr>Different Forms Of  Fatty acids In Body</vt:lpstr>
      <vt:lpstr>Free Fatty acid /Unesterified Fatty acid </vt:lpstr>
      <vt:lpstr>Esterified Fatty acid/Bound form of Fatty Acid </vt:lpstr>
      <vt:lpstr> Classification of Fatty acids Biomedically Important Fatty Acids  Based On  Six Different Modes: </vt:lpstr>
      <vt:lpstr>PowerPoint Presentation</vt:lpstr>
      <vt:lpstr>Fatty acids Based on  Total Number of Carbon atoms </vt:lpstr>
      <vt:lpstr>PowerPoint Presentation</vt:lpstr>
      <vt:lpstr>PowerPoint Presentation</vt:lpstr>
      <vt:lpstr>PowerPoint Presentation</vt:lpstr>
      <vt:lpstr>PowerPoint Presentation</vt:lpstr>
      <vt:lpstr>Fatty acids Based on  Nature and Number of Bonds present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Fatty acids Based on the Nutritional Requirement  </vt:lpstr>
      <vt:lpstr>Nutritionally Essential Fatty acids </vt:lpstr>
      <vt:lpstr>PowerPoint Presentation</vt:lpstr>
      <vt:lpstr>Examples of  Essential Fatty Acids/PUFAs:  </vt:lpstr>
      <vt:lpstr>Nutritionally Non Essential Fatty acids  </vt:lpstr>
      <vt:lpstr>PowerPoint Presentation</vt:lpstr>
      <vt:lpstr>Examples Of Non Essential Fatty Acids </vt:lpstr>
      <vt:lpstr>Based on Geometric Isomerism of Unsaturated Fatty acids  </vt:lpstr>
      <vt:lpstr>PowerPoint Presentation</vt:lpstr>
      <vt:lpstr>PowerPoint Presentation</vt:lpstr>
      <vt:lpstr>PowerPoint Presentation</vt:lpstr>
      <vt:lpstr>Types Of Fatty acids Based on Hydrocarbon chain length </vt:lpstr>
      <vt:lpstr>PowerPoint Presentation</vt:lpstr>
      <vt:lpstr>PowerPoint Presentation</vt:lpstr>
      <vt:lpstr>PowerPoint Presentation</vt:lpstr>
      <vt:lpstr>PowerPoint Presentation</vt:lpstr>
      <vt:lpstr>Fatty acids Based on  Chemical Nature and Structure  </vt:lpstr>
      <vt:lpstr>PowerPoint Presentation</vt:lpstr>
      <vt:lpstr>PowerPoint Presentation</vt:lpstr>
      <vt:lpstr>PowerPoint Presentation</vt:lpstr>
      <vt:lpstr>PowerPoint Presentation</vt:lpstr>
      <vt:lpstr>Naming And Numbering  Of Fatty Acids</vt:lpstr>
      <vt:lpstr>PowerPoint Presentation</vt:lpstr>
      <vt:lpstr>PowerPoint Presentation</vt:lpstr>
      <vt:lpstr>Remember</vt:lpstr>
      <vt:lpstr>PowerPoint Presentation</vt:lpstr>
      <vt:lpstr>PowerPoint Presentation</vt:lpstr>
      <vt:lpstr>PowerPoint Presentation</vt:lpstr>
      <vt:lpstr>Numbering Of Fatty Acids</vt:lpstr>
      <vt:lpstr>PowerPoint Presentation</vt:lpstr>
      <vt:lpstr>Numbering Of Fatty acid From Carboxyl/ ∆ end (α end)</vt:lpstr>
      <vt:lpstr>PowerPoint Presentation</vt:lpstr>
      <vt:lpstr>PowerPoint Presentation</vt:lpstr>
      <vt:lpstr>Nomenclature Of Fatty acids</vt:lpstr>
      <vt:lpstr>PowerPoint Presentation</vt:lpstr>
      <vt:lpstr>Short Hand Representations  of Fatty acids </vt:lpstr>
      <vt:lpstr>PowerPoint Presentation</vt:lpstr>
      <vt:lpstr>Fatty-acid Nomenclature</vt:lpstr>
      <vt:lpstr>Fatty-acid Nomenclature</vt:lpstr>
      <vt:lpstr>Fatty-acid Nomenclature</vt:lpstr>
      <vt:lpstr>Fatty-acid Nomenclature</vt:lpstr>
      <vt:lpstr>Fatty-acid Nomenclature</vt:lpstr>
      <vt:lpstr>Omega System Nomenclature</vt:lpstr>
      <vt:lpstr>Omega Fatty-acid Nomenclature</vt:lpstr>
      <vt:lpstr>PowerPoint Presentation</vt:lpstr>
      <vt:lpstr>PowerPoint Presentation</vt:lpstr>
      <vt:lpstr>PowerPoint Presentation</vt:lpstr>
      <vt:lpstr>Important Properties Of Fatty Acids </vt:lpstr>
      <vt:lpstr>Properties Of Fatty Acids</vt:lpstr>
      <vt:lpstr>Physical Properties Of Fatty Acids</vt:lpstr>
      <vt:lpstr>Solubility Of Fatty Acids Depends Upon</vt:lpstr>
      <vt:lpstr>Factors Responsible For Solubility Of Fatty Acids</vt:lpstr>
      <vt:lpstr>PowerPoint Presentation</vt:lpstr>
      <vt:lpstr>Melting Point of Fatty Acids</vt:lpstr>
      <vt:lpstr>Factors Responsible For  Melting Points Of Fatty Acids</vt:lpstr>
      <vt:lpstr>Fatty Acids With  Decreased Melting Points</vt:lpstr>
      <vt:lpstr>Melting Points</vt:lpstr>
      <vt:lpstr>Melting Points</vt:lpstr>
      <vt:lpstr>PowerPoint Presentation</vt:lpstr>
      <vt:lpstr>Fatty Acids With  Increased Melting Points</vt:lpstr>
      <vt:lpstr>PowerPoint Presentation</vt:lpstr>
      <vt:lpstr>Structures and Melting Points of Saturated Fatty Acids</vt:lpstr>
      <vt:lpstr>PowerPoint Presentation</vt:lpstr>
      <vt:lpstr>Chemical Reactions Of Fatty Acids  Types Of Chemical Reactions  Of Fatty acids</vt:lpstr>
      <vt:lpstr>Reactions due to  Carboxyl group of Fatty acids: </vt:lpstr>
      <vt:lpstr>Reactions Associated to  Double bonds of Fatty acids: </vt:lpstr>
      <vt:lpstr>Significance Of Halogenation</vt:lpstr>
      <vt:lpstr>PowerPoint Presentation</vt:lpstr>
      <vt:lpstr>Hydrogenation Of Fatty acids   Alters Geometric Isomerism Of Unsaturated Fatty acids  Transforms Natural Cis Form to Trans Form  Increases Shelf life of PUFAs</vt:lpstr>
      <vt:lpstr>All-Cis Fatty acids  Good for Health</vt:lpstr>
      <vt:lpstr>PowerPoint Presentation</vt:lpstr>
      <vt:lpstr>PowerPoint Presentation</vt:lpstr>
      <vt:lpstr>Message  Learnt, Understood And To Be Implemented  For Good Fatty acid metabolism and Significant Health</vt:lpstr>
      <vt:lpstr>PUFAs And Omega Fatty Acids</vt:lpstr>
      <vt:lpstr>Types Of Omega Fatty acids</vt:lpstr>
      <vt:lpstr>Omega Fatty Acids</vt:lpstr>
      <vt:lpstr>Examples of ω3 Fatty acids  </vt:lpstr>
      <vt:lpstr>PowerPoint Presentation</vt:lpstr>
      <vt:lpstr>Sources,Distribution,Composition Of Fatty Acids In Human Body</vt:lpstr>
      <vt:lpstr>Sources Of Fatty Acids To Human Body</vt:lpstr>
      <vt:lpstr>Forms of  Dietary Fatty Acids To Be Ingested Natural Forms Of Fatty Acids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Fatty acid Composition  of Human Body</vt:lpstr>
      <vt:lpstr>PowerPoint Presentation</vt:lpstr>
      <vt:lpstr>Ideal Requirement  Of Fatty Acids To Human Body</vt:lpstr>
      <vt:lpstr>PowerPoint Presentation</vt:lpstr>
      <vt:lpstr>PowerPoint Presentation</vt:lpstr>
      <vt:lpstr>Transportation Of Fatty Acids In Human Body</vt:lpstr>
      <vt:lpstr>PowerPoint Presentation</vt:lpstr>
      <vt:lpstr>Fatty acids Transportation  In body</vt:lpstr>
      <vt:lpstr>PowerPoint Presentation</vt:lpstr>
      <vt:lpstr>Functions Of Fatty Acids</vt:lpstr>
      <vt:lpstr>PowerPoint Presentation</vt:lpstr>
      <vt:lpstr>Functions Of  PUFAS /Omega  3, and 6 FAs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Deficiency Of PUFAs/ Omega 3,6  Fatty acids</vt:lpstr>
      <vt:lpstr>PowerPoint Presentation</vt:lpstr>
      <vt:lpstr>Phrynoderma /Toad Skin is due  to PUFA deficiency. </vt:lpstr>
      <vt:lpstr>PowerPoint Presentation</vt:lpstr>
      <vt:lpstr>PowerPoint Presentation</vt:lpstr>
      <vt:lpstr>Fatty Acids At Glance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AIIMS</dc:creator>
  <cp:lastModifiedBy>AIIMS</cp:lastModifiedBy>
  <cp:revision>3</cp:revision>
  <dcterms:created xsi:type="dcterms:W3CDTF">2006-08-16T00:00:00Z</dcterms:created>
  <dcterms:modified xsi:type="dcterms:W3CDTF">2019-01-28T07:12:52Z</dcterms:modified>
</cp:coreProperties>
</file>