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3"/>
  </p:notesMasterIdLst>
  <p:sldIdLst>
    <p:sldId id="257" r:id="rId2"/>
    <p:sldId id="299" r:id="rId3"/>
    <p:sldId id="300" r:id="rId4"/>
    <p:sldId id="304" r:id="rId5"/>
    <p:sldId id="30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95" r:id="rId20"/>
    <p:sldId id="271" r:id="rId21"/>
    <p:sldId id="301" r:id="rId22"/>
    <p:sldId id="272" r:id="rId23"/>
    <p:sldId id="273" r:id="rId24"/>
    <p:sldId id="274" r:id="rId25"/>
    <p:sldId id="275" r:id="rId26"/>
    <p:sldId id="276" r:id="rId27"/>
    <p:sldId id="277" r:id="rId28"/>
    <p:sldId id="296" r:id="rId29"/>
    <p:sldId id="278" r:id="rId30"/>
    <p:sldId id="279" r:id="rId31"/>
    <p:sldId id="280" r:id="rId32"/>
    <p:sldId id="281" r:id="rId33"/>
    <p:sldId id="297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8" r:id="rId46"/>
    <p:sldId id="293" r:id="rId47"/>
    <p:sldId id="302" r:id="rId48"/>
    <p:sldId id="29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D0973-007A-43FA-B1AD-E9C00E36A113}" type="datetimeFigureOut">
              <a:rPr lang="en-IN" smtClean="0"/>
              <a:pPr/>
              <a:t>31-10-2018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138C8-F0C7-4A2C-9C23-116E8612C1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171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0066C-556A-4554-9E87-48FF7ECA62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0066C-556A-4554-9E87-48FF7ECA62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0066C-556A-4554-9E87-48FF7ECA62E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3CA6-B377-41D6-9884-D5972FBF4B00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3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1D35-FD2F-4EFC-B37A-913820D826D3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0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B841-43E2-4641-8FA7-CBC6A9EAE88E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0C7D-ABAC-4692-8CD9-1BA7F258DE1F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4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8FFF-BB9F-4026-A48E-C61514A4B27E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7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92E1-8341-4BAA-83F1-9A6630EF7DD3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9C7C-5F3B-4420-A1B0-E6E78EFE9B03}" type="datetime1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5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3330-8463-4B8F-8A3A-8C275CE405D8}" type="datetime1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1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9020-2058-4301-8A5C-C83D0A0CC09D}" type="datetime1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6699-5916-478B-B12E-58A62261ACA5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5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2337-0878-4304-82A7-531633FEE943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8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3E953-C583-4EB7-8959-FA7B894FB805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5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0ahUKEwi23Zn80MDOAhUKtY8KHXxyCDEQjRwIBQ&amp;url=http://www.opt.indiana.edu/v644/v644/marg_ker.pdf&amp;bvm=bv.129759880,d.c2I&amp;psig=AFQjCNGhyT2DfbIMPCBHznLf5TGXoLYypQ&amp;ust=147125466173831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rct=j&amp;q=&amp;esrc=s&amp;source=images&amp;cd=&amp;cad=rja&amp;uact=8&amp;ved=0ahUKEwjpsoTb0cDOAhWIvY8KHWp2DjIQjRwIBw&amp;url=http://emedicine.medscape.com/article/1209595-clinical&amp;bvm=bv.129759880,d.c2I&amp;psig=AFQjCNH7PCr9YbnDTxcixwFax9Mk0gFn-A&amp;ust=147125487452480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om/url?sa=i&amp;rct=j&amp;q=&amp;esrc=s&amp;source=images&amp;cd=&amp;cad=rja&amp;uact=8&amp;ved=0ahUKEwivmZr21MDOAhXKsI8KHetbAT8QjRwIBw&amp;url=http://www.rcemlearning.co.uk/references/eye-infections/&amp;bvm=bv.129759880,d.c2I&amp;psig=AFQjCNHj_OKvD6Vqn3L7srdhygEDJw8l7Q&amp;ust=1471255710655349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source=images&amp;cd=&amp;cad=rja&amp;uact=8&amp;ved=0ahUKEwj_kr7R18DOAhWFrY8KHWWUChQQjRwIBw&amp;url=http://dro.hs.columbia.edu/phlyctenular.htm&amp;bvm=bv.129759880,d.c2I&amp;psig=AFQjCNHMsE7qQuVg1WhDjFfjOjXTdemcaw&amp;ust=14712564651060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google.com/url?sa=i&amp;rct=j&amp;q=&amp;esrc=s&amp;source=images&amp;cd=&amp;cad=rja&amp;uact=8&amp;ved=0ahUKEwjKlL6O2MDOAhXDPo8KHUCtBLwQjRwIBw&amp;url=http://www.oculist.net/downaton502/prof/ebook/duanes/pages/v4/v4c032.html&amp;bvm=bv.129759880,d.c2I&amp;psig=AFQjCNFtw97QyG1fQysM1dMJGLKHzIENgA&amp;ust=147125657166445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HysWl2sDOAhUEo48KHXrcCc4QjRwIBw&amp;url=http://www.google.com/url?sa=i&amp;rct=j&amp;q=&amp;esrc=s&amp;source=images&amp;cd=&amp;cad=rja&amp;uact=8&amp;ved=0ahUKEwjKlL6O2MDOAhXDPo8KHUCtBLwQjRwIBw&amp;url=http://emedicine.medscape.com/article/1211083-overview&amp;bvm=bv.129759880,d.c2I&amp;psig=AFQjCNEcYPKWAX2vkUOAClb6pJ7wXSfrkw&amp;ust=1471257136164646&amp;bvm=bv.129759880,d.c2I&amp;psig=AFQjCNEcYPKWAX2vkUOAClb6pJ7wXSfrkw&amp;ust=1471257136164646" TargetMode="External"/><Relationship Id="rId2" Type="http://schemas.openxmlformats.org/officeDocument/2006/relationships/hyperlink" Target="http://www.google.com/url?sa=i&amp;rct=j&amp;q=&amp;esrc=s&amp;source=images&amp;cd=&amp;cad=rja&amp;uact=8&amp;ved=0ahUKEwjKlL6O2MDOAhXDPo8KHUCtBLwQjRwIBw&amp;url=http://emedicine.medscape.com/article/1211083-overview&amp;bvm=bv.129759880,d.c2I&amp;psig=AFQjCNEcYPKWAX2vkUOAClb6pJ7wXSfrkw&amp;ust=14712571361646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m/url?sa=i&amp;rct=j&amp;q=&amp;esrc=s&amp;source=images&amp;cd=&amp;cad=rja&amp;uact=8&amp;ved=0ahUKEwi3z8KR3MDOAhVJro8KHYQ6COMQjRwIBw&amp;url=http://michaelduplessie.com/diabetes-retinopathyproliferative-retinopathy-retinopathy-treatment-symptoms-of-retinopathy/&amp;bvm=bv.129759880,d.c2I&amp;psig=AFQjCNHfl0EP9rEDlccwhrH3FNhZcXfCQQ&amp;ust=147125744033933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QneTb3MDOAhXBO48KHTZeBkIQjRwIBw&amp;url=https://www.youtube.com/watch?v=tIOyFsBwUuY&amp;bvm=bv.129759880,d.c2I&amp;psig=AFQjCNFCRipO-a-we2NQaLnuB0wkEbaXIw&amp;ust=1471257824092332" TargetMode="External"/><Relationship Id="rId2" Type="http://schemas.openxmlformats.org/officeDocument/2006/relationships/hyperlink" Target="https://www.google.com/url?sa=i&amp;rct=j&amp;q=&amp;esrc=s&amp;source=images&amp;cd=&amp;cad=rja&amp;uact=8&amp;ved=0ahUKEwi3z8KR3MDOAhVJro8KHYQ6COMQjRwIBw&amp;url=https://www.youtube.com/watch?v=tIOyFsBwUuY&amp;bvm=bv.129759880,d.c2I&amp;psig=AFQjCNFCRipO-a-we2NQaLnuB0wkEbaXIw&amp;ust=147125782409233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://www.google.com/url?sa=i&amp;rct=j&amp;q=&amp;esrc=s&amp;source=images&amp;cd=&amp;cad=rja&amp;uact=8&amp;ved=0ahUKEwjZ9amP3cDOAhUEp48KHS08DN0QjRwIBw&amp;url=http://www.draminnasr.com/service/ptosis/&amp;bvm=bv.129759880,d.c2I&amp;psig=AFQjCNEzCJyoaUbkPak1vqDX7HDsnds86A&amp;ust=1471257905356615" TargetMode="Externa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764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Ocular Manifestations of Systemic diseases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err="1" smtClean="0">
                <a:solidFill>
                  <a:srgbClr val="002060"/>
                </a:solidFill>
              </a:rPr>
              <a:t>Dr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Ajai</a:t>
            </a:r>
            <a:r>
              <a:rPr lang="en-US" sz="2800" dirty="0" smtClean="0">
                <a:solidFill>
                  <a:srgbClr val="002060"/>
                </a:solidFill>
              </a:rPr>
              <a:t> Agrawal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Additional Professor,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Department of Ophthalmology,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AIIMS, </a:t>
            </a:r>
            <a:r>
              <a:rPr lang="en-US" sz="2800" dirty="0" err="1" smtClean="0">
                <a:solidFill>
                  <a:srgbClr val="002060"/>
                </a:solidFill>
              </a:rPr>
              <a:t>Rishikesh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New folder\sanjeev\Eye Scan\24.3.b.jpg"/>
          <p:cNvPicPr>
            <a:picLocks noChangeAspect="1" noChangeArrowheads="1"/>
          </p:cNvPicPr>
          <p:nvPr/>
        </p:nvPicPr>
        <p:blipFill>
          <a:blip r:embed="rId2" cstate="print"/>
          <a:srcRect l="12309" t="7306" r="9743" b="8676"/>
          <a:stretch>
            <a:fillRect/>
          </a:stretch>
        </p:blipFill>
        <p:spPr bwMode="auto">
          <a:xfrm>
            <a:off x="6096000" y="1114424"/>
            <a:ext cx="2209800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1000" y="990600"/>
            <a:ext cx="5257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a) </a:t>
            </a:r>
            <a:r>
              <a:rPr lang="en-US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Kerato</a:t>
            </a:r>
            <a:r>
              <a:rPr lang="en-US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Conjunctivitis </a:t>
            </a:r>
            <a:r>
              <a:rPr lang="en-US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Sicca</a:t>
            </a:r>
            <a:r>
              <a:rPr lang="en-US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(KCS)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57200" algn="l"/>
              </a:tabLst>
            </a:pPr>
            <a:endParaRPr lang="en-US" sz="2400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b)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Scleritis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57200" algn="l"/>
              </a:tabLst>
            </a:pPr>
            <a:r>
              <a:rPr lang="en-US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c)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Optic Neuropathy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Georgia" pitchFamily="18" charset="0"/>
              </a:rPr>
              <a:t>Systemic Lupus Erythematosus </a:t>
            </a:r>
            <a:endParaRPr lang="en-US" sz="3600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6670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Raynaud phenomenon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1" descr="C:\Users\user\Desktop\O M\madarosis in sle.jpg"/>
          <p:cNvPicPr>
            <a:picLocks noChangeAspect="1" noChangeArrowheads="1"/>
          </p:cNvPicPr>
          <p:nvPr/>
        </p:nvPicPr>
        <p:blipFill>
          <a:blip r:embed="rId3" cstate="print"/>
          <a:srcRect l="19429" b="44189"/>
          <a:stretch>
            <a:fillRect/>
          </a:stretch>
        </p:blipFill>
        <p:spPr bwMode="auto">
          <a:xfrm>
            <a:off x="457200" y="3810000"/>
            <a:ext cx="2907254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user\Desktop\O M\ulcerative keratit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199" y="3886200"/>
            <a:ext cx="2509293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740504" y="5791200"/>
            <a:ext cx="3403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Peripheral ulcerative Keratitis</a:t>
            </a:r>
            <a:endParaRPr lang="en-US" sz="1600" b="1" dirty="0"/>
          </a:p>
        </p:txBody>
      </p:sp>
      <p:pic>
        <p:nvPicPr>
          <p:cNvPr id="13" name="Picture 4" descr="C:\Users\user\Desktop\O M\sle fund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886200"/>
            <a:ext cx="205740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581400" y="5791200"/>
            <a:ext cx="1968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Retinal Vasculitis</a:t>
            </a:r>
            <a:endParaRPr lang="en-US" sz="1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Georgia" pitchFamily="18" charset="0"/>
              </a:rPr>
              <a:t>Sarcoidosis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0" y="2667000"/>
            <a:ext cx="8534400" cy="2960132"/>
            <a:chOff x="381000" y="2667000"/>
            <a:chExt cx="8534400" cy="2960132"/>
          </a:xfrm>
        </p:grpSpPr>
        <p:pic>
          <p:nvPicPr>
            <p:cNvPr id="1026" name="Picture 2" descr="C:\Users\HP\Desktop\New folder\sanjeev\Eye Scan\14.16.a.jpg"/>
            <p:cNvPicPr>
              <a:picLocks noChangeAspect="1" noChangeArrowheads="1"/>
            </p:cNvPicPr>
            <p:nvPr/>
          </p:nvPicPr>
          <p:blipFill>
            <a:blip r:embed="rId3" cstate="print"/>
            <a:srcRect l="15151" t="6610" r="6061" b="7453"/>
            <a:stretch>
              <a:fillRect/>
            </a:stretch>
          </p:blipFill>
          <p:spPr bwMode="auto">
            <a:xfrm>
              <a:off x="6248400" y="2667000"/>
              <a:ext cx="2514600" cy="2209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7" name="Picture 3" descr="C:\Users\HP\Desktop\New folder\sanjeev\Eye Scan\14.16.b.jpg"/>
            <p:cNvPicPr>
              <a:picLocks noChangeAspect="1" noChangeArrowheads="1"/>
            </p:cNvPicPr>
            <p:nvPr/>
          </p:nvPicPr>
          <p:blipFill>
            <a:blip r:embed="rId4" cstate="print"/>
            <a:srcRect l="10466" t="6061" r="4974" b="9091"/>
            <a:stretch>
              <a:fillRect/>
            </a:stretch>
          </p:blipFill>
          <p:spPr bwMode="auto">
            <a:xfrm>
              <a:off x="3276600" y="2667000"/>
              <a:ext cx="2743200" cy="2259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8" name="Picture 4" descr="C:\Users\HP\Desktop\New folder\sanjeev\Eye Scan\14.17.a.jpg"/>
            <p:cNvPicPr>
              <a:picLocks noChangeAspect="1" noChangeArrowheads="1"/>
            </p:cNvPicPr>
            <p:nvPr/>
          </p:nvPicPr>
          <p:blipFill>
            <a:blip r:embed="rId5" cstate="print"/>
            <a:srcRect l="5556" t="5711" r="8333" b="12112"/>
            <a:stretch>
              <a:fillRect/>
            </a:stretch>
          </p:blipFill>
          <p:spPr bwMode="auto">
            <a:xfrm>
              <a:off x="381000" y="2667000"/>
              <a:ext cx="2667000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6172200" y="51816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       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Mutton fat kps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3800" y="52578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Iris nodule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0" y="5257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  Phlebitis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1066800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Georgia" pitchFamily="18" charset="0"/>
              </a:rPr>
              <a:t>30% ocular signs</a:t>
            </a:r>
            <a:endParaRPr lang="en-US" sz="2800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Georgia" pitchFamily="18" charset="0"/>
              </a:rPr>
              <a:t> Sjogren’s Syndrome</a:t>
            </a:r>
            <a:endParaRPr lang="en-US" sz="3600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Georgia" pitchFamily="18" charset="0"/>
              </a:rPr>
              <a:pPr/>
              <a:t>12</a:t>
            </a:fld>
            <a:endParaRPr lang="en-US" dirty="0">
              <a:latin typeface="Georgia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66800" y="1219200"/>
            <a:ext cx="6781800" cy="5474732"/>
            <a:chOff x="1066800" y="1219200"/>
            <a:chExt cx="6781800" cy="5474732"/>
          </a:xfrm>
        </p:grpSpPr>
        <p:pic>
          <p:nvPicPr>
            <p:cNvPr id="18433" name="Picture 1" descr="C:\Users\HP\Desktop\New folder\sanjeev\Eye Scan\24.7.b.jpg"/>
            <p:cNvPicPr>
              <a:picLocks noChangeAspect="1" noChangeArrowheads="1"/>
            </p:cNvPicPr>
            <p:nvPr/>
          </p:nvPicPr>
          <p:blipFill>
            <a:blip r:embed="rId2" cstate="print"/>
            <a:srcRect l="9259" t="4444" r="10500" b="13333"/>
            <a:stretch>
              <a:fillRect/>
            </a:stretch>
          </p:blipFill>
          <p:spPr bwMode="auto">
            <a:xfrm>
              <a:off x="1143000" y="1219200"/>
              <a:ext cx="2057400" cy="2514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4" name="Picture 2" descr="C:\Users\HP\Desktop\New folder\sanjeev\Eye Scan\24.7.c.jpg"/>
            <p:cNvPicPr>
              <a:picLocks noChangeAspect="1" noChangeArrowheads="1"/>
            </p:cNvPicPr>
            <p:nvPr/>
          </p:nvPicPr>
          <p:blipFill>
            <a:blip r:embed="rId3" cstate="print"/>
            <a:srcRect l="7651" t="5887" r="8183" b="14635"/>
            <a:stretch>
              <a:fillRect/>
            </a:stretch>
          </p:blipFill>
          <p:spPr bwMode="auto">
            <a:xfrm>
              <a:off x="4800600" y="1406236"/>
              <a:ext cx="2844800" cy="23275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5" name="Picture 3" descr="C:\Users\HP\Desktop\New folder\sanjeev\Eye Scan\24.7.d.jpg"/>
            <p:cNvPicPr>
              <a:picLocks noChangeAspect="1" noChangeArrowheads="1"/>
            </p:cNvPicPr>
            <p:nvPr/>
          </p:nvPicPr>
          <p:blipFill>
            <a:blip r:embed="rId4" cstate="print"/>
            <a:srcRect l="4878" t="19372" r="14634" b="7011"/>
            <a:stretch>
              <a:fillRect/>
            </a:stretch>
          </p:blipFill>
          <p:spPr bwMode="auto">
            <a:xfrm>
              <a:off x="3048000" y="4191000"/>
              <a:ext cx="2221992" cy="2057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066800" y="373380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Parotid enlargement   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53000" y="37338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Dry fissured tongue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00400" y="6324600"/>
              <a:ext cx="17491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Dental caries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Georgia" pitchFamily="18" charset="0"/>
              </a:rPr>
              <a:t>Ankylosing Spondylitis              </a:t>
            </a:r>
            <a:endParaRPr lang="en-US" sz="4000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09600" y="-1937739"/>
            <a:ext cx="4648200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endParaRPr lang="en-US" sz="3200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endParaRPr lang="en-US" sz="3200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Acute anterior uveitis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Scleritis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Symptoms: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 smtClean="0"/>
              <a:t>Photophobia</a:t>
            </a:r>
            <a:endParaRPr lang="en-IN" sz="2800" dirty="0"/>
          </a:p>
          <a:p>
            <a:r>
              <a:rPr lang="en-IN" sz="2800" dirty="0"/>
              <a:t>• Redness</a:t>
            </a:r>
          </a:p>
          <a:p>
            <a:r>
              <a:rPr lang="en-IN" sz="2800" dirty="0"/>
              <a:t>• Decreased vision</a:t>
            </a:r>
            <a:endParaRPr lang="en-US" sz="2800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5298" name="Picture 2" descr="C:\Users\HP\Desktop\New folder\sanjeev\Eye Scan\24.14.b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8909" t="8834" r="17076" b="13629"/>
          <a:stretch>
            <a:fillRect/>
          </a:stretch>
        </p:blipFill>
        <p:spPr bwMode="auto">
          <a:xfrm>
            <a:off x="5562600" y="1143000"/>
            <a:ext cx="2895600" cy="3431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86400" y="4953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600" b="1" dirty="0" smtClean="0">
                <a:latin typeface="Georgia" pitchFamily="18" charset="0"/>
              </a:rPr>
              <a:t>Bilateral sclerosis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b="1" dirty="0" smtClean="0">
                <a:latin typeface="Georgia" pitchFamily="18" charset="0"/>
              </a:rPr>
              <a:t>Erosion of  </a:t>
            </a:r>
            <a:r>
              <a:rPr lang="en-US" sz="1600" b="1" dirty="0" err="1" smtClean="0">
                <a:latin typeface="Georgia" pitchFamily="18" charset="0"/>
              </a:rPr>
              <a:t>sacro</a:t>
            </a:r>
            <a:r>
              <a:rPr lang="en-US" sz="1600" b="1" dirty="0" smtClean="0">
                <a:latin typeface="Georgia" pitchFamily="18" charset="0"/>
              </a:rPr>
              <a:t>-iliac joint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b="1" dirty="0" smtClean="0">
                <a:latin typeface="Georgia" pitchFamily="18" charset="0"/>
              </a:rPr>
              <a:t>Bony fusion of spine</a:t>
            </a:r>
            <a:endParaRPr lang="en-US" sz="1600" b="1" dirty="0">
              <a:latin typeface="Georgia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Georgia" pitchFamily="18" charset="0"/>
              </a:rPr>
              <a:t>Reiter’s Syndrome</a:t>
            </a:r>
            <a:endParaRPr lang="en-US" sz="3200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28600" y="775901"/>
            <a:ext cx="85344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               Urethritis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i="1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Triad	  Conjunctivitis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			Arthritis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28800" y="1066800"/>
            <a:ext cx="381000" cy="685800"/>
            <a:chOff x="2286000" y="1066800"/>
            <a:chExt cx="457200" cy="6858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438400" y="1066800"/>
              <a:ext cx="304800" cy="152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362200" y="1370012"/>
              <a:ext cx="304800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286000" y="1600200"/>
              <a:ext cx="304800" cy="152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370" name="Rectangle 2"/>
          <p:cNvSpPr>
            <a:spLocks noChangeArrowheads="1"/>
          </p:cNvSpPr>
          <p:nvPr/>
        </p:nvSpPr>
        <p:spPr bwMode="auto">
          <a:xfrm rot="10800000" flipV="1">
            <a:off x="152400" y="1935303"/>
            <a:ext cx="39624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57200" algn="l"/>
              </a:tabLst>
            </a:pPr>
            <a:r>
              <a:rPr lang="en-US" sz="36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Eye Signs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Conjunctivitis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Acute anterior uveitis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Numular Keratitis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Episcleritis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Scleritis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Papillitis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Retinal vasculitis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1" name="Picture 3" descr="C:\Users\HP\Desktop\New folder\sanjeev\Eye Scan\24.15.a.jpg"/>
          <p:cNvPicPr>
            <a:picLocks noChangeAspect="1" noChangeArrowheads="1"/>
          </p:cNvPicPr>
          <p:nvPr/>
        </p:nvPicPr>
        <p:blipFill>
          <a:blip r:embed="rId2" cstate="print"/>
          <a:srcRect l="12327" t="14321" r="7895" b="8308"/>
          <a:stretch>
            <a:fillRect/>
          </a:stretch>
        </p:blipFill>
        <p:spPr bwMode="auto">
          <a:xfrm>
            <a:off x="5791200" y="2133600"/>
            <a:ext cx="2848707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0" y="4343400"/>
            <a:ext cx="12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Urethritis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6" descr="D:\Buckingham\Grand Rounds\Connective Tissue Disease grand rounds\Behcet's - ey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6734" y="1828800"/>
            <a:ext cx="368386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2133600"/>
            <a:ext cx="4038600" cy="609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630936" lvl="2" indent="0">
              <a:buNone/>
            </a:pPr>
            <a:r>
              <a:rPr lang="en-US" sz="2800" dirty="0" err="1" smtClean="0">
                <a:latin typeface="Georgia" pitchFamily="18" charset="0"/>
              </a:rPr>
              <a:t>Hypopyon</a:t>
            </a:r>
            <a:r>
              <a:rPr lang="en-US" sz="2800" dirty="0" smtClean="0">
                <a:latin typeface="Georgia" pitchFamily="18" charset="0"/>
              </a:rPr>
              <a:t> Uveitis</a:t>
            </a:r>
          </a:p>
          <a:p>
            <a:pPr marL="630936" lvl="2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en-US" dirty="0" smtClean="0">
              <a:latin typeface="Georgia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   Behcet’s Disease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-15389"/>
            <a:ext cx="9144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Inflammatory Bowel Disease- </a:t>
            </a:r>
            <a:r>
              <a:rPr lang="en-US" sz="2000" b="1" dirty="0" smtClean="0">
                <a:solidFill>
                  <a:srgbClr val="E30F7E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Ulcerative Colitis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sz="2000" b="1" dirty="0" smtClean="0">
                <a:solidFill>
                  <a:srgbClr val="E30F7E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</a:t>
            </a:r>
            <a:r>
              <a:rPr lang="en-US" sz="2000" b="1" dirty="0" err="1" smtClean="0">
                <a:solidFill>
                  <a:srgbClr val="E30F7E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Crohn’s</a:t>
            </a:r>
            <a:r>
              <a:rPr lang="en-US" sz="2000" b="1" dirty="0" smtClean="0">
                <a:solidFill>
                  <a:srgbClr val="E30F7E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Disease</a:t>
            </a:r>
            <a:r>
              <a:rPr lang="en-US" sz="2000" b="1" dirty="0" smtClean="0">
                <a:solidFill>
                  <a:srgbClr val="E30F7E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04800" y="1154162"/>
            <a:ext cx="6192942" cy="50167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Ophthalmic manifestations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a)Acute  anterior uveitis</a:t>
            </a:r>
            <a:endParaRPr lang="en-US" sz="3200" dirty="0" smtClean="0">
              <a:latin typeface="Georgia" pitchFamily="18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b)Peripheral corneal 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sz="3200" dirty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 infiltrates</a:t>
            </a:r>
            <a:endParaRPr lang="en-US" sz="3200" dirty="0" smtClean="0">
              <a:latin typeface="Georgia" pitchFamily="18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c)Conjunctivitis</a:t>
            </a:r>
            <a:endParaRPr lang="en-US" sz="3200" dirty="0" smtClean="0">
              <a:latin typeface="Georgia" pitchFamily="18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d)</a:t>
            </a:r>
            <a:r>
              <a:rPr lang="en-US" sz="32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Episcleritis</a:t>
            </a:r>
            <a:endParaRPr lang="en-US" sz="3200" dirty="0" smtClean="0">
              <a:latin typeface="Georgia" pitchFamily="18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e) </a:t>
            </a:r>
            <a:r>
              <a:rPr lang="en-US" sz="32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Scleritis</a:t>
            </a: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lang="en-US" sz="3200" dirty="0" smtClean="0">
              <a:latin typeface="Georgia" pitchFamily="18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f) </a:t>
            </a:r>
            <a:r>
              <a:rPr lang="en-US" sz="32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Papillitis</a:t>
            </a:r>
            <a:endParaRPr lang="en-US" sz="3200" dirty="0" smtClean="0">
              <a:latin typeface="Georgia" pitchFamily="18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g)Retinal Vasculitis</a:t>
            </a:r>
            <a:endParaRPr lang="en-US" sz="32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8674" name="Picture 2" descr="https://encrypted-tbn0.gstatic.com/images?q=tbn:ANd9GcQEyPTGTX-B8yogI8Ayc3jtzkny_AlqfSDT51zlseGKouTl-xKfB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775497"/>
            <a:ext cx="2800350" cy="193950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029200" y="5791200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sz="1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b) Peripheral corneal infiltrates</a:t>
            </a:r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8676" name="Picture 4" descr="http://img.medscapestatic.com/pi/meds/ckb/77/30677t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447800"/>
            <a:ext cx="2828877" cy="19653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248400" y="3429000"/>
            <a:ext cx="244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Acute  anterior </a:t>
            </a:r>
            <a:r>
              <a:rPr lang="en-US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uveitis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HP\Desktop\New folder\sanjeev\Eye Scan\24.9.b.jpg"/>
          <p:cNvPicPr>
            <a:picLocks noChangeAspect="1" noChangeArrowheads="1"/>
          </p:cNvPicPr>
          <p:nvPr/>
        </p:nvPicPr>
        <p:blipFill>
          <a:blip r:embed="rId2" cstate="print"/>
          <a:srcRect l="4340" t="9763" r="11031" b="8881"/>
          <a:stretch>
            <a:fillRect/>
          </a:stretch>
        </p:blipFill>
        <p:spPr bwMode="auto">
          <a:xfrm>
            <a:off x="990600" y="4267200"/>
            <a:ext cx="29718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C:\Users\HP\Desktop\New folder\sanjeev\Eye Scan\24.9.c.jpg"/>
          <p:cNvPicPr>
            <a:picLocks noChangeAspect="1" noChangeArrowheads="1"/>
          </p:cNvPicPr>
          <p:nvPr/>
        </p:nvPicPr>
        <p:blipFill>
          <a:blip r:embed="rId3" cstate="print"/>
          <a:srcRect l="13296" t="9696" r="6925" b="10420"/>
          <a:stretch>
            <a:fillRect/>
          </a:stretch>
        </p:blipFill>
        <p:spPr bwMode="auto">
          <a:xfrm>
            <a:off x="4495799" y="4267200"/>
            <a:ext cx="2981739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916900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57200" algn="l"/>
              </a:tabLst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E30F7E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Predilection for </a:t>
            </a: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superficial temporal A, ophthalmic A,  posterior </a:t>
            </a:r>
            <a:endParaRPr kumimoji="0" lang="en-US" sz="24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57200" algn="l"/>
              </a:tabLst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Ciliary &amp;  proximal vertebral 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572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	a)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AION (Arteritic)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	b)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Cilio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-retinal Occlusion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	c) Central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retinal artery occlusion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	d) Cotton wool spots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3600" b="1" dirty="0" smtClean="0">
                <a:latin typeface="Georgia" pitchFamily="18" charset="0"/>
              </a:rPr>
              <a:t>Giant Cell Arteritis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2484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eorgia" pitchFamily="18" charset="0"/>
              </a:rPr>
              <a:t>Giant cells &amp; small round cells</a:t>
            </a:r>
            <a:endParaRPr lang="en-US" sz="1600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63246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eorgia" pitchFamily="18" charset="0"/>
              </a:rPr>
              <a:t>Superficial temporal arteritis</a:t>
            </a:r>
            <a:endParaRPr lang="en-US" sz="1600" b="1" dirty="0">
              <a:latin typeface="Georgia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355" y="778639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Wegeners</a:t>
            </a:r>
            <a:r>
              <a:rPr lang="en-US" sz="2000" b="1" dirty="0" smtClean="0"/>
              <a:t>  granulomatosis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Polyarteritis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nodosa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Relapsing  </a:t>
            </a:r>
          </a:p>
          <a:p>
            <a:r>
              <a:rPr lang="en-US" sz="2000" b="1" dirty="0" err="1" smtClean="0"/>
              <a:t>Polychondritis</a:t>
            </a:r>
            <a:r>
              <a:rPr lang="en-US" sz="2000" b="1" dirty="0" smtClean="0"/>
              <a:t>  </a:t>
            </a:r>
          </a:p>
          <a:p>
            <a:endParaRPr lang="en-US" sz="2000" b="1" dirty="0"/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Georgia" pitchFamily="18" charset="0"/>
              </a:rPr>
              <a:t> </a:t>
            </a:r>
            <a:r>
              <a:rPr lang="en-US" sz="4000" b="1" dirty="0" err="1" smtClean="0">
                <a:latin typeface="Georgia" pitchFamily="18" charset="0"/>
              </a:rPr>
              <a:t>Vasculitis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200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eorgia" pitchFamily="18" charset="0"/>
              </a:rPr>
              <a:t>         </a:t>
            </a:r>
            <a:endParaRPr lang="en-US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2052" name="Picture 4" descr="C:\Users\HP\Desktop\New folder\sanjeev\Eye Scan\24.5.a.jpg"/>
          <p:cNvPicPr>
            <a:picLocks noChangeAspect="1" noChangeArrowheads="1"/>
          </p:cNvPicPr>
          <p:nvPr/>
        </p:nvPicPr>
        <p:blipFill>
          <a:blip r:embed="rId2" cstate="print"/>
          <a:srcRect r="35341" b="33739"/>
          <a:stretch>
            <a:fillRect/>
          </a:stretch>
        </p:blipFill>
        <p:spPr bwMode="auto">
          <a:xfrm>
            <a:off x="6662737" y="722623"/>
            <a:ext cx="153352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400800" y="1865622"/>
            <a:ext cx="2075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eorgia" pitchFamily="18" charset="0"/>
              </a:rPr>
              <a:t>   </a:t>
            </a:r>
            <a:r>
              <a:rPr lang="en-US" sz="1600" dirty="0" smtClean="0">
                <a:latin typeface="Georgia" pitchFamily="18" charset="0"/>
              </a:rPr>
              <a:t>Dermal infarcts</a:t>
            </a:r>
            <a:endParaRPr lang="en-US" sz="1600" dirty="0">
              <a:latin typeface="Georgia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3124200"/>
            <a:ext cx="495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sz="2400" b="1" dirty="0" smtClean="0">
                <a:solidFill>
                  <a:srgbClr val="E30F7E"/>
                </a:solidFill>
                <a:latin typeface="Georgia" pitchFamily="18" charset="0"/>
              </a:rPr>
              <a:t>Ocular features-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a) Necrotising scleritis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b) Peripheral ulcerative  Keratitis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c) Occlusive retinal periarteritis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d) </a:t>
            </a:r>
            <a:r>
              <a:rPr lang="en-US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Peripheral ulcerative  </a:t>
            </a:r>
            <a:r>
              <a:rPr lang="en-US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Keratitis</a:t>
            </a:r>
            <a:r>
              <a:rPr lang="en-US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lang="en-IN" sz="2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IN" sz="2400" dirty="0" smtClean="0"/>
              <a:t>e)</a:t>
            </a:r>
            <a:r>
              <a:rPr lang="en-US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Dacryocystitis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en-US" sz="2400" dirty="0" smtClean="0">
                <a:latin typeface="Georgia" pitchFamily="18" charset="0"/>
              </a:rPr>
              <a:t>f) Scleritis</a:t>
            </a:r>
          </a:p>
          <a:p>
            <a:pPr lvl="0"/>
            <a:r>
              <a:rPr lang="en-US" sz="2400" dirty="0" smtClean="0">
                <a:latin typeface="Georgia" pitchFamily="18" charset="0"/>
              </a:rPr>
              <a:t>g) Acute anterior uveitis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4572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6626" name="AutoShape 2" descr="Image result for Peripheral ulcerative  Keratiti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28" name="AutoShape 4" descr="Image result for Peripheral ulcerative  Keratiti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6638" name="Picture 14" descr="http://webeye.ophth.uiowa.edu/eyeforum/cases-i/case194/Fig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09800"/>
            <a:ext cx="2303803" cy="164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5783785" y="3886200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Peripheral ulcerative  </a:t>
            </a:r>
            <a:r>
              <a:rPr lang="en-US" dirty="0">
                <a:latin typeface="Georgia" pitchFamily="18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en-US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eratitis </a:t>
            </a:r>
            <a:endParaRPr lang="en-IN" dirty="0"/>
          </a:p>
        </p:txBody>
      </p:sp>
      <p:pic>
        <p:nvPicPr>
          <p:cNvPr id="26640" name="Picture 16" descr="https://encrypted-tbn1.gstatic.com/images?q=tbn:ANd9GcQbqg1g5D4aX7yW4Ngi-refl0KKtnD4_tNn-xIcw4RwLXIHzI0eM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3333" b="28329"/>
          <a:stretch>
            <a:fillRect/>
          </a:stretch>
        </p:blipFill>
        <p:spPr bwMode="auto">
          <a:xfrm>
            <a:off x="6248400" y="4343400"/>
            <a:ext cx="2438400" cy="2081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6629400" y="6488668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err="1" smtClean="0"/>
              <a:t>Dacryocystitis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3200"/>
            <a:ext cx="91440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Haematological  diseases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US" dirty="0" err="1"/>
              <a:t>Kanski’s</a:t>
            </a:r>
            <a:r>
              <a:rPr lang="en-US" dirty="0"/>
              <a:t> Clinical </a:t>
            </a:r>
            <a:r>
              <a:rPr lang="en-US" dirty="0" smtClean="0"/>
              <a:t>Ophthalmology, 8</a:t>
            </a:r>
            <a:r>
              <a:rPr lang="en-US" baseline="30000" dirty="0" smtClean="0"/>
              <a:t>th</a:t>
            </a:r>
            <a:r>
              <a:rPr lang="en-US" dirty="0" smtClean="0"/>
              <a:t> Ed.(Elsevier)</a:t>
            </a:r>
            <a:endParaRPr lang="en-IN" dirty="0"/>
          </a:p>
          <a:p>
            <a:r>
              <a:rPr lang="en-IN" dirty="0" smtClean="0"/>
              <a:t>Endocrinology </a:t>
            </a:r>
            <a:r>
              <a:rPr lang="en-IN" dirty="0"/>
              <a:t>: Adult and Paediatric. Burch, Henry B.; </a:t>
            </a:r>
            <a:r>
              <a:rPr lang="en-IN" dirty="0" err="1"/>
              <a:t>Bahn</a:t>
            </a:r>
            <a:r>
              <a:rPr lang="en-IN" dirty="0"/>
              <a:t>, Rebecca S.. Published January 1, 2016. © 2016.</a:t>
            </a:r>
          </a:p>
          <a:p>
            <a:r>
              <a:rPr lang="en-IN" dirty="0" smtClean="0"/>
              <a:t>Some </a:t>
            </a:r>
            <a:r>
              <a:rPr lang="en-IN" dirty="0"/>
              <a:t>of the images used were taken from eyetext.net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Haematological diseases</a:t>
            </a:r>
            <a:b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en-US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105400" cy="5257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Georgia" pitchFamily="18" charset="0"/>
              </a:rPr>
              <a:t>   </a:t>
            </a:r>
            <a:r>
              <a:rPr lang="en-US" sz="2400" dirty="0" smtClean="0">
                <a:latin typeface="Georgia" pitchFamily="18" charset="0"/>
              </a:rPr>
              <a:t>1) </a:t>
            </a:r>
            <a:r>
              <a:rPr lang="en-US" sz="2400" dirty="0" err="1" smtClean="0">
                <a:latin typeface="Georgia" pitchFamily="18" charset="0"/>
              </a:rPr>
              <a:t>Anaemia</a:t>
            </a:r>
            <a:endParaRPr lang="en-US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   2) </a:t>
            </a:r>
            <a:r>
              <a:rPr lang="en-US" sz="2400" dirty="0" err="1" smtClean="0">
                <a:latin typeface="Georgia" pitchFamily="18" charset="0"/>
              </a:rPr>
              <a:t>Leukaemia</a:t>
            </a:r>
            <a:endParaRPr lang="en-US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   3) Lymphomas			</a:t>
            </a:r>
            <a:endParaRPr lang="en-US" sz="2000" i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   4) Sickle cell </a:t>
            </a:r>
            <a:r>
              <a:rPr lang="en-US" sz="2400" dirty="0" err="1" smtClean="0">
                <a:latin typeface="Georgia" pitchFamily="18" charset="0"/>
              </a:rPr>
              <a:t>Anaemia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     </a:t>
            </a:r>
            <a:endParaRPr lang="en-US" sz="20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      </a:t>
            </a:r>
          </a:p>
          <a:p>
            <a:pPr>
              <a:buNone/>
            </a:pPr>
            <a:r>
              <a:rPr lang="en-US" dirty="0" smtClean="0">
                <a:latin typeface="Georgia" pitchFamily="18" charset="0"/>
              </a:rPr>
              <a:t>   </a:t>
            </a:r>
            <a:r>
              <a:rPr lang="en-US" u="sng" dirty="0" smtClean="0">
                <a:solidFill>
                  <a:srgbClr val="E30F7E"/>
                </a:solidFill>
                <a:latin typeface="Georgia" pitchFamily="18" charset="0"/>
              </a:rPr>
              <a:t>Ocular Presentation</a:t>
            </a:r>
            <a:r>
              <a:rPr lang="en-US" dirty="0" smtClean="0">
                <a:solidFill>
                  <a:srgbClr val="E30F7E"/>
                </a:solidFill>
                <a:latin typeface="Georgia" pitchFamily="18" charset="0"/>
              </a:rPr>
              <a:t>:             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  </a:t>
            </a:r>
            <a:r>
              <a:rPr lang="en-US" sz="2400" dirty="0" err="1" smtClean="0">
                <a:latin typeface="Georgia" pitchFamily="18" charset="0"/>
              </a:rPr>
              <a:t>Haemorrhagic</a:t>
            </a:r>
            <a:r>
              <a:rPr lang="en-US" sz="2400" dirty="0" smtClean="0">
                <a:latin typeface="Georgia" pitchFamily="18" charset="0"/>
              </a:rPr>
              <a:t> Retinopathy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       </a:t>
            </a:r>
            <a:r>
              <a:rPr lang="en-US" sz="2400" b="1" dirty="0" smtClean="0">
                <a:latin typeface="Georgia" pitchFamily="18" charset="0"/>
              </a:rPr>
              <a:t>“ROTHS SPOT”</a:t>
            </a:r>
          </a:p>
          <a:p>
            <a:pPr>
              <a:buNone/>
            </a:pPr>
            <a:r>
              <a:rPr lang="en-US" sz="2400" b="1" dirty="0" smtClean="0">
                <a:latin typeface="Georgia" pitchFamily="18" charset="0"/>
              </a:rPr>
              <a:t>                      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1746" name="Picture 2" descr="E:\sea fan.jpg"/>
          <p:cNvPicPr>
            <a:picLocks noChangeAspect="1" noChangeArrowheads="1"/>
          </p:cNvPicPr>
          <p:nvPr/>
        </p:nvPicPr>
        <p:blipFill>
          <a:blip r:embed="rId2" cstate="print"/>
          <a:srcRect r="49091" b="11111"/>
          <a:stretch>
            <a:fillRect/>
          </a:stretch>
        </p:blipFill>
        <p:spPr bwMode="auto">
          <a:xfrm>
            <a:off x="6228347" y="4692650"/>
            <a:ext cx="2229853" cy="184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7" name="Picture 3" descr="E:\subhyaloid hemorrh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787650"/>
            <a:ext cx="2209800" cy="171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E:\anemic retinopat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832096"/>
            <a:ext cx="2209800" cy="183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Sea fan neovascularisation in sickle cell </a:t>
            </a:r>
            <a:r>
              <a:rPr lang="en-IN" dirty="0" err="1" smtClean="0"/>
              <a:t>disesase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084" y="2269942"/>
            <a:ext cx="5211831" cy="34627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144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Infectious diseases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Georgia" pitchFamily="18" charset="0"/>
              </a:rPr>
              <a:t>Tuberculosis</a:t>
            </a:r>
            <a:endParaRPr lang="en-US" sz="3600" b="1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533400"/>
            <a:ext cx="7239000" cy="655320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80000"/>
              </a:lnSpc>
              <a:buNone/>
            </a:pPr>
            <a:r>
              <a:rPr lang="en-GB" sz="7200" dirty="0" smtClean="0">
                <a:solidFill>
                  <a:srgbClr val="E30F7E"/>
                </a:solidFill>
                <a:latin typeface="Georgia" pitchFamily="18" charset="0"/>
              </a:rPr>
              <a:t>All Structures of Eye except Lens may be involved</a:t>
            </a:r>
          </a:p>
          <a:p>
            <a:pPr algn="just">
              <a:lnSpc>
                <a:spcPct val="80000"/>
              </a:lnSpc>
              <a:buNone/>
            </a:pPr>
            <a:endParaRPr lang="en-GB" sz="49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Georgia" pitchFamily="18" charset="0"/>
              </a:rPr>
              <a:t>a) Uveitis:          </a:t>
            </a:r>
            <a:r>
              <a:rPr lang="en-GB" sz="7200" dirty="0" smtClean="0">
                <a:solidFill>
                  <a:schemeClr val="tx1"/>
                </a:solidFill>
                <a:latin typeface="Georgia" pitchFamily="18" charset="0"/>
              </a:rPr>
              <a:t>chronic granulomatous anterior uveitis,</a:t>
            </a:r>
          </a:p>
          <a:p>
            <a:pPr algn="just">
              <a:lnSpc>
                <a:spcPct val="80000"/>
              </a:lnSpc>
              <a:buNone/>
            </a:pPr>
            <a:r>
              <a:rPr lang="en-GB" sz="7200" dirty="0" smtClean="0">
                <a:solidFill>
                  <a:schemeClr val="tx1"/>
                </a:solidFill>
                <a:latin typeface="Georgia" pitchFamily="18" charset="0"/>
              </a:rPr>
              <a:t>                                 multifocal choroiditis</a:t>
            </a:r>
          </a:p>
          <a:p>
            <a:pPr algn="just">
              <a:lnSpc>
                <a:spcPct val="80000"/>
              </a:lnSpc>
              <a:buNone/>
            </a:pPr>
            <a:r>
              <a:rPr lang="en-GB" sz="72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</a:p>
          <a:p>
            <a:pPr algn="just">
              <a:lnSpc>
                <a:spcPct val="80000"/>
              </a:lnSpc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Georgia" pitchFamily="18" charset="0"/>
              </a:rPr>
              <a:t>b) Eyelids:          </a:t>
            </a:r>
            <a:r>
              <a:rPr lang="en-GB" sz="7200" dirty="0" smtClean="0">
                <a:solidFill>
                  <a:schemeClr val="tx1"/>
                </a:solidFill>
                <a:latin typeface="Georgia" pitchFamily="18" charset="0"/>
              </a:rPr>
              <a:t>lupus vulgaris (nodules surrounded by</a:t>
            </a:r>
          </a:p>
          <a:p>
            <a:pPr algn="just">
              <a:lnSpc>
                <a:spcPct val="80000"/>
              </a:lnSpc>
              <a:buNone/>
            </a:pPr>
            <a:r>
              <a:rPr lang="en-GB" sz="7200" dirty="0" smtClean="0">
                <a:solidFill>
                  <a:schemeClr val="tx1"/>
                </a:solidFill>
                <a:latin typeface="Georgia" pitchFamily="18" charset="0"/>
              </a:rPr>
              <a:t>                                 erythema)</a:t>
            </a:r>
          </a:p>
          <a:p>
            <a:pPr algn="just">
              <a:lnSpc>
                <a:spcPct val="80000"/>
              </a:lnSpc>
              <a:buNone/>
            </a:pPr>
            <a:endParaRPr lang="en-GB" sz="72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Georgia" pitchFamily="18" charset="0"/>
              </a:rPr>
              <a:t>c) Orbit:               </a:t>
            </a:r>
            <a:r>
              <a:rPr lang="en-GB" sz="7200" dirty="0" smtClean="0">
                <a:solidFill>
                  <a:schemeClr val="tx1"/>
                </a:solidFill>
                <a:latin typeface="Georgia" pitchFamily="18" charset="0"/>
              </a:rPr>
              <a:t>cellulitis,dacryoadenitis,dacryocystitis,</a:t>
            </a:r>
          </a:p>
          <a:p>
            <a:pPr algn="just">
              <a:lnSpc>
                <a:spcPct val="80000"/>
              </a:lnSpc>
              <a:buNone/>
            </a:pPr>
            <a:r>
              <a:rPr lang="en-GB" sz="7200" dirty="0" smtClean="0">
                <a:solidFill>
                  <a:schemeClr val="tx1"/>
                </a:solidFill>
                <a:latin typeface="Georgia" pitchFamily="18" charset="0"/>
              </a:rPr>
              <a:t>                                  osteomyelitis, abscess</a:t>
            </a:r>
          </a:p>
          <a:p>
            <a:pPr algn="just">
              <a:lnSpc>
                <a:spcPct val="80000"/>
              </a:lnSpc>
              <a:buNone/>
            </a:pPr>
            <a:r>
              <a:rPr lang="en-GB" sz="72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pPr algn="just">
              <a:lnSpc>
                <a:spcPct val="80000"/>
              </a:lnSpc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Georgia" pitchFamily="18" charset="0"/>
              </a:rPr>
              <a:t>d) Conjunctiva: </a:t>
            </a:r>
            <a:r>
              <a:rPr lang="en-GB" sz="7200" dirty="0" smtClean="0">
                <a:solidFill>
                  <a:schemeClr val="tx1"/>
                </a:solidFill>
                <a:latin typeface="Georgia" pitchFamily="18" charset="0"/>
              </a:rPr>
              <a:t>phlyctenular conjunctivitis</a:t>
            </a:r>
          </a:p>
          <a:p>
            <a:pPr algn="just">
              <a:lnSpc>
                <a:spcPct val="80000"/>
              </a:lnSpc>
              <a:buNone/>
            </a:pPr>
            <a:endParaRPr lang="en-GB" sz="72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Georgia" pitchFamily="18" charset="0"/>
              </a:rPr>
              <a:t>e) Cornea:           </a:t>
            </a:r>
            <a:r>
              <a:rPr lang="en-GB" sz="7200" dirty="0" smtClean="0">
                <a:solidFill>
                  <a:schemeClr val="tx1"/>
                </a:solidFill>
                <a:latin typeface="Georgia" pitchFamily="18" charset="0"/>
              </a:rPr>
              <a:t>phlyctenular keratoconjunctivitis,</a:t>
            </a:r>
          </a:p>
          <a:p>
            <a:pPr algn="just">
              <a:lnSpc>
                <a:spcPct val="80000"/>
              </a:lnSpc>
              <a:buNone/>
            </a:pPr>
            <a:r>
              <a:rPr lang="en-GB" sz="7200" dirty="0" smtClean="0">
                <a:solidFill>
                  <a:schemeClr val="tx1"/>
                </a:solidFill>
                <a:latin typeface="Georgia" pitchFamily="18" charset="0"/>
              </a:rPr>
              <a:t>                                  interstitial keratitis (unilateral, sectorial,</a:t>
            </a:r>
          </a:p>
          <a:p>
            <a:pPr algn="just">
              <a:lnSpc>
                <a:spcPct val="80000"/>
              </a:lnSpc>
              <a:buNone/>
            </a:pPr>
            <a:r>
              <a:rPr lang="en-GB" sz="7200" dirty="0" smtClean="0">
                <a:solidFill>
                  <a:schemeClr val="tx1"/>
                </a:solidFill>
                <a:latin typeface="Georgia" pitchFamily="18" charset="0"/>
              </a:rPr>
              <a:t>                                  superficial vascularisation)</a:t>
            </a:r>
          </a:p>
          <a:p>
            <a:pPr algn="just">
              <a:lnSpc>
                <a:spcPct val="80000"/>
              </a:lnSpc>
              <a:buNone/>
            </a:pPr>
            <a:endParaRPr lang="en-GB" sz="72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Georgia" pitchFamily="18" charset="0"/>
              </a:rPr>
              <a:t>f) Sclera:              </a:t>
            </a:r>
            <a:r>
              <a:rPr lang="en-GB" sz="7200" dirty="0" smtClean="0">
                <a:solidFill>
                  <a:schemeClr val="tx1"/>
                </a:solidFill>
                <a:latin typeface="Georgia" pitchFamily="18" charset="0"/>
              </a:rPr>
              <a:t>episcleritis, nodular scleritis</a:t>
            </a:r>
          </a:p>
          <a:p>
            <a:pPr algn="just">
              <a:lnSpc>
                <a:spcPct val="80000"/>
              </a:lnSpc>
              <a:buNone/>
            </a:pPr>
            <a:endParaRPr lang="en-GB" sz="7200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Georgia" pitchFamily="18" charset="0"/>
              </a:rPr>
              <a:t>g) Retina:</a:t>
            </a:r>
            <a:r>
              <a:rPr lang="en-GB" sz="7200" b="1" dirty="0" smtClean="0">
                <a:latin typeface="Georgia" pitchFamily="18" charset="0"/>
              </a:rPr>
              <a:t>            </a:t>
            </a:r>
            <a:r>
              <a:rPr lang="en-GB" sz="7200" dirty="0" smtClean="0">
                <a:solidFill>
                  <a:schemeClr val="tx1"/>
                </a:solidFill>
                <a:latin typeface="Georgia" pitchFamily="18" charset="0"/>
              </a:rPr>
              <a:t>exudative retinitis, Vasculitis</a:t>
            </a:r>
          </a:p>
          <a:p>
            <a:pPr algn="just">
              <a:lnSpc>
                <a:spcPct val="80000"/>
              </a:lnSpc>
              <a:buNone/>
            </a:pPr>
            <a:endParaRPr lang="en-GB" sz="72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Georgia" pitchFamily="18" charset="0"/>
              </a:rPr>
              <a:t>h) Optic nerve:- </a:t>
            </a:r>
            <a:r>
              <a:rPr lang="en-GB" sz="7200" dirty="0" smtClean="0">
                <a:solidFill>
                  <a:schemeClr val="tx1"/>
                </a:solidFill>
                <a:latin typeface="Georgia" pitchFamily="18" charset="0"/>
              </a:rPr>
              <a:t>papilloedema, ON</a:t>
            </a:r>
          </a:p>
          <a:p>
            <a:pPr>
              <a:buNone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23554" name="Picture 2" descr="http://dro.hs.columbia.edu/ced1/phlycten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9069"/>
          <a:stretch>
            <a:fillRect/>
          </a:stretch>
        </p:blipFill>
        <p:spPr bwMode="auto">
          <a:xfrm>
            <a:off x="6705600" y="3793010"/>
            <a:ext cx="2228850" cy="136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www.oculist.net/downaton502/prof/ebook/duanes/graphics/figures/v4/0320/002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600200"/>
            <a:ext cx="2318020" cy="1502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Georgia" pitchFamily="18" charset="0"/>
              </a:rPr>
              <a:t>Leprosy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a) Facial palsy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b) Madarosis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c) Granulomatous iritis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d) Episleritis/scleritis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e) Secondary Glaucoma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f) Cataract</a:t>
            </a:r>
          </a:p>
          <a:p>
            <a:pPr>
              <a:buNone/>
            </a:pPr>
            <a:endParaRPr lang="en-US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4000" b="1" dirty="0" smtClean="0">
                <a:latin typeface="Georgia" pitchFamily="18" charset="0"/>
              </a:rPr>
              <a:t>Syphilis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E30F7E"/>
                </a:solidFill>
                <a:latin typeface="Georgia" pitchFamily="18" charset="0"/>
              </a:rPr>
              <a:t>Congenital:</a:t>
            </a:r>
            <a:r>
              <a:rPr lang="en-US" sz="2000" dirty="0" smtClean="0">
                <a:latin typeface="Georgia" pitchFamily="18" charset="0"/>
              </a:rPr>
              <a:t> Acute interstitial keratitis, Diffusely opaque cornea, salt &amp; pepper fundus</a:t>
            </a:r>
            <a:endParaRPr lang="en-US" sz="2000" baseline="-25000" dirty="0" smtClean="0">
              <a:latin typeface="Georgia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E30F7E"/>
                </a:solidFill>
                <a:latin typeface="Georgia" pitchFamily="18" charset="0"/>
              </a:rPr>
              <a:t>Secondary :</a:t>
            </a:r>
            <a:r>
              <a:rPr lang="en-US" sz="2000" b="1" dirty="0" smtClean="0">
                <a:solidFill>
                  <a:srgbClr val="E30F7E"/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Iritis, choroiditis, and/or exudates around disc + vessels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E30F7E"/>
                </a:solidFill>
                <a:latin typeface="Georgia" pitchFamily="18" charset="0"/>
              </a:rPr>
              <a:t>Tertiary: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Chorioretinitis</a:t>
            </a:r>
            <a:r>
              <a:rPr lang="en-US" sz="2000" dirty="0" smtClean="0">
                <a:latin typeface="Georgia" pitchFamily="18" charset="0"/>
              </a:rPr>
              <a:t> and/or diffuse neuro-retinitis and vascular sheathing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Other Viral Infections associated with  Ocular Diseases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Herpes zoster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Herpes simplex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CMV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Rubella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Measles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AIDS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2" descr="C:\Users\user\Desktop\O M\nummular keratitis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09800"/>
            <a:ext cx="2819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1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AIDS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990600" y="1676400"/>
          <a:ext cx="2590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Bitmap Image" r:id="rId3" imgW="2172003" imgH="1314286" progId="PBrush">
                  <p:embed/>
                </p:oleObj>
              </mc:Choice>
              <mc:Fallback>
                <p:oleObj name="Bitmap Image" r:id="rId3" imgW="2172003" imgH="131428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259080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914400"/>
            <a:ext cx="358140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Kaposi’s sarcoma</a:t>
            </a:r>
            <a:r>
              <a:rPr lang="en-US" sz="1600" dirty="0" smtClean="0">
                <a:solidFill>
                  <a:srgbClr val="FF0000"/>
                </a:solidFill>
              </a:rPr>
              <a:t>-</a:t>
            </a:r>
          </a:p>
          <a:p>
            <a:pPr marL="914400" lvl="1" indent="-457200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most common tumour</a:t>
            </a:r>
          </a:p>
        </p:txBody>
      </p:sp>
      <p:pic>
        <p:nvPicPr>
          <p:cNvPr id="8" name="Picture 3" descr="Retinal microvasculopath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76800" y="1447800"/>
            <a:ext cx="2212001" cy="2171700"/>
          </a:xfrm>
          <a:prstGeom prst="rect">
            <a:avLst/>
          </a:prstGeo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3962400" y="914400"/>
            <a:ext cx="4495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AIDS retinopathy- </a:t>
            </a:r>
            <a:r>
              <a:rPr lang="en-US" sz="1600" dirty="0" smtClean="0">
                <a:solidFill>
                  <a:srgbClr val="FF0000"/>
                </a:solidFill>
              </a:rPr>
              <a:t>50 to 70%</a:t>
            </a:r>
          </a:p>
        </p:txBody>
      </p:sp>
      <p:pic>
        <p:nvPicPr>
          <p:cNvPr id="10" name="Picture 4" descr="ps cells"/>
          <p:cNvPicPr>
            <a:picLocks noChangeAspect="1" noChangeArrowheads="1"/>
          </p:cNvPicPr>
          <p:nvPr/>
        </p:nvPicPr>
        <p:blipFill>
          <a:blip r:embed="rId6" cstate="print"/>
          <a:srcRect l="14623" t="19134" r="15918" b="18483"/>
          <a:stretch>
            <a:fillRect/>
          </a:stretch>
        </p:blipFill>
        <p:spPr>
          <a:xfrm>
            <a:off x="1066800" y="4267200"/>
            <a:ext cx="2590800" cy="2386584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/>
          <a:srcRect l="7407" t="3872" r="11111" b="7121"/>
          <a:stretch>
            <a:fillRect/>
          </a:stretch>
        </p:blipFill>
        <p:spPr>
          <a:xfrm>
            <a:off x="4495800" y="4451350"/>
            <a:ext cx="2819399" cy="22024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14800" y="3657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CMV retinitis- </a:t>
            </a:r>
            <a:r>
              <a:rPr lang="en-US" sz="1600" dirty="0" smtClean="0">
                <a:solidFill>
                  <a:srgbClr val="FF0000"/>
                </a:solidFill>
              </a:rPr>
              <a:t>most common                        opportunistic infection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3810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Anterior Uveitis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067800" cy="5410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Fungal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Candidiasis- </a:t>
            </a:r>
            <a:r>
              <a:rPr lang="en-US" sz="2600" dirty="0" smtClean="0"/>
              <a:t>Fluffy white-yellow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en-US" sz="2600" dirty="0" smtClean="0"/>
              <a:t> superficial retinal infiltrate, vitritis</a:t>
            </a:r>
          </a:p>
          <a:p>
            <a:pPr algn="just">
              <a:lnSpc>
                <a:spcPct val="90000"/>
              </a:lnSpc>
              <a:buNone/>
              <a:defRPr/>
            </a:pPr>
            <a:endParaRPr lang="en-US" sz="2600" dirty="0" smtClean="0"/>
          </a:p>
          <a:p>
            <a:pPr algn="just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 algn="just">
              <a:lnSpc>
                <a:spcPct val="90000"/>
              </a:lnSpc>
              <a:buNone/>
              <a:defRPr/>
            </a:pPr>
            <a:endParaRPr lang="en-US" sz="2000" dirty="0"/>
          </a:p>
          <a:p>
            <a:pPr algn="just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 algn="just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Parasitic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Toxoplasmosis              </a:t>
            </a:r>
            <a:r>
              <a:rPr lang="en-US" sz="2000" dirty="0" smtClean="0"/>
              <a:t>Macular scarring, </a:t>
            </a:r>
            <a:r>
              <a:rPr lang="en-US" sz="2400" dirty="0" err="1" smtClean="0"/>
              <a:t>retinochoroiditis</a:t>
            </a:r>
            <a:r>
              <a:rPr lang="en-US" sz="2400" dirty="0" smtClean="0"/>
              <a:t>,   </a:t>
            </a:r>
            <a:r>
              <a:rPr lang="en-US" sz="2000" dirty="0" smtClean="0"/>
              <a:t>vitritis, VR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Granuloma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Toxocariasis</a:t>
            </a:r>
            <a:endParaRPr lang="en-US" sz="2400" dirty="0" smtClean="0"/>
          </a:p>
          <a:p>
            <a:r>
              <a:rPr lang="en-US" sz="2800" b="1" dirty="0" smtClean="0">
                <a:solidFill>
                  <a:schemeClr val="tx2"/>
                </a:solidFill>
              </a:rPr>
              <a:t>Cysticercosis                </a:t>
            </a:r>
            <a:r>
              <a:rPr lang="en-US" sz="2000" dirty="0" smtClean="0"/>
              <a:t>Cyst </a:t>
            </a:r>
            <a:r>
              <a:rPr lang="en-US" sz="2800" b="1" dirty="0" smtClean="0">
                <a:solidFill>
                  <a:schemeClr val="tx2"/>
                </a:solidFill>
              </a:rPr>
              <a:t>     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048000" y="3200400"/>
            <a:ext cx="304800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Desktop\O M\vitritis in cand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"/>
            <a:ext cx="2819400" cy="205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Endocrine &amp; Metabolic disorders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Endocrine &amp; Metabolic disorders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Diabetes Mellitus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Muco-polysaccharidoses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Wilson’s disease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Homocystinuria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Hyperthyroidism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Hypothyroidism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At the end of this class the students shall be able to : </a:t>
            </a:r>
            <a:endParaRPr lang="en-IN" b="1" dirty="0" smtClean="0"/>
          </a:p>
          <a:p>
            <a:r>
              <a:rPr lang="en-IN" dirty="0"/>
              <a:t>D</a:t>
            </a:r>
            <a:r>
              <a:rPr lang="en-IN" dirty="0" smtClean="0"/>
              <a:t>escribe ocular </a:t>
            </a:r>
            <a:r>
              <a:rPr lang="en-IN" dirty="0"/>
              <a:t>signs and symptoms associated </a:t>
            </a:r>
            <a:r>
              <a:rPr lang="en-IN" dirty="0" smtClean="0"/>
              <a:t>with selected </a:t>
            </a:r>
            <a:r>
              <a:rPr lang="en-IN" dirty="0"/>
              <a:t>systemic </a:t>
            </a:r>
            <a:r>
              <a:rPr lang="en-IN" dirty="0" smtClean="0"/>
              <a:t>diseases .</a:t>
            </a:r>
          </a:p>
          <a:p>
            <a:r>
              <a:rPr lang="en-IN" dirty="0" smtClean="0"/>
              <a:t>Understand the importance of early detection of ocular features of systemic diseases.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sz="4000" dirty="0" smtClean="0"/>
              <a:t>Diabetes mellitus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38862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 smtClean="0"/>
              <a:t>Refractive error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Infections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Corneal ulcers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Snowflake </a:t>
            </a:r>
            <a:r>
              <a:rPr lang="en-IN" dirty="0" smtClean="0"/>
              <a:t>cataract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Retinopathy</a:t>
            </a:r>
          </a:p>
          <a:p>
            <a:pPr>
              <a:lnSpc>
                <a:spcPct val="150000"/>
              </a:lnSpc>
            </a:pPr>
            <a:r>
              <a:rPr lang="en-IN" dirty="0" err="1" smtClean="0"/>
              <a:t>Maculopathy</a:t>
            </a:r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dirty="0" smtClean="0"/>
              <a:t>Optic nerve </a:t>
            </a:r>
            <a:r>
              <a:rPr lang="en-IN" dirty="0" err="1"/>
              <a:t>p</a:t>
            </a:r>
            <a:r>
              <a:rPr lang="en-IN" dirty="0" err="1" smtClean="0"/>
              <a:t>apillopathy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8434" name="AutoShape 2" descr="data:image/jpeg;base64,/9j/4AAQSkZJRgABAQAAAQABAAD/2wCEAAkGBxISEhQUEhQVFBQVFxUYFxUVFhQXFxcVFRQWFhQVFBQYHCggGBolHBQUITEhJSkrLi4uFx8zODMsNygtLisBCgoKDg0OGhAQGywcHyQsLCwsLCwsLCwsLCwsLCwsLCwsLCwsLCwsLCwsLCwsLCwsLCwsLCwsLCwsLCwsLCwsLP/AABEIAMIBAwMBEQACEQEDEQH/xAAcAAABBQEBAQAAAAAAAAAAAAAFAgMEBgcBAAj/xAA6EAABAwMDAwIEBAYBAgcAAAABAAIRAwQhBRIxBkFRImEHE3GRMoGh8BQjQrHB4fEVUhYkYmOCktH/xAAaAQACAwEBAAAAAAAAAAAAAAACAwABBAUG/8QALxEAAgICAgEDAwMDBAMAAAAAAAECEQMhEjEEEyJBMlFhFHGBBUKRI6GxwSQzNP/aAAwDAQACEQMRAD8AyluoQB7FZZYrNyyqI9U1TM0yZjj/AGqjirbKlk5A6rdOJlPlFMpNjVVznZJKi0DKEmJa1RsuMSXa0kmbNMEE3U+ICRY4PaY5mxo2y4k/6hIfHfInuskPtIcZb+Q8pamv4CpkmhbgkCIJMIHJP6S4rYYraUKexx5B9TY58fUIFG3sK6Yi8r/Nc7fhuAzw38k6L5PhHpdCW+HuXyAbN+2q4Ny7dz5WyPXu2L6NC6JNMlr3kB8kEHwO4WSWGMp2/wDAcpPg0jS6ZY4Ygrox8eDj0cpqSYg2rJ/CEl+Hj5XFf7hLJOuxu5sQ8iTgdlU/Hk5UnSLhllFDNxZNn95S5YnHSYyGeRjvW1i65vxQAewkfjJkY5MBOjPjD2Pk/tVDZK5KcqoLWnw7+Wab53NHLhPnkBInllyUJLj/AMDIvG9lyqaftpwfUOxIj+yTmhB6GY8iukZl1rpwaRDSC77H6IsKUW66+f3CytjPTnTVN5O5xaYEfVMyxycbTTQuElZVOsrYMq7A7ce+Igpnit1smZr4CnTHTjn0y/bIH3SvMyqJeBbCX/RPSSAcYif8LM8zUU5Ghx2VPVKFRr4DsLZgnGhU0ENHu6rRmTPuqy8Z6YEVx2gy/XQx3pcTjv2MZCTHFkToa22gVquqBwaXGSDgJmLG4z2BKftE22oMrVabCfQSNw4GAtfj+F6k6bMubyPTx8l2WXUby2oMNNuWvyGjkHgZWqcOa9OP1L/g50ckpy5la/6O05J5VrFSpmv14lBM91aYmiRatylTZqxRJLqUHyg5aGtITU49lIgzTobpcopEgTbbmIScn02OimF30nbQSCJ4948eVl5LlSGy+CbpzJiTH5eyVklrQUS71adNzB8uC5jAS8ECYyRB5OUjjxp1ZfPsh9PWpuLgMLgBySYHHdDkcm1GK2y+UYxcmW7qF9vua0OLtjILxB9XYJ2Tx5Y0k3sRDK+5fwZ7qVR5b6GOcOZAJgDuYTMMo/JJbYLsWuqVfTBfj0iZP0ATZySjfRUe6D2nXZpVNr2FrsiHSIPskuUZq4sOMknRoOharVczdscQcF2fuhXmQi6tr8/H+SSxwbonP6hY0RUeWOBgGcHC1wyvLHlGW/kTPEozqg1pVwyrS3teSCYku7+yYlNrUmzLluMq0V/rnqFlBgpNr7apyODMdie0pkY5lvv7gQcadmU9PXxran/5p5biQQ7M87Z91pak/wD1viylJR29m9Oug2kHNHzGgdonCxZ2oR/1Y/ythY483SdAqp1IxzNzWuMj8BAx9cqsrh6dPa+NDIQqVN9FautN/iajHP8AQBmHAkETkD3WWq+iSut2zXbZzU7S3pUt9F+ecHgjyOyHJ6mN93/wy45E9NGUW9q67vB3l2V0IKo21QjLLWjXtKstjNtNkDDXNPnuufkak2vhmnGlFWQNbtQwuczAj9e4KypyS43a+B9pq/kzKo8VK53DmeO0cYXSwY/9NtGbK2iwMsgABHAnKzZFu2HD7kPUbBoBJjaf7qoOSdNhSKlqrWtZGZnmf0hdDDvszSdETTpALsjwV1MTjCNrs5s9v8Fk0WyfWb/EPBNNpj6+/wBFc3HG+UlVmdP+1DtXV6bSQCDC5mTyc3J0lRrj4+iiPbhaEw3GkPWZygyLQ7Ewvct9I494/wArOmOa2Jsrdh3bzGDAjvGEe3LRJvQJqS0p+mZ9omWN2A4bkmeO0xscuy1X2oNqtphriWsEAERtJ/FHnKxxjwjXyMTfbFadUc8GGkhuSWtOO2SlZaj32Nim1ZYNIDalRrXBxY2ZLOR+ykbbq+JPUpHWUgHmCRkgHvE4lVOEoO09/cr1o1s5f1wzERAzmZ90OObnp7FTzrv5K63qdw+aKfpBG0H68rrQxRjG/kyucpsAVNSdTqNqNcWun8TTBH0ITo03aQU3WrC1HWnPdue9znkjLjP3S80Obul+wccnCNMt+gddvoB9FokughxMgeYaUEIxjDe/x8AyTk7s9q+qOuDvfEgQYAA+yzSUYvSpP7GiE1Vdlbr9aXNt6WPBAkBhEtH/AKo8rq+M1wqujD5ON32Va51uvWqfMquLj28D6BN5q7FelerGbK5f86dxmZkKpSa9y0y4KlRe9R62u6dBlCm+GZl0ncfYnwgjlWSPujtFyxq+SdMjaZrzyGNcS4SMTBInIB7JeRcpLv8AgOMpRVmkO6npUmbmlwbtA2PyAfYoF47yal7vzW0i5+RxplZ6y1uhU2tt3iXNLnFuPfaVml4sozkl19vgfjz3G2itdG+m6Y5r53HLgPwnwtqclGUX2L+s2sWUNHqO5x5IIJ+i4/ur2ds2wnRXviFfUqFL5J3Go/jbB/M90LjCUuMdNB48jfu+DNKFMsgwd5mZ8TwtsciVRiBLu2WulS2vZugxEzxnsVmVzm4MuP0kXrAtpkgEFsSIQYuTl7uy+aoy/VbzeYHldjx8f3MWfJ9g/Y31ubb5T8GMGFs8rx3OS9P4ONjc45nJ9D9lr5p0TQA5ENPYBB/UMyyxjFfBr8XB/qub6A50xxznK5/r0dUGinIT3KhajYxUaW5HCNNSET9jJ1peHgpU4VsfCfJE4U5ExzwkW0xj6Il1RB+qbCVASoGuwVp7Rmc6ZNoantbA5SHht2ypZG1SLJ0/1pWo06lFu0U3j1YG6Tz6vCj8XDGfKStk9WeTuVUN3XUFWjUpmlUdTn8W04I8O8hVhw6baV/kCWbk7sa1PqZ0gsdLiQSY98oI+PyvkipTvoH6r1LVqnGPMd0ePxYR2Ldsj2VV4bBOOYjM+SUU6HRSSsjag47hPbKPEtAc+T0N1qvEeQiUNNl87RPOoRBZ+MYQLGkrZayN6ClvrDwPlbT8w8z5VSxY/qW3+wSlJdsG63Y16bm/OZs35BMceVeHi3rRMjvd2QiA3Ez7onGQPOhtzyHyESi6BlMeub11QjxwhS4lq2TW1XsDXt4YR/yhhOm0FPjWx3WNXe8ghxhw7cIsUpxbtkaTiTLSg1lOXGXHIP8AhZZZGp/sMgqRJ6K1R4uAYadrgQ2OcytM5RUEmv5FSrlpmi9S/Eyo0tYKYplo3bwZk+IjCyScJz9TH/bqn8miMHGN/coWrdQXVzXZcOE7YgsbEQcSO6vBDDCb6V/4DmpcKjugp1Vc0aVOhVbUa99SS4AyAcYLexQYMEsXkNJWg/XXpU1sYq9ZUvln0lzyANx4TJeKlLl8iceWfGq0C9TdVuqXzc7W+k4jjsEM4LFPfyMxztUUu4EFb4fgzZuxdvLiAE15HHYhQTZbbGw2sBdye/sFysmW5Ub8UKRIfqefTx2wlelJjisUHBbJIGLJNS2DwlqfF2DOPLQKqMNN0dlqTU1Zm3jZOt70tEzjx9UqWIa8toXXrwJIVqGxc8lIFVQXZK0IzjKsh0OUIKdUJEeFRVISXKEo8Fdlod+a5DxT2FUujrKLneTClopY5fYUyze7gFC8sVpj14s2tC7a1qb4aPUFHkjxKj4026Dem2TalRzr19WnDSQWM3lzxwD44CZ6jmrxNKX5J+mnCXvjY71JqNOsxjBWc4UafpL6RDnvmNvJgR3VNSfuaTfWhThGPSaA11b0xQpvbUYXkkOYN25oHBMiI+iZLHKNMXab6ZAkQfP+FRdEg3M7RAgY/wCSo4xcrKjoXc3cja2QO/uEr00pWRtvsat6oH4sqSi30U7rQXvrxr6e6mCI8xhZYYZRncg45XXFg/T7iox3zG8haZVVAOCekWjT9WZcD+bG4eVjfiVLlEfizOC4yDdrq9NrSKe30mO36JOXE1K6GY/IcmyodQ6uKtwHENMc4Az+QW3xoNJtg58jaSQi41SnDGtaBHOMIowt2wPUdDV31C8s+U2NkzEcH2KKWPk/cWslANzpMptUgG7DvStFpqAvnb7cped1AkNzLBcVA8lrOP8AC5sIcuzpckjjbVoERP5oX5LWiVZT7at2K6U4mXHkC9Kp4+yyygx/NURrmo15cD27psYygIc1JAh7CM9uy0piGec/3KJaBPCpiFVEG5VkPKEPKFj9vR3SIJPb/ajcUthRxTm/agja6U6cNLj7DErLLPFHTxeHS+4Ss9FL3gO7fijsPASZ+RUdG7F4lvaLC7pwmuCG/wApwG0R+Uf7WT9XxiaJeIgn/wCHRTcC0CASHSMgjOPKQ/J5PYccPFFdbaReva1s7uB+S3KaeKzF6bUwte6SWCSMxn/aTDLy0y546RStUtPUYHK6MZmDJBvsGi1JO3unqWrMfo7oRcWbmHIUWRMCeGURmEytCjhVEPSqIdDyre+yqQunVg4QuKZfzZ51XMhRa0SW3Z2ncOHBIUkk10V07Qio4kyVEXdnC5WQSoQ6Fa12QKWF0Rhoj3QZUpJFQ9rbLJakUmmYLiJ5XPzXxpGuEk5Jgqrq+Sij4ya2avUiVyVvo5lj9K7e0QCqcURSfQ5QcDLnKStukRUl+RitUn7oqBGioWeAU2Q7CKiHEJB+0tnVCA0SgnNQWx+DC8sqRbNP0XbAiSf3C5883Ls72LxeCSRaNLoOpAhjAXEETxErBlyKTOniw8VsL2tkxow0Ank+/sVnc2x9JBG2thgnlvAQfuJySb0gqajSyPlgExJx91TpmJQkpXZUNT04sv6dYQAQRgd4WpZ16fFjceLlKyx1rJlYN3efUeMeAgxsXlTRXtW0GiC526mA3JA/7Pz/AKlrxuUnoyzjSK1o+jUqtSrVO5tMH0DBcf2AtnOo9mb0yRW0D5gyDtMkHkj6xwgUmtoKk9MpOraM6k4x6m+VtxZnLTOfn8atxBJTzGchQhxQh2FdEPAKKmQWaRABIwULdOgeS6EkyrCRwNVEHRTBVfkG2PMobYJEglVy5aLatWiZcUhTc0xh4SscrtfYJtOmiJdXjyee0fkijFNEbV6Ei2ByXI7oq2RERDyhBxtUgEDg8qLRVbsbVFig1XFWVZ0ptUQSUtkF02FxgDJQykoqxkIPJKkXzQdHbSbLvxkDHhcnNnc5Ueo8Xxo4ofkPafaPqmG4aOXLHlnRsgktsP2unhuB91kcmxryIm0rRRWxMsxLp2x7CVfFsRPMq2TWWR7hXwM7zL4FV9JbUbDhwcHwpxsCPkuDOUdL2+5UUGgpeSpFS17Q31XbQIBPqKPHklBmn2Tjskt0JtNga3sMfVMjmlexXpxa0QK9q4Y4GVsjkTRnnjoRc9Nh9BxLW7yDA4PsW+fdLlnalov001Rm3U3TzrfaYPqn6DJkLo+P5HPTOb5Xi8VaK6VuejnHIU7KJFk5oMP/AAn9EzGoy9sgMidWiXfaUWt3scHNPjslzhPHKn/krHlvTIIDnCMx4Qyfyw/amTdK08VH7DIPb3VSdxuPZJtxaOfwLmvLDhzZmVcZKUHJEn7ZJ/DGabSQ7E57K6ri30Rv3V+A7QthUoxHb7H3S/IVS5R6LwSqXFgoUHOaQfxM7d1TpJTX8l1UnH/BF3tLTM7u3srfegKp0JFcqB2MtZ+SNFWKpUS4wBKFySDUWwkzRKm3c4ED6JfrJ6RfGuyHVtoKOLbAkxstWiMaFpiIKrdh2eLVTi2RMOdM2bi4uDZjg9lh8uaSo7H9Owv6qNK0nSSQ1z5JPbgf7XFyZd0j0CikrZZ6FsABAhZb3bFPJ8EylbeytIRLIS6FBMSETmTbWnnGIRpGbLKlYQda4n9VbqjKsg3ZNDpHhAtBZW4qybUtQrELIyHVsh4VqmaI52Dbmyx+8K+BrxZdge80/cDAlXF0aeafZBkUiynkuce+QIP9kT3sieytdVUgfQW+TyTAPaOPzWrxo75GXyJX7TL9XsflvI7cj6LrY5cjkZsfEHkJqMx1rUVFoep13AbQTB7JqbcePwA0rsdoOg5yhnG1QD7DenhjiBO10y0jsfP0WNc4Sdb/AOx18lUgvrVkbloJaW3FMQ8Nx8xnlvlJTUG5Q+l9r7MNfTxn/DJnws6fFerV3NOxpwDzOOVvyv8A8aMn3XwZZKSzxh9y2al0RTpVjy1lTLSOGu7j6FczHmlxeKXa2v2N+XFtSRnnVGjVaFUupy4DvGD7Eq8GdbhPVjZ+Pa5R7KlWqN3ExzyPBWtJ1Rkld7GdxRUDoJWWkucR3nsEmeZJDYw2aV0b0KXw6o2B4hc/JlcnSNPFJB/q7ShSokBogBaMEWjJklsxrUGkOOF0MSYiUrBlR5T5Oi4ob3lKbDOCSqc3RcVbo1rpTTQygzGSJK835GVvIz23i4YwxIutjRMCe3ZY2KyySegi2ioZXMkUmI0hU2TqTAjM7kxwQ0SArbFu5dksXW4QOUpsS8dOx22o7c+eVHIXkneh+o2UV2KWhW3CJKiWQa9GZRpmnHMj0rX8Rjsj0HLK+kVTUW7a5eCDsAj690caqjcm2rKxqjRUBeSN0/hH91rxrijNN3ZTOobDczcOW/srTjlTEZFyiU2o1bUznNbEgowULpjKdEGRLosRTWhTDOn2jS5u4wD4XLnqWv4NMOtml2PQr61NsViHNyx/dvtPcLO55FLla/P5GwjGSakM3eg6pYVPnW4bWx/MY3+uP6tvYo8Pm8Lx5I+1hT8NTSeN1JfcVQ+ILriaNzSFA8E1AQPyJTnhxZI3jmr/ANxfqZcWpJv9gtcac2tQ2G5puHYt2jCw58L5KT+DRgzpPZlHWPTbaMlh45zyj8fPJy4tDMmOMo8kyo/LK6LpM5zZt3QnSwMPePC4k8jk6R0IxNRs7YMEAQEyEKIyn/ER0UyteN7MOTswrU+SuphjqzM1sC1VUx0RtKYRK0qjvqsb5cEnNLjBs1eJDllijdNItfQ0DgLzTdts9hklwpIsVvTgAJTOdknZLY1EhDZ2q1207eUbKi1eyDa06jjlxQD8jhFaLHaWRgSVLOVkzK9DptSDjj9VAPUtEqmeyqhLHUUQRBqZhN4slCtqqqK2RbkEfQo0h0Nsrd/RAk+P3lWuzqwnopV+cuJAz9vstsDPJ2wVqFgw25d8wbs+jv8AZHzfJJE4KrMxvKZaSCIK6cHaOTlVSZFBTUKFjlOiUyVScinMWwhRquwAuTlVTs04ujePhbfmpR2vGWjB8j3U1JWGlVl9fbgpDi72SM2iBfaFRrCKlJjx7tBQyxQfS/6GLPJFP1j4X2j5LDUon/23QP8A6obnDqVjo5Yy+EZ71R8PqlOAys+oDiHH/CWvMp+5GvH4/qR1ozu7059N7mODpaSCunjzQlFM58/DkpM+rNMtAxoAXKhEa3QQC0qgPkpfxCp/ynEJ2FWzHm7ME1U5K6uH6TKnsCPS5mhCEt9FhbpcTdUge7lk8vWJnR/pn/0xN301kN+y80ttno872GqDVaRz5slU2I0hEpBG3oJj0jLOZHq0Wh2MJLY6M247Clu6Qgb2Yp9jxV2LOQi2SxxtOVtweM8gLlR11BaJ+JKCuylPZCqgsOOPCRGKemPilIaq3cj3V8EhscQMvGTJQtbNeN06KVqVMB+YiU+KuOip/UC+q/lOqNFICYkke44TPGjLdlZmqVGcdW0Q17eJI7fZbsLZh8iOivhaUYhxidFAsmWrZhOcdC2ywaVSyIbK5vkxGYpG4dDWu1gxH0/ysMVs2x2i8pkmkIo6ji1IpoRUas8k2woumVrWqbQ4S2Vz8kU20dbxZNoq97oVJ73ONMEn29lzX6qdJmqkXenUELtRmkcxxsQLsSlvOkwvT1ZUfiFfg0XADtytvi5kzDnhswnUGrtYHcTDJVICvQTHoQlhoJdO1wy5pOPAcJWbyo8sUl+DZ4EuOeLN+seG+4H9l5hdJHpcz7oN0Wwm8aOfPZPoMRJGWbJF3dCm2fZDkkKx4nOWwVp9beS4/ZKNmWHBaLFRiEL7OXLs8a4mFZPTfY+E6IsepuXa8XLGqFtMWVrnVbBRDrt/NcectsfAj1WtIkIIyd7GwbTBl1ACuTRtx22UbW3AOceZxn3TsaumTIVe7ctsFRneyi9UD+bHsnYVbE+Q9AULUjELb2TY9gk63HB8J70hUkWfQa3qb2yuZ5EhmOJvfTIHyhmVz5d2bYOkWCmUpgPscam49AMWUzI9EQL1OgHCT2XPkjZ482tAn5ze4SOMTbxYPp6lJiUnJkoHHEJNolzT7pcE5bJKSWitdXacf4d8+F0PEjKM9mPyqq0YpqNPBXpfFaqjk5E+RXqgV5B0RtKDHLc+pv1H90uatNDMMuM0/wAn0hpT2Pp0nMMjYJMg5+oXl2lF0+0z0s20nYYtcvDe5GFFd0ZcjqPImucWt/z7pjTRn02T6Vq1zBuzKpw1ZllllCWhLtLYPwiEuUaQX6mT1IYr3JYNvc8JbGQx87k+h/T6cjcVVi8sq0idKZFmehJrgJkJtdEUGzz7oRyny8iclRaxtnWVQ4SEmU2RxcSDd44RKRoxbBGoVIx37qctG/BG9lF6gqeshbsD0LzLZWbusNuJlbUmZyh61UmoU/FoyeQQAnIyimBNiCyfaiVof0imXDpK1ZUeATB7LmZ2mMjaN96dswyk0TKxTRqT0GUutAnWooNIo8VcpIiGq7JCyzVDIypgl1ETwk6NiyOijadUBfkrkeS3yN2KNxLpp9w0iAVq8fMujJnxtbIvUga6m4HuCujHJTTETjcT5611gbUcB5XawZKaObkj8larjK15CoMZckjEcVFm1fCK9D7UsLhuY4jbOYOQYXC83GllO/4+blhiX0yHse2Jaf0WNroOri4P5CtSqHcD0k5H901/cwRg4L8ky3fsMH8BGPb2QpuFyfQmcee/kmzIVTdxEVTK/d09teXZ8LI3s6eKTeFpBOnV2iYgdlTRkcE2OC5CqwHjYO1CsZwnxZqww0Rat4duUyLNEMacqQ5pWoAyJ+6pgeR47JN3cSDHfhRvQrHj2Abur3P5qkzowpIoWr1tznc5K6uGPtRky9ldv6oax3kLUjOUS5qbnE+StUFowZZWxLUxCmLYE1AMIWzMJuV1AX8ly6Is3uqNIGJGVyp9j/g+h9Po7WAeyz5WN+CUSszkQQHIFJko6So5kOOdhSWS0WlsH1CJKy8jQjJdUt30XAgmCszUZbZ1capls6dcQwEznK58JVk0MzRTQRvGiqNq6GPM2zHOFRMk660M037owV6TxWuJxsycXRQb6lBXXpOBlg9g8rK1RoR4qiBrpHWTaXLKn9Mw4eWkZWTy8HrY6+UbvCz+nPi+mfRekVG16QqMcDIBj6rhwp3GR0s8uEqXQQo1G7trhE4/NXzjB8WJmpVyiS6tA5aHSD+itwtaM6ku32T7UENAPZUlSM+Rpy0IrW4LgSJISa2XCckmhrVt3yztElVlj8h+NXL3ETTrR59T8eyWosfnyxTpD1/ZTBb2RdAYc1aY+y3BZDgOFFpi3NqVxAWoae1pmngyjs6ODPKaqQ2+4hueULYaxpy0DL9x2OcDn9yjxrY9UtFI1kBz91IOLQJcSP33XVwtJbMeWN9FK6huIbAPK2Q2zLlfGJVitS0c6XYtqtFJjtFskJ8OwJBS3afCrPIWkan8OKZ+YwR7n8lypzpuzTCJsNrctdIByFi9ZZOh08TjskKPQs6rktEEQkhHnFLlInyRHUcpVoZZndVrazgTkLl5sjS0d2EL2w3p1ERAVYYA5noLstfC6WPB8mF5SudcaV8ygTGQur4j4ypmDy1btGDapShxHiV28WT4OfJbA1UK5obHobS2gzgKpkRpfwt6xNF7Ld4G1xIDiY57Lj+b4zi/Vj/J2fGzRzRWKXa6Ng2h43jPgTwsKamuSHK4viyfb3jS0YcCPsiTfyZZ4pKTZPo1ts4xzKjM0okz3QuHyJqtCRPfjsgk2+yzu4BRNIrtiXPHcpcvcWkRq1WJPKqh0IWwVWrzMq9m2GNgq9rCPAQs24oUAdTuoYCRPO3P6p+GFvQc5JLZUrrUnUS5rngbhPlo8ArprGpGJzqzOdVrS92Qck44yey34o0jmeTO2QwE+jKKCJWUSqAjKapUgHsKabLnBZM07ZcIm6fDvSCB8wiCREfdYJrTNEWXey09tNznDusePEodDcuZyVEsqp3YlHiVcpUiCZWWUwjhKFyIIJSwtmX9OiWiTJWDLFeoeiV1ZbLW3ha4YNWY8k0wtQOFvxWjFJb0Q9TYHNLT3TPUplPHyjswHrHTfl1nfVdTHkTpowOFaZUq1NdGLtCbpkRwS2GhCFhC6byMjB8qmlQUZOPRqvQHXQhtGu6HcNeT+L6+64nleG8cnOHTO943kQ8iPGepI0qldSOVjjKx0sVdhCjfTAkZxlEmZMmGmTaFyQMH/lQRPErJH8SYk5hC40J9NdCKt4eRG0oGgo4l8iC/cMnA+igThXRDvbyIDTA8nlUx+LDe2D3XoEz6o/UqI1/p20BL+8cQ50QAeO8I8cE2aePCJTeoNWDQJdEdieB7Lfgx09GLLOzPdY1H5jjHH910sWOjl5s16QMJWijHd9nESKHaLchGih93KTOZErLD0lSD6gac5CyZGx0Y0fSnTFvsot+iQ2wmkGCVnyOkCJBS1KyzxQTZBBWZosS7hCy0RzUVUx3EyfpVrg+JSc6XM7sX7TRrV4jK3Y2kqOdkTbJTn4RtpCFF2QrjISLTY5Iyn4iWLgZDZ5krf483RjyQ2ZvXYuthy6oxZIU7B9Wnla3tARYw4JbQaOKizrHRwhqwk6doufTPXdahDapL2dj/AFD78hczyPAUnyhpnY8X+pX7c2zVNL1mlWax7XBwdxH64XLlyhLjI6vFSjcNosdtTc6Yz7cGEzho585Ri9nqlztwcHxKUy44lLaGW3WUDYz0dDlzx6pCtgRSb0Drm9psBnCpKzSoPtgq81ENBccDtPCOMN0OtRWym9U9Zs2htMgnuB38SVu8fxJXbMHk+TGKM81DUH1XS4//AIutjwpHGy+Q59EJNoznlaKHGtRJbKHqIR0Deyba0dxEjCx5JVYcFs0r4e9ONe7eJBDhx2WKU7NCWzdaDYaPoqlICXYpxWXI7IJSlos8qZYlyVJERHrPU42NhEjEq+I6jJ7K6+U8EoM+GUtnXhVF507UWuaCs0Mk49iMkL6JovmnEo/1KuhXosW1wRrImVxaAnUemirScACXGVpwTpis0DGNe0l1D8USTwuniyWYZxK/WpLp4proySVMhVGJziRMaISmgrOFCQ8oQl2V/UpODqb3NI8FJyYoTVNGnD5OXH9L0aRZfFt/yg2owl4A9TTz7weFzJ/02aftejow8vx5bkghbfEi3rGHzTPuCeO8hZ5eDmj1s2YfJ8b4dCKvxAtRw4n/AOJVLws7+B36zxl/cM3nxMpO2gNdjlGv6fm/uYj9X48PpBVf4j4dtpSf6dxwPqE6P9Nk+2Ln/VMa+Cqar1LcVz63kD/tbgLbi8THj6WznZvPnk/YEOctSVGGUnISiBOhquiCg1EkUOUwmJFORNtqJPZLySpAJWyy9O2IfUa0wAe59/C5mXJ2bIRo3HofTG0qZHLpgnz4SYy5LYySpFtSJCjiCiCHvVdhKIkPQtF8RD6iFRLUSO98o+I6KGSVVDKK1R6dY4y4SjjbNTyhino9MNgCEXpJiHmY0NAaDOSkT8WLfQcfJodZZwUv9PQUst9Ek0hEJqqIltsresdJ0qwJMdzwtGPIoiMkH2Y11Toj6FUjadvYroxlpSRkavRXa1HC248toTJUyI5iZ2VY25qXxCEqgjhUKPKqLs7KqiJ0clSiWz0qUTR6VKRLOyrK0ehQs7Cso7CJIqx6nTlMSAciZb0FWSaSBW2GNMtTPBM+FzsuW9GmEDWejukmn+Y7LCAWz5xz7hZmvuPWjTLS3axuBH0S5tVoGcmx3dKWtgHSFJIiBtVx3FIejXFWhDa5lSLsJwSFOqoyKIyagCpyCURv54Qcw+Iu2TsbBmiSCmNiqH6RVWKlERcsnhR7QeNsjfLSHAbyFfKEZTI0tAuTKl1lofzmHa0ud2hMwyp1eheSK7MY17Q6lEkOBW6Da6ENJlecxaoZPuJcBlzU1SsDoaLFHEJMTCqizkKiHoUIchQh2FCHoUIehXRBQUoli2jyiSBbFimUaQNkqjRPYJc8nEHsM6fZ7sDJKxZJykx8MaS2ab0R0i4+t4IyP2EnhXY6Lo1e1s2saA0QPCU5WRyJACVMoS0JaIzzyrb0SK2CK9TJCzTdm+CVHrZkcp0IUiTY69qJpAxZCuARlJaHwaIwc1VxG0M6fqzXAZV45MTJJhenXB7p8Z/cU4kllQK+aFygx1mUSaFtNCXBCwokWo9Im2OikM78pXJrQbigfquh0rhhD2gn6BbMOdxM2XFfRkHWPRzqJLmMO1dCORSEcePZSbi2c3kEfkmptAOKfRGNKU2OSxLixt1KEzkitjZaoXZyEWi7OBqmiWKDFGkDZ7aqJZ1rFaWiWLYxXaJdj9OjJV80gGEaFhImEqeeNaKjBthzQ+n3V3hoB/fhZE3J2zSoqJqnTnQgpgF8YMgRlLn2HBOy/wBrQ2gRhZ5zDk18EoKkrVi2JSmy0ehUWIcoWgdUpgkq1BGqMtHVGQae5LboNIZquxlCxsVsFvqtlDY+jF9P6oezutT8ejK5Bqj11U7FU8DB5Bix6/dI3cJM8Ul0GqZb9N6wpOHMFJ9aUXVFvFYat9Ta7IIIU/Ufcp4KHHV1HNMpQZw54VWmXdHGugqlLiy2rQxd0G1PxAEe6P1mnYPppqis9TdF06zfQAD9Fvx+ToyPC09GYax0i+gSOU5Zk+gasrV1aOaSCITozsB40yKaSYsgDxiDQReoBwaOfJRepRSTOfKKv1CcRYoEqvUB4sW2gh9f4C9Jsfo0coHlsJYqDVLR3y30+k5lJnNtUHGCLx010g+s2TgHER28pV12Fx+xqOh6BSoNaGtEgcwEUs2qJx+4ba1Icy2Kc6EuUrBSEtqIVNhOJzeqTJR7KImhD3KBJEO6OEV0jRjWyM2uIS3kSQ1wdkKregLO8g+OIF6lrLWjlU52GolPr9QjccqUw+LMmC7sjASbdLkU+ybbnlIl2MiE7I5CzZVobEufT9V08n7lcrMPiXa3edoyVUXopk+kcJuMzy7Ok5VvssQ9WyIngela4/SIfZWNYYDyAfqFMYORGcdXUxJwOB2HldDB0ZmVMtHgcJr7IQW906BDjRn9+E2fQKFEY/flJAQtoVfJZwjBQSGoNaEwFzZA4PZWgJGm6ZSbsp4HA7Dygn9QMS/2LQGiBHCzT7GwCVJLkVM61LAG/KiDR5Cy2LYigAxZRlIi1OVBqGLjhW+h0OwFWOSsuTo6EQNdkrKOZUNacc5KLF2LRVncregj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3338"/>
            <a:ext cx="3619500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436" name="AutoShape 4" descr="data:image/jpeg;base64,/9j/4AAQSkZJRgABAQAAAQABAAD/2wCEAAkGBxISEhQUEhQVFBQVFxUYFxUVFhQXFxcVFRQWFhQVFBQYHCggGBolHBQUITEhJSkrLi4uFx8zODMsNygtLisBCgoKDg0OGhAQGywcHyQsLCwsLCwsLCwsLCwsLCwsLCwsLCwsLCwsLCwsLCwsLCwsLCwsLCwsLCwsLCwsLCwsLP/AABEIAMIBAwMBEQACEQEDEQH/xAAcAAABBQEBAQAAAAAAAAAAAAAFAgMEBgcBAAj/xAA6EAABAwMDAwIEBAYBAgcAAAABAAIRAwQhBRIxBkFRImEHE3GRMoGh8BQjQrHB4fEVUhYkYmOCktH/xAAaAQACAwEBAAAAAAAAAAAAAAACAwABBAUG/8QALxEAAgICAgEDAwMDBAMAAAAAAAECEQMhEjEEEyJBMlFhFHGBBUKRI6GxwSQzNP/aAAwDAQACEQMRAD8AyluoQB7FZZYrNyyqI9U1TM0yZjj/AGqjirbKlk5A6rdOJlPlFMpNjVVznZJKi0DKEmJa1RsuMSXa0kmbNMEE3U+ICRY4PaY5mxo2y4k/6hIfHfInuskPtIcZb+Q8pamv4CpkmhbgkCIJMIHJP6S4rYYraUKexx5B9TY58fUIFG3sK6Yi8r/Nc7fhuAzw38k6L5PhHpdCW+HuXyAbN+2q4Ny7dz5WyPXu2L6NC6JNMlr3kB8kEHwO4WSWGMp2/wDAcpPg0jS6ZY4Ygrox8eDj0cpqSYg2rJ/CEl+Hj5XFf7hLJOuxu5sQ8iTgdlU/Hk5UnSLhllFDNxZNn95S5YnHSYyGeRjvW1i65vxQAewkfjJkY5MBOjPjD2Pk/tVDZK5KcqoLWnw7+Wab53NHLhPnkBInllyUJLj/AMDIvG9lyqaftpwfUOxIj+yTmhB6GY8iukZl1rpwaRDSC77H6IsKUW66+f3CytjPTnTVN5O5xaYEfVMyxycbTTQuElZVOsrYMq7A7ce+Igpnit1smZr4CnTHTjn0y/bIH3SvMyqJeBbCX/RPSSAcYif8LM8zUU5Ghx2VPVKFRr4DsLZgnGhU0ENHu6rRmTPuqy8Z6YEVx2gy/XQx3pcTjv2MZCTHFkToa22gVquqBwaXGSDgJmLG4z2BKftE22oMrVabCfQSNw4GAtfj+F6k6bMubyPTx8l2WXUby2oMNNuWvyGjkHgZWqcOa9OP1L/g50ckpy5la/6O05J5VrFSpmv14lBM91aYmiRatylTZqxRJLqUHyg5aGtITU49lIgzTobpcopEgTbbmIScn02OimF30nbQSCJ4948eVl5LlSGy+CbpzJiTH5eyVklrQUS71adNzB8uC5jAS8ECYyRB5OUjjxp1ZfPsh9PWpuLgMLgBySYHHdDkcm1GK2y+UYxcmW7qF9vua0OLtjILxB9XYJ2Tx5Y0k3sRDK+5fwZ7qVR5b6GOcOZAJgDuYTMMo/JJbYLsWuqVfTBfj0iZP0ATZySjfRUe6D2nXZpVNr2FrsiHSIPskuUZq4sOMknRoOharVczdscQcF2fuhXmQi6tr8/H+SSxwbonP6hY0RUeWOBgGcHC1wyvLHlGW/kTPEozqg1pVwyrS3teSCYku7+yYlNrUmzLluMq0V/rnqFlBgpNr7apyODMdie0pkY5lvv7gQcadmU9PXxran/5p5biQQ7M87Z91pak/wD1viylJR29m9Oug2kHNHzGgdonCxZ2oR/1Y/ythY483SdAqp1IxzNzWuMj8BAx9cqsrh6dPa+NDIQqVN9FautN/iajHP8AQBmHAkETkD3WWq+iSut2zXbZzU7S3pUt9F+ecHgjyOyHJ6mN93/wy45E9NGUW9q67vB3l2V0IKo21QjLLWjXtKstjNtNkDDXNPnuufkak2vhmnGlFWQNbtQwuczAj9e4KypyS43a+B9pq/kzKo8VK53DmeO0cYXSwY/9NtGbK2iwMsgABHAnKzZFu2HD7kPUbBoBJjaf7qoOSdNhSKlqrWtZGZnmf0hdDDvszSdETTpALsjwV1MTjCNrs5s9v8Fk0WyfWb/EPBNNpj6+/wBFc3HG+UlVmdP+1DtXV6bSQCDC5mTyc3J0lRrj4+iiPbhaEw3GkPWZygyLQ7Ewvct9I494/wArOmOa2Jsrdh3bzGDAjvGEe3LRJvQJqS0p+mZ9omWN2A4bkmeO0xscuy1X2oNqtphriWsEAERtJ/FHnKxxjwjXyMTfbFadUc8GGkhuSWtOO2SlZaj32Nim1ZYNIDalRrXBxY2ZLOR+ykbbq+JPUpHWUgHmCRkgHvE4lVOEoO09/cr1o1s5f1wzERAzmZ90OObnp7FTzrv5K63qdw+aKfpBG0H68rrQxRjG/kyucpsAVNSdTqNqNcWun8TTBH0ITo03aQU3WrC1HWnPdue9znkjLjP3S80Obul+wccnCNMt+gddvoB9FokughxMgeYaUEIxjDe/x8AyTk7s9q+qOuDvfEgQYAA+yzSUYvSpP7GiE1Vdlbr9aXNt6WPBAkBhEtH/AKo8rq+M1wqujD5ON32Va51uvWqfMquLj28D6BN5q7FelerGbK5f86dxmZkKpSa9y0y4KlRe9R62u6dBlCm+GZl0ncfYnwgjlWSPujtFyxq+SdMjaZrzyGNcS4SMTBInIB7JeRcpLv8AgOMpRVmkO6npUmbmlwbtA2PyAfYoF47yal7vzW0i5+RxplZ6y1uhU2tt3iXNLnFuPfaVml4sozkl19vgfjz3G2itdG+m6Y5r53HLgPwnwtqclGUX2L+s2sWUNHqO5x5IIJ+i4/ur2ds2wnRXviFfUqFL5J3Go/jbB/M90LjCUuMdNB48jfu+DNKFMsgwd5mZ8TwtsciVRiBLu2WulS2vZugxEzxnsVmVzm4MuP0kXrAtpkgEFsSIQYuTl7uy+aoy/VbzeYHldjx8f3MWfJ9g/Y31ubb5T8GMGFs8rx3OS9P4ONjc45nJ9D9lr5p0TQA5ENPYBB/UMyyxjFfBr8XB/qub6A50xxznK5/r0dUGinIT3KhajYxUaW5HCNNSET9jJ1peHgpU4VsfCfJE4U5ExzwkW0xj6Il1RB+qbCVASoGuwVp7Rmc6ZNoantbA5SHht2ypZG1SLJ0/1pWo06lFu0U3j1YG6Tz6vCj8XDGfKStk9WeTuVUN3XUFWjUpmlUdTn8W04I8O8hVhw6baV/kCWbk7sa1PqZ0gsdLiQSY98oI+PyvkipTvoH6r1LVqnGPMd0ePxYR2Ldsj2VV4bBOOYjM+SUU6HRSSsjag47hPbKPEtAc+T0N1qvEeQiUNNl87RPOoRBZ+MYQLGkrZayN6ClvrDwPlbT8w8z5VSxY/qW3+wSlJdsG63Y16bm/OZs35BMceVeHi3rRMjvd2QiA3Ez7onGQPOhtzyHyESi6BlMeub11QjxwhS4lq2TW1XsDXt4YR/yhhOm0FPjWx3WNXe8ghxhw7cIsUpxbtkaTiTLSg1lOXGXHIP8AhZZZGp/sMgqRJ6K1R4uAYadrgQ2OcytM5RUEmv5FSrlpmi9S/Eyo0tYKYplo3bwZk+IjCyScJz9TH/bqn8miMHGN/coWrdQXVzXZcOE7YgsbEQcSO6vBDDCb6V/4DmpcKjugp1Vc0aVOhVbUa99SS4AyAcYLexQYMEsXkNJWg/XXpU1sYq9ZUvln0lzyANx4TJeKlLl8iceWfGq0C9TdVuqXzc7W+k4jjsEM4LFPfyMxztUUu4EFb4fgzZuxdvLiAE15HHYhQTZbbGw2sBdye/sFysmW5Ub8UKRIfqefTx2wlelJjisUHBbJIGLJNS2DwlqfF2DOPLQKqMNN0dlqTU1Zm3jZOt70tEzjx9UqWIa8toXXrwJIVqGxc8lIFVQXZK0IzjKsh0OUIKdUJEeFRVISXKEo8Fdlod+a5DxT2FUujrKLneTClopY5fYUyze7gFC8sVpj14s2tC7a1qb4aPUFHkjxKj4026Dem2TalRzr19WnDSQWM3lzxwD44CZ6jmrxNKX5J+mnCXvjY71JqNOsxjBWc4UafpL6RDnvmNvJgR3VNSfuaTfWhThGPSaA11b0xQpvbUYXkkOYN25oHBMiI+iZLHKNMXab6ZAkQfP+FRdEg3M7RAgY/wCSo4xcrKjoXc3cja2QO/uEr00pWRtvsat6oH4sqSi30U7rQXvrxr6e6mCI8xhZYYZRncg45XXFg/T7iox3zG8haZVVAOCekWjT9WZcD+bG4eVjfiVLlEfizOC4yDdrq9NrSKe30mO36JOXE1K6GY/IcmyodQ6uKtwHENMc4Az+QW3xoNJtg58jaSQi41SnDGtaBHOMIowt2wPUdDV31C8s+U2NkzEcH2KKWPk/cWslANzpMptUgG7DvStFpqAvnb7cped1AkNzLBcVA8lrOP8AC5sIcuzpckjjbVoERP5oX5LWiVZT7at2K6U4mXHkC9Kp4+yyygx/NURrmo15cD27psYygIc1JAh7CM9uy0piGec/3KJaBPCpiFVEG5VkPKEPKFj9vR3SIJPb/ajcUthRxTm/agja6U6cNLj7DErLLPFHTxeHS+4Ss9FL3gO7fijsPASZ+RUdG7F4lvaLC7pwmuCG/wApwG0R+Uf7WT9XxiaJeIgn/wCHRTcC0CASHSMgjOPKQ/J5PYccPFFdbaReva1s7uB+S3KaeKzF6bUwte6SWCSMxn/aTDLy0y546RStUtPUYHK6MZmDJBvsGi1JO3unqWrMfo7oRcWbmHIUWRMCeGURmEytCjhVEPSqIdDyre+yqQunVg4QuKZfzZ51XMhRa0SW3Z2ncOHBIUkk10V07Qio4kyVEXdnC5WQSoQ6Fa12QKWF0Rhoj3QZUpJFQ9rbLJakUmmYLiJ5XPzXxpGuEk5Jgqrq+Sij4ya2avUiVyVvo5lj9K7e0QCqcURSfQ5QcDLnKStukRUl+RitUn7oqBGioWeAU2Q7CKiHEJB+0tnVCA0SgnNQWx+DC8sqRbNP0XbAiSf3C5883Ls72LxeCSRaNLoOpAhjAXEETxErBlyKTOniw8VsL2tkxow0Ank+/sVnc2x9JBG2thgnlvAQfuJySb0gqajSyPlgExJx91TpmJQkpXZUNT04sv6dYQAQRgd4WpZ16fFjceLlKyx1rJlYN3efUeMeAgxsXlTRXtW0GiC526mA3JA/7Pz/AKlrxuUnoyzjSK1o+jUqtSrVO5tMH0DBcf2AtnOo9mb0yRW0D5gyDtMkHkj6xwgUmtoKk9MpOraM6k4x6m+VtxZnLTOfn8atxBJTzGchQhxQh2FdEPAKKmQWaRABIwULdOgeS6EkyrCRwNVEHRTBVfkG2PMobYJEglVy5aLatWiZcUhTc0xh4SscrtfYJtOmiJdXjyee0fkijFNEbV6Ei2ByXI7oq2RERDyhBxtUgEDg8qLRVbsbVFig1XFWVZ0ptUQSUtkF02FxgDJQykoqxkIPJKkXzQdHbSbLvxkDHhcnNnc5Ueo8Xxo4ofkPafaPqmG4aOXLHlnRsgktsP2unhuB91kcmxryIm0rRRWxMsxLp2x7CVfFsRPMq2TWWR7hXwM7zL4FV9JbUbDhwcHwpxsCPkuDOUdL2+5UUGgpeSpFS17Q31XbQIBPqKPHklBmn2Tjskt0JtNga3sMfVMjmlexXpxa0QK9q4Y4GVsjkTRnnjoRc9Nh9BxLW7yDA4PsW+fdLlnalov001Rm3U3TzrfaYPqn6DJkLo+P5HPTOb5Xi8VaK6VuejnHIU7KJFk5oMP/AAn9EzGoy9sgMidWiXfaUWt3scHNPjslzhPHKn/krHlvTIIDnCMx4Qyfyw/amTdK08VH7DIPb3VSdxuPZJtxaOfwLmvLDhzZmVcZKUHJEn7ZJ/DGabSQ7E57K6ri30Rv3V+A7QthUoxHb7H3S/IVS5R6LwSqXFgoUHOaQfxM7d1TpJTX8l1UnH/BF3tLTM7u3srfegKp0JFcqB2MtZ+SNFWKpUS4wBKFySDUWwkzRKm3c4ED6JfrJ6RfGuyHVtoKOLbAkxstWiMaFpiIKrdh2eLVTi2RMOdM2bi4uDZjg9lh8uaSo7H9Owv6qNK0nSSQ1z5JPbgf7XFyZd0j0CikrZZ6FsABAhZb3bFPJ8EylbeytIRLIS6FBMSETmTbWnnGIRpGbLKlYQda4n9VbqjKsg3ZNDpHhAtBZW4qybUtQrELIyHVsh4VqmaI52Dbmyx+8K+BrxZdge80/cDAlXF0aeafZBkUiynkuce+QIP9kT3sieytdVUgfQW+TyTAPaOPzWrxo75GXyJX7TL9XsflvI7cj6LrY5cjkZsfEHkJqMx1rUVFoep13AbQTB7JqbcePwA0rsdoOg5yhnG1QD7DenhjiBO10y0jsfP0WNc4Sdb/AOx18lUgvrVkbloJaW3FMQ8Nx8xnlvlJTUG5Q+l9r7MNfTxn/DJnws6fFerV3NOxpwDzOOVvyv8A8aMn3XwZZKSzxh9y2al0RTpVjy1lTLSOGu7j6FczHmlxeKXa2v2N+XFtSRnnVGjVaFUupy4DvGD7Eq8GdbhPVjZ+Pa5R7KlWqN3ExzyPBWtJ1Rkld7GdxRUDoJWWkucR3nsEmeZJDYw2aV0b0KXw6o2B4hc/JlcnSNPFJB/q7ShSokBogBaMEWjJklsxrUGkOOF0MSYiUrBlR5T5Oi4ob3lKbDOCSqc3RcVbo1rpTTQygzGSJK835GVvIz23i4YwxIutjRMCe3ZY2KyySegi2ioZXMkUmI0hU2TqTAjM7kxwQ0SArbFu5dksXW4QOUpsS8dOx22o7c+eVHIXkneh+o2UV2KWhW3CJKiWQa9GZRpmnHMj0rX8Rjsj0HLK+kVTUW7a5eCDsAj690caqjcm2rKxqjRUBeSN0/hH91rxrijNN3ZTOobDczcOW/srTjlTEZFyiU2o1bUznNbEgowULpjKdEGRLosRTWhTDOn2jS5u4wD4XLnqWv4NMOtml2PQr61NsViHNyx/dvtPcLO55FLla/P5GwjGSakM3eg6pYVPnW4bWx/MY3+uP6tvYo8Pm8Lx5I+1hT8NTSeN1JfcVQ+ILriaNzSFA8E1AQPyJTnhxZI3jmr/ANxfqZcWpJv9gtcac2tQ2G5puHYt2jCw58L5KT+DRgzpPZlHWPTbaMlh45zyj8fPJy4tDMmOMo8kyo/LK6LpM5zZt3QnSwMPePC4k8jk6R0IxNRs7YMEAQEyEKIyn/ER0UyteN7MOTswrU+SuphjqzM1sC1VUx0RtKYRK0qjvqsb5cEnNLjBs1eJDllijdNItfQ0DgLzTdts9hklwpIsVvTgAJTOdknZLY1EhDZ2q1207eUbKi1eyDa06jjlxQD8jhFaLHaWRgSVLOVkzK9DptSDjj9VAPUtEqmeyqhLHUUQRBqZhN4slCtqqqK2RbkEfQo0h0Nsrd/RAk+P3lWuzqwnopV+cuJAz9vstsDPJ2wVqFgw25d8wbs+jv8AZHzfJJE4KrMxvKZaSCIK6cHaOTlVSZFBTUKFjlOiUyVScinMWwhRquwAuTlVTs04ujePhbfmpR2vGWjB8j3U1JWGlVl9fbgpDi72SM2iBfaFRrCKlJjx7tBQyxQfS/6GLPJFP1j4X2j5LDUon/23QP8A6obnDqVjo5Yy+EZ71R8PqlOAys+oDiHH/CWvMp+5GvH4/qR1ozu7059N7mODpaSCunjzQlFM58/DkpM+rNMtAxoAXKhEa3QQC0qgPkpfxCp/ynEJ2FWzHm7ME1U5K6uH6TKnsCPS5mhCEt9FhbpcTdUge7lk8vWJnR/pn/0xN301kN+y80ttno872GqDVaRz5slU2I0hEpBG3oJj0jLOZHq0Wh2MJLY6M247Clu6Qgb2Yp9jxV2LOQi2SxxtOVtweM8gLlR11BaJ+JKCuylPZCqgsOOPCRGKemPilIaq3cj3V8EhscQMvGTJQtbNeN06KVqVMB+YiU+KuOip/UC+q/lOqNFICYkke44TPGjLdlZmqVGcdW0Q17eJI7fZbsLZh8iOivhaUYhxidFAsmWrZhOcdC2ywaVSyIbK5vkxGYpG4dDWu1gxH0/ysMVs2x2i8pkmkIo6ji1IpoRUas8k2woumVrWqbQ4S2Vz8kU20dbxZNoq97oVJ73ONMEn29lzX6qdJmqkXenUELtRmkcxxsQLsSlvOkwvT1ZUfiFfg0XADtytvi5kzDnhswnUGrtYHcTDJVICvQTHoQlhoJdO1wy5pOPAcJWbyo8sUl+DZ4EuOeLN+seG+4H9l5hdJHpcz7oN0Wwm8aOfPZPoMRJGWbJF3dCm2fZDkkKx4nOWwVp9beS4/ZKNmWHBaLFRiEL7OXLs8a4mFZPTfY+E6IsepuXa8XLGqFtMWVrnVbBRDrt/NcectsfAj1WtIkIIyd7GwbTBl1ACuTRtx22UbW3AOceZxn3TsaumTIVe7ctsFRneyi9UD+bHsnYVbE+Q9AULUjELb2TY9gk63HB8J70hUkWfQa3qb2yuZ5EhmOJvfTIHyhmVz5d2bYOkWCmUpgPscam49AMWUzI9EQL1OgHCT2XPkjZ482tAn5ze4SOMTbxYPp6lJiUnJkoHHEJNolzT7pcE5bJKSWitdXacf4d8+F0PEjKM9mPyqq0YpqNPBXpfFaqjk5E+RXqgV5B0RtKDHLc+pv1H90uatNDMMuM0/wAn0hpT2Pp0nMMjYJMg5+oXl2lF0+0z0s20nYYtcvDe5GFFd0ZcjqPImucWt/z7pjTRn02T6Vq1zBuzKpw1ZllllCWhLtLYPwiEuUaQX6mT1IYr3JYNvc8JbGQx87k+h/T6cjcVVi8sq0idKZFmehJrgJkJtdEUGzz7oRyny8iclRaxtnWVQ4SEmU2RxcSDd44RKRoxbBGoVIx37qctG/BG9lF6gqeshbsD0LzLZWbusNuJlbUmZyh61UmoU/FoyeQQAnIyimBNiCyfaiVof0imXDpK1ZUeATB7LmZ2mMjaN96dswyk0TKxTRqT0GUutAnWooNIo8VcpIiGq7JCyzVDIypgl1ETwk6NiyOijadUBfkrkeS3yN2KNxLpp9w0iAVq8fMujJnxtbIvUga6m4HuCujHJTTETjcT5611gbUcB5XawZKaObkj8larjK15CoMZckjEcVFm1fCK9D7UsLhuY4jbOYOQYXC83GllO/4+blhiX0yHse2Jaf0WNroOri4P5CtSqHcD0k5H901/cwRg4L8ky3fsMH8BGPb2QpuFyfQmcee/kmzIVTdxEVTK/d09teXZ8LI3s6eKTeFpBOnV2iYgdlTRkcE2OC5CqwHjYO1CsZwnxZqww0Rat4duUyLNEMacqQ5pWoAyJ+6pgeR47JN3cSDHfhRvQrHj2Abur3P5qkzowpIoWr1tznc5K6uGPtRky9ldv6oax3kLUjOUS5qbnE+StUFowZZWxLUxCmLYE1AMIWzMJuV1AX8ly6Is3uqNIGJGVyp9j/g+h9Po7WAeyz5WN+CUSszkQQHIFJko6So5kOOdhSWS0WlsH1CJKy8jQjJdUt30XAgmCszUZbZ1capls6dcQwEznK58JVk0MzRTQRvGiqNq6GPM2zHOFRMk660M037owV6TxWuJxsycXRQb6lBXXpOBlg9g8rK1RoR4qiBrpHWTaXLKn9Mw4eWkZWTy8HrY6+UbvCz+nPi+mfRekVG16QqMcDIBj6rhwp3GR0s8uEqXQQo1G7trhE4/NXzjB8WJmpVyiS6tA5aHSD+itwtaM6ku32T7UENAPZUlSM+Rpy0IrW4LgSJISa2XCckmhrVt3yztElVlj8h+NXL3ETTrR59T8eyWosfnyxTpD1/ZTBb2RdAYc1aY+y3BZDgOFFpi3NqVxAWoae1pmngyjs6ODPKaqQ2+4hueULYaxpy0DL9x2OcDn9yjxrY9UtFI1kBz91IOLQJcSP33XVwtJbMeWN9FK6huIbAPK2Q2zLlfGJVitS0c6XYtqtFJjtFskJ8OwJBS3afCrPIWkan8OKZ+YwR7n8lypzpuzTCJsNrctdIByFi9ZZOh08TjskKPQs6rktEEQkhHnFLlInyRHUcpVoZZndVrazgTkLl5sjS0d2EL2w3p1ERAVYYA5noLstfC6WPB8mF5SudcaV8ygTGQur4j4ypmDy1btGDapShxHiV28WT4OfJbA1UK5obHobS2gzgKpkRpfwt6xNF7Ld4G1xIDiY57Lj+b4zi/Vj/J2fGzRzRWKXa6Ng2h43jPgTwsKamuSHK4viyfb3jS0YcCPsiTfyZZ4pKTZPo1ts4xzKjM0okz3QuHyJqtCRPfjsgk2+yzu4BRNIrtiXPHcpcvcWkRq1WJPKqh0IWwVWrzMq9m2GNgq9rCPAQs24oUAdTuoYCRPO3P6p+GFvQc5JLZUrrUnUS5rngbhPlo8ArprGpGJzqzOdVrS92Qck44yey34o0jmeTO2QwE+jKKCJWUSqAjKapUgHsKabLnBZM07ZcIm6fDvSCB8wiCREfdYJrTNEWXey09tNznDusePEodDcuZyVEsqp3YlHiVcpUiCZWWUwjhKFyIIJSwtmX9OiWiTJWDLFeoeiV1ZbLW3ha4YNWY8k0wtQOFvxWjFJb0Q9TYHNLT3TPUplPHyjswHrHTfl1nfVdTHkTpowOFaZUq1NdGLtCbpkRwS2GhCFhC6byMjB8qmlQUZOPRqvQHXQhtGu6HcNeT+L6+64nleG8cnOHTO943kQ8iPGepI0qldSOVjjKx0sVdhCjfTAkZxlEmZMmGmTaFyQMH/lQRPErJH8SYk5hC40J9NdCKt4eRG0oGgo4l8iC/cMnA+igThXRDvbyIDTA8nlUx+LDe2D3XoEz6o/UqI1/p20BL+8cQ50QAeO8I8cE2aePCJTeoNWDQJdEdieB7Lfgx09GLLOzPdY1H5jjHH910sWOjl5s16QMJWijHd9nESKHaLchGih93KTOZErLD0lSD6gac5CyZGx0Y0fSnTFvsot+iQ2wmkGCVnyOkCJBS1KyzxQTZBBWZosS7hCy0RzUVUx3EyfpVrg+JSc6XM7sX7TRrV4jK3Y2kqOdkTbJTn4RtpCFF2QrjISLTY5Iyn4iWLgZDZ5krf483RjyQ2ZvXYuthy6oxZIU7B9Wnla3tARYw4JbQaOKizrHRwhqwk6doufTPXdahDapL2dj/AFD78hczyPAUnyhpnY8X+pX7c2zVNL1mlWax7XBwdxH64XLlyhLjI6vFSjcNosdtTc6Yz7cGEzho585Ri9nqlztwcHxKUy44lLaGW3WUDYz0dDlzx6pCtgRSb0Drm9psBnCpKzSoPtgq81ENBccDtPCOMN0OtRWym9U9Zs2htMgnuB38SVu8fxJXbMHk+TGKM81DUH1XS4//AIutjwpHGy+Q59EJNoznlaKHGtRJbKHqIR0Deyba0dxEjCx5JVYcFs0r4e9ONe7eJBDhx2WKU7NCWzdaDYaPoqlICXYpxWXI7IJSlos8qZYlyVJERHrPU42NhEjEq+I6jJ7K6+U8EoM+GUtnXhVF507UWuaCs0Mk49iMkL6JovmnEo/1KuhXosW1wRrImVxaAnUemirScACXGVpwTpis0DGNe0l1D8USTwuniyWYZxK/WpLp4proySVMhVGJziRMaISmgrOFCQ8oQl2V/UpODqb3NI8FJyYoTVNGnD5OXH9L0aRZfFt/yg2owl4A9TTz7weFzJ/02aftejow8vx5bkghbfEi3rGHzTPuCeO8hZ5eDmj1s2YfJ8b4dCKvxAtRw4n/AOJVLws7+B36zxl/cM3nxMpO2gNdjlGv6fm/uYj9X48PpBVf4j4dtpSf6dxwPqE6P9Nk+2Ln/VMa+Cqar1LcVz63kD/tbgLbi8THj6WznZvPnk/YEOctSVGGUnISiBOhquiCg1EkUOUwmJFORNtqJPZLySpAJWyy9O2IfUa0wAe59/C5mXJ2bIRo3HofTG0qZHLpgnz4SYy5LYySpFtSJCjiCiCHvVdhKIkPQtF8RD6iFRLUSO98o+I6KGSVVDKK1R6dY4y4SjjbNTyhino9MNgCEXpJiHmY0NAaDOSkT8WLfQcfJodZZwUv9PQUst9Ek0hEJqqIltsresdJ0qwJMdzwtGPIoiMkH2Y11Toj6FUjadvYroxlpSRkavRXa1HC248toTJUyI5iZ2VY25qXxCEqgjhUKPKqLs7KqiJ0clSiWz0qUTR6VKRLOyrK0ehQs7Cso7CJIqx6nTlMSAciZb0FWSaSBW2GNMtTPBM+FzsuW9GmEDWejukmn+Y7LCAWz5xz7hZmvuPWjTLS3axuBH0S5tVoGcmx3dKWtgHSFJIiBtVx3FIejXFWhDa5lSLsJwSFOqoyKIyagCpyCURv54Qcw+Iu2TsbBmiSCmNiqH6RVWKlERcsnhR7QeNsjfLSHAbyFfKEZTI0tAuTKl1lofzmHa0ud2hMwyp1eheSK7MY17Q6lEkOBW6Da6ENJlecxaoZPuJcBlzU1SsDoaLFHEJMTCqizkKiHoUIchQh2FCHoUIehXRBQUoli2jyiSBbFimUaQNkqjRPYJc8nEHsM6fZ7sDJKxZJykx8MaS2ab0R0i4+t4IyP2EnhXY6Lo1e1s2saA0QPCU5WRyJACVMoS0JaIzzyrb0SK2CK9TJCzTdm+CVHrZkcp0IUiTY69qJpAxZCuARlJaHwaIwc1VxG0M6fqzXAZV45MTJJhenXB7p8Z/cU4kllQK+aFygx1mUSaFtNCXBCwokWo9Im2OikM78pXJrQbigfquh0rhhD2gn6BbMOdxM2XFfRkHWPRzqJLmMO1dCORSEcePZSbi2c3kEfkmptAOKfRGNKU2OSxLixt1KEzkitjZaoXZyEWi7OBqmiWKDFGkDZ7aqJZ1rFaWiWLYxXaJdj9OjJV80gGEaFhImEqeeNaKjBthzQ+n3V3hoB/fhZE3J2zSoqJqnTnQgpgF8YMgRlLn2HBOy/wBrQ2gRhZ5zDk18EoKkrVi2JSmy0ehUWIcoWgdUpgkq1BGqMtHVGQae5LboNIZquxlCxsVsFvqtlDY+jF9P6oezutT8ejK5Bqj11U7FU8DB5Bix6/dI3cJM8Ul0GqZb9N6wpOHMFJ9aUXVFvFYat9Ta7IIIU/Ufcp4KHHV1HNMpQZw54VWmXdHGugqlLiy2rQxd0G1PxAEe6P1mnYPppqis9TdF06zfQAD9Fvx+ToyPC09GYax0i+gSOU5Zk+gasrV1aOaSCITozsB40yKaSYsgDxiDQReoBwaOfJRepRSTOfKKv1CcRYoEqvUB4sW2gh9f4C9Jsfo0coHlsJYqDVLR3y30+k5lJnNtUHGCLx010g+s2TgHER28pV12Fx+xqOh6BSoNaGtEgcwEUs2qJx+4ba1Icy2Kc6EuUrBSEtqIVNhOJzeqTJR7KImhD3KBJEO6OEV0jRjWyM2uIS3kSQ1wdkKregLO8g+OIF6lrLWjlU52GolPr9QjccqUw+LMmC7sjASbdLkU+ybbnlIl2MiE7I5CzZVobEufT9V08n7lcrMPiXa3edoyVUXopk+kcJuMzy7Ok5VvssQ9WyIngela4/SIfZWNYYDyAfqFMYORGcdXUxJwOB2HldDB0ZmVMtHgcJr7IQW906BDjRn9+E2fQKFEY/flJAQtoVfJZwjBQSGoNaEwFzZA4PZWgJGm6ZSbsp4HA7Dygn9QMS/2LQGiBHCzT7GwCVJLkVM61LAG/KiDR5Cy2LYigAxZRlIi1OVBqGLjhW+h0OwFWOSsuTo6EQNdkrKOZUNacc5KLF2LRVncregj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3338"/>
            <a:ext cx="3619500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438" name="AutoShape 6" descr="data:image/jpeg;base64,/9j/4AAQSkZJRgABAQAAAQABAAD/2wCEAAkGBxISEhQUEhQVFBQVFxUYFxUVFhQXFxcVFRQWFhQVFBQYHCggGBolHBQUITEhJSkrLi4uFx8zODMsNygtLisBCgoKDg0OGhAQGywcHyQsLCwsLCwsLCwsLCwsLCwsLCwsLCwsLCwsLCwsLCwsLCwsLCwsLCwsLCwsLCwsLCwsLP/AABEIAMIBAwMBEQACEQEDEQH/xAAcAAABBQEBAQAAAAAAAAAAAAAFAgMEBgcBAAj/xAA6EAABAwMDAwIEBAYBAgcAAAABAAIRAwQhBRIxBkFRImEHE3GRMoGh8BQjQrHB4fEVUhYkYmOCktH/xAAaAQACAwEBAAAAAAAAAAAAAAACAwABBAUG/8QALxEAAgICAgEDAwMDBAMAAAAAAAECEQMhEjEEEyJBMlFhFHGBBUKRI6GxwSQzNP/aAAwDAQACEQMRAD8AyluoQB7FZZYrNyyqI9U1TM0yZjj/AGqjirbKlk5A6rdOJlPlFMpNjVVznZJKi0DKEmJa1RsuMSXa0kmbNMEE3U+ICRY4PaY5mxo2y4k/6hIfHfInuskPtIcZb+Q8pamv4CpkmhbgkCIJMIHJP6S4rYYraUKexx5B9TY58fUIFG3sK6Yi8r/Nc7fhuAzw38k6L5PhHpdCW+HuXyAbN+2q4Ny7dz5WyPXu2L6NC6JNMlr3kB8kEHwO4WSWGMp2/wDAcpPg0jS6ZY4Ygrox8eDj0cpqSYg2rJ/CEl+Hj5XFf7hLJOuxu5sQ8iTgdlU/Hk5UnSLhllFDNxZNn95S5YnHSYyGeRjvW1i65vxQAewkfjJkY5MBOjPjD2Pk/tVDZK5KcqoLWnw7+Wab53NHLhPnkBInllyUJLj/AMDIvG9lyqaftpwfUOxIj+yTmhB6GY8iukZl1rpwaRDSC77H6IsKUW66+f3CytjPTnTVN5O5xaYEfVMyxycbTTQuElZVOsrYMq7A7ce+Igpnit1smZr4CnTHTjn0y/bIH3SvMyqJeBbCX/RPSSAcYif8LM8zUU5Ghx2VPVKFRr4DsLZgnGhU0ENHu6rRmTPuqy8Z6YEVx2gy/XQx3pcTjv2MZCTHFkToa22gVquqBwaXGSDgJmLG4z2BKftE22oMrVabCfQSNw4GAtfj+F6k6bMubyPTx8l2WXUby2oMNNuWvyGjkHgZWqcOa9OP1L/g50ckpy5la/6O05J5VrFSpmv14lBM91aYmiRatylTZqxRJLqUHyg5aGtITU49lIgzTobpcopEgTbbmIScn02OimF30nbQSCJ4948eVl5LlSGy+CbpzJiTH5eyVklrQUS71adNzB8uC5jAS8ECYyRB5OUjjxp1ZfPsh9PWpuLgMLgBySYHHdDkcm1GK2y+UYxcmW7qF9vua0OLtjILxB9XYJ2Tx5Y0k3sRDK+5fwZ7qVR5b6GOcOZAJgDuYTMMo/JJbYLsWuqVfTBfj0iZP0ATZySjfRUe6D2nXZpVNr2FrsiHSIPskuUZq4sOMknRoOharVczdscQcF2fuhXmQi6tr8/H+SSxwbonP6hY0RUeWOBgGcHC1wyvLHlGW/kTPEozqg1pVwyrS3teSCYku7+yYlNrUmzLluMq0V/rnqFlBgpNr7apyODMdie0pkY5lvv7gQcadmU9PXxran/5p5biQQ7M87Z91pak/wD1viylJR29m9Oug2kHNHzGgdonCxZ2oR/1Y/ythY483SdAqp1IxzNzWuMj8BAx9cqsrh6dPa+NDIQqVN9FautN/iajHP8AQBmHAkETkD3WWq+iSut2zXbZzU7S3pUt9F+ecHgjyOyHJ6mN93/wy45E9NGUW9q67vB3l2V0IKo21QjLLWjXtKstjNtNkDDXNPnuufkak2vhmnGlFWQNbtQwuczAj9e4KypyS43a+B9pq/kzKo8VK53DmeO0cYXSwY/9NtGbK2iwMsgABHAnKzZFu2HD7kPUbBoBJjaf7qoOSdNhSKlqrWtZGZnmf0hdDDvszSdETTpALsjwV1MTjCNrs5s9v8Fk0WyfWb/EPBNNpj6+/wBFc3HG+UlVmdP+1DtXV6bSQCDC5mTyc3J0lRrj4+iiPbhaEw3GkPWZygyLQ7Ewvct9I494/wArOmOa2Jsrdh3bzGDAjvGEe3LRJvQJqS0p+mZ9omWN2A4bkmeO0xscuy1X2oNqtphriWsEAERtJ/FHnKxxjwjXyMTfbFadUc8GGkhuSWtOO2SlZaj32Nim1ZYNIDalRrXBxY2ZLOR+ykbbq+JPUpHWUgHmCRkgHvE4lVOEoO09/cr1o1s5f1wzERAzmZ90OObnp7FTzrv5K63qdw+aKfpBG0H68rrQxRjG/kyucpsAVNSdTqNqNcWun8TTBH0ITo03aQU3WrC1HWnPdue9znkjLjP3S80Obul+wccnCNMt+gddvoB9FokughxMgeYaUEIxjDe/x8AyTk7s9q+qOuDvfEgQYAA+yzSUYvSpP7GiE1Vdlbr9aXNt6WPBAkBhEtH/AKo8rq+M1wqujD5ON32Va51uvWqfMquLj28D6BN5q7FelerGbK5f86dxmZkKpSa9y0y4KlRe9R62u6dBlCm+GZl0ncfYnwgjlWSPujtFyxq+SdMjaZrzyGNcS4SMTBInIB7JeRcpLv8AgOMpRVmkO6npUmbmlwbtA2PyAfYoF47yal7vzW0i5+RxplZ6y1uhU2tt3iXNLnFuPfaVml4sozkl19vgfjz3G2itdG+m6Y5r53HLgPwnwtqclGUX2L+s2sWUNHqO5x5IIJ+i4/ur2ds2wnRXviFfUqFL5J3Go/jbB/M90LjCUuMdNB48jfu+DNKFMsgwd5mZ8TwtsciVRiBLu2WulS2vZugxEzxnsVmVzm4MuP0kXrAtpkgEFsSIQYuTl7uy+aoy/VbzeYHldjx8f3MWfJ9g/Y31ubb5T8GMGFs8rx3OS9P4ONjc45nJ9D9lr5p0TQA5ENPYBB/UMyyxjFfBr8XB/qub6A50xxznK5/r0dUGinIT3KhajYxUaW5HCNNSET9jJ1peHgpU4VsfCfJE4U5ExzwkW0xj6Il1RB+qbCVASoGuwVp7Rmc6ZNoantbA5SHht2ypZG1SLJ0/1pWo06lFu0U3j1YG6Tz6vCj8XDGfKStk9WeTuVUN3XUFWjUpmlUdTn8W04I8O8hVhw6baV/kCWbk7sa1PqZ0gsdLiQSY98oI+PyvkipTvoH6r1LVqnGPMd0ePxYR2Ldsj2VV4bBOOYjM+SUU6HRSSsjag47hPbKPEtAc+T0N1qvEeQiUNNl87RPOoRBZ+MYQLGkrZayN6ClvrDwPlbT8w8z5VSxY/qW3+wSlJdsG63Y16bm/OZs35BMceVeHi3rRMjvd2QiA3Ez7onGQPOhtzyHyESi6BlMeub11QjxwhS4lq2TW1XsDXt4YR/yhhOm0FPjWx3WNXe8ghxhw7cIsUpxbtkaTiTLSg1lOXGXHIP8AhZZZGp/sMgqRJ6K1R4uAYadrgQ2OcytM5RUEmv5FSrlpmi9S/Eyo0tYKYplo3bwZk+IjCyScJz9TH/bqn8miMHGN/coWrdQXVzXZcOE7YgsbEQcSO6vBDDCb6V/4DmpcKjugp1Vc0aVOhVbUa99SS4AyAcYLexQYMEsXkNJWg/XXpU1sYq9ZUvln0lzyANx4TJeKlLl8iceWfGq0C9TdVuqXzc7W+k4jjsEM4LFPfyMxztUUu4EFb4fgzZuxdvLiAE15HHYhQTZbbGw2sBdye/sFysmW5Ub8UKRIfqefTx2wlelJjisUHBbJIGLJNS2DwlqfF2DOPLQKqMNN0dlqTU1Zm3jZOt70tEzjx9UqWIa8toXXrwJIVqGxc8lIFVQXZK0IzjKsh0OUIKdUJEeFRVISXKEo8Fdlod+a5DxT2FUujrKLneTClopY5fYUyze7gFC8sVpj14s2tC7a1qb4aPUFHkjxKj4026Dem2TalRzr19WnDSQWM3lzxwD44CZ6jmrxNKX5J+mnCXvjY71JqNOsxjBWc4UafpL6RDnvmNvJgR3VNSfuaTfWhThGPSaA11b0xQpvbUYXkkOYN25oHBMiI+iZLHKNMXab6ZAkQfP+FRdEg3M7RAgY/wCSo4xcrKjoXc3cja2QO/uEr00pWRtvsat6oH4sqSi30U7rQXvrxr6e6mCI8xhZYYZRncg45XXFg/T7iox3zG8haZVVAOCekWjT9WZcD+bG4eVjfiVLlEfizOC4yDdrq9NrSKe30mO36JOXE1K6GY/IcmyodQ6uKtwHENMc4Az+QW3xoNJtg58jaSQi41SnDGtaBHOMIowt2wPUdDV31C8s+U2NkzEcH2KKWPk/cWslANzpMptUgG7DvStFpqAvnb7cped1AkNzLBcVA8lrOP8AC5sIcuzpckjjbVoERP5oX5LWiVZT7at2K6U4mXHkC9Kp4+yyygx/NURrmo15cD27psYygIc1JAh7CM9uy0piGec/3KJaBPCpiFVEG5VkPKEPKFj9vR3SIJPb/ajcUthRxTm/agja6U6cNLj7DErLLPFHTxeHS+4Ss9FL3gO7fijsPASZ+RUdG7F4lvaLC7pwmuCG/wApwG0R+Uf7WT9XxiaJeIgn/wCHRTcC0CASHSMgjOPKQ/J5PYccPFFdbaReva1s7uB+S3KaeKzF6bUwte6SWCSMxn/aTDLy0y546RStUtPUYHK6MZmDJBvsGi1JO3unqWrMfo7oRcWbmHIUWRMCeGURmEytCjhVEPSqIdDyre+yqQunVg4QuKZfzZ51XMhRa0SW3Z2ncOHBIUkk10V07Qio4kyVEXdnC5WQSoQ6Fa12QKWF0Rhoj3QZUpJFQ9rbLJakUmmYLiJ5XPzXxpGuEk5Jgqrq+Sij4ya2avUiVyVvo5lj9K7e0QCqcURSfQ5QcDLnKStukRUl+RitUn7oqBGioWeAU2Q7CKiHEJB+0tnVCA0SgnNQWx+DC8sqRbNP0XbAiSf3C5883Ls72LxeCSRaNLoOpAhjAXEETxErBlyKTOniw8VsL2tkxow0Ank+/sVnc2x9JBG2thgnlvAQfuJySb0gqajSyPlgExJx91TpmJQkpXZUNT04sv6dYQAQRgd4WpZ16fFjceLlKyx1rJlYN3efUeMeAgxsXlTRXtW0GiC526mA3JA/7Pz/AKlrxuUnoyzjSK1o+jUqtSrVO5tMH0DBcf2AtnOo9mb0yRW0D5gyDtMkHkj6xwgUmtoKk9MpOraM6k4x6m+VtxZnLTOfn8atxBJTzGchQhxQh2FdEPAKKmQWaRABIwULdOgeS6EkyrCRwNVEHRTBVfkG2PMobYJEglVy5aLatWiZcUhTc0xh4SscrtfYJtOmiJdXjyee0fkijFNEbV6Ei2ByXI7oq2RERDyhBxtUgEDg8qLRVbsbVFig1XFWVZ0ptUQSUtkF02FxgDJQykoqxkIPJKkXzQdHbSbLvxkDHhcnNnc5Ueo8Xxo4ofkPafaPqmG4aOXLHlnRsgktsP2unhuB91kcmxryIm0rRRWxMsxLp2x7CVfFsRPMq2TWWR7hXwM7zL4FV9JbUbDhwcHwpxsCPkuDOUdL2+5UUGgpeSpFS17Q31XbQIBPqKPHklBmn2Tjskt0JtNga3sMfVMjmlexXpxa0QK9q4Y4GVsjkTRnnjoRc9Nh9BxLW7yDA4PsW+fdLlnalov001Rm3U3TzrfaYPqn6DJkLo+P5HPTOb5Xi8VaK6VuejnHIU7KJFk5oMP/AAn9EzGoy9sgMidWiXfaUWt3scHNPjslzhPHKn/krHlvTIIDnCMx4Qyfyw/amTdK08VH7DIPb3VSdxuPZJtxaOfwLmvLDhzZmVcZKUHJEn7ZJ/DGabSQ7E57K6ri30Rv3V+A7QthUoxHb7H3S/IVS5R6LwSqXFgoUHOaQfxM7d1TpJTX8l1UnH/BF3tLTM7u3srfegKp0JFcqB2MtZ+SNFWKpUS4wBKFySDUWwkzRKm3c4ED6JfrJ6RfGuyHVtoKOLbAkxstWiMaFpiIKrdh2eLVTi2RMOdM2bi4uDZjg9lh8uaSo7H9Owv6qNK0nSSQ1z5JPbgf7XFyZd0j0CikrZZ6FsABAhZb3bFPJ8EylbeytIRLIS6FBMSETmTbWnnGIRpGbLKlYQda4n9VbqjKsg3ZNDpHhAtBZW4qybUtQrELIyHVsh4VqmaI52Dbmyx+8K+BrxZdge80/cDAlXF0aeafZBkUiynkuce+QIP9kT3sieytdVUgfQW+TyTAPaOPzWrxo75GXyJX7TL9XsflvI7cj6LrY5cjkZsfEHkJqMx1rUVFoep13AbQTB7JqbcePwA0rsdoOg5yhnG1QD7DenhjiBO10y0jsfP0WNc4Sdb/AOx18lUgvrVkbloJaW3FMQ8Nx8xnlvlJTUG5Q+l9r7MNfTxn/DJnws6fFerV3NOxpwDzOOVvyv8A8aMn3XwZZKSzxh9y2al0RTpVjy1lTLSOGu7j6FczHmlxeKXa2v2N+XFtSRnnVGjVaFUupy4DvGD7Eq8GdbhPVjZ+Pa5R7KlWqN3ExzyPBWtJ1Rkld7GdxRUDoJWWkucR3nsEmeZJDYw2aV0b0KXw6o2B4hc/JlcnSNPFJB/q7ShSokBogBaMEWjJklsxrUGkOOF0MSYiUrBlR5T5Oi4ob3lKbDOCSqc3RcVbo1rpTTQygzGSJK835GVvIz23i4YwxIutjRMCe3ZY2KyySegi2ioZXMkUmI0hU2TqTAjM7kxwQ0SArbFu5dksXW4QOUpsS8dOx22o7c+eVHIXkneh+o2UV2KWhW3CJKiWQa9GZRpmnHMj0rX8Rjsj0HLK+kVTUW7a5eCDsAj690caqjcm2rKxqjRUBeSN0/hH91rxrijNN3ZTOobDczcOW/srTjlTEZFyiU2o1bUznNbEgowULpjKdEGRLosRTWhTDOn2jS5u4wD4XLnqWv4NMOtml2PQr61NsViHNyx/dvtPcLO55FLla/P5GwjGSakM3eg6pYVPnW4bWx/MY3+uP6tvYo8Pm8Lx5I+1hT8NTSeN1JfcVQ+ILriaNzSFA8E1AQPyJTnhxZI3jmr/ANxfqZcWpJv9gtcac2tQ2G5puHYt2jCw58L5KT+DRgzpPZlHWPTbaMlh45zyj8fPJy4tDMmOMo8kyo/LK6LpM5zZt3QnSwMPePC4k8jk6R0IxNRs7YMEAQEyEKIyn/ER0UyteN7MOTswrU+SuphjqzM1sC1VUx0RtKYRK0qjvqsb5cEnNLjBs1eJDllijdNItfQ0DgLzTdts9hklwpIsVvTgAJTOdknZLY1EhDZ2q1207eUbKi1eyDa06jjlxQD8jhFaLHaWRgSVLOVkzK9DptSDjj9VAPUtEqmeyqhLHUUQRBqZhN4slCtqqqK2RbkEfQo0h0Nsrd/RAk+P3lWuzqwnopV+cuJAz9vstsDPJ2wVqFgw25d8wbs+jv8AZHzfJJE4KrMxvKZaSCIK6cHaOTlVSZFBTUKFjlOiUyVScinMWwhRquwAuTlVTs04ujePhbfmpR2vGWjB8j3U1JWGlVl9fbgpDi72SM2iBfaFRrCKlJjx7tBQyxQfS/6GLPJFP1j4X2j5LDUon/23QP8A6obnDqVjo5Yy+EZ71R8PqlOAys+oDiHH/CWvMp+5GvH4/qR1ozu7059N7mODpaSCunjzQlFM58/DkpM+rNMtAxoAXKhEa3QQC0qgPkpfxCp/ynEJ2FWzHm7ME1U5K6uH6TKnsCPS5mhCEt9FhbpcTdUge7lk8vWJnR/pn/0xN301kN+y80ttno872GqDVaRz5slU2I0hEpBG3oJj0jLOZHq0Wh2MJLY6M247Clu6Qgb2Yp9jxV2LOQi2SxxtOVtweM8gLlR11BaJ+JKCuylPZCqgsOOPCRGKemPilIaq3cj3V8EhscQMvGTJQtbNeN06KVqVMB+YiU+KuOip/UC+q/lOqNFICYkke44TPGjLdlZmqVGcdW0Q17eJI7fZbsLZh8iOivhaUYhxidFAsmWrZhOcdC2ywaVSyIbK5vkxGYpG4dDWu1gxH0/ysMVs2x2i8pkmkIo6ji1IpoRUas8k2woumVrWqbQ4S2Vz8kU20dbxZNoq97oVJ73ONMEn29lzX6qdJmqkXenUELtRmkcxxsQLsSlvOkwvT1ZUfiFfg0XADtytvi5kzDnhswnUGrtYHcTDJVICvQTHoQlhoJdO1wy5pOPAcJWbyo8sUl+DZ4EuOeLN+seG+4H9l5hdJHpcz7oN0Wwm8aOfPZPoMRJGWbJF3dCm2fZDkkKx4nOWwVp9beS4/ZKNmWHBaLFRiEL7OXLs8a4mFZPTfY+E6IsepuXa8XLGqFtMWVrnVbBRDrt/NcectsfAj1WtIkIIyd7GwbTBl1ACuTRtx22UbW3AOceZxn3TsaumTIVe7ctsFRneyi9UD+bHsnYVbE+Q9AULUjELb2TY9gk63HB8J70hUkWfQa3qb2yuZ5EhmOJvfTIHyhmVz5d2bYOkWCmUpgPscam49AMWUzI9EQL1OgHCT2XPkjZ482tAn5ze4SOMTbxYPp6lJiUnJkoHHEJNolzT7pcE5bJKSWitdXacf4d8+F0PEjKM9mPyqq0YpqNPBXpfFaqjk5E+RXqgV5B0RtKDHLc+pv1H90uatNDMMuM0/wAn0hpT2Pp0nMMjYJMg5+oXl2lF0+0z0s20nYYtcvDe5GFFd0ZcjqPImucWt/z7pjTRn02T6Vq1zBuzKpw1ZllllCWhLtLYPwiEuUaQX6mT1IYr3JYNvc8JbGQx87k+h/T6cjcVVi8sq0idKZFmehJrgJkJtdEUGzz7oRyny8iclRaxtnWVQ4SEmU2RxcSDd44RKRoxbBGoVIx37qctG/BG9lF6gqeshbsD0LzLZWbusNuJlbUmZyh61UmoU/FoyeQQAnIyimBNiCyfaiVof0imXDpK1ZUeATB7LmZ2mMjaN96dswyk0TKxTRqT0GUutAnWooNIo8VcpIiGq7JCyzVDIypgl1ETwk6NiyOijadUBfkrkeS3yN2KNxLpp9w0iAVq8fMujJnxtbIvUga6m4HuCujHJTTETjcT5611gbUcB5XawZKaObkj8larjK15CoMZckjEcVFm1fCK9D7UsLhuY4jbOYOQYXC83GllO/4+blhiX0yHse2Jaf0WNroOri4P5CtSqHcD0k5H901/cwRg4L8ky3fsMH8BGPb2QpuFyfQmcee/kmzIVTdxEVTK/d09teXZ8LI3s6eKTeFpBOnV2iYgdlTRkcE2OC5CqwHjYO1CsZwnxZqww0Rat4duUyLNEMacqQ5pWoAyJ+6pgeR47JN3cSDHfhRvQrHj2Abur3P5qkzowpIoWr1tznc5K6uGPtRky9ldv6oax3kLUjOUS5qbnE+StUFowZZWxLUxCmLYE1AMIWzMJuV1AX8ly6Is3uqNIGJGVyp9j/g+h9Po7WAeyz5WN+CUSszkQQHIFJko6So5kOOdhSWS0WlsH1CJKy8jQjJdUt30XAgmCszUZbZ1capls6dcQwEznK58JVk0MzRTQRvGiqNq6GPM2zHOFRMk660M037owV6TxWuJxsycXRQb6lBXXpOBlg9g8rK1RoR4qiBrpHWTaXLKn9Mw4eWkZWTy8HrY6+UbvCz+nPi+mfRekVG16QqMcDIBj6rhwp3GR0s8uEqXQQo1G7trhE4/NXzjB8WJmpVyiS6tA5aHSD+itwtaM6ku32T7UENAPZUlSM+Rpy0IrW4LgSJISa2XCckmhrVt3yztElVlj8h+NXL3ETTrR59T8eyWosfnyxTpD1/ZTBb2RdAYc1aY+y3BZDgOFFpi3NqVxAWoae1pmngyjs6ODPKaqQ2+4hueULYaxpy0DL9x2OcDn9yjxrY9UtFI1kBz91IOLQJcSP33XVwtJbMeWN9FK6huIbAPK2Q2zLlfGJVitS0c6XYtqtFJjtFskJ8OwJBS3afCrPIWkan8OKZ+YwR7n8lypzpuzTCJsNrctdIByFi9ZZOh08TjskKPQs6rktEEQkhHnFLlInyRHUcpVoZZndVrazgTkLl5sjS0d2EL2w3p1ERAVYYA5noLstfC6WPB8mF5SudcaV8ygTGQur4j4ypmDy1btGDapShxHiV28WT4OfJbA1UK5obHobS2gzgKpkRpfwt6xNF7Ld4G1xIDiY57Lj+b4zi/Vj/J2fGzRzRWKXa6Ng2h43jPgTwsKamuSHK4viyfb3jS0YcCPsiTfyZZ4pKTZPo1ts4xzKjM0okz3QuHyJqtCRPfjsgk2+yzu4BRNIrtiXPHcpcvcWkRq1WJPKqh0IWwVWrzMq9m2GNgq9rCPAQs24oUAdTuoYCRPO3P6p+GFvQc5JLZUrrUnUS5rngbhPlo8ArprGpGJzqzOdVrS92Qck44yey34o0jmeTO2QwE+jKKCJWUSqAjKapUgHsKabLnBZM07ZcIm6fDvSCB8wiCREfdYJrTNEWXey09tNznDusePEodDcuZyVEsqp3YlHiVcpUiCZWWUwjhKFyIIJSwtmX9OiWiTJWDLFeoeiV1ZbLW3ha4YNWY8k0wtQOFvxWjFJb0Q9TYHNLT3TPUplPHyjswHrHTfl1nfVdTHkTpowOFaZUq1NdGLtCbpkRwS2GhCFhC6byMjB8qmlQUZOPRqvQHXQhtGu6HcNeT+L6+64nleG8cnOHTO943kQ8iPGepI0qldSOVjjKx0sVdhCjfTAkZxlEmZMmGmTaFyQMH/lQRPErJH8SYk5hC40J9NdCKt4eRG0oGgo4l8iC/cMnA+igThXRDvbyIDTA8nlUx+LDe2D3XoEz6o/UqI1/p20BL+8cQ50QAeO8I8cE2aePCJTeoNWDQJdEdieB7Lfgx09GLLOzPdY1H5jjHH910sWOjl5s16QMJWijHd9nESKHaLchGih93KTOZErLD0lSD6gac5CyZGx0Y0fSnTFvsot+iQ2wmkGCVnyOkCJBS1KyzxQTZBBWZosS7hCy0RzUVUx3EyfpVrg+JSc6XM7sX7TRrV4jK3Y2kqOdkTbJTn4RtpCFF2QrjISLTY5Iyn4iWLgZDZ5krf483RjyQ2ZvXYuthy6oxZIU7B9Wnla3tARYw4JbQaOKizrHRwhqwk6doufTPXdahDapL2dj/AFD78hczyPAUnyhpnY8X+pX7c2zVNL1mlWax7XBwdxH64XLlyhLjI6vFSjcNosdtTc6Yz7cGEzho585Ri9nqlztwcHxKUy44lLaGW3WUDYz0dDlzx6pCtgRSb0Drm9psBnCpKzSoPtgq81ENBccDtPCOMN0OtRWym9U9Zs2htMgnuB38SVu8fxJXbMHk+TGKM81DUH1XS4//AIutjwpHGy+Q59EJNoznlaKHGtRJbKHqIR0Deyba0dxEjCx5JVYcFs0r4e9ONe7eJBDhx2WKU7NCWzdaDYaPoqlICXYpxWXI7IJSlos8qZYlyVJERHrPU42NhEjEq+I6jJ7K6+U8EoM+GUtnXhVF507UWuaCs0Mk49iMkL6JovmnEo/1KuhXosW1wRrImVxaAnUemirScACXGVpwTpis0DGNe0l1D8USTwuniyWYZxK/WpLp4proySVMhVGJziRMaISmgrOFCQ8oQl2V/UpODqb3NI8FJyYoTVNGnD5OXH9L0aRZfFt/yg2owl4A9TTz7weFzJ/02aftejow8vx5bkghbfEi3rGHzTPuCeO8hZ5eDmj1s2YfJ8b4dCKvxAtRw4n/AOJVLws7+B36zxl/cM3nxMpO2gNdjlGv6fm/uYj9X48PpBVf4j4dtpSf6dxwPqE6P9Nk+2Ln/VMa+Cqar1LcVz63kD/tbgLbi8THj6WznZvPnk/YEOctSVGGUnISiBOhquiCg1EkUOUwmJFORNtqJPZLySpAJWyy9O2IfUa0wAe59/C5mXJ2bIRo3HofTG0qZHLpgnz4SYy5LYySpFtSJCjiCiCHvVdhKIkPQtF8RD6iFRLUSO98o+I6KGSVVDKK1R6dY4y4SjjbNTyhino9MNgCEXpJiHmY0NAaDOSkT8WLfQcfJodZZwUv9PQUst9Ek0hEJqqIltsresdJ0qwJMdzwtGPIoiMkH2Y11Toj6FUjadvYroxlpSRkavRXa1HC248toTJUyI5iZ2VY25qXxCEqgjhUKPKqLs7KqiJ0clSiWz0qUTR6VKRLOyrK0ehQs7Cso7CJIqx6nTlMSAciZb0FWSaSBW2GNMtTPBM+FzsuW9GmEDWejukmn+Y7LCAWz5xz7hZmvuPWjTLS3axuBH0S5tVoGcmx3dKWtgHSFJIiBtVx3FIejXFWhDa5lSLsJwSFOqoyKIyagCpyCURv54Qcw+Iu2TsbBmiSCmNiqH6RVWKlERcsnhR7QeNsjfLSHAbyFfKEZTI0tAuTKl1lofzmHa0ud2hMwyp1eheSK7MY17Q6lEkOBW6Da6ENJlecxaoZPuJcBlzU1SsDoaLFHEJMTCqizkKiHoUIchQh2FCHoUIehXRBQUoli2jyiSBbFimUaQNkqjRPYJc8nEHsM6fZ7sDJKxZJykx8MaS2ab0R0i4+t4IyP2EnhXY6Lo1e1s2saA0QPCU5WRyJACVMoS0JaIzzyrb0SK2CK9TJCzTdm+CVHrZkcp0IUiTY69qJpAxZCuARlJaHwaIwc1VxG0M6fqzXAZV45MTJJhenXB7p8Z/cU4kllQK+aFygx1mUSaFtNCXBCwokWo9Im2OikM78pXJrQbigfquh0rhhD2gn6BbMOdxM2XFfRkHWPRzqJLmMO1dCORSEcePZSbi2c3kEfkmptAOKfRGNKU2OSxLixt1KEzkitjZaoXZyEWi7OBqmiWKDFGkDZ7aqJZ1rFaWiWLYxXaJdj9OjJV80gGEaFhImEqeeNaKjBthzQ+n3V3hoB/fhZE3J2zSoqJqnTnQgpgF8YMgRlLn2HBOy/wBrQ2gRhZ5zDk18EoKkrVi2JSmy0ehUWIcoWgdUpgkq1BGqMtHVGQae5LboNIZquxlCxsVsFvqtlDY+jF9P6oezutT8ejK5Bqj11U7FU8DB5Bix6/dI3cJM8Ul0GqZb9N6wpOHMFJ9aUXVFvFYat9Ta7IIIU/Ufcp4KHHV1HNMpQZw54VWmXdHGugqlLiy2rQxd0G1PxAEe6P1mnYPppqis9TdF06zfQAD9Fvx+ToyPC09GYax0i+gSOU5Zk+gasrV1aOaSCITozsB40yKaSYsgDxiDQReoBwaOfJRepRSTOfKKv1CcRYoEqvUB4sW2gh9f4C9Jsfo0coHlsJYqDVLR3y30+k5lJnNtUHGCLx010g+s2TgHER28pV12Fx+xqOh6BSoNaGtEgcwEUs2qJx+4ba1Icy2Kc6EuUrBSEtqIVNhOJzeqTJR7KImhD3KBJEO6OEV0jRjWyM2uIS3kSQ1wdkKregLO8g+OIF6lrLWjlU52GolPr9QjccqUw+LMmC7sjASbdLkU+ybbnlIl2MiE7I5CzZVobEufT9V08n7lcrMPiXa3edoyVUXopk+kcJuMzy7Ok5VvssQ9WyIngela4/SIfZWNYYDyAfqFMYORGcdXUxJwOB2HldDB0ZmVMtHgcJr7IQW906BDjRn9+E2fQKFEY/flJAQtoVfJZwjBQSGoNaEwFzZA4PZWgJGm6ZSbsp4HA7Dygn9QMS/2LQGiBHCzT7GwCVJLkVM61LAG/KiDR5Cy2LYigAxZRlIi1OVBqGLjhW+h0OwFWOSsuTo6EQNdkrKOZUNacc5KLF2LRVncregj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303338"/>
            <a:ext cx="3619500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8442" name="Picture 10" descr="http://michaelduplessie.com/wp-content/uploads/2013/12/diabetic-retinopathy-fundus-phot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199" y="1752600"/>
            <a:ext cx="4708777" cy="353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2"/>
          <p:cNvGrpSpPr/>
          <p:nvPr/>
        </p:nvGrpSpPr>
        <p:grpSpPr>
          <a:xfrm>
            <a:off x="0" y="0"/>
            <a:ext cx="9144000" cy="6858000"/>
            <a:chOff x="0" y="-347246"/>
            <a:chExt cx="9144000" cy="6858000"/>
          </a:xfrm>
        </p:grpSpPr>
        <p:pic>
          <p:nvPicPr>
            <p:cNvPr id="2" name="Picture 5" descr="Thy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685800"/>
              <a:ext cx="3173315" cy="23063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533400" y="3048000"/>
              <a:ext cx="3429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latin typeface="Georgia" pitchFamily="18" charset="0"/>
                </a:rPr>
                <a:t>Periorbital and lid swelling</a:t>
              </a:r>
              <a:endParaRPr lang="en-US" b="1" dirty="0">
                <a:latin typeface="Georgia" pitchFamily="18" charset="0"/>
              </a:endParaRPr>
            </a:p>
          </p:txBody>
        </p:sp>
        <p:pic>
          <p:nvPicPr>
            <p:cNvPr id="4" name="Picture 3" descr="Thy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599" y="685800"/>
              <a:ext cx="3532691" cy="2514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724400" y="3124200"/>
              <a:ext cx="3962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latin typeface="Georgia" pitchFamily="18" charset="0"/>
                </a:rPr>
                <a:t>Conjunctival hyperaemia</a:t>
              </a:r>
              <a:endParaRPr lang="en-US" b="1" dirty="0">
                <a:latin typeface="Georgia" pitchFamily="18" charset="0"/>
              </a:endParaRPr>
            </a:p>
          </p:txBody>
        </p:sp>
        <p:pic>
          <p:nvPicPr>
            <p:cNvPr id="6" name="Picture 4" descr="Thy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3581400"/>
              <a:ext cx="3173315" cy="23726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1219200" y="6096000"/>
              <a:ext cx="2286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latin typeface="Georgia" pitchFamily="18" charset="0"/>
                </a:rPr>
                <a:t>Chemosis</a:t>
              </a:r>
              <a:endParaRPr lang="en-US" b="1" dirty="0">
                <a:latin typeface="Georgia" pitchFamily="18" charset="0"/>
              </a:endParaRPr>
            </a:p>
          </p:txBody>
        </p:sp>
        <p:pic>
          <p:nvPicPr>
            <p:cNvPr id="8" name="Picture 2" descr="Thy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00600" y="3657600"/>
              <a:ext cx="3532690" cy="23464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4648200" y="6172200"/>
              <a:ext cx="4114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b="1" dirty="0" smtClean="0">
                  <a:latin typeface="Georgia" pitchFamily="18" charset="0"/>
                </a:rPr>
                <a:t>Superior limbic </a:t>
              </a:r>
              <a:r>
                <a:rPr lang="en-US" sz="1600" b="1" dirty="0" err="1" smtClean="0">
                  <a:latin typeface="Georgia" pitchFamily="18" charset="0"/>
                </a:rPr>
                <a:t>keratoconjunctivitis</a:t>
              </a:r>
              <a:endParaRPr lang="en-US" sz="1600" b="1" dirty="0">
                <a:latin typeface="Georgia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-347246"/>
              <a:ext cx="914400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chemeClr val="accent1"/>
                  </a:solidFill>
                  <a:latin typeface="Georgia" pitchFamily="18" charset="0"/>
                </a:rPr>
                <a:t>THYROID  EYE  DISEASE</a:t>
              </a:r>
              <a:endParaRPr lang="en-US" sz="3600" dirty="0">
                <a:solidFill>
                  <a:schemeClr val="accent1"/>
                </a:solidFill>
                <a:latin typeface="Georgia" pitchFamily="18" charset="0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Georgia" pitchFamily="18" charset="0"/>
              </a:rPr>
              <a:pPr/>
              <a:t>31</a:t>
            </a:fld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hy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3251200" cy="223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33400" y="3200400"/>
            <a:ext cx="446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Unilateral lid retraction &amp; proptosis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6" name="Picture 2" descr="Aaa"/>
          <p:cNvPicPr>
            <a:picLocks noChangeAspect="1" noChangeArrowheads="1"/>
          </p:cNvPicPr>
          <p:nvPr/>
        </p:nvPicPr>
        <p:blipFill>
          <a:blip r:embed="rId3" cstate="print">
            <a:lum contrast="8000"/>
          </a:blip>
          <a:srcRect/>
          <a:stretch>
            <a:fillRect/>
          </a:stretch>
        </p:blipFill>
        <p:spPr bwMode="auto">
          <a:xfrm>
            <a:off x="609600" y="3657600"/>
            <a:ext cx="3429000" cy="265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295400" y="64008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Choroidal folds 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8" name="Picture 7" descr="Thy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914400"/>
            <a:ext cx="3429000" cy="2277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638800" y="320040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latin typeface="Georgia" pitchFamily="18" charset="0"/>
              </a:rPr>
              <a:t>Restrictive myopathy</a:t>
            </a:r>
            <a:endParaRPr lang="en-US" sz="2800" b="1" dirty="0">
              <a:latin typeface="Georgia" pitchFamily="18" charset="0"/>
            </a:endParaRPr>
          </a:p>
        </p:txBody>
      </p:sp>
      <p:pic>
        <p:nvPicPr>
          <p:cNvPr id="10" name="Picture 2" descr="Thy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628583"/>
            <a:ext cx="3200399" cy="2772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638800" y="6324600"/>
            <a:ext cx="22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latin typeface="Georgia" pitchFamily="18" charset="0"/>
              </a:rPr>
              <a:t>Optic neuropathy</a:t>
            </a:r>
            <a:endParaRPr lang="en-US" sz="2800" b="1" dirty="0">
              <a:latin typeface="Georg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Georgia" pitchFamily="18" charset="0"/>
              </a:rPr>
              <a:t>THYROID  EYE  DISEASE</a:t>
            </a:r>
            <a:endParaRPr lang="en-US" sz="3200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Georgia" pitchFamily="18" charset="0"/>
              </a:rPr>
              <a:pPr/>
              <a:t>32</a:t>
            </a:fld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971800"/>
            <a:ext cx="5559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Muscular disorders</a:t>
            </a:r>
            <a:endParaRPr lang="en-IN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Muscular disorders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Myasthenia gravis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Muscular dystrophy		</a:t>
            </a:r>
            <a:endParaRPr lang="en-US" dirty="0" smtClean="0">
              <a:solidFill>
                <a:srgbClr val="E30F7E"/>
              </a:solidFill>
            </a:endParaRPr>
          </a:p>
          <a:p>
            <a:endParaRPr lang="en-US" dirty="0" smtClean="0">
              <a:solidFill>
                <a:srgbClr val="E30F7E"/>
              </a:solidFill>
            </a:endParaRPr>
          </a:p>
          <a:p>
            <a:endParaRPr lang="en-US" dirty="0" smtClean="0">
              <a:solidFill>
                <a:srgbClr val="E30F7E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E30F7E"/>
                </a:solidFill>
              </a:rPr>
              <a:t>Ocular Manifestations: </a:t>
            </a:r>
          </a:p>
          <a:p>
            <a:pPr>
              <a:buNone/>
            </a:pPr>
            <a:r>
              <a:rPr lang="en-US" dirty="0" smtClean="0">
                <a:solidFill>
                  <a:srgbClr val="E30F7E"/>
                </a:solidFill>
              </a:rPr>
              <a:t>  </a:t>
            </a:r>
            <a:r>
              <a:rPr lang="en-US" dirty="0" smtClean="0"/>
              <a:t>a) Ptosis</a:t>
            </a:r>
          </a:p>
          <a:p>
            <a:pPr>
              <a:buNone/>
            </a:pPr>
            <a:r>
              <a:rPr lang="en-US" dirty="0" smtClean="0"/>
              <a:t>  b) Diplopia,  </a:t>
            </a:r>
          </a:p>
          <a:p>
            <a:pPr>
              <a:buNone/>
            </a:pPr>
            <a:r>
              <a:rPr lang="en-US" dirty="0" smtClean="0"/>
              <a:t>  c) </a:t>
            </a:r>
            <a:r>
              <a:rPr lang="en-US" dirty="0" err="1" smtClean="0"/>
              <a:t>Ophthalmoplegia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d) Cataract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4338" name="AutoShape 2" descr="data:image/jpeg;base64,/9j/4AAQSkZJRgABAQAAAQABAAD/2wCEAAkGBxMSEhUTExISEhIVFRUVFRUXFRUWFRMVFRUWFhUVFRcYHSggGBolHRUVITEhJSkrLi4uFx8zODMtNygtLisBCgoKDg0OFxAQFysdHR0rLS0tLSstLSstLSstLS0tLS0tLS0tLS0tLS0tLS0tNzctLTItNy0tLS03Kys3Ky0rK//AABEIAMIBAwMBIgACEQEDEQH/xAAbAAADAAMBAQAAAAAAAAAAAAADBAUAAQIGB//EADoQAAEEAQIDBQYFAwMFAQAAAAEAAgMRIQQxQVFhBRJxgZEGEyIyofAUUrHB0UKS4Qdi8SMzcoKyFv/EABgBAAMBAQAAAAAAAAAAAAAAAAECAwAE/8QAHxEBAQEBAAMBAQEBAQAAAAAAAAECEQMhMRJBE1Ei/9oADAMBAAIRAxEAPwDwzXLsITEQLkdsdgLa0tgIGGjcjRBLsanIwhVMiNaiN4LbOaPGgpHDWHcD7wjwNcMgDdFZkckZgAAPh/z99UtNwaCb7x5qtpn0f5U2MY4YxxTsbxQodelUkq0+LOlnDnAHGL8eCYjY6sgXwq6OTkpDs6UFtf1Dnx5FPGThx3qx+/3hA3BO/te/TIz+iLseiVjku+Bqs8c/TYo4diuA6rdBsvvhivqlnvoea1JK0HhY+7S00tGziuGdz9hKaM1LiTjF59Cpz3d37KM9xAN4xueAKTeL6/f8BGRqXfJ9Bk+aCBg7c13I03zQZQevgniVBe3bwGcAcyhusDhnO4RH+GfoN/4Qns4nb7wmT+F3O+/JLvzsUxJdft4JWVNC0Jy4lKx7fNDcSmSdMda4K0GrCaR4ViFKui5DcVoFc95YuLWI9AMIyEisQ6DsBdUsWwEDx00I8YXEbgOCMx/RBTJqIYRg7C1p22Nk42GwkqsjmCznajkc8JoAWK8x9+a1DHQzZ24J5mlGM77bbcj1yltPMiwx15UbH0/ZEY0cL+8LboCBzI2rcjl49FxG8EccnKWqG9M7bGxwdvEG/FHdM8mmsGxHeJGDyriClWHkRja+d/VNMm40LO+37JTSO2lwd8TiMC2kto73RA8F3JNRG/30SWodm+Axudv+UCWY79cVtXLoi3w5JP5FcF1nGT9Nkr37zZ/ymYG888cH9UGjcsfD9fqlpGNPrVrvUNJP6k/WgsdDG0OJccVQI3R61IvjqjQrx3KW1Jz48k/3CcnFXXRTpY3Xv9nKaUlhdxo4yuH2Rz5eaK6E9Fp8dX4J5UuAOaKze6U1OfBOmq6pSVotGUuipHhS5kbWyK4rkttFOws4eKE9MOCVkTE4G5y1HLRvBrgcjzC4chEpiCzPLnFxqzyoDyAWIXeWLcDrYR4moMYtOwMSjJ7Z7tEZCU1CwIzQLS28WmSbdOUeKDKdjblOnThLdHzglAKVLTC/4WmQBGjZW5SW9WxODiHjR6o8LHVTviFkVscgXXP+nHVE0slCqHGua7meCKyCQPv0/wAUhFHD34rccDfhjoaXHdBvJFZyavkfFalZdd7PXz48b5rgyVYPr4LMMwgcjngBv0XYmAP080l3vDgte94lAenXPvjjlhTXv+Lj/CYE1pF5zlNC2qULz/5Dj0TffFbgXx/lSoJOR2+qcZIa2HoksNBmvJO/U+e6yaMGh1seP8JVslb7m/ulkUXxAnP7rcE89t45KfNp8qjGQAdugHBBcARhDoX2SbpjwFGjw8kvLp81lV6QXxBHpblHdBjqlJIKVwgJKdlJ5U7mJToxWyA6HCoSpWTdN2p2Qm9lBJysVCY2kpnUqSp64UcKSzim5Uo5PEdObWLm1iIcOQtTYdSUDqRPeVul4aDulIXTdVW5pT3yd4rkyAdf0R/LXfF3T6vqqjNYCN15Fk98vBdfjfFLfF02fLx7VkwWDU9fNeUb2k4eHinYNX3tiCkvjsVnm69Q3VkbUao+PiFxA4fFnu8asEDmB/CjR6yuKYj1IOMdUn54tNdU/fkVy5fstGTkLvPVJtnHHKYdJjCFh4699w4fRaEy4L8bIMhpYbTTHIcrUqJfNbkmJG9LFpyNtJnvGsC1P0zjVndFOoQsNKaE3+3zWGbKnGauNrRnHitwLpabqgdqHiuWkXgrz2o1lIT+1iBYq1pjoXycermmaMb4yVP1GsC8we1DvfFIT9qknJKb/LqWvNHqna5KS6rrhefHag5ocmpIz3hnYKs8SN8q3Jqa4g/fVbdqGkf7v0Xn2TOcu/eEIzPC/tRfL1QJReUP8V0CXl1FZCPG/QsqVcEQaiwhSOtGEtCK0t2sRB2/UZwtP1JdhKokbU3AtHAWPiK6jam2kJe8NJ2JEwISrpirckQO6Ul0g4JpousJ41Dtk7pNb3drSssFIQFI/YX3F5mu7ych11LzkbyjRzFLcxTO+PTs1ifh1ZK8xDOqOn1FKWsujG14ahae/wBVPimTLM8VPiv6djdduA5rAOFY5obhy2W4PRIXUtyOwlzIhvlpbjfrjbpigjW1YwlNRPlJyzJszqd0b1OqtStTqSuJpknNKq5zxz72J+IxSXLitxR2nINGSnS70tFDabZoTuqEGkATBjAS3XD5yRhipbfxR5LQnhA3Cz3DkfVLvfXgjSNQXuRJ1pkiJ7xIPciQyJuE6ZWlx7wLFuD0LvJiJJNKPG9EDwcie8U189LrTNkkNMF9eCWw8v8AFASLDK1H0/YDnfO8+DcDzVCH2chFd6v/AGJ+qXsPyojy08QgP03Kl6sezcBuo2kZ+JpP0ylJvZasxvcOjsi/1W6FjzL4iFyAqk8Toz3ZGd08/wCk9QVx+FvZNKW5KxSUmmTJWXTELIkL7GditptQqkEt5UKBVtIUlkXxVNhtaet6cWu5I1JYjKVNlkPePJVp4FOniTQtIzPU+eZOatS5AVWOfdae+101q01i6hhdIabgcSniTfvmjqU5p4tQ+u5Ea5n4VQ0UUMNH4b4udufPgjn2jhbnvuJ/2NGOXxO38gt7aAM7I1dWe76uN3yoIE2g1Lf6b9f4VJvthGMATOxu4sJHhYKYb7UwkfIGnm7JzxNUlvZ/Dzn/AF5ibUSs+ZhH1Qx2jfQr0Gr7Ujf/AFt8O6VH1mlZJZFA82rQKD74FDeUhOHRnJsc13HPafifXUi5a5beVwAjCi2trlYsLkIl0ue4hPegA+miLzZw0fVVx2uyIU3cclFknptDHNIF1o/no/rj1kfti9uA1p8RkI3/AOtnce9nfIxXpS8e1i+if6Za0NeIu40l1myAdgl1mSdHHk1bwnB7TuB7z4g6+PdAPTIVGLtxjxYd7s4+F+Rjhe9L6mew4JR/1IY3Y/KF5zt3/TfTuBdHcbuA3apZ3mujl7zrxkjveDuvaLODXG+IPopUmjdGcEub/wDPRMdp9ianRmiO9GTtdggfolou1Gmmv264I5eICYtllcv6i0q5rTkeaoyaflRB2IKA7SkdVh51zBGqmmjSmnblV4ALFdMpNVXOfZzTRHkmX6c8v5Tug0lgYVI6EbEem9eWyjdR0zLzEsB4qXqYqXqtbpQ3nfn5qJqYLtGaDeHmNUxTXMsq3q2dAk26ck4HkrSuPefad7gk0mdRM2FtDhsOZTusg9y34sGvRRNNp3Tyd0DmqZqWpxN1GodI4kk5+irezWihdITqHtbG1r3US4d9waS1oLciyAL6pKPT917gdwSPRHhiNkkhUlkR5evZexn4NzgyVkThI9zWxEFz4wACHGQiqv4fJey7S/0+0kjSWtMZv+kr5Z2J/wB+MAAn3jSDmwM45cvRfeY5Pho8lPy6W8eevjnb3sXJBZb8TeB/leTdI+M1ZxzX3Lt+T4SF8n9rNKAe8BR49UuNSm347Ijv1Hf3ASTx3StNeV1urOa0Rr7TETEDTxm1X0+nS0+ZaV92tKn7hYk/VP8A5pz4khICCrr40nLphaaXoayiyWu9OzmMKgNOLT407e73Tsm/RJjqV3RzXsf9N9Pera4YDd/2Xmh2O413XtrrY/ZfQfYf3WkYe+7vPPIbdEm9+uKYxevrEcq3qJBS84PaFuAGO/8AbArFmz4hKzdvOddkMYNi3Ljx3OFyTrr/AM/6b7ZEVf8AVLQ0mskDdeG7b9ntK4kte4Duk/AO/ngMKrqvaWFtgRl5+IAu3PeBF3wSs3tDYNiNriNg1vwiqs+Spnqm/JmTjyPYsUkclPa/3XeLWuIoHF1njSta+IbtFcDkHJF8PNcdoa333dHeLmt+UbDy5lFcRQPHwH7J7fSGJ7Isizsr2iaCRdKc1qp6eG6xxClrU46fHn29HoAKAoGic7cK/wAqi9tjhX0ykuz4sDHiqzo8bY8duij9V1eV57XwuNcuKh62LfgvW6xlXVf4Xm9a0jhn+Vp9NqdjzmqhCHoWU8GuPK/oqM0Fg3uk2sr75K8rk1KF2/2a+eUgfBTbAI7odRAaBywbXXZeidpse7Hf3s7i/wDhNzFod8QPeqrLjQ2rbPJIz9o98gAtDwTjDXH/AMSRR8LVHPfVZqvZSSdxewd1x3G7SfFSO0fZTWRNBMV2SPhNnHRUx2tKz4sPYb+IWAM5vi3PAqvova8nd4B3PeN5HH9lu6jcxr6T9iPZp8cglmHdrLQd19Dk1OLBXjp/bRzsOLSOgGMZ8VPm9qCdq25Zvmlvb9VxMZnp6jtAmQkDJ5fub2XhvaBgDi0lpI5EEeowt6nt177773O/z4KPqZ7OEc5vS73OJ8kIW26YItWjMVnNzrel0wCoxRUgaZqeY1TtVxAC1bRTGsS9U4Te1AmYqAjXM8GE8qVlSF175bnjpLJuFPQaut0/H2v3RhQmldtct+YM1YuO7dkPHH+KS8naL3buJHicKe1jim4NETvslshpq1v3z3fISOqf0fZ53kcXc23kngj6XTNaL3PBUNJpgSHVm0OyQ0za3p9AMVjl4FdvjoeZVKNgr69ErVjzUda66c+PjWlYCrOjh2U6NlbKroHZUdV0eP6u6EZ47cFSLMH6Kdos15/4VV2335rZnpPzX/0mahi8/wBotzXVXp3Z6KbqI7O3ikt9ujE/8oGqgwUpHBtz/dXNXEEi9nDA4jxVs1HeUxjQX/ELF+oCV7T0AfdtAHDHPbI2VmGLOdtsdE22C8dDapN8c+vF183nhdHdE1sQP35pQTCtgV7vtHsgZIu+S8vruzxeWq+dSuXeLEz3oXRI5rmTTVshGNyPYT27dKFx3rWjCV1HAUeh7rpoTcLLXWn0RKsaPs88kutQ+MWg6OHonXRUntPo+eFrVRUo/p0THEotWIrmraH6o/kCIJgw2ECAqnEBSNoZnUbUaRIP0S9U/TWlpNKE02GvE81+CKPDpFVdAhGMo/sn+YccQHJFbJ0Wm6cnmqek7OHHKF0eZC0ulJzt4q3FFQyBX7rvTacVSZLTRByo606cYn0vIKCCxiNM/CDG/CRUdrMqnoo0jAVX0rEmrw+Ip6BuVUnNNU/RDKf1LseSbPxzeb3uIupKVe/CZnakJngbkdFLX125+FJpN+NIPdHjstvl36oRcMKufiVbc0XXWwUxpmm69T5UlhRO/gm9Gfiwf+K4o+0v671EIPhwr9PooXaOnNbAtuyDx4FesLbFXj9MXST1eiD8jYG/GimzrhfJj9PAy9mkk4xaTfoDZxsveydnkEd0Ct/5ScmkaTtZzZzR8lWbQvi48czQHkmoNAvUt0TeK6ZpmjqUf2EwnaPsoAZVBmnaByR2zNaci0u/UBzjQpStVk45cKU7WypiaelM1M1rRtBFyxLOmW0fafXMTlR00ijxvTDJaVLC51yr8UgXRAKlwz43RRLanzi0vTMkQQ/cDC0yRNQMs3xH7pujyMig5AJyHT86RYWCq2TDG81O0+ctwMGeleYPJAmlIvw+qMX1sp2rm4cEJD301LIKS7NQNqSeo1Auk9pdAS3vJ+cSuu01BIvQaR2AvPRR0aVvQHCh5HT4l3s/OOKZ1lhA7H+YX5/uqnbcFAEbfRUxm3HXL5NyeaZea1bqCi6l+VU7R2xkqRKCeClJ7dl+EJ5jwFpMa02AapXtL2f3vNJ9rdiUCQLoEqs4hrv8Ag1A+9lS0tk/fkvHR6l0bg0gr0PZkxOQaNUet7pvylNe3qdPKD3s9K4Dpa7di8ZJ26KfBN1BxttXIi0057rB3xv/ADyU145dk0TR38ktNp+6LGMcd/RPOfRzmtzyCX1DgTR2Oyb2GpOJskZ8h4jKWc6j+id1Egaabk8UjPJjqniV4U1EricpGTUEAis8+KenaC1TpRSPCgPlva0nNImJMKfOU2Ut1yZViVJWKnpPo7HI7XJNhTMa1hZTsITcbUpAmmOU66M03AMp5raCQicjh6RWKEc1ZTEUpc28+CQhlFI0U1Yq7Q4ea4LPIKvY8lJ1cw3N0jy6jh3b3GOCR1AvHBGQur112D2c6aUuPyDZexn0jWtxsFN7CkawBuwAViXWMA3BU929UxiSdqS6KnKhA8KHNrB3vPmmY5qS2Wm8e49PoJacMqr2jqi5oFUN99yvIQ66k4e1MGslHOrJwu/FN6mv+O9Qd1KLzss1Gq4kqRP2gLHK0Jn2rrUkeu7NhPcF0utVFYNqd2T2wzu0SG1gdUxP2mw3ThyRssJmvLe0PZoI74+YbdUn2dqMDGPqreumB4qRHpQacDQPDqOCrj3Pbn8kk16WINQK3F8iVUi1LQ2rBdi6G/iVBj0vHco8EmMnH0+iWw+dKb3EurJG5zgFLzzZOx57i+p/hcfjKyKvwS8suLIAHic9UZG1XUst5CTeT4k8eS1JNsgPlJRhK3OOqQncjSvScslFNIW0KZ6mahyankCQnenzlDegliCXrE/5J0uyR3M+pR45XX8x9SsWJiZ+nIJXfmPqU02V35j6laWJNL5FZK6vmd6lFjmd+Z3qVixKpDUU7vzO48SunTvofE7fmVixAXMk7r+Z3qUDUSuo/E71KxYjC1wzUvBw9wwP6jyWp9U+/nf/AHFYsQn0b8B9878zvUqhFqH90fG71KxYnqfjEZqH/nd6lEGoffzu9StrErp/hfVah9fO71KkSzOs/E71PJYsRiXkKjUvv53f3FHh1Un53/3FYsR0XA7tVJXzv/uKf7H1L/dj43fMf6itLEMtv7DTtU+vnf8A3Fa/EP8Azu9StLElNGfiH187uPEriTUPIy9x8zyW1iI0ATO/M71KE+d2Pid6lYsRhaE+Z35nepSE0zs/E71KxYmhKWfM78zvUpaaV35j6lYsVMpaC94eZ9VpYsTE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340" name="AutoShape 4" descr="data:image/jpeg;base64,/9j/4AAQSkZJRgABAQAAAQABAAD/2wCEAAkGBxMSEhUTExISEhIVFRUVFRUXFRUWFRMVFRUWFhUVFRcYHSggGBolHRUVITEhJSkrLi4uFx8zODMtNygtLisBCgoKDg0OFxAQFysdHR0rLS0tLSstLSstLSstLS0tLS0tLS0tLS0tLS0tLS0tNzctLTItNy0tLS03Kys3Ky0rK//AABEIAMIBAwMBIgACEQEDEQH/xAAbAAADAAMBAQAAAAAAAAAAAAADBAUAAQIGB//EADoQAAEEAQIDBQYFAwMFAQAAAAEAAgMRIQQxQVFhBRJxgZEGEyIyofAUUrHB0UKS4Qdi8SMzcoKyFv/EABgBAAMBAQAAAAAAAAAAAAAAAAECAwAE/8QAHxEBAQEBAAMBAQEBAQAAAAAAAAECEQMhMRJBE1Ei/9oADAMBAAIRAxEAPwDwzXLsITEQLkdsdgLa0tgIGGjcjRBLsanIwhVMiNaiN4LbOaPGgpHDWHcD7wjwNcMgDdFZkckZgAAPh/z99UtNwaCb7x5qtpn0f5U2MY4YxxTsbxQodelUkq0+LOlnDnAHGL8eCYjY6sgXwq6OTkpDs6UFtf1Dnx5FPGThx3qx+/3hA3BO/te/TIz+iLseiVjku+Bqs8c/TYo4diuA6rdBsvvhivqlnvoea1JK0HhY+7S00tGziuGdz9hKaM1LiTjF59Cpz3d37KM9xAN4xueAKTeL6/f8BGRqXfJ9Bk+aCBg7c13I03zQZQevgniVBe3bwGcAcyhusDhnO4RH+GfoN/4Qns4nb7wmT+F3O+/JLvzsUxJdft4JWVNC0Jy4lKx7fNDcSmSdMda4K0GrCaR4ViFKui5DcVoFc95YuLWI9AMIyEisQ6DsBdUsWwEDx00I8YXEbgOCMx/RBTJqIYRg7C1p22Nk42GwkqsjmCznajkc8JoAWK8x9+a1DHQzZ24J5mlGM77bbcj1yltPMiwx15UbH0/ZEY0cL+8LboCBzI2rcjl49FxG8EccnKWqG9M7bGxwdvEG/FHdM8mmsGxHeJGDyriClWHkRja+d/VNMm40LO+37JTSO2lwd8TiMC2kto73RA8F3JNRG/30SWodm+Axudv+UCWY79cVtXLoi3w5JP5FcF1nGT9Nkr37zZ/ymYG888cH9UGjcsfD9fqlpGNPrVrvUNJP6k/WgsdDG0OJccVQI3R61IvjqjQrx3KW1Jz48k/3CcnFXXRTpY3Xv9nKaUlhdxo4yuH2Rz5eaK6E9Fp8dX4J5UuAOaKze6U1OfBOmq6pSVotGUuipHhS5kbWyK4rkttFOws4eKE9MOCVkTE4G5y1HLRvBrgcjzC4chEpiCzPLnFxqzyoDyAWIXeWLcDrYR4moMYtOwMSjJ7Z7tEZCU1CwIzQLS28WmSbdOUeKDKdjblOnThLdHzglAKVLTC/4WmQBGjZW5SW9WxODiHjR6o8LHVTviFkVscgXXP+nHVE0slCqHGua7meCKyCQPv0/wAUhFHD34rccDfhjoaXHdBvJFZyavkfFalZdd7PXz48b5rgyVYPr4LMMwgcjngBv0XYmAP080l3vDgte94lAenXPvjjlhTXv+Lj/CYE1pF5zlNC2qULz/5Dj0TffFbgXx/lSoJOR2+qcZIa2HoksNBmvJO/U+e6yaMGh1seP8JVslb7m/ulkUXxAnP7rcE89t45KfNp8qjGQAdugHBBcARhDoX2SbpjwFGjw8kvLp81lV6QXxBHpblHdBjqlJIKVwgJKdlJ5U7mJToxWyA6HCoSpWTdN2p2Qm9lBJysVCY2kpnUqSp64UcKSzim5Uo5PEdObWLm1iIcOQtTYdSUDqRPeVul4aDulIXTdVW5pT3yd4rkyAdf0R/LXfF3T6vqqjNYCN15Fk98vBdfjfFLfF02fLx7VkwWDU9fNeUb2k4eHinYNX3tiCkvjsVnm69Q3VkbUao+PiFxA4fFnu8asEDmB/CjR6yuKYj1IOMdUn54tNdU/fkVy5fstGTkLvPVJtnHHKYdJjCFh4699w4fRaEy4L8bIMhpYbTTHIcrUqJfNbkmJG9LFpyNtJnvGsC1P0zjVndFOoQsNKaE3+3zWGbKnGauNrRnHitwLpabqgdqHiuWkXgrz2o1lIT+1iBYq1pjoXycermmaMb4yVP1GsC8we1DvfFIT9qknJKb/LqWvNHqna5KS6rrhefHag5ocmpIz3hnYKs8SN8q3Jqa4g/fVbdqGkf7v0Xn2TOcu/eEIzPC/tRfL1QJReUP8V0CXl1FZCPG/QsqVcEQaiwhSOtGEtCK0t2sRB2/UZwtP1JdhKokbU3AtHAWPiK6jam2kJe8NJ2JEwISrpirckQO6Ul0g4JpousJ41Dtk7pNb3drSssFIQFI/YX3F5mu7ych11LzkbyjRzFLcxTO+PTs1ifh1ZK8xDOqOn1FKWsujG14ahae/wBVPimTLM8VPiv6djdduA5rAOFY5obhy2W4PRIXUtyOwlzIhvlpbjfrjbpigjW1YwlNRPlJyzJszqd0b1OqtStTqSuJpknNKq5zxz72J+IxSXLitxR2nINGSnS70tFDabZoTuqEGkATBjAS3XD5yRhipbfxR5LQnhA3Cz3DkfVLvfXgjSNQXuRJ1pkiJ7xIPciQyJuE6ZWlx7wLFuD0LvJiJJNKPG9EDwcie8U189LrTNkkNMF9eCWw8v8AFASLDK1H0/YDnfO8+DcDzVCH2chFd6v/AGJ+qXsPyojy08QgP03Kl6sezcBuo2kZ+JpP0ylJvZasxvcOjsi/1W6FjzL4iFyAqk8Toz3ZGd08/wCk9QVx+FvZNKW5KxSUmmTJWXTELIkL7GditptQqkEt5UKBVtIUlkXxVNhtaet6cWu5I1JYjKVNlkPePJVp4FOniTQtIzPU+eZOatS5AVWOfdae+101q01i6hhdIabgcSniTfvmjqU5p4tQ+u5Ea5n4VQ0UUMNH4b4udufPgjn2jhbnvuJ/2NGOXxO38gt7aAM7I1dWe76uN3yoIE2g1Lf6b9f4VJvthGMATOxu4sJHhYKYb7UwkfIGnm7JzxNUlvZ/Dzn/AF5ibUSs+ZhH1Qx2jfQr0Gr7Ujf/AFt8O6VH1mlZJZFA82rQKD74FDeUhOHRnJsc13HPafifXUi5a5beVwAjCi2trlYsLkIl0ue4hPegA+miLzZw0fVVx2uyIU3cclFknptDHNIF1o/no/rj1kfti9uA1p8RkI3/AOtnce9nfIxXpS8e1i+if6Za0NeIu40l1myAdgl1mSdHHk1bwnB7TuB7z4g6+PdAPTIVGLtxjxYd7s4+F+Rjhe9L6mew4JR/1IY3Y/KF5zt3/TfTuBdHcbuA3apZ3mujl7zrxkjveDuvaLODXG+IPopUmjdGcEub/wDPRMdp9ianRmiO9GTtdggfolou1Gmmv264I5eICYtllcv6i0q5rTkeaoyaflRB2IKA7SkdVh51zBGqmmjSmnblV4ALFdMpNVXOfZzTRHkmX6c8v5Tug0lgYVI6EbEem9eWyjdR0zLzEsB4qXqYqXqtbpQ3nfn5qJqYLtGaDeHmNUxTXMsq3q2dAk26ck4HkrSuPefad7gk0mdRM2FtDhsOZTusg9y34sGvRRNNp3Tyd0DmqZqWpxN1GodI4kk5+irezWihdITqHtbG1r3US4d9waS1oLciyAL6pKPT917gdwSPRHhiNkkhUlkR5evZexn4NzgyVkThI9zWxEFz4wACHGQiqv4fJey7S/0+0kjSWtMZv+kr5Z2J/wB+MAAn3jSDmwM45cvRfeY5Pho8lPy6W8eevjnb3sXJBZb8TeB/leTdI+M1ZxzX3Lt+T4SF8n9rNKAe8BR49UuNSm347Ijv1Hf3ASTx3StNeV1urOa0Rr7TETEDTxm1X0+nS0+ZaV92tKn7hYk/VP8A5pz4khICCrr40nLphaaXoayiyWu9OzmMKgNOLT407e73Tsm/RJjqV3RzXsf9N9Pera4YDd/2Xmh2O413XtrrY/ZfQfYf3WkYe+7vPPIbdEm9+uKYxevrEcq3qJBS84PaFuAGO/8AbArFmz4hKzdvOddkMYNi3Ljx3OFyTrr/AM/6b7ZEVf8AVLQ0mskDdeG7b9ntK4kte4Duk/AO/ngMKrqvaWFtgRl5+IAu3PeBF3wSs3tDYNiNriNg1vwiqs+Spnqm/JmTjyPYsUkclPa/3XeLWuIoHF1njSta+IbtFcDkHJF8PNcdoa333dHeLmt+UbDy5lFcRQPHwH7J7fSGJ7Isizsr2iaCRdKc1qp6eG6xxClrU46fHn29HoAKAoGic7cK/wAqi9tjhX0ykuz4sDHiqzo8bY8duij9V1eV57XwuNcuKh62LfgvW6xlXVf4Xm9a0jhn+Vp9NqdjzmqhCHoWU8GuPK/oqM0Fg3uk2sr75K8rk1KF2/2a+eUgfBTbAI7odRAaBywbXXZeidpse7Hf3s7i/wDhNzFod8QPeqrLjQ2rbPJIz9o98gAtDwTjDXH/AMSRR8LVHPfVZqvZSSdxewd1x3G7SfFSO0fZTWRNBMV2SPhNnHRUx2tKz4sPYb+IWAM5vi3PAqvova8nd4B3PeN5HH9lu6jcxr6T9iPZp8cglmHdrLQd19Dk1OLBXjp/bRzsOLSOgGMZ8VPm9qCdq25Zvmlvb9VxMZnp6jtAmQkDJ5fub2XhvaBgDi0lpI5EEeowt6nt177773O/z4KPqZ7OEc5vS73OJ8kIW26YItWjMVnNzrel0wCoxRUgaZqeY1TtVxAC1bRTGsS9U4Te1AmYqAjXM8GE8qVlSF175bnjpLJuFPQaut0/H2v3RhQmldtct+YM1YuO7dkPHH+KS8naL3buJHicKe1jim4NETvslshpq1v3z3fISOqf0fZ53kcXc23kngj6XTNaL3PBUNJpgSHVm0OyQ0za3p9AMVjl4FdvjoeZVKNgr69ErVjzUda66c+PjWlYCrOjh2U6NlbKroHZUdV0eP6u6EZ47cFSLMH6Kdos15/4VV2335rZnpPzX/0mahi8/wBotzXVXp3Z6KbqI7O3ikt9ujE/8oGqgwUpHBtz/dXNXEEi9nDA4jxVs1HeUxjQX/ELF+oCV7T0AfdtAHDHPbI2VmGLOdtsdE22C8dDapN8c+vF183nhdHdE1sQP35pQTCtgV7vtHsgZIu+S8vruzxeWq+dSuXeLEz3oXRI5rmTTVshGNyPYT27dKFx3rWjCV1HAUeh7rpoTcLLXWn0RKsaPs88kutQ+MWg6OHonXRUntPo+eFrVRUo/p0THEotWIrmraH6o/kCIJgw2ECAqnEBSNoZnUbUaRIP0S9U/TWlpNKE02GvE81+CKPDpFVdAhGMo/sn+YccQHJFbJ0Wm6cnmqek7OHHKF0eZC0ulJzt4q3FFQyBX7rvTacVSZLTRByo606cYn0vIKCCxiNM/CDG/CRUdrMqnoo0jAVX0rEmrw+Ip6BuVUnNNU/RDKf1LseSbPxzeb3uIupKVe/CZnakJngbkdFLX125+FJpN+NIPdHjstvl36oRcMKufiVbc0XXWwUxpmm69T5UlhRO/gm9Gfiwf+K4o+0v671EIPhwr9PooXaOnNbAtuyDx4FesLbFXj9MXST1eiD8jYG/GimzrhfJj9PAy9mkk4xaTfoDZxsveydnkEd0Ct/5ScmkaTtZzZzR8lWbQvi48czQHkmoNAvUt0TeK6ZpmjqUf2EwnaPsoAZVBmnaByR2zNaci0u/UBzjQpStVk45cKU7WypiaelM1M1rRtBFyxLOmW0fafXMTlR00ijxvTDJaVLC51yr8UgXRAKlwz43RRLanzi0vTMkQQ/cDC0yRNQMs3xH7pujyMig5AJyHT86RYWCq2TDG81O0+ctwMGeleYPJAmlIvw+qMX1sp2rm4cEJD301LIKS7NQNqSeo1Auk9pdAS3vJ+cSuu01BIvQaR2AvPRR0aVvQHCh5HT4l3s/OOKZ1lhA7H+YX5/uqnbcFAEbfRUxm3HXL5NyeaZea1bqCi6l+VU7R2xkqRKCeClJ7dl+EJ5jwFpMa02AapXtL2f3vNJ9rdiUCQLoEqs4hrv8Ag1A+9lS0tk/fkvHR6l0bg0gr0PZkxOQaNUet7pvylNe3qdPKD3s9K4Dpa7di8ZJ26KfBN1BxttXIi0057rB3xv/ADyU145dk0TR38ktNp+6LGMcd/RPOfRzmtzyCX1DgTR2Oyb2GpOJskZ8h4jKWc6j+id1Egaabk8UjPJjqniV4U1EricpGTUEAis8+KenaC1TpRSPCgPlva0nNImJMKfOU2Ut1yZViVJWKnpPo7HI7XJNhTMa1hZTsITcbUpAmmOU66M03AMp5raCQicjh6RWKEc1ZTEUpc28+CQhlFI0U1Yq7Q4ea4LPIKvY8lJ1cw3N0jy6jh3b3GOCR1AvHBGQur112D2c6aUuPyDZexn0jWtxsFN7CkawBuwAViXWMA3BU929UxiSdqS6KnKhA8KHNrB3vPmmY5qS2Wm8e49PoJacMqr2jqi5oFUN99yvIQ66k4e1MGslHOrJwu/FN6mv+O9Qd1KLzss1Gq4kqRP2gLHK0Jn2rrUkeu7NhPcF0utVFYNqd2T2wzu0SG1gdUxP2mw3ThyRssJmvLe0PZoI74+YbdUn2dqMDGPqreumB4qRHpQacDQPDqOCrj3Pbn8kk16WINQK3F8iVUi1LQ2rBdi6G/iVBj0vHco8EmMnH0+iWw+dKb3EurJG5zgFLzzZOx57i+p/hcfjKyKvwS8suLIAHic9UZG1XUst5CTeT4k8eS1JNsgPlJRhK3OOqQncjSvScslFNIW0KZ6mahyankCQnenzlDegliCXrE/5J0uyR3M+pR45XX8x9SsWJiZ+nIJXfmPqU02V35j6laWJNL5FZK6vmd6lFjmd+Z3qVixKpDUU7vzO48SunTvofE7fmVixAXMk7r+Z3qUDUSuo/E71KxYjC1wzUvBw9wwP6jyWp9U+/nf/AHFYsQn0b8B9878zvUqhFqH90fG71KxYnqfjEZqH/nd6lEGoffzu9StrErp/hfVah9fO71KkSzOs/E71PJYsRiXkKjUvv53f3FHh1Un53/3FYsR0XA7tVJXzv/uKf7H1L/dj43fMf6itLEMtv7DTtU+vnf8A3Fa/EP8Azu9StLElNGfiH187uPEriTUPIy9x8zyW1iI0ATO/M71KE+d2Pid6lYsRhaE+Z35nepSE0zs/E71KxYmhKWfM78zvUpaaV35j6lYsVMpaC94eZ9VpYsTE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342" name="Picture 6" descr="https://i.ytimg.com/vi/tIOyFsBwUuY/hqdefaul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0000" b="26667"/>
          <a:stretch>
            <a:fillRect/>
          </a:stretch>
        </p:blipFill>
        <p:spPr bwMode="auto">
          <a:xfrm>
            <a:off x="4495800" y="3733799"/>
            <a:ext cx="4276725" cy="227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4" name="Picture 8" descr="http://www.draminnasr.com/wp-content/uploads/2014/07/ptosi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8234" b="20228"/>
          <a:stretch>
            <a:fillRect/>
          </a:stretch>
        </p:blipFill>
        <p:spPr bwMode="auto">
          <a:xfrm>
            <a:off x="4495800" y="1371599"/>
            <a:ext cx="4276725" cy="217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Georgia" pitchFamily="18" charset="0"/>
              </a:rPr>
              <a:t>Inherited disorders</a:t>
            </a:r>
            <a:endParaRPr lang="en-US" sz="48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92333"/>
            <a:ext cx="9144000" cy="70788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Marfan’s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Syndrome</a:t>
            </a:r>
            <a:endParaRPr kumimoji="0" lang="en-US" sz="40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1480066"/>
            <a:ext cx="5486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lang="en-US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) Hypoplasia of dilator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pupillae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lang="en-US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) Myopia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lang="en-US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) Retinal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detachment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lang="en-US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Microspherophakia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lang="en-US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) Keratoconus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lang="en-US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)  Cornea Plana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5363" name="Picture 3" descr="C:\Users\HP\Desktop\New folder\sanjeev\Eye Scan\24.11.b.jpg"/>
          <p:cNvPicPr>
            <a:picLocks noChangeAspect="1" noChangeArrowheads="1"/>
          </p:cNvPicPr>
          <p:nvPr/>
        </p:nvPicPr>
        <p:blipFill>
          <a:blip r:embed="rId2" cstate="print"/>
          <a:srcRect l="6792" t="6508" r="7170" b="15390"/>
          <a:stretch>
            <a:fillRect/>
          </a:stretch>
        </p:blipFill>
        <p:spPr bwMode="auto">
          <a:xfrm>
            <a:off x="6019800" y="685800"/>
            <a:ext cx="2654300" cy="1676400"/>
          </a:xfrm>
          <a:prstGeom prst="rect">
            <a:avLst/>
          </a:prstGeom>
          <a:noFill/>
        </p:spPr>
      </p:pic>
      <p:pic>
        <p:nvPicPr>
          <p:cNvPr id="15364" name="Picture 4" descr="C:\Users\HP\Desktop\New folder\sanjeev\Eye Scan\24.11.c.jpg"/>
          <p:cNvPicPr>
            <a:picLocks noChangeAspect="1" noChangeArrowheads="1"/>
          </p:cNvPicPr>
          <p:nvPr/>
        </p:nvPicPr>
        <p:blipFill>
          <a:blip r:embed="rId3" cstate="print"/>
          <a:srcRect l="10850" t="10084" r="8861" b="19328"/>
          <a:stretch>
            <a:fillRect/>
          </a:stretch>
        </p:blipFill>
        <p:spPr bwMode="auto">
          <a:xfrm>
            <a:off x="5961743" y="2895600"/>
            <a:ext cx="2594427" cy="14725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Arachnodactyly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Georgia" pitchFamily="18" charset="0"/>
              </a:rPr>
              <a:pPr/>
              <a:t>36</a:t>
            </a:fld>
            <a:endParaRPr lang="en-US" dirty="0">
              <a:latin typeface="Georgia" pitchFamily="18" charset="0"/>
            </a:endParaRPr>
          </a:p>
        </p:txBody>
      </p:sp>
      <p:pic>
        <p:nvPicPr>
          <p:cNvPr id="10" name="Picture 2" descr="C:\Users\user\Desktop\O M\ectopia lentis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800600"/>
            <a:ext cx="2057400" cy="1752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10000" y="6488668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b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Ectopia lentis</a:t>
            </a:r>
            <a:endParaRPr lang="en-US" b="1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4" name="Picture 2" descr="C:\Users\user\Desktop\O M\angle anomaly.jpg"/>
          <p:cNvPicPr>
            <a:picLocks noChangeArrowheads="1"/>
          </p:cNvPicPr>
          <p:nvPr/>
        </p:nvPicPr>
        <p:blipFill>
          <a:blip r:embed="rId5" cstate="print"/>
          <a:srcRect l="50000" r="-1667" b="45000"/>
          <a:stretch>
            <a:fillRect/>
          </a:stretch>
        </p:blipFill>
        <p:spPr bwMode="auto">
          <a:xfrm>
            <a:off x="6248400" y="4800600"/>
            <a:ext cx="2209800" cy="18288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248400" y="6564868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b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Angle anomaly</a:t>
            </a:r>
            <a:endParaRPr lang="en-US" b="1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64238" y="4419600"/>
            <a:ext cx="3179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Georgia" pitchFamily="18" charset="0"/>
              </a:rPr>
              <a:t>High-arched palate</a:t>
            </a:r>
            <a:endParaRPr lang="en-US" b="1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42650"/>
            <a:ext cx="89154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latin typeface="Georgia" pitchFamily="18" charset="0"/>
              </a:rPr>
              <a:t>Stickler Syndrome </a:t>
            </a:r>
            <a:r>
              <a:rPr lang="en-US" sz="2000" b="1" dirty="0" smtClean="0">
                <a:latin typeface="Georgia" pitchFamily="18" charset="0"/>
              </a:rPr>
              <a:t>(Herditary artho-ophthalmopathy)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838200" y="1676400"/>
            <a:ext cx="3810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Retinal Detachment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[commonest  inherited cause in children]</a:t>
            </a:r>
            <a:endParaRPr kumimoji="0" lang="en-US" sz="3200" b="0" i="1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3250" name="Picture 2" descr="C:\Users\HP\Desktop\New folder\sanjeev\Eye Scan\24.12.b.jpg"/>
          <p:cNvPicPr>
            <a:picLocks noChangeAspect="1" noChangeArrowheads="1"/>
          </p:cNvPicPr>
          <p:nvPr/>
        </p:nvPicPr>
        <p:blipFill>
          <a:blip r:embed="rId2" cstate="print"/>
          <a:srcRect l="17599" t="4538" r="17599" b="10221"/>
          <a:stretch>
            <a:fillRect/>
          </a:stretch>
        </p:blipFill>
        <p:spPr bwMode="auto">
          <a:xfrm>
            <a:off x="6074568" y="1600200"/>
            <a:ext cx="238363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98368" y="5181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Flat nasal bridge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25840" y="6492240"/>
            <a:ext cx="36576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Georgia" pitchFamily="18" charset="0"/>
              </a:rPr>
              <a:pPr/>
              <a:t>37</a:t>
            </a:fld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6096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3200" b="1" dirty="0" smtClean="0">
                <a:effectLst/>
              </a:rPr>
              <a:t>Pseudoxanthoma </a:t>
            </a:r>
            <a:r>
              <a:rPr lang="en-US" sz="3200" b="1" dirty="0" err="1" smtClean="0">
                <a:effectLst/>
              </a:rPr>
              <a:t>elasticum</a:t>
            </a:r>
            <a:endParaRPr lang="en-US" sz="3200" b="1" dirty="0"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3124200"/>
            <a:ext cx="2514600" cy="38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           Blue sclera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4274" name="Picture 2" descr="C:\Users\HP\Desktop\New folder\sanjeev\Eye Scan\24.13.c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12052" t="8178" r="17565" b="17094"/>
          <a:stretch>
            <a:fillRect/>
          </a:stretch>
        </p:blipFill>
        <p:spPr>
          <a:xfrm>
            <a:off x="6229350" y="1000209"/>
            <a:ext cx="2514600" cy="311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553200" y="41718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Loose skin folds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3" descr="C:\Users\user\Desktop\O M\blue sclera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33528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user\Desktop\O M\angioid streaks.jpg"/>
          <p:cNvPicPr>
            <a:picLocks noChangeArrowheads="1"/>
          </p:cNvPicPr>
          <p:nvPr/>
        </p:nvPicPr>
        <p:blipFill>
          <a:blip r:embed="rId4" cstate="print">
            <a:lum bright="20000"/>
          </a:blip>
          <a:srcRect l="52083"/>
          <a:stretch>
            <a:fillRect/>
          </a:stretch>
        </p:blipFill>
        <p:spPr bwMode="auto">
          <a:xfrm>
            <a:off x="2971800" y="3505200"/>
            <a:ext cx="2590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205635" y="6000690"/>
            <a:ext cx="1713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Angiod streaks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Ehlers - Danlos Syndrome type 6 (Ocular sclerotic)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38200" y="1206043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Ocular fragility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6386" name="Picture 2" descr="C:\Users\HP\Desktop\New folder\sanjeev\Eye Scan\24.10.a.jpg"/>
          <p:cNvPicPr>
            <a:picLocks noChangeAspect="1" noChangeArrowheads="1"/>
          </p:cNvPicPr>
          <p:nvPr/>
        </p:nvPicPr>
        <p:blipFill>
          <a:blip r:embed="rId2" cstate="print"/>
          <a:srcRect l="7317" t="9045" r="2439" b="17713"/>
          <a:stretch>
            <a:fillRect/>
          </a:stretch>
        </p:blipFill>
        <p:spPr bwMode="auto">
          <a:xfrm>
            <a:off x="5715000" y="1600200"/>
            <a:ext cx="2438400" cy="151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HP\Desktop\New folder\sanjeev\Eye Scan\24.10.c.jpg"/>
          <p:cNvPicPr>
            <a:picLocks noChangeAspect="1" noChangeArrowheads="1"/>
          </p:cNvPicPr>
          <p:nvPr/>
        </p:nvPicPr>
        <p:blipFill>
          <a:blip r:embed="rId3" cstate="print"/>
          <a:srcRect l="3396" t="5128" r="21898" b="15385"/>
          <a:stretch>
            <a:fillRect/>
          </a:stretch>
        </p:blipFill>
        <p:spPr bwMode="auto">
          <a:xfrm>
            <a:off x="6172200" y="3733800"/>
            <a:ext cx="1905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62600" y="31242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Hyperelasticity of skin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Hypermobility of joints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Picture 2" descr="C:\Users\user\Desktop\O M\degenerative-myo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657600"/>
            <a:ext cx="2352675" cy="2014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762000" y="5715000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High myopia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4" name="Picture 2" descr="C:\Users\user\Desktop\O M\rhegmatogenous retinal detach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733800"/>
            <a:ext cx="2438400" cy="191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114800" y="5943600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RD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6" name="Picture 3" descr="C:\Users\user\Desktop\O M\topography in keratocon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676400"/>
            <a:ext cx="2000250" cy="136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914400" y="3048000"/>
            <a:ext cx="170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Keratoconus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"The eyes are the window to the soul."</a:t>
            </a:r>
          </a:p>
          <a:p>
            <a:pPr marL="0" indent="0">
              <a:buNone/>
            </a:pPr>
            <a:r>
              <a:rPr lang="en-IN" b="1" dirty="0" smtClean="0"/>
              <a:t>     (English proverb)</a:t>
            </a:r>
            <a:endParaRPr lang="en-IN" b="1" dirty="0"/>
          </a:p>
          <a:p>
            <a:r>
              <a:rPr lang="en-IN" b="1" dirty="0"/>
              <a:t>Occasionally, </a:t>
            </a:r>
            <a:r>
              <a:rPr lang="en-IN" b="1" dirty="0" smtClean="0"/>
              <a:t>eye </a:t>
            </a:r>
            <a:r>
              <a:rPr lang="en-IN" b="1" dirty="0"/>
              <a:t>findings may be the first </a:t>
            </a:r>
            <a:endParaRPr lang="en-IN" b="1" dirty="0" smtClean="0"/>
          </a:p>
          <a:p>
            <a:pPr marL="0" indent="0">
              <a:buNone/>
            </a:pPr>
            <a:r>
              <a:rPr lang="en-IN" b="1" dirty="0"/>
              <a:t> </a:t>
            </a:r>
            <a:r>
              <a:rPr lang="en-IN" b="1" dirty="0" smtClean="0"/>
              <a:t>  indication of underlying </a:t>
            </a:r>
            <a:r>
              <a:rPr lang="en-IN" b="1" dirty="0"/>
              <a:t>systemic disease </a:t>
            </a:r>
            <a:r>
              <a:rPr lang="en-IN" b="1" dirty="0" smtClean="0"/>
              <a:t>leading</a:t>
            </a:r>
          </a:p>
          <a:p>
            <a:pPr marL="0" indent="0">
              <a:buNone/>
            </a:pPr>
            <a:r>
              <a:rPr lang="en-IN" b="1" dirty="0"/>
              <a:t> </a:t>
            </a:r>
            <a:r>
              <a:rPr lang="en-IN" b="1" dirty="0" smtClean="0"/>
              <a:t>  to </a:t>
            </a:r>
            <a:r>
              <a:rPr lang="en-IN" b="1" dirty="0" smtClean="0"/>
              <a:t>early diagnosis </a:t>
            </a:r>
            <a:r>
              <a:rPr lang="en-IN" b="1" dirty="0" smtClean="0"/>
              <a:t>and </a:t>
            </a:r>
            <a:r>
              <a:rPr lang="en-IN" b="1" dirty="0" smtClean="0"/>
              <a:t>management</a:t>
            </a:r>
            <a:r>
              <a:rPr lang="en-IN" b="1" dirty="0" smtClean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latin typeface="Times New Roman" pitchFamily="18" charset="0"/>
              </a:rPr>
              <a:t>PHACOMATOSES  -   </a:t>
            </a:r>
            <a:r>
              <a:rPr lang="en-US" sz="2400" b="1" dirty="0" smtClean="0">
                <a:latin typeface="Times New Roman" pitchFamily="18" charset="0"/>
              </a:rPr>
              <a:t>Neurofibromatosus-Type I </a:t>
            </a:r>
          </a:p>
          <a:p>
            <a:pPr eaLnBrk="0" hangingPunct="0"/>
            <a:r>
              <a:rPr lang="en-US" sz="2400" b="1" dirty="0" smtClean="0">
                <a:latin typeface="Times New Roman" pitchFamily="18" charset="0"/>
              </a:rPr>
              <a:t>                                               (Von Recklinghausen disease)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0668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Most common phacomatosis</a:t>
            </a:r>
          </a:p>
          <a:p>
            <a:pPr algn="ctr" eaLnBrk="0" hangingPunct="0">
              <a:buFontTx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Affects 1:4000 individuals</a:t>
            </a:r>
          </a:p>
          <a:p>
            <a:pPr algn="ctr" eaLnBrk="0" hangingPunct="0">
              <a:buFontTx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Presents in childhood</a:t>
            </a:r>
          </a:p>
          <a:p>
            <a:pPr algn="ctr" eaLnBrk="0" hangingPunct="0">
              <a:buFontTx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Gene localized to chromosome 17q11</a:t>
            </a:r>
          </a:p>
          <a:p>
            <a:pPr algn="ctr" eaLnBrk="0" hangingPunct="0">
              <a:buFontTx/>
              <a:buChar char="•"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" name="Picture 11" descr="Phacomatose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7966" y="4114800"/>
            <a:ext cx="327743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72200" y="3657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Café-au-lait spots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Picture 5" descr="Phacomatoses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4072" y="3657600"/>
            <a:ext cx="2576128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95600" y="2971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Facial hemiatrophy-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Skeletal defects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5" descr="Phacomatoses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949" y="4038600"/>
            <a:ext cx="2417051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838200" y="3593068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Nodular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hacomatoses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2743200"/>
            <a:ext cx="3462337" cy="3490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76263" y="1447800"/>
            <a:ext cx="308528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Optic nerve glioma</a:t>
            </a:r>
          </a:p>
          <a:p>
            <a:pPr eaLnBrk="0" hangingPunct="0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 (in 15%) </a:t>
            </a:r>
          </a:p>
          <a:p>
            <a:pPr eaLnBrk="0" hangingPunct="0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 invading hypothalamus</a:t>
            </a:r>
          </a:p>
          <a:p>
            <a:pPr eaLnBrk="0" hangingPunct="0"/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endParaRPr lang="en-US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4" name="Picture 8" descr="Phacomatoses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00"/>
            <a:ext cx="324658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772117" y="1295400"/>
            <a:ext cx="4143283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Spheno-orbital encephalocele showing</a:t>
            </a:r>
            <a:r>
              <a:rPr lang="en-US" b="1" dirty="0" smtClean="0">
                <a:latin typeface="Times New Roman" pitchFamily="18" charset="0"/>
              </a:rPr>
              <a:t>   </a:t>
            </a:r>
          </a:p>
          <a:p>
            <a:pPr eaLnBrk="0" hangingPunct="0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congenital absence of left greater wing  </a:t>
            </a:r>
          </a:p>
          <a:p>
            <a:pPr eaLnBrk="0" hangingPunct="0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of sphenoid bone</a:t>
            </a:r>
          </a:p>
          <a:p>
            <a:pPr eaLnBrk="0" hangingPunct="0">
              <a:lnSpc>
                <a:spcPct val="140000"/>
              </a:lnSpc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Pulsating proptosis without bruit!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6629400" y="38862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00200" y="4343400"/>
            <a:ext cx="152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+mj-lt"/>
              </a:rPr>
              <a:t>Orbital lesions in NF-1</a:t>
            </a:r>
            <a:endParaRPr lang="en-US" sz="2800" b="1" dirty="0">
              <a:latin typeface="+mj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dirty="0" smtClean="0">
                <a:solidFill>
                  <a:schemeClr val="tx2"/>
                </a:solidFill>
                <a:latin typeface="+mj-lt"/>
              </a:rPr>
              <a:t>Intraocular lesions in NF-1</a:t>
            </a: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3" descr="Phacomatoses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33528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662800" y="1459468"/>
            <a:ext cx="189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FF0000"/>
                </a:solidFill>
              </a:rPr>
              <a:t>Lisch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nodules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5" descr="Phacomatoses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438400"/>
            <a:ext cx="3352800" cy="2643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5259511" y="1459468"/>
            <a:ext cx="206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Choroidal naevi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45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800" b="1" dirty="0" smtClean="0">
                <a:latin typeface="+mj-lt"/>
              </a:rPr>
              <a:t>Tuberous sclerosis (Bourneville disease)</a:t>
            </a:r>
            <a:endParaRPr lang="en-US" sz="2800" b="1" i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838200"/>
            <a:ext cx="7315200" cy="156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SzPct val="6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Autosomal dominant</a:t>
            </a:r>
          </a:p>
          <a:p>
            <a:pPr eaLnBrk="0" hangingPunct="0">
              <a:lnSpc>
                <a:spcPct val="80000"/>
              </a:lnSpc>
              <a:buSzPct val="60000"/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 Triad </a:t>
            </a:r>
            <a:r>
              <a:rPr lang="en-US" sz="2800" dirty="0" smtClean="0"/>
              <a:t>- mental handicap</a:t>
            </a:r>
          </a:p>
          <a:p>
            <a:pPr eaLnBrk="0" hangingPunct="0">
              <a:lnSpc>
                <a:spcPct val="80000"/>
              </a:lnSpc>
              <a:buSzPct val="60000"/>
            </a:pPr>
            <a:r>
              <a:rPr lang="en-US" sz="2800" dirty="0" smtClean="0"/>
              <a:t>               epilepsy</a:t>
            </a:r>
          </a:p>
          <a:p>
            <a:pPr eaLnBrk="0" hangingPunct="0">
              <a:lnSpc>
                <a:spcPct val="80000"/>
              </a:lnSpc>
              <a:buSzPct val="60000"/>
            </a:pPr>
            <a:r>
              <a:rPr lang="en-US" sz="2800" dirty="0" smtClean="0"/>
              <a:t>               adenoma sebaceum</a:t>
            </a:r>
            <a:endParaRPr lang="en-US" sz="28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2209800"/>
            <a:ext cx="232568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Adenoma sebaceum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32004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Ash leaf spots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667000"/>
            <a:ext cx="1905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Shagreen patches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Picture 10" descr="A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14394"/>
            <a:ext cx="1600200" cy="2470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1" descr="A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76600"/>
            <a:ext cx="2021358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2" descr="A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0"/>
            <a:ext cx="1568802" cy="2309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2" name="Picture 11" descr="Phacomatoses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495800"/>
            <a:ext cx="2303462" cy="178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620552" y="3886200"/>
            <a:ext cx="2523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Retinal astrocytomas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633478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Innocuous tumour present in 50% of patients</a:t>
            </a:r>
            <a:endParaRPr lang="en-US" sz="1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</a:rPr>
              <a:t>Von-Hippel-Lindau syndrome</a:t>
            </a: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914400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buFontTx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Tumours– renal carcinoma and phaeochromocytoma</a:t>
            </a:r>
          </a:p>
          <a:p>
            <a:pPr eaLnBrk="0" hangingPunct="0">
              <a:lnSpc>
                <a:spcPct val="80000"/>
              </a:lnSpc>
              <a:buFontTx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80000"/>
              </a:lnSpc>
              <a:buFontTx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Cysts- kidneys, liver, pancreas, epididymis, ovary   and lungs</a:t>
            </a:r>
          </a:p>
          <a:p>
            <a:pPr eaLnBrk="0" hangingPunct="0">
              <a:lnSpc>
                <a:spcPct val="80000"/>
              </a:lnSpc>
              <a:buFontTx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80000"/>
              </a:lnSpc>
              <a:buFontTx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Polycythaemia</a:t>
            </a:r>
          </a:p>
          <a:p>
            <a:pPr eaLnBrk="0" hangingPunct="0">
              <a:lnSpc>
                <a:spcPct val="8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80000"/>
              </a:lnSpc>
              <a:buFontTx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Retinal  capillary haemangioma </a:t>
            </a:r>
          </a:p>
          <a:p>
            <a:pPr eaLnBrk="0" hangingPunct="0">
              <a:lnSpc>
                <a:spcPct val="80000"/>
              </a:lnSpc>
            </a:pPr>
            <a:endParaRPr lang="en-US" sz="2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10" descr="Phacomatoses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4031812"/>
            <a:ext cx="2209801" cy="197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0" descr="A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963635"/>
            <a:ext cx="2143125" cy="197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2" descr="Phacomatoses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7673" y="3963635"/>
            <a:ext cx="2369127" cy="2006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4800" y="3429000"/>
            <a:ext cx="23622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Tiny lesion between </a:t>
            </a:r>
          </a:p>
          <a:p>
            <a:pPr eaLnBrk="0" hangingPunct="0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arteriole and venuole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3429000"/>
            <a:ext cx="2479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 Round orange-red mass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3429000"/>
            <a:ext cx="29718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Associated dilatation and </a:t>
            </a:r>
          </a:p>
          <a:p>
            <a:pPr eaLnBrk="0" hangingPunct="0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tortuosity of feeder vessels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057401"/>
            <a:ext cx="87630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Malignancy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1"/>
            <a:ext cx="4191000" cy="91439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Malignancy </a:t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7924800" cy="46482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Metastasis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From Breast, lung most common.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  Usually localize to choroid but </a:t>
            </a:r>
            <a:r>
              <a:rPr lang="en-US" dirty="0"/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xtra ocular muscles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sz="2400" dirty="0" smtClean="0">
                <a:solidFill>
                  <a:schemeClr val="tx1"/>
                </a:solidFill>
              </a:rPr>
              <a:t> optic 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nerve can be affected.</a:t>
            </a:r>
          </a:p>
          <a:p>
            <a:pPr algn="just">
              <a:lnSpc>
                <a:spcPct val="90000"/>
              </a:lnSpc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Lymphoma, leukemia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Choroidal metastasis from breast cancer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084" y="2269942"/>
            <a:ext cx="5211831" cy="34627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362950" cy="11430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Ocular examination plays a significant role in several systemic diseases/disorders.</a:t>
            </a:r>
          </a:p>
          <a:p>
            <a:pPr>
              <a:lnSpc>
                <a:spcPct val="100000"/>
              </a:lnSpc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Ophthalmologists detect/suspect systemic illness for the first time in a patient when they examine the patient for Eye related complaints.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These patients then need Physician/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Paediatrician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/Neurologist/ Neurosurgeon/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Orthopaedician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/Obstetrician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opinion for further management.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Identify the condition in the adjacent photograph.</a:t>
            </a:r>
          </a:p>
          <a:p>
            <a:r>
              <a:rPr lang="en-IN" dirty="0" smtClean="0"/>
              <a:t>What could be the possible causes ?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0387" y="2209800"/>
            <a:ext cx="4036413" cy="327659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2133599"/>
            <a:ext cx="3886200" cy="4043363"/>
          </a:xfrm>
        </p:spPr>
        <p:txBody>
          <a:bodyPr/>
          <a:lstStyle/>
          <a:p>
            <a:r>
              <a:rPr lang="en-IN" dirty="0" smtClean="0"/>
              <a:t>Identify the ocular abnormality in the adjoining photograph?</a:t>
            </a:r>
          </a:p>
          <a:p>
            <a:r>
              <a:rPr lang="en-IN" dirty="0" smtClean="0"/>
              <a:t>What systemic evaluation would you do in this patient ?</a:t>
            </a:r>
            <a:endParaRPr lang="en-IN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7250" y="2133600"/>
            <a:ext cx="381000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Identify the abnormality .</a:t>
            </a:r>
          </a:p>
          <a:p>
            <a:r>
              <a:rPr lang="en-IN" dirty="0" smtClean="0"/>
              <a:t>The patients condition worsens by evening. </a:t>
            </a:r>
          </a:p>
          <a:p>
            <a:r>
              <a:rPr lang="en-IN" dirty="0" smtClean="0"/>
              <a:t>What is the possible diagnosis?</a:t>
            </a:r>
          </a:p>
          <a:p>
            <a:r>
              <a:rPr lang="en-IN" dirty="0" smtClean="0"/>
              <a:t>How will you treat this condition?  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2286000"/>
            <a:ext cx="3733800" cy="27293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</a:t>
            </a:r>
            <a:r>
              <a:rPr lang="en-IN" sz="4800" dirty="0" smtClean="0"/>
              <a:t>THANK YOU</a:t>
            </a:r>
            <a:endParaRPr lang="en-IN" sz="4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The eye is linked with rest of the body by-</a:t>
            </a:r>
          </a:p>
          <a:p>
            <a:r>
              <a:rPr lang="en-US" sz="3600" dirty="0" smtClean="0"/>
              <a:t>Development</a:t>
            </a:r>
          </a:p>
          <a:p>
            <a:r>
              <a:rPr lang="en-US" sz="3600" dirty="0" smtClean="0"/>
              <a:t>Blood supply</a:t>
            </a:r>
          </a:p>
          <a:p>
            <a:r>
              <a:rPr lang="en-US" sz="3600" dirty="0" smtClean="0"/>
              <a:t>Meninges and nerve fibres of brain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854"/>
            <a:ext cx="9144000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3400" dirty="0" smtClean="0"/>
              <a:t>Why do eye problems manifest in systemic forms</a:t>
            </a:r>
            <a:endParaRPr lang="en-IN" sz="3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Common Systemic Diseases affecting the Eye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Autoimmune disorders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Haematological abnormalities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Infectious diseases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Endocrine disorders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Muscular disorders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Inherited disorders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</a:t>
            </a:r>
          </a:p>
          <a:p>
            <a:pPr>
              <a:buNone/>
            </a:pP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Autoimmune disorders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O M\scleritis in RA.gif"/>
          <p:cNvPicPr>
            <a:picLocks noChangeAspect="1" noChangeArrowheads="1"/>
          </p:cNvPicPr>
          <p:nvPr/>
        </p:nvPicPr>
        <p:blipFill>
          <a:blip r:embed="rId2" cstate="print"/>
          <a:srcRect r="1690" b="27431"/>
          <a:stretch>
            <a:fillRect/>
          </a:stretch>
        </p:blipFill>
        <p:spPr bwMode="auto">
          <a:xfrm>
            <a:off x="5867400" y="4878521"/>
            <a:ext cx="2936070" cy="197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Georgia" pitchFamily="18" charset="0"/>
              </a:rPr>
              <a:t>Rheumatoid  Arthritis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703957"/>
            <a:ext cx="5579280" cy="6001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>
                <a:tab pos="342900" algn="l"/>
                <a:tab pos="5334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5334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a)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Kerato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Conjunctivitis</a:t>
            </a: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icca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5334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533400" algn="l"/>
              </a:tabLst>
            </a:pP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)Ulcerative Keratitis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5334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533400" algn="l"/>
              </a:tabLst>
            </a:pP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)Acquired Superior oblique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533400" algn="l"/>
              </a:tabLst>
            </a:pP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tendon sheath syndrome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5334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533400" algn="l"/>
              </a:tabLst>
            </a:pPr>
            <a:r>
              <a:rPr lang="en-US" sz="3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d)</a:t>
            </a:r>
            <a:r>
              <a:rPr lang="en-US" sz="32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Scleritis</a:t>
            </a:r>
            <a:endParaRPr lang="en-US" sz="3200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5334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533400" algn="l"/>
              </a:tabLst>
            </a:pPr>
            <a:endParaRPr lang="en-US" sz="3200" dirty="0" smtClean="0">
              <a:latin typeface="Georg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5334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867400" y="152401"/>
            <a:ext cx="2819400" cy="6629399"/>
            <a:chOff x="5867400" y="152401"/>
            <a:chExt cx="2819400" cy="6629399"/>
          </a:xfrm>
        </p:grpSpPr>
        <p:pic>
          <p:nvPicPr>
            <p:cNvPr id="2050" name="Picture 2" descr="C:\Users\HP\Desktop\New folder\sanjeev\Eye Scan\24.1.a.jpg"/>
            <p:cNvPicPr>
              <a:picLocks noChangeAspect="1" noChangeArrowheads="1"/>
            </p:cNvPicPr>
            <p:nvPr/>
          </p:nvPicPr>
          <p:blipFill>
            <a:blip r:embed="rId3" cstate="print"/>
            <a:srcRect l="15826" t="11881" r="6012" b="7584"/>
            <a:stretch>
              <a:fillRect/>
            </a:stretch>
          </p:blipFill>
          <p:spPr bwMode="auto">
            <a:xfrm>
              <a:off x="5943600" y="152401"/>
              <a:ext cx="2743200" cy="1981199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5867400" y="6477000"/>
              <a:ext cx="2057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533400" algn="l"/>
                </a:tabLst>
              </a:pPr>
              <a:r>
                <a:rPr lang="en-US" sz="2000" b="1" dirty="0" smtClean="0">
                  <a:solidFill>
                    <a:schemeClr val="tx1"/>
                  </a:solidFill>
                  <a:latin typeface="Georgia" pitchFamily="18" charset="0"/>
                  <a:ea typeface="Times New Roman" pitchFamily="18" charset="0"/>
                  <a:cs typeface="Arial" pitchFamily="34" charset="0"/>
                </a:rPr>
                <a:t>  Scleritis</a:t>
              </a:r>
            </a:p>
          </p:txBody>
        </p:sp>
      </p:grpSp>
      <p:pic>
        <p:nvPicPr>
          <p:cNvPr id="13" name="Picture 6" descr="D:\Buckingham\Grand Rounds\Connective Tissue Disease grand rounds\SS - Dry eyes.JPG"/>
          <p:cNvPicPr>
            <a:picLocks noChangeAspect="1" noChangeArrowheads="1"/>
          </p:cNvPicPr>
          <p:nvPr/>
        </p:nvPicPr>
        <p:blipFill>
          <a:blip r:embed="rId4" cstate="print"/>
          <a:srcRect l="2222"/>
          <a:stretch>
            <a:fillRect/>
          </a:stretch>
        </p:blipFill>
        <p:spPr>
          <a:xfrm>
            <a:off x="5867400" y="2438400"/>
            <a:ext cx="2971800" cy="20436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24401" y="44196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smtClean="0">
                <a:latin typeface="Georgia" pitchFamily="18" charset="0"/>
              </a:rPr>
              <a:t>      </a:t>
            </a:r>
            <a:r>
              <a:rPr lang="en-US" sz="2000" b="1" dirty="0" err="1" smtClean="0">
                <a:latin typeface="Georgia" pitchFamily="18" charset="0"/>
              </a:rPr>
              <a:t>Keratoconjunctivitis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Sicca</a:t>
            </a:r>
            <a:endParaRPr lang="en-US" sz="2000" b="1" dirty="0" smtClean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1147</Words>
  <Application>Microsoft Office PowerPoint</Application>
  <PresentationFormat>On-screen Show (4:3)</PresentationFormat>
  <Paragraphs>411</Paragraphs>
  <Slides>51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Bitmap Image</vt:lpstr>
      <vt:lpstr>PowerPoint Presentation</vt:lpstr>
      <vt:lpstr>Acknowledgement</vt:lpstr>
      <vt:lpstr>Learning Objectives</vt:lpstr>
      <vt:lpstr>Introduction</vt:lpstr>
      <vt:lpstr>Question</vt:lpstr>
      <vt:lpstr>PowerPoint Presentation</vt:lpstr>
      <vt:lpstr>Common Systemic Diseases affecting the Eye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Behcet’s Disease</vt:lpstr>
      <vt:lpstr>PowerPoint Presentation</vt:lpstr>
      <vt:lpstr>PowerPoint Presentation</vt:lpstr>
      <vt:lpstr>PowerPoint Presentation</vt:lpstr>
      <vt:lpstr>PowerPoint Presentation</vt:lpstr>
      <vt:lpstr> Haematological diseases </vt:lpstr>
      <vt:lpstr>Sea fan neovascularisation in sickle cell disesase</vt:lpstr>
      <vt:lpstr>PowerPoint Presentation</vt:lpstr>
      <vt:lpstr>Tuberculosis</vt:lpstr>
      <vt:lpstr>PowerPoint Presentation</vt:lpstr>
      <vt:lpstr>Other Viral Infections associated with  Ocular Diseases</vt:lpstr>
      <vt:lpstr>AIDS</vt:lpstr>
      <vt:lpstr>PowerPoint Presentation</vt:lpstr>
      <vt:lpstr>Endocrine &amp; Metabolic disorders</vt:lpstr>
      <vt:lpstr>Endocrine &amp; Metabolic disorders</vt:lpstr>
      <vt:lpstr>Diabetes mellitus</vt:lpstr>
      <vt:lpstr>PowerPoint Presentation</vt:lpstr>
      <vt:lpstr>PowerPoint Presentation</vt:lpstr>
      <vt:lpstr>PowerPoint Presentation</vt:lpstr>
      <vt:lpstr>Muscular disorders</vt:lpstr>
      <vt:lpstr>Inherited disorders</vt:lpstr>
      <vt:lpstr>PowerPoint Presentation</vt:lpstr>
      <vt:lpstr>PowerPoint Presentation</vt:lpstr>
      <vt:lpstr> Pseudoxanthoma elasticum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Malignancy  </vt:lpstr>
      <vt:lpstr>Choroidal metastasis from breast cancer</vt:lpstr>
      <vt:lpstr>Summary</vt:lpstr>
      <vt:lpstr>Question</vt:lpstr>
      <vt:lpstr>Question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DR.Ajai Agarwal</cp:lastModifiedBy>
  <cp:revision>47</cp:revision>
  <dcterms:created xsi:type="dcterms:W3CDTF">2006-08-16T00:00:00Z</dcterms:created>
  <dcterms:modified xsi:type="dcterms:W3CDTF">2018-10-31T09:21:32Z</dcterms:modified>
</cp:coreProperties>
</file>