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65" r:id="rId10"/>
    <p:sldId id="266" r:id="rId11"/>
    <p:sldId id="288" r:id="rId12"/>
    <p:sldId id="289" r:id="rId13"/>
    <p:sldId id="290" r:id="rId14"/>
    <p:sldId id="259" r:id="rId15"/>
    <p:sldId id="286" r:id="rId16"/>
    <p:sldId id="297" r:id="rId17"/>
    <p:sldId id="298" r:id="rId18"/>
    <p:sldId id="299" r:id="rId19"/>
    <p:sldId id="300" r:id="rId20"/>
    <p:sldId id="301" r:id="rId21"/>
    <p:sldId id="302" r:id="rId22"/>
    <p:sldId id="314" r:id="rId23"/>
    <p:sldId id="315" r:id="rId24"/>
    <p:sldId id="303" r:id="rId25"/>
    <p:sldId id="313" r:id="rId26"/>
    <p:sldId id="304" r:id="rId27"/>
    <p:sldId id="325" r:id="rId28"/>
    <p:sldId id="326" r:id="rId29"/>
    <p:sldId id="305" r:id="rId30"/>
    <p:sldId id="306" r:id="rId31"/>
    <p:sldId id="307" r:id="rId32"/>
    <p:sldId id="312" r:id="rId33"/>
    <p:sldId id="316" r:id="rId34"/>
    <p:sldId id="310" r:id="rId35"/>
    <p:sldId id="309" r:id="rId36"/>
    <p:sldId id="311" r:id="rId37"/>
    <p:sldId id="317" r:id="rId38"/>
    <p:sldId id="327" r:id="rId39"/>
    <p:sldId id="328" r:id="rId40"/>
    <p:sldId id="329" r:id="rId41"/>
    <p:sldId id="332" r:id="rId42"/>
    <p:sldId id="308" r:id="rId43"/>
    <p:sldId id="320" r:id="rId44"/>
    <p:sldId id="321" r:id="rId45"/>
    <p:sldId id="322" r:id="rId46"/>
    <p:sldId id="323" r:id="rId47"/>
    <p:sldId id="324" r:id="rId48"/>
    <p:sldId id="31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4B2E-8870-47A8-8F75-D2FAEB039BEB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8BB63-B780-4D04-8A99-53CBBE685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3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5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3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89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26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8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85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42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51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3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32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15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B570-500D-427A-88FD-39BFC3EDCEB9}" type="datetimeFigureOut">
              <a:rPr lang="en-IN" smtClean="0"/>
              <a:t>22-10-2018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0FC8-76A4-4A4E-8CEA-CA2CA1C6E9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27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Enterobacteriaceae – Klebsiella </a:t>
            </a:r>
            <a:r>
              <a:rPr lang="en-IN" dirty="0" err="1" smtClean="0"/>
              <a:t>etc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38254"/>
            <a:ext cx="9144000" cy="90054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IN" dirty="0" smtClean="0"/>
              <a:t>Dr Deepjyoti Kalita MD PhD</a:t>
            </a:r>
          </a:p>
          <a:p>
            <a:pPr algn="l"/>
            <a:r>
              <a:rPr lang="en-IN" dirty="0" smtClean="0"/>
              <a:t>Dept. of Microbiology</a:t>
            </a:r>
          </a:p>
          <a:p>
            <a:pPr algn="l"/>
            <a:r>
              <a:rPr lang="en-IN" dirty="0" smtClean="0"/>
              <a:t>AIIMS Rishikesh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5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IN" dirty="0" smtClean="0"/>
              <a:t>Q2.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47254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 bacterium, cultured on </a:t>
            </a:r>
            <a:r>
              <a:rPr lang="en-IN" dirty="0" err="1"/>
              <a:t>MacConkey</a:t>
            </a:r>
            <a:r>
              <a:rPr lang="en-IN" dirty="0"/>
              <a:t> agar (shown in </a:t>
            </a:r>
            <a:r>
              <a:rPr lang="en-IN" dirty="0" smtClean="0"/>
              <a:t>the photograph</a:t>
            </a:r>
            <a:r>
              <a:rPr lang="en-IN" dirty="0"/>
              <a:t>), was isolated from sputum and blood of </a:t>
            </a:r>
            <a:r>
              <a:rPr lang="en-IN" dirty="0" smtClean="0"/>
              <a:t>the patient </a:t>
            </a:r>
            <a:r>
              <a:rPr lang="en-IN" dirty="0"/>
              <a:t>in the </a:t>
            </a:r>
            <a:r>
              <a:rPr lang="en-IN" dirty="0" smtClean="0"/>
              <a:t>previous  </a:t>
            </a:r>
            <a:r>
              <a:rPr lang="en-IN" dirty="0"/>
              <a:t>case. What is the primary function </a:t>
            </a:r>
            <a:r>
              <a:rPr lang="en-IN" dirty="0" smtClean="0"/>
              <a:t>of the </a:t>
            </a:r>
            <a:r>
              <a:rPr lang="en-IN" dirty="0"/>
              <a:t>pathogenicity determinant depicted in this photo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98" y="3245209"/>
            <a:ext cx="4202039" cy="3122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618" y="2784765"/>
            <a:ext cx="4343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IN" sz="2400" dirty="0" err="1" smtClean="0">
                <a:latin typeface="Berkeley-Medium"/>
              </a:rPr>
              <a:t>Antiphagocytic</a:t>
            </a:r>
            <a:r>
              <a:rPr lang="en-IN" sz="2400" dirty="0">
                <a:latin typeface="Berkeley-Medium"/>
              </a:rPr>
              <a:t>, unless </a:t>
            </a:r>
            <a:r>
              <a:rPr lang="en-IN" sz="2400" dirty="0" err="1">
                <a:latin typeface="Berkeley-Medium"/>
              </a:rPr>
              <a:t>opsonization</a:t>
            </a:r>
            <a:r>
              <a:rPr lang="en-IN" sz="2400" dirty="0">
                <a:latin typeface="Berkeley-Medium"/>
              </a:rPr>
              <a:t> occurs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Degrades </a:t>
            </a:r>
            <a:r>
              <a:rPr lang="en-IN" sz="2400" dirty="0">
                <a:latin typeface="Berkeley-Medium"/>
              </a:rPr>
              <a:t>secretory IgA on mucosal surfaces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Inhibits </a:t>
            </a:r>
            <a:r>
              <a:rPr lang="en-IN" sz="2400" dirty="0">
                <a:latin typeface="Berkeley-Medium"/>
              </a:rPr>
              <a:t>the function of complement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Lyses </a:t>
            </a:r>
            <a:r>
              <a:rPr lang="en-IN" sz="2400" dirty="0">
                <a:latin typeface="Berkeley-Medium"/>
              </a:rPr>
              <a:t>neutrophils and macrophages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Protease </a:t>
            </a:r>
            <a:r>
              <a:rPr lang="en-IN" sz="2400" dirty="0">
                <a:latin typeface="Berkeley-Medium"/>
              </a:rPr>
              <a:t>activity and disrupts membranes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641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What is the O antigen of Enterobacteriaceae?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Cell surface polysaccharide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channel controlling substance taken into the organism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flagella protein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Cell wall lipopolysaccharide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79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072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Q4.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900" dirty="0"/>
              <a:t>A 23-year-old woman comes to your office because, for 3 days, she has experienced burning with urination, increased frequency of urination, and a continual feeling that she needs to urinate. She does not have vaginal discharge, fever, or flank pain. </a:t>
            </a:r>
            <a:endParaRPr lang="en-IN" sz="2900" dirty="0" smtClean="0"/>
          </a:p>
          <a:p>
            <a:pPr marL="0" indent="0">
              <a:buNone/>
            </a:pPr>
            <a:r>
              <a:rPr lang="en-IN" sz="2900" dirty="0" smtClean="0"/>
              <a:t>Rapid </a:t>
            </a:r>
            <a:r>
              <a:rPr lang="en-IN" sz="2900" dirty="0"/>
              <a:t>‘dipstick’ urine tests are consistent with uncomplicated cystitis. Culture of urine on standard media produces a lactose-fermenting Gram negative </a:t>
            </a:r>
            <a:r>
              <a:rPr lang="en-IN" sz="2900" dirty="0" smtClean="0"/>
              <a:t>rod.</a:t>
            </a:r>
          </a:p>
          <a:p>
            <a:pPr marL="0" indent="0">
              <a:buNone/>
            </a:pPr>
            <a:r>
              <a:rPr lang="en-IN" sz="2900" dirty="0"/>
              <a:t>In situations such as this, what </a:t>
            </a:r>
            <a:r>
              <a:rPr lang="en-IN" sz="2900" dirty="0" smtClean="0"/>
              <a:t>are </a:t>
            </a:r>
            <a:r>
              <a:rPr lang="en-IN" sz="2900" dirty="0"/>
              <a:t>the </a:t>
            </a:r>
            <a:r>
              <a:rPr lang="en-IN" sz="2900" dirty="0" smtClean="0"/>
              <a:t>likely </a:t>
            </a:r>
            <a:r>
              <a:rPr lang="en-IN" sz="2900" dirty="0"/>
              <a:t>pathogen</a:t>
            </a:r>
            <a:r>
              <a:rPr lang="en-IN" sz="2900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Klebsiella pneumoniae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E Coli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err="1" smtClean="0"/>
              <a:t>Enterobacter</a:t>
            </a:r>
            <a:endParaRPr lang="en-IN" sz="2900" dirty="0" smtClean="0"/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CONS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Salmonella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Pseudomonas</a:t>
            </a:r>
            <a:endParaRPr lang="en-IN" sz="2900" dirty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74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Q5.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Isolate from previous Q was tested further with following results</a:t>
            </a:r>
          </a:p>
          <a:p>
            <a:pPr lvl="1"/>
            <a:r>
              <a:rPr lang="en-IN" dirty="0" smtClean="0"/>
              <a:t>Indole-Negative, Citrate –Positive, Urease – positive, Sucrose ferments with gas</a:t>
            </a:r>
          </a:p>
          <a:p>
            <a:pPr lvl="1"/>
            <a:r>
              <a:rPr lang="en-IN" dirty="0" err="1" smtClean="0"/>
              <a:t>Nonmotile</a:t>
            </a:r>
            <a:r>
              <a:rPr lang="en-IN" dirty="0" smtClean="0"/>
              <a:t> &amp; </a:t>
            </a:r>
          </a:p>
          <a:p>
            <a:pPr lvl="1"/>
            <a:r>
              <a:rPr lang="en-IN" dirty="0" smtClean="0"/>
              <a:t>Sensitive to 3</a:t>
            </a:r>
            <a:r>
              <a:rPr lang="en-IN" baseline="30000" dirty="0" smtClean="0"/>
              <a:t>rd</a:t>
            </a:r>
            <a:r>
              <a:rPr lang="en-IN" dirty="0" smtClean="0"/>
              <a:t> gen </a:t>
            </a:r>
            <a:r>
              <a:rPr lang="en-IN" dirty="0" err="1" smtClean="0"/>
              <a:t>cephalosporines</a:t>
            </a:r>
            <a:r>
              <a:rPr lang="en-IN" dirty="0" smtClean="0"/>
              <a:t> and quinolones</a:t>
            </a:r>
          </a:p>
          <a:p>
            <a:pPr marL="0" indent="0">
              <a:buNone/>
            </a:pPr>
            <a:r>
              <a:rPr lang="en-IN" dirty="0" smtClean="0"/>
              <a:t>Hence the isolate is </a:t>
            </a:r>
          </a:p>
          <a:p>
            <a:pPr marL="0" indent="0">
              <a:buNone/>
            </a:pPr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/>
              <a:t>Klebsiella pneumoniae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/>
              <a:t>E Coli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err="1" smtClean="0"/>
              <a:t>Enterobacter</a:t>
            </a:r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Pseudomonas</a:t>
            </a:r>
            <a:endParaRPr lang="en-IN" dirty="0"/>
          </a:p>
          <a:p>
            <a:endParaRPr lang="en-IN" dirty="0"/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7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771205"/>
            <a:ext cx="3449782" cy="59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421837"/>
            <a:ext cx="6057748" cy="60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KLEBSIELLEAE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KLEBSIELLEAE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Genera </a:t>
            </a:r>
            <a:r>
              <a:rPr lang="en-IN" i="1" dirty="0" err="1" smtClean="0"/>
              <a:t>Klebsiella</a:t>
            </a:r>
            <a:r>
              <a:rPr lang="en-IN" i="1" dirty="0" smtClean="0"/>
              <a:t>, </a:t>
            </a:r>
            <a:r>
              <a:rPr lang="en-IN" i="1" dirty="0" err="1" smtClean="0"/>
              <a:t>Enterobacter</a:t>
            </a:r>
            <a:r>
              <a:rPr lang="en-IN" i="1" dirty="0" smtClean="0"/>
              <a:t>, </a:t>
            </a:r>
            <a:r>
              <a:rPr lang="en-IN" i="1" dirty="0" err="1" smtClean="0"/>
              <a:t>Hafnia</a:t>
            </a:r>
            <a:r>
              <a:rPr lang="en-IN" i="1" dirty="0" smtClean="0"/>
              <a:t> and </a:t>
            </a:r>
            <a:r>
              <a:rPr lang="en-IN" i="1" dirty="0" err="1" smtClean="0"/>
              <a:t>Serratia</a:t>
            </a:r>
            <a:r>
              <a:rPr lang="en-IN" i="1" dirty="0" smtClean="0"/>
              <a:t> </a:t>
            </a:r>
            <a:r>
              <a:rPr lang="en-IN" dirty="0" smtClean="0"/>
              <a:t>differ from all other tribes being VP positive but MR negative</a:t>
            </a:r>
          </a:p>
          <a:p>
            <a:r>
              <a:rPr lang="en-IN" i="1" dirty="0" err="1" smtClean="0"/>
              <a:t>Klebsiella</a:t>
            </a:r>
            <a:r>
              <a:rPr lang="en-IN" i="1" dirty="0" smtClean="0"/>
              <a:t> - </a:t>
            </a:r>
            <a:r>
              <a:rPr lang="en-IN" dirty="0" smtClean="0"/>
              <a:t>found as commensals in human intestines and as saprophytes in soil </a:t>
            </a:r>
          </a:p>
          <a:p>
            <a:r>
              <a:rPr lang="en-IN" dirty="0" smtClean="0"/>
              <a:t>Genus </a:t>
            </a:r>
            <a:r>
              <a:rPr lang="en-IN" i="1" dirty="0" err="1" smtClean="0"/>
              <a:t>Klebsiella</a:t>
            </a:r>
            <a:r>
              <a:rPr lang="en-IN" i="1" dirty="0" smtClean="0"/>
              <a:t> </a:t>
            </a:r>
            <a:r>
              <a:rPr lang="en-IN" dirty="0" smtClean="0"/>
              <a:t>has two species</a:t>
            </a:r>
            <a:r>
              <a:rPr lang="en-IN" i="1" dirty="0" smtClean="0"/>
              <a:t>—K. pneumoniae and K. </a:t>
            </a:r>
            <a:r>
              <a:rPr lang="en-IN" i="1" dirty="0" err="1" smtClean="0"/>
              <a:t>Oxytoca</a:t>
            </a:r>
            <a:endParaRPr lang="en-IN" i="1" dirty="0" smtClean="0"/>
          </a:p>
          <a:p>
            <a:r>
              <a:rPr lang="en-IN" dirty="0" smtClean="0"/>
              <a:t>Lactose fermenters</a:t>
            </a:r>
          </a:p>
          <a:p>
            <a:r>
              <a:rPr lang="en-IN" dirty="0" smtClean="0"/>
              <a:t>Non-motile and capsulated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91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b="1" i="1" dirty="0" err="1" smtClean="0"/>
              <a:t>Klebsiella</a:t>
            </a:r>
            <a:r>
              <a:rPr lang="en-IN" b="1" i="1" dirty="0" smtClean="0"/>
              <a:t> pneumoniae subspecies pneumoniae</a:t>
            </a:r>
            <a:r>
              <a:rPr lang="en-IN" b="1" dirty="0" smtClean="0"/>
              <a:t>: </a:t>
            </a:r>
          </a:p>
          <a:p>
            <a:pPr>
              <a:buFontTx/>
              <a:buChar char="-"/>
            </a:pPr>
            <a:r>
              <a:rPr lang="en-IN" dirty="0" smtClean="0"/>
              <a:t>Most</a:t>
            </a:r>
            <a:r>
              <a:rPr lang="en-IN" i="1" dirty="0" smtClean="0"/>
              <a:t> </a:t>
            </a:r>
            <a:r>
              <a:rPr lang="en-IN" dirty="0" smtClean="0"/>
              <a:t>pathogenic </a:t>
            </a:r>
          </a:p>
          <a:p>
            <a:pPr>
              <a:buFontTx/>
              <a:buChar char="-"/>
            </a:pPr>
            <a:r>
              <a:rPr lang="en-IN" dirty="0" smtClean="0"/>
              <a:t>Severe lobar pneumonia - destructive with production of thick, mucoid, </a:t>
            </a:r>
            <a:r>
              <a:rPr lang="en-IN" b="1" dirty="0" smtClean="0"/>
              <a:t>brick red sputum</a:t>
            </a:r>
          </a:p>
          <a:p>
            <a:pPr>
              <a:buFontTx/>
              <a:buChar char="-"/>
            </a:pPr>
            <a:r>
              <a:rPr lang="en-IN" dirty="0" smtClean="0"/>
              <a:t>Urinary tract infections, meningitis (neonates), </a:t>
            </a:r>
            <a:r>
              <a:rPr lang="en-IN" dirty="0" err="1" smtClean="0"/>
              <a:t>septicemia</a:t>
            </a:r>
            <a:r>
              <a:rPr lang="en-IN" dirty="0" smtClean="0"/>
              <a:t> and pyogenic infections such as abscesses and wound infections</a:t>
            </a:r>
          </a:p>
          <a:p>
            <a:pPr>
              <a:buFontTx/>
              <a:buChar char="-"/>
            </a:pPr>
            <a:r>
              <a:rPr lang="en-IN" dirty="0" smtClean="0"/>
              <a:t>Colonizes the oropharynx of hospitalized patients </a:t>
            </a:r>
          </a:p>
          <a:p>
            <a:pPr>
              <a:buFontTx/>
              <a:buChar char="-"/>
            </a:pPr>
            <a:r>
              <a:rPr lang="en-IN" dirty="0" smtClean="0"/>
              <a:t>Common cause of nosocomial infections </a:t>
            </a:r>
          </a:p>
          <a:p>
            <a:pPr>
              <a:buFontTx/>
              <a:buChar char="-"/>
            </a:pPr>
            <a:r>
              <a:rPr lang="en-IN" dirty="0" smtClean="0"/>
              <a:t>Most hospital strains - multidrug resistant</a:t>
            </a:r>
          </a:p>
        </p:txBody>
      </p:sp>
    </p:spTree>
    <p:extLst>
      <p:ext uri="{BB962C8B-B14F-4D97-AF65-F5344CB8AC3E}">
        <p14:creationId xmlns:p14="http://schemas.microsoft.com/office/powerpoint/2010/main" val="313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b="1" i="1" dirty="0" smtClean="0"/>
              <a:t>K. pneumoniae subspecies </a:t>
            </a:r>
            <a:r>
              <a:rPr lang="en-IN" b="1" i="1" dirty="0" err="1" smtClean="0"/>
              <a:t>ozaenae</a:t>
            </a:r>
            <a:endParaRPr lang="en-IN" b="1" i="1" dirty="0" smtClean="0"/>
          </a:p>
          <a:p>
            <a:pPr>
              <a:buFontTx/>
              <a:buChar char="-"/>
            </a:pPr>
            <a:r>
              <a:rPr lang="en-IN" b="1" dirty="0" smtClean="0"/>
              <a:t>Atrophic rhinitis (or </a:t>
            </a:r>
            <a:r>
              <a:rPr lang="en-IN" b="1" i="1" dirty="0" err="1" smtClean="0"/>
              <a:t>ozena</a:t>
            </a:r>
            <a:r>
              <a:rPr lang="en-IN" b="1" i="1" dirty="0" smtClean="0"/>
              <a:t>) -</a:t>
            </a:r>
            <a:r>
              <a:rPr lang="en-IN" dirty="0" smtClean="0"/>
              <a:t>foul smelling nasal discharge</a:t>
            </a:r>
          </a:p>
          <a:p>
            <a:pPr>
              <a:buFontTx/>
              <a:buChar char="-"/>
            </a:pPr>
            <a:r>
              <a:rPr lang="en-IN" dirty="0" smtClean="0"/>
              <a:t>Biochemically inactive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b="1" i="1" dirty="0" smtClean="0"/>
              <a:t>K. pneumoniae </a:t>
            </a:r>
            <a:r>
              <a:rPr lang="fr-FR" b="1" i="1" dirty="0" err="1" smtClean="0"/>
              <a:t>subspecies</a:t>
            </a:r>
            <a:r>
              <a:rPr lang="fr-FR" b="1" i="1" dirty="0" smtClean="0"/>
              <a:t> </a:t>
            </a:r>
            <a:r>
              <a:rPr lang="fr-FR" b="1" i="1" dirty="0" err="1" smtClean="0"/>
              <a:t>rhinoscleromatis</a:t>
            </a:r>
            <a:r>
              <a:rPr lang="fr-FR" b="1" i="1" dirty="0" smtClean="0"/>
              <a:t> </a:t>
            </a:r>
          </a:p>
          <a:p>
            <a:pPr>
              <a:buFontTx/>
              <a:buChar char="-"/>
            </a:pPr>
            <a:r>
              <a:rPr lang="fr-FR" b="1" dirty="0" smtClean="0"/>
              <a:t>R</a:t>
            </a:r>
            <a:r>
              <a:rPr lang="en-IN" b="1" dirty="0" err="1" smtClean="0"/>
              <a:t>hinoscleroma</a:t>
            </a:r>
            <a:r>
              <a:rPr lang="en-IN" b="1" dirty="0" smtClean="0"/>
              <a:t> </a:t>
            </a:r>
            <a:r>
              <a:rPr lang="en-IN" dirty="0" smtClean="0"/>
              <a:t>- chronic granulomatous hypertrophy of the nose</a:t>
            </a:r>
          </a:p>
          <a:p>
            <a:pPr>
              <a:buFontTx/>
              <a:buChar char="-"/>
            </a:pPr>
            <a:r>
              <a:rPr lang="en-IN" dirty="0" smtClean="0"/>
              <a:t>South-eastern Europe, India and in Central America</a:t>
            </a:r>
          </a:p>
          <a:p>
            <a:pPr>
              <a:buFontTx/>
              <a:buChar char="-"/>
            </a:pPr>
            <a:r>
              <a:rPr lang="en-IN" dirty="0" smtClean="0"/>
              <a:t>Biochemically inactive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17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296960"/>
            <a:ext cx="5978179" cy="62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4267" b="1" dirty="0">
                <a:solidFill>
                  <a:schemeClr val="bg1"/>
                </a:solidFill>
              </a:rPr>
              <a:t>Laboratory Diagnosis</a:t>
            </a:r>
            <a:endParaRPr lang="en-IN" sz="4267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Gram staining: </a:t>
            </a:r>
            <a:r>
              <a:rPr lang="en-IN" dirty="0" smtClean="0"/>
              <a:t>short, plump, straight capsulated gram-negative rods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2149811"/>
            <a:ext cx="5384800" cy="342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0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4267" b="1" dirty="0">
                <a:solidFill>
                  <a:schemeClr val="bg1"/>
                </a:solidFill>
              </a:rPr>
              <a:t>Laboratory Diagnosis</a:t>
            </a:r>
            <a:endParaRPr lang="en-IN" sz="4267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Culture: </a:t>
            </a:r>
          </a:p>
          <a:p>
            <a:r>
              <a:rPr lang="en-IN" b="1" dirty="0" smtClean="0"/>
              <a:t>MacConkey agar </a:t>
            </a:r>
            <a:r>
              <a:rPr lang="en-IN" dirty="0" smtClean="0"/>
              <a:t>- large </a:t>
            </a:r>
            <a:r>
              <a:rPr lang="en-IN" dirty="0" err="1" smtClean="0"/>
              <a:t>domeshaped</a:t>
            </a:r>
            <a:r>
              <a:rPr lang="en-IN" dirty="0" smtClean="0"/>
              <a:t> mucoid (due to capsule) sticky, pink </a:t>
            </a:r>
            <a:r>
              <a:rPr lang="en-IN" dirty="0" err="1" smtClean="0"/>
              <a:t>color</a:t>
            </a:r>
            <a:r>
              <a:rPr lang="en-IN" dirty="0" smtClean="0"/>
              <a:t>, lactose fermenting colonies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69277"/>
          <a:stretch>
            <a:fillRect/>
          </a:stretch>
        </p:blipFill>
        <p:spPr bwMode="auto">
          <a:xfrm>
            <a:off x="7114033" y="2003754"/>
            <a:ext cx="3691307" cy="34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Pictures\Klebsiella%20pneumoniae%20fi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0"/>
            <a:ext cx="4392488" cy="3456384"/>
          </a:xfrm>
          <a:prstGeom prst="rect">
            <a:avLst/>
          </a:prstGeom>
          <a:noFill/>
        </p:spPr>
      </p:pic>
      <p:pic>
        <p:nvPicPr>
          <p:cNvPr id="2051" name="Picture 3" descr="C:\Users\SONY\Pictures\kl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3789040"/>
            <a:ext cx="4392488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28049" y="1772817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 plate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28049" y="4941169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Gram negative bacilli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22598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288275"/>
            <a:ext cx="4682838" cy="3746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2096193"/>
            <a:ext cx="4965123" cy="39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Biochemical identification: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ICUT test:</a:t>
            </a:r>
          </a:p>
          <a:p>
            <a:pPr>
              <a:buFontTx/>
              <a:buChar char="-"/>
            </a:pPr>
            <a:r>
              <a:rPr lang="en-IN" dirty="0" smtClean="0"/>
              <a:t>Indole test: Negative </a:t>
            </a:r>
          </a:p>
          <a:p>
            <a:pPr>
              <a:buFontTx/>
              <a:buChar char="-"/>
            </a:pPr>
            <a:r>
              <a:rPr lang="en-IN" dirty="0" smtClean="0"/>
              <a:t>Citrate test &amp; Urease test: Positive </a:t>
            </a:r>
          </a:p>
          <a:p>
            <a:pPr>
              <a:buFontTx/>
              <a:buChar char="-"/>
            </a:pPr>
            <a:r>
              <a:rPr lang="en-IN" dirty="0" smtClean="0"/>
              <a:t>Triple sugar iron agar test: Acid/acid, gas present, H</a:t>
            </a:r>
            <a:r>
              <a:rPr lang="en-IN" sz="3467" baseline="-25000" dirty="0"/>
              <a:t>2</a:t>
            </a:r>
            <a:r>
              <a:rPr lang="en-IN" dirty="0" smtClean="0"/>
              <a:t>S absent</a:t>
            </a:r>
          </a:p>
          <a:p>
            <a:r>
              <a:rPr lang="en-IN" b="1" dirty="0" smtClean="0"/>
              <a:t>Sugar fermentation test</a:t>
            </a:r>
            <a:r>
              <a:rPr lang="en-IN" dirty="0" smtClean="0"/>
              <a:t>: Ferments most of the sugars glucose, lactose, mannitol, maltose (but not sucrose), with production of acid and gas</a:t>
            </a:r>
          </a:p>
        </p:txBody>
      </p:sp>
    </p:spTree>
    <p:extLst>
      <p:ext uri="{BB962C8B-B14F-4D97-AF65-F5344CB8AC3E}">
        <p14:creationId xmlns:p14="http://schemas.microsoft.com/office/powerpoint/2010/main" val="17338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Pictures\meat-bact-indole-n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260648"/>
            <a:ext cx="1991295" cy="2304256"/>
          </a:xfrm>
          <a:prstGeom prst="rect">
            <a:avLst/>
          </a:prstGeom>
          <a:noFill/>
        </p:spPr>
      </p:pic>
      <p:pic>
        <p:nvPicPr>
          <p:cNvPr id="1027" name="Picture 3" descr="C:\Users\SONY\Pictures\mr neg vp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332656"/>
            <a:ext cx="3096344" cy="2232248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th_DSCF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332656"/>
            <a:ext cx="2448272" cy="2160240"/>
          </a:xfrm>
          <a:prstGeom prst="rect">
            <a:avLst/>
          </a:prstGeom>
          <a:noFill/>
        </p:spPr>
      </p:pic>
      <p:pic>
        <p:nvPicPr>
          <p:cNvPr id="1029" name="Picture 5" descr="C:\Users\SONY\Pictures\urea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9051" y="3109030"/>
            <a:ext cx="3024336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63552" y="2708920"/>
            <a:ext cx="206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INDOLE NEGATIVE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95801" y="2636912"/>
            <a:ext cx="275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 NEGATIVE</a:t>
            </a:r>
            <a:r>
              <a:rPr lang="en-US" dirty="0" smtClean="0"/>
              <a:t>, VP </a:t>
            </a:r>
            <a:r>
              <a:rPr lang="en-US" dirty="0"/>
              <a:t>POSITIVE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680176" y="2636912"/>
            <a:ext cx="201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CITRATE UTILIZED</a:t>
            </a:r>
            <a:endParaRPr lang="en-I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71865" y="6488668"/>
            <a:ext cx="14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UREASE TEST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18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 smtClean="0">
                <a:effectLst/>
              </a:rPr>
              <a:t>Klebsiella</a:t>
            </a:r>
            <a:endParaRPr lang="en-IN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VP (</a:t>
            </a:r>
            <a:r>
              <a:rPr lang="en-IN" b="1" dirty="0" err="1" smtClean="0"/>
              <a:t>Voges-Proskauer</a:t>
            </a:r>
            <a:r>
              <a:rPr lang="en-IN" b="1" dirty="0" smtClean="0"/>
              <a:t>) test: </a:t>
            </a:r>
            <a:r>
              <a:rPr lang="en-IN" dirty="0" smtClean="0"/>
              <a:t>Positive</a:t>
            </a:r>
          </a:p>
          <a:p>
            <a:r>
              <a:rPr lang="en-IN" b="1" dirty="0" smtClean="0"/>
              <a:t>MR (methyl red) test:</a:t>
            </a:r>
            <a:r>
              <a:rPr lang="en-IN" dirty="0" smtClean="0"/>
              <a:t> Negative</a:t>
            </a:r>
          </a:p>
          <a:p>
            <a:r>
              <a:rPr lang="en-IN" i="1" dirty="0" smtClean="0"/>
              <a:t>K. </a:t>
            </a:r>
            <a:r>
              <a:rPr lang="en-IN" i="1" dirty="0" err="1" smtClean="0"/>
              <a:t>oxytoca</a:t>
            </a:r>
            <a:r>
              <a:rPr lang="en-IN" i="1" dirty="0" smtClean="0"/>
              <a:t> </a:t>
            </a:r>
            <a:r>
              <a:rPr lang="en-IN" dirty="0" smtClean="0"/>
              <a:t>is biochemically similar to </a:t>
            </a:r>
            <a:r>
              <a:rPr lang="en-IN" i="1" dirty="0" smtClean="0"/>
              <a:t>K. pneumoniae, </a:t>
            </a:r>
            <a:r>
              <a:rPr lang="en-IN" dirty="0" smtClean="0"/>
              <a:t>but differs from the latter by being indole positive</a:t>
            </a:r>
          </a:p>
          <a:p>
            <a:r>
              <a:rPr lang="en-IN" dirty="0" smtClean="0"/>
              <a:t>Most clinical isolates are MDR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34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392934"/>
            <a:ext cx="10994760" cy="4682945"/>
          </a:xfrm>
        </p:spPr>
        <p:txBody>
          <a:bodyPr>
            <a:noAutofit/>
          </a:bodyPr>
          <a:lstStyle/>
          <a:p>
            <a:r>
              <a:rPr lang="en-IN" dirty="0" smtClean="0"/>
              <a:t>Based upon antimicrobial susceptibility test report</a:t>
            </a:r>
          </a:p>
          <a:p>
            <a:r>
              <a:rPr lang="en-IN" dirty="0" smtClean="0"/>
              <a:t>Hospital strains mostly MDR. Often produce ESBLs or </a:t>
            </a:r>
            <a:r>
              <a:rPr lang="en-IN" dirty="0" err="1" smtClean="0"/>
              <a:t>AmpC</a:t>
            </a:r>
            <a:r>
              <a:rPr lang="en-IN" dirty="0" smtClean="0"/>
              <a:t> β-lactamases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resistant to most </a:t>
            </a:r>
            <a:r>
              <a:rPr lang="el-GR" dirty="0" smtClean="0"/>
              <a:t>β-</a:t>
            </a:r>
            <a:r>
              <a:rPr lang="en-IN" dirty="0" smtClean="0"/>
              <a:t>lactams except carbapenems</a:t>
            </a:r>
          </a:p>
          <a:p>
            <a:r>
              <a:rPr lang="en-IN" dirty="0" err="1" smtClean="0"/>
              <a:t>Carbapenems</a:t>
            </a:r>
            <a:r>
              <a:rPr lang="en-IN" dirty="0" smtClean="0"/>
              <a:t>, amikacin or BL/BLIs -  agents of choice for hospital acquired MDR isolates</a:t>
            </a:r>
          </a:p>
        </p:txBody>
      </p:sp>
    </p:spTree>
    <p:extLst>
      <p:ext uri="{BB962C8B-B14F-4D97-AF65-F5344CB8AC3E}">
        <p14:creationId xmlns:p14="http://schemas.microsoft.com/office/powerpoint/2010/main" val="950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392934"/>
            <a:ext cx="10994760" cy="4682945"/>
          </a:xfrm>
        </p:spPr>
        <p:txBody>
          <a:bodyPr>
            <a:noAutofit/>
          </a:bodyPr>
          <a:lstStyle/>
          <a:p>
            <a:r>
              <a:rPr lang="en-IN" dirty="0" err="1" smtClean="0"/>
              <a:t>Carbapenem</a:t>
            </a:r>
            <a:r>
              <a:rPr lang="en-IN" dirty="0" smtClean="0"/>
              <a:t> resistant isolates - </a:t>
            </a:r>
            <a:r>
              <a:rPr lang="en-IN" dirty="0" err="1" smtClean="0"/>
              <a:t>Polymyxins</a:t>
            </a:r>
            <a:r>
              <a:rPr lang="en-IN" dirty="0" smtClean="0"/>
              <a:t>, </a:t>
            </a:r>
            <a:r>
              <a:rPr lang="en-IN" dirty="0" err="1" smtClean="0"/>
              <a:t>fosfomycin</a:t>
            </a:r>
            <a:r>
              <a:rPr lang="en-IN" dirty="0" smtClean="0"/>
              <a:t> or </a:t>
            </a:r>
            <a:r>
              <a:rPr lang="en-IN" dirty="0" err="1" smtClean="0"/>
              <a:t>tigecycline</a:t>
            </a: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7189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ENTEROBACTER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the session, the students will be able to</a:t>
            </a:r>
          </a:p>
          <a:p>
            <a:r>
              <a:rPr lang="en-US" dirty="0"/>
              <a:t>Describe morphology and </a:t>
            </a:r>
            <a:r>
              <a:rPr lang="en-US" dirty="0" smtClean="0"/>
              <a:t>antigens of few important </a:t>
            </a:r>
            <a:r>
              <a:rPr lang="en-US" dirty="0" err="1" smtClean="0"/>
              <a:t>enterobacteriaceae</a:t>
            </a:r>
            <a:endParaRPr lang="en-US" dirty="0"/>
          </a:p>
          <a:p>
            <a:r>
              <a:rPr lang="en-US" dirty="0"/>
              <a:t>Describe Pathogenesis &amp; Clinical features</a:t>
            </a:r>
          </a:p>
          <a:p>
            <a:r>
              <a:rPr lang="en-US" dirty="0"/>
              <a:t>Choose appropriate lab diagnosis and interpret the results</a:t>
            </a:r>
          </a:p>
          <a:p>
            <a:r>
              <a:rPr lang="en-US" dirty="0"/>
              <a:t>Describe prevention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9736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ENTEROBACTER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Similar to </a:t>
            </a:r>
            <a:r>
              <a:rPr lang="en-IN" i="1" dirty="0" err="1" smtClean="0"/>
              <a:t>Klebsiella</a:t>
            </a:r>
            <a:r>
              <a:rPr lang="en-IN" dirty="0" smtClean="0"/>
              <a:t> in most biochemical reactions differs in being </a:t>
            </a:r>
            <a:r>
              <a:rPr lang="en-IN" b="1" dirty="0" smtClean="0"/>
              <a:t>motile</a:t>
            </a:r>
            <a:r>
              <a:rPr lang="en-IN" dirty="0" smtClean="0"/>
              <a:t> and </a:t>
            </a:r>
            <a:r>
              <a:rPr lang="en-IN" b="1" dirty="0" smtClean="0"/>
              <a:t>ornithine decarboxylase positive</a:t>
            </a:r>
          </a:p>
          <a:p>
            <a:r>
              <a:rPr lang="en-IN" i="1" dirty="0" smtClean="0"/>
              <a:t>E. </a:t>
            </a:r>
            <a:r>
              <a:rPr lang="en-IN" i="1" dirty="0" err="1" smtClean="0"/>
              <a:t>aerogenes</a:t>
            </a:r>
            <a:r>
              <a:rPr lang="en-IN" i="1" dirty="0" smtClean="0"/>
              <a:t> and E. Cloacae - </a:t>
            </a:r>
            <a:r>
              <a:rPr lang="en-IN" dirty="0" smtClean="0"/>
              <a:t>common isolated species from the clinical specimens</a:t>
            </a:r>
          </a:p>
          <a:p>
            <a:r>
              <a:rPr lang="en-IN" dirty="0" smtClean="0"/>
              <a:t>Widely distributed in water, sewage, soil and </a:t>
            </a:r>
            <a:r>
              <a:rPr lang="en-IN" dirty="0" err="1" smtClean="0"/>
              <a:t>feces</a:t>
            </a:r>
            <a:r>
              <a:rPr lang="en-IN" dirty="0" smtClean="0"/>
              <a:t> of healthy persons</a:t>
            </a:r>
          </a:p>
        </p:txBody>
      </p:sp>
    </p:spTree>
    <p:extLst>
      <p:ext uri="{BB962C8B-B14F-4D97-AF65-F5344CB8AC3E}">
        <p14:creationId xmlns:p14="http://schemas.microsoft.com/office/powerpoint/2010/main" val="20788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ENTEROBACTER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Opportunistic pathogens</a:t>
            </a:r>
          </a:p>
          <a:p>
            <a:r>
              <a:rPr lang="en-IN" dirty="0" smtClean="0"/>
              <a:t>Wound infection, urinary and respiratory tract infections</a:t>
            </a:r>
          </a:p>
          <a:p>
            <a:r>
              <a:rPr lang="en-IN" dirty="0" smtClean="0"/>
              <a:t>Occasionally </a:t>
            </a:r>
            <a:r>
              <a:rPr lang="en-IN" dirty="0" err="1" smtClean="0"/>
              <a:t>septicemia</a:t>
            </a:r>
            <a:r>
              <a:rPr lang="en-IN" dirty="0" smtClean="0"/>
              <a:t> and meningitis </a:t>
            </a:r>
          </a:p>
          <a:p>
            <a:r>
              <a:rPr lang="en-IN" dirty="0" smtClean="0"/>
              <a:t>Most </a:t>
            </a:r>
            <a:r>
              <a:rPr lang="en-IN" i="1" dirty="0" err="1" smtClean="0"/>
              <a:t>Enterobacter</a:t>
            </a:r>
            <a:r>
              <a:rPr lang="en-IN" i="1" dirty="0" smtClean="0"/>
              <a:t> </a:t>
            </a:r>
            <a:r>
              <a:rPr lang="en-IN" dirty="0" smtClean="0"/>
              <a:t>isolated are MDR</a:t>
            </a:r>
          </a:p>
          <a:p>
            <a:r>
              <a:rPr lang="en-IN" dirty="0" smtClean="0"/>
              <a:t>Guideline for treatment is same as that for </a:t>
            </a:r>
            <a:r>
              <a:rPr lang="en-IN" i="1" dirty="0" smtClean="0"/>
              <a:t>E. coli or </a:t>
            </a:r>
            <a:r>
              <a:rPr lang="en-IN" i="1" dirty="0" err="1" smtClean="0"/>
              <a:t>Klebsiella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0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79576" y="1124744"/>
          <a:ext cx="7416822" cy="503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03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E.cloacae</a:t>
                      </a:r>
                      <a:endParaRPr lang="en-IN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E.aerogenes</a:t>
                      </a:r>
                      <a:endParaRPr lang="en-IN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 from glycerol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‒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₊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Aesculin</a:t>
                      </a:r>
                      <a:r>
                        <a:rPr lang="en-US" sz="2400" baseline="0" dirty="0" smtClean="0"/>
                        <a:t> hydrolysis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‒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₊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Lysine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decarboxylase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‒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₊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Arginine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dihydrolase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₊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₊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5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Pictures\Enterobacter%20aerogenes-Gram%20S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0"/>
            <a:ext cx="5112568" cy="3312368"/>
          </a:xfrm>
          <a:prstGeom prst="rect">
            <a:avLst/>
          </a:prstGeom>
          <a:noFill/>
        </p:spPr>
      </p:pic>
      <p:pic>
        <p:nvPicPr>
          <p:cNvPr id="3075" name="Picture 3" descr="C:\Users\SONY\Pictures\enterb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717032"/>
            <a:ext cx="4968552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20137" y="177281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GRAM STAINED PICTURE OF </a:t>
            </a:r>
            <a:r>
              <a:rPr lang="en-US" sz="2400" i="1" dirty="0"/>
              <a:t>ENTEROBACTER</a:t>
            </a:r>
            <a:endParaRPr lang="en-IN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320137" y="4653136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COLONIES OF </a:t>
            </a:r>
            <a:r>
              <a:rPr lang="en-US" sz="2400" i="1" dirty="0"/>
              <a:t>ENTEROBACTER</a:t>
            </a:r>
            <a:r>
              <a:rPr lang="en-US" sz="2400" dirty="0"/>
              <a:t> IN MACCONKEY AGAR PLATE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307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SERRATIA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Saprophyte</a:t>
            </a:r>
            <a:r>
              <a:rPr lang="en-IN" dirty="0" smtClean="0"/>
              <a:t> found in water, soil and food </a:t>
            </a:r>
          </a:p>
          <a:p>
            <a:r>
              <a:rPr lang="en-IN" dirty="0" smtClean="0"/>
              <a:t>May grow in sputum after collection and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sputum red (</a:t>
            </a:r>
            <a:r>
              <a:rPr lang="en-IN" b="1" dirty="0" err="1" smtClean="0"/>
              <a:t>Pseudohemoptysis</a:t>
            </a:r>
            <a:r>
              <a:rPr lang="en-IN" dirty="0" smtClean="0"/>
              <a:t>)</a:t>
            </a:r>
          </a:p>
          <a:p>
            <a:r>
              <a:rPr lang="en-IN" b="1" dirty="0" smtClean="0"/>
              <a:t>Nosocomial infections </a:t>
            </a:r>
            <a:r>
              <a:rPr lang="en-IN" dirty="0" smtClean="0"/>
              <a:t>- meningitis, endocarditis, </a:t>
            </a:r>
            <a:r>
              <a:rPr lang="en-IN" dirty="0" err="1" smtClean="0"/>
              <a:t>septicemia</a:t>
            </a:r>
            <a:r>
              <a:rPr lang="en-IN" dirty="0" smtClean="0"/>
              <a:t>, urinary, respiratory and wound infections</a:t>
            </a:r>
          </a:p>
          <a:p>
            <a:r>
              <a:rPr lang="en-IN" b="1" dirty="0" smtClean="0"/>
              <a:t>Hospital strains </a:t>
            </a:r>
            <a:r>
              <a:rPr lang="en-IN" dirty="0" smtClean="0"/>
              <a:t>- often non-pigmented and multiple drug resistant (produce </a:t>
            </a:r>
            <a:r>
              <a:rPr lang="en-IN" dirty="0" err="1" smtClean="0"/>
              <a:t>AmpC</a:t>
            </a:r>
            <a:r>
              <a:rPr lang="en-IN" dirty="0" smtClean="0"/>
              <a:t> </a:t>
            </a:r>
            <a:r>
              <a:rPr lang="el-GR" dirty="0" smtClean="0"/>
              <a:t>β-</a:t>
            </a:r>
            <a:r>
              <a:rPr lang="en-IN" dirty="0" smtClean="0"/>
              <a:t>lactamases)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05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4267" b="1" dirty="0">
                <a:solidFill>
                  <a:schemeClr val="bg1"/>
                </a:solidFill>
              </a:rPr>
              <a:t>SERRATIA</a:t>
            </a:r>
            <a:endParaRPr lang="en-IN" sz="4267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300827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Production of a </a:t>
            </a:r>
            <a:r>
              <a:rPr lang="en-IN" b="1" dirty="0" smtClean="0"/>
              <a:t>red non-diffusible pigment </a:t>
            </a:r>
            <a:r>
              <a:rPr lang="en-IN" dirty="0" smtClean="0"/>
              <a:t>called </a:t>
            </a:r>
            <a:r>
              <a:rPr lang="en-IN" dirty="0" err="1" smtClean="0"/>
              <a:t>prodigiosin</a:t>
            </a:r>
            <a:r>
              <a:rPr lang="en-IN" dirty="0" smtClean="0"/>
              <a:t>, which is formed optimally at 30°C</a:t>
            </a:r>
          </a:p>
          <a:p>
            <a:r>
              <a:rPr lang="en-IN" i="1" dirty="0" smtClean="0"/>
              <a:t>S. </a:t>
            </a:r>
            <a:r>
              <a:rPr lang="en-IN" i="1" dirty="0" err="1" smtClean="0"/>
              <a:t>marcescens</a:t>
            </a:r>
            <a:r>
              <a:rPr lang="en-IN" i="1" dirty="0" smtClean="0"/>
              <a:t> - </a:t>
            </a:r>
            <a:r>
              <a:rPr lang="en-IN" dirty="0" smtClean="0"/>
              <a:t>medically most important species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2143" r="37608"/>
          <a:stretch>
            <a:fillRect/>
          </a:stretch>
        </p:blipFill>
        <p:spPr bwMode="auto">
          <a:xfrm>
            <a:off x="7467894" y="1943130"/>
            <a:ext cx="4125487" cy="39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SERRATIA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Biochemical properties:</a:t>
            </a:r>
            <a:endParaRPr lang="en-IN" b="1" i="1" dirty="0" smtClean="0"/>
          </a:p>
          <a:p>
            <a:pPr>
              <a:buFontTx/>
              <a:buChar char="-"/>
            </a:pPr>
            <a:r>
              <a:rPr lang="en-IN" dirty="0" smtClean="0"/>
              <a:t>Production of lipase, </a:t>
            </a:r>
            <a:r>
              <a:rPr lang="en-IN" dirty="0" err="1" smtClean="0"/>
              <a:t>gelatinase</a:t>
            </a:r>
            <a:r>
              <a:rPr lang="en-IN" dirty="0" smtClean="0"/>
              <a:t> and </a:t>
            </a:r>
            <a:r>
              <a:rPr lang="en-IN" dirty="0" err="1" smtClean="0"/>
              <a:t>Dnase</a:t>
            </a:r>
            <a:r>
              <a:rPr lang="en-IN" dirty="0" smtClean="0"/>
              <a:t> </a:t>
            </a:r>
          </a:p>
          <a:p>
            <a:pPr>
              <a:buFontTx/>
              <a:buChar char="-"/>
            </a:pPr>
            <a:r>
              <a:rPr lang="en-IN" dirty="0" smtClean="0"/>
              <a:t>Resistant to colistin and </a:t>
            </a:r>
            <a:r>
              <a:rPr lang="en-IN" dirty="0" err="1" smtClean="0"/>
              <a:t>cephalothin</a:t>
            </a:r>
            <a:endParaRPr lang="en-IN" dirty="0" smtClean="0"/>
          </a:p>
          <a:p>
            <a:r>
              <a:rPr lang="en-IN" b="1" dirty="0" smtClean="0"/>
              <a:t>Treatment: </a:t>
            </a:r>
            <a:r>
              <a:rPr lang="en-IN" dirty="0" smtClean="0"/>
              <a:t>Most are MDR</a:t>
            </a:r>
          </a:p>
          <a:p>
            <a:pPr>
              <a:buFontTx/>
              <a:buChar char="-"/>
            </a:pPr>
            <a:r>
              <a:rPr lang="en-IN" dirty="0" smtClean="0"/>
              <a:t>Guideline for treatment is same as that for </a:t>
            </a:r>
            <a:r>
              <a:rPr lang="en-IN" i="1" dirty="0" smtClean="0"/>
              <a:t>E. coli </a:t>
            </a:r>
            <a:r>
              <a:rPr lang="en-IN" dirty="0" smtClean="0"/>
              <a:t>except </a:t>
            </a:r>
          </a:p>
          <a:p>
            <a:pPr>
              <a:buFontTx/>
              <a:buChar char="-"/>
            </a:pPr>
            <a:r>
              <a:rPr lang="en-IN" dirty="0" smtClean="0"/>
              <a:t>Intrinsically resistant to </a:t>
            </a:r>
            <a:r>
              <a:rPr lang="en-IN" dirty="0" err="1" smtClean="0"/>
              <a:t>polymyxins</a:t>
            </a:r>
            <a:r>
              <a:rPr lang="en-IN" dirty="0" smtClean="0"/>
              <a:t> and nitrofurantoin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Pictures\Serratia%20marcescens%20fi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260650"/>
            <a:ext cx="4824536" cy="3168351"/>
          </a:xfrm>
          <a:prstGeom prst="rect">
            <a:avLst/>
          </a:prstGeom>
          <a:noFill/>
        </p:spPr>
      </p:pic>
      <p:pic>
        <p:nvPicPr>
          <p:cNvPr id="4099" name="Picture 3" descr="C:\Users\SONY\Pictures\gram stain of serr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3573016"/>
            <a:ext cx="4824536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32104" y="1340769"/>
            <a:ext cx="310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COLONIES OF </a:t>
            </a:r>
            <a:r>
              <a:rPr lang="en-US" sz="2400" i="1" dirty="0"/>
              <a:t>SERRATIA</a:t>
            </a:r>
            <a:endParaRPr lang="en-IN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47529" y="486916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GRAM STAINED PICTURE OF </a:t>
            </a:r>
            <a:r>
              <a:rPr lang="en-US" sz="2400" i="1" dirty="0"/>
              <a:t>SERRATIA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3595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1" y="11398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283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5" y="1424352"/>
            <a:ext cx="3539271" cy="35392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1" y="571498"/>
            <a:ext cx="4935414" cy="48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effectLst/>
              </a:rPr>
              <a:t>Enterobacteriaceae</a:t>
            </a:r>
            <a:endParaRPr lang="en-IN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3467" b="1" dirty="0"/>
              <a:t>Family Characters (General Properties)</a:t>
            </a:r>
          </a:p>
          <a:p>
            <a:r>
              <a:rPr lang="en-IN" sz="3467" dirty="0"/>
              <a:t>Gram-negative bacilli</a:t>
            </a:r>
          </a:p>
          <a:p>
            <a:r>
              <a:rPr lang="en-IN" sz="3467" dirty="0"/>
              <a:t>Aerobes and facultative anaerobes, </a:t>
            </a:r>
            <a:r>
              <a:rPr lang="en-IN" sz="3467" dirty="0" smtClean="0"/>
              <a:t></a:t>
            </a:r>
            <a:r>
              <a:rPr lang="en-IN" sz="3467" dirty="0" err="1" smtClean="0"/>
              <a:t>Nonfastidious</a:t>
            </a:r>
            <a:endParaRPr lang="en-IN" sz="3467" dirty="0"/>
          </a:p>
          <a:p>
            <a:r>
              <a:rPr lang="en-IN" sz="3467" dirty="0"/>
              <a:t>Ferment glucose to produce acid with or without gas</a:t>
            </a:r>
          </a:p>
          <a:p>
            <a:r>
              <a:rPr lang="en-IN" sz="3467" dirty="0"/>
              <a:t>Reduce nitrate to nitrite</a:t>
            </a:r>
          </a:p>
          <a:p>
            <a:r>
              <a:rPr lang="en-IN" sz="3467" dirty="0"/>
              <a:t>Catalase positive, oxidase negative</a:t>
            </a:r>
          </a:p>
          <a:p>
            <a:r>
              <a:rPr lang="en-IN" sz="3467" dirty="0"/>
              <a:t>Motile with peritrichous flagella, or </a:t>
            </a:r>
            <a:r>
              <a:rPr lang="en-IN" sz="3467" dirty="0" err="1"/>
              <a:t>nonmotile</a:t>
            </a:r>
            <a:endParaRPr lang="en-IN" sz="3467" dirty="0"/>
          </a:p>
          <a:p>
            <a:r>
              <a:rPr lang="en-IN" sz="3467" dirty="0"/>
              <a:t>Mostly commensals in human intestine - </a:t>
            </a:r>
            <a:r>
              <a:rPr lang="en-IN" sz="3467" b="1" dirty="0"/>
              <a:t>Coliform bacilli</a:t>
            </a:r>
            <a:endParaRPr lang="en-IN" sz="3467" dirty="0"/>
          </a:p>
        </p:txBody>
      </p:sp>
    </p:spTree>
    <p:extLst>
      <p:ext uri="{BB962C8B-B14F-4D97-AF65-F5344CB8AC3E}">
        <p14:creationId xmlns:p14="http://schemas.microsoft.com/office/powerpoint/2010/main" val="41486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" y="413239"/>
            <a:ext cx="3509771" cy="34161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68" y="2121328"/>
            <a:ext cx="4589585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27" y="1113448"/>
            <a:ext cx="6557746" cy="4351338"/>
          </a:xfrm>
        </p:spPr>
      </p:pic>
    </p:spTree>
    <p:extLst>
      <p:ext uri="{BB962C8B-B14F-4D97-AF65-F5344CB8AC3E}">
        <p14:creationId xmlns:p14="http://schemas.microsoft.com/office/powerpoint/2010/main" val="33140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HAFNIA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i="1" dirty="0" smtClean="0"/>
              <a:t>H. alvei </a:t>
            </a:r>
            <a:r>
              <a:rPr lang="en-IN" i="1" dirty="0" smtClean="0"/>
              <a:t>- </a:t>
            </a:r>
            <a:r>
              <a:rPr lang="en-IN" dirty="0" smtClean="0"/>
              <a:t>only species </a:t>
            </a:r>
          </a:p>
          <a:p>
            <a:r>
              <a:rPr lang="en-IN" dirty="0" smtClean="0"/>
              <a:t>Rarely isolated from wounds, abscess, sputum, urine and blood</a:t>
            </a:r>
          </a:p>
          <a:p>
            <a:r>
              <a:rPr lang="en-IN" dirty="0" smtClean="0"/>
              <a:t>Lactose non-fermenter </a:t>
            </a:r>
          </a:p>
          <a:p>
            <a:r>
              <a:rPr lang="en-IN" dirty="0" smtClean="0"/>
              <a:t>Positive for lysine and ornithine decarboxylase</a:t>
            </a:r>
          </a:p>
          <a:p>
            <a:r>
              <a:rPr lang="en-IN" dirty="0" smtClean="0"/>
              <a:t>Similar to </a:t>
            </a:r>
            <a:r>
              <a:rPr lang="en-IN" i="1" dirty="0" err="1" smtClean="0"/>
              <a:t>Serratia</a:t>
            </a:r>
            <a:r>
              <a:rPr lang="en-IN" i="1" dirty="0" smtClean="0"/>
              <a:t>, </a:t>
            </a:r>
            <a:r>
              <a:rPr lang="en-IN" dirty="0" smtClean="0"/>
              <a:t>the biochemical reactions are most reliable when tested at 30°C.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33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Q1.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An 85-year-old male nursing home patient with a </a:t>
            </a:r>
            <a:r>
              <a:rPr lang="en-IN" dirty="0" smtClean="0"/>
              <a:t>history of </a:t>
            </a:r>
            <a:r>
              <a:rPr lang="en-IN" dirty="0"/>
              <a:t>alcoholism suddenly developed a </a:t>
            </a:r>
            <a:r>
              <a:rPr lang="en-IN" dirty="0" smtClean="0"/>
              <a:t>flu-like illness. He </a:t>
            </a:r>
            <a:r>
              <a:rPr lang="en-IN" dirty="0"/>
              <a:t>complained of chills and fever and had </a:t>
            </a:r>
            <a:r>
              <a:rPr lang="en-IN" dirty="0" smtClean="0"/>
              <a:t>frequent coughing </a:t>
            </a:r>
            <a:r>
              <a:rPr lang="en-IN" dirty="0"/>
              <a:t>spells productive of thick, bloody </a:t>
            </a:r>
            <a:r>
              <a:rPr lang="en-IN" dirty="0" smtClean="0"/>
              <a:t>sputum. The </a:t>
            </a:r>
            <a:r>
              <a:rPr lang="en-IN" dirty="0"/>
              <a:t>attending physician diagnosed </a:t>
            </a:r>
            <a:r>
              <a:rPr lang="en-IN" dirty="0" smtClean="0"/>
              <a:t>bronchopneumonia and </a:t>
            </a:r>
            <a:r>
              <a:rPr lang="en-IN" dirty="0"/>
              <a:t>prescribed antibiotics, but regrettably the </a:t>
            </a:r>
            <a:r>
              <a:rPr lang="en-IN" dirty="0" smtClean="0"/>
              <a:t>patient died </a:t>
            </a:r>
            <a:r>
              <a:rPr lang="en-IN" dirty="0"/>
              <a:t>within a week. What is the most likely cause of </a:t>
            </a:r>
            <a:r>
              <a:rPr lang="en-IN" dirty="0" smtClean="0"/>
              <a:t>the patient’s </a:t>
            </a:r>
            <a:r>
              <a:rPr lang="en-IN" dirty="0"/>
              <a:t>pneumonia</a:t>
            </a:r>
            <a:r>
              <a:rPr lang="en-IN" dirty="0" smtClean="0"/>
              <a:t>?</a:t>
            </a:r>
          </a:p>
          <a:p>
            <a:pPr marL="0" indent="0">
              <a:buNone/>
            </a:pPr>
            <a:endParaRPr lang="en-IN" dirty="0"/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Haemophilus influenzae</a:t>
            </a:r>
            <a:endParaRPr lang="en-IN" sz="2800" i="1" dirty="0"/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Klebsiella </a:t>
            </a:r>
            <a:r>
              <a:rPr lang="en-IN" sz="2800" i="1" dirty="0"/>
              <a:t>pneumoniae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Mycoplasma </a:t>
            </a:r>
            <a:r>
              <a:rPr lang="en-IN" sz="2800" i="1" dirty="0"/>
              <a:t>pneumoniae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Streptococcus </a:t>
            </a:r>
            <a:r>
              <a:rPr lang="en-IN" sz="2800" i="1" dirty="0"/>
              <a:t>pneumoniae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55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IN" dirty="0" smtClean="0"/>
              <a:t>Q2.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47254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 bacterium, cultured on </a:t>
            </a:r>
            <a:r>
              <a:rPr lang="en-IN" dirty="0" err="1"/>
              <a:t>MacConkey</a:t>
            </a:r>
            <a:r>
              <a:rPr lang="en-IN" dirty="0"/>
              <a:t> agar (shown in </a:t>
            </a:r>
            <a:r>
              <a:rPr lang="en-IN" dirty="0" smtClean="0"/>
              <a:t>the photograph</a:t>
            </a:r>
            <a:r>
              <a:rPr lang="en-IN" dirty="0"/>
              <a:t>), was isolated from sputum and blood of </a:t>
            </a:r>
            <a:r>
              <a:rPr lang="en-IN" dirty="0" smtClean="0"/>
              <a:t>the patient </a:t>
            </a:r>
            <a:r>
              <a:rPr lang="en-IN" dirty="0"/>
              <a:t>in the </a:t>
            </a:r>
            <a:r>
              <a:rPr lang="en-IN" dirty="0" smtClean="0"/>
              <a:t>previous  </a:t>
            </a:r>
            <a:r>
              <a:rPr lang="en-IN" dirty="0"/>
              <a:t>case. What is the primary function </a:t>
            </a:r>
            <a:r>
              <a:rPr lang="en-IN" dirty="0" smtClean="0"/>
              <a:t>of the </a:t>
            </a:r>
            <a:r>
              <a:rPr lang="en-IN" dirty="0"/>
              <a:t>pathogenicity determinant depicted in this photo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98" y="3245209"/>
            <a:ext cx="4202039" cy="3122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618" y="2784765"/>
            <a:ext cx="4343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IN" sz="2400" dirty="0" err="1" smtClean="0">
                <a:latin typeface="Berkeley-Medium"/>
              </a:rPr>
              <a:t>Antiphagocytic</a:t>
            </a:r>
            <a:r>
              <a:rPr lang="en-IN" sz="2400" dirty="0">
                <a:latin typeface="Berkeley-Medium"/>
              </a:rPr>
              <a:t>, unless </a:t>
            </a:r>
            <a:r>
              <a:rPr lang="en-IN" sz="2400" dirty="0" err="1">
                <a:latin typeface="Berkeley-Medium"/>
              </a:rPr>
              <a:t>opsonization</a:t>
            </a:r>
            <a:r>
              <a:rPr lang="en-IN" sz="2400" dirty="0">
                <a:latin typeface="Berkeley-Medium"/>
              </a:rPr>
              <a:t> occurs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Degrades </a:t>
            </a:r>
            <a:r>
              <a:rPr lang="en-IN" sz="2400" dirty="0">
                <a:latin typeface="Berkeley-Medium"/>
              </a:rPr>
              <a:t>secretory IgA on mucosal surfaces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Inhibits </a:t>
            </a:r>
            <a:r>
              <a:rPr lang="en-IN" sz="2400" dirty="0">
                <a:latin typeface="Berkeley-Medium"/>
              </a:rPr>
              <a:t>the function of complement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Lyses </a:t>
            </a:r>
            <a:r>
              <a:rPr lang="en-IN" sz="2400" dirty="0">
                <a:latin typeface="Berkeley-Medium"/>
              </a:rPr>
              <a:t>neutrophils and macrophages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2400" dirty="0" smtClean="0">
                <a:latin typeface="Berkeley-Medium"/>
              </a:rPr>
              <a:t>Protease </a:t>
            </a:r>
            <a:r>
              <a:rPr lang="en-IN" sz="2400" dirty="0">
                <a:latin typeface="Berkeley-Medium"/>
              </a:rPr>
              <a:t>activity and disrupts membranes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85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What is the O antigen of Enterobacteriaceae?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Cell surface polysaccharide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channel controlling substance taken into the organism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flagella protein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Cell wall lipopolysaccharide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74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072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Q4.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900" dirty="0"/>
              <a:t>A 23-year-old woman comes to your office because, for 3 days, she has experienced burning with urination, increased frequency of urination, and a continual feeling that she needs to urinate. She does not have vaginal discharge, fever, or flank pain. </a:t>
            </a:r>
            <a:endParaRPr lang="en-IN" sz="2900" dirty="0" smtClean="0"/>
          </a:p>
          <a:p>
            <a:pPr marL="0" indent="0">
              <a:buNone/>
            </a:pPr>
            <a:r>
              <a:rPr lang="en-IN" sz="2900" dirty="0" smtClean="0"/>
              <a:t>Rapid </a:t>
            </a:r>
            <a:r>
              <a:rPr lang="en-IN" sz="2900" dirty="0"/>
              <a:t>‘dipstick’ urine tests are consistent with uncomplicated cystitis. Culture of urine on standard media produces a lactose-fermenting Gram negative </a:t>
            </a:r>
            <a:r>
              <a:rPr lang="en-IN" sz="2900" dirty="0" smtClean="0"/>
              <a:t>rod.</a:t>
            </a:r>
          </a:p>
          <a:p>
            <a:pPr marL="0" indent="0">
              <a:buNone/>
            </a:pPr>
            <a:r>
              <a:rPr lang="en-IN" sz="2900" dirty="0"/>
              <a:t>In situations such as this, what </a:t>
            </a:r>
            <a:r>
              <a:rPr lang="en-IN" sz="2900" dirty="0" smtClean="0"/>
              <a:t>are </a:t>
            </a:r>
            <a:r>
              <a:rPr lang="en-IN" sz="2900" dirty="0"/>
              <a:t>the </a:t>
            </a:r>
            <a:r>
              <a:rPr lang="en-IN" sz="2900" dirty="0" smtClean="0"/>
              <a:t>likely </a:t>
            </a:r>
            <a:r>
              <a:rPr lang="en-IN" sz="2900" dirty="0"/>
              <a:t>pathogen</a:t>
            </a:r>
            <a:r>
              <a:rPr lang="en-IN" sz="2900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Klebsiella pneumoniae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E Coli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err="1" smtClean="0"/>
              <a:t>Enterobacter</a:t>
            </a:r>
            <a:endParaRPr lang="en-IN" sz="2900" dirty="0" smtClean="0"/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CONS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Salmonella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900" dirty="0" smtClean="0"/>
              <a:t>Pseudomonas</a:t>
            </a:r>
            <a:endParaRPr lang="en-IN" sz="2900" dirty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38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Q5.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Isolate from previous Q was tested further with following results</a:t>
            </a:r>
          </a:p>
          <a:p>
            <a:pPr lvl="1"/>
            <a:r>
              <a:rPr lang="en-IN" dirty="0" smtClean="0"/>
              <a:t>Indole-Negative, Citrate –Positive, Urease – positive, Sucrose ferments with gas</a:t>
            </a:r>
          </a:p>
          <a:p>
            <a:pPr lvl="1"/>
            <a:r>
              <a:rPr lang="en-IN" dirty="0" err="1" smtClean="0"/>
              <a:t>Nonmotile</a:t>
            </a:r>
            <a:r>
              <a:rPr lang="en-IN" dirty="0" smtClean="0"/>
              <a:t> &amp; </a:t>
            </a:r>
          </a:p>
          <a:p>
            <a:pPr lvl="1"/>
            <a:r>
              <a:rPr lang="en-IN" dirty="0" smtClean="0"/>
              <a:t>Sensitive to 3</a:t>
            </a:r>
            <a:r>
              <a:rPr lang="en-IN" baseline="30000" dirty="0" smtClean="0"/>
              <a:t>rd</a:t>
            </a:r>
            <a:r>
              <a:rPr lang="en-IN" dirty="0" smtClean="0"/>
              <a:t> gen </a:t>
            </a:r>
            <a:r>
              <a:rPr lang="en-IN" dirty="0" err="1" smtClean="0"/>
              <a:t>cephalosporines</a:t>
            </a:r>
            <a:r>
              <a:rPr lang="en-IN" dirty="0" smtClean="0"/>
              <a:t> and quinolones</a:t>
            </a:r>
          </a:p>
          <a:p>
            <a:pPr marL="0" indent="0">
              <a:buNone/>
            </a:pPr>
            <a:r>
              <a:rPr lang="en-IN" dirty="0" smtClean="0"/>
              <a:t>Hence the isolate is </a:t>
            </a:r>
          </a:p>
          <a:p>
            <a:pPr marL="0" indent="0">
              <a:buNone/>
            </a:pPr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/>
              <a:t>Klebsiella pneumoniae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/>
              <a:t>E Coli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err="1" smtClean="0"/>
              <a:t>Enterobacter</a:t>
            </a:r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Pseudomonas</a:t>
            </a:r>
            <a:endParaRPr lang="en-IN" dirty="0"/>
          </a:p>
          <a:p>
            <a:endParaRPr lang="en-IN" dirty="0"/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32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921056"/>
            <a:ext cx="5152291" cy="5152291"/>
          </a:xfrm>
        </p:spPr>
      </p:pic>
    </p:spTree>
    <p:extLst>
      <p:ext uri="{BB962C8B-B14F-4D97-AF65-F5344CB8AC3E}">
        <p14:creationId xmlns:p14="http://schemas.microsoft.com/office/powerpoint/2010/main" val="36686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Classification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941436"/>
              </p:ext>
            </p:extLst>
          </p:nvPr>
        </p:nvGraphicFramePr>
        <p:xfrm>
          <a:off x="191407" y="1595967"/>
          <a:ext cx="11809189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Groups</a:t>
                      </a:r>
                      <a:endParaRPr lang="en-IN" sz="27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Lactose fermentation 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Colonies  on MacConkey agar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Examples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Lactose fermenters (LF)-all are coliform bacilli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Ferment lactose producing acid 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Produce pink </a:t>
                      </a:r>
                      <a:r>
                        <a:rPr lang="en-IN" sz="2700" dirty="0" err="1"/>
                        <a:t>colored</a:t>
                      </a:r>
                      <a:r>
                        <a:rPr lang="en-IN" sz="2700" dirty="0"/>
                        <a:t> colonies,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(acid changes the </a:t>
                      </a:r>
                      <a:r>
                        <a:rPr lang="en-IN" sz="2700" dirty="0" smtClean="0"/>
                        <a:t>colour of indicator </a:t>
                      </a:r>
                      <a:r>
                        <a:rPr lang="en-IN" sz="2700" dirty="0"/>
                        <a:t>to pink)</a:t>
                      </a:r>
                      <a:endParaRPr lang="en-IN" sz="27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Escherichia, Klebsiella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Citrobacter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Non lactose fermenters (NLF)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Do not ferment lactose 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Produce pale or colorless colonies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Salmonella, Shigella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Proteus, </a:t>
                      </a:r>
                      <a:r>
                        <a:rPr lang="en-IN" sz="2700" dirty="0" err="1"/>
                        <a:t>Morganella</a:t>
                      </a:r>
                      <a:r>
                        <a:rPr lang="en-IN" sz="2700" dirty="0"/>
                        <a:t>, </a:t>
                      </a:r>
                      <a:r>
                        <a:rPr lang="en-IN" sz="2700" dirty="0" err="1"/>
                        <a:t>Providencia</a:t>
                      </a:r>
                      <a:r>
                        <a:rPr lang="en-IN" sz="2700" dirty="0"/>
                        <a:t> and </a:t>
                      </a:r>
                      <a:r>
                        <a:rPr lang="en-IN" sz="2700" dirty="0" err="1"/>
                        <a:t>Yersinia</a:t>
                      </a:r>
                      <a:endParaRPr lang="en-IN" sz="27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Classification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99017" y="1595966"/>
          <a:ext cx="11197968" cy="42763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Groups</a:t>
                      </a:r>
                      <a:endParaRPr lang="en-IN" sz="27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Lactose fermentation 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Colonies  on MacConkey agar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Examples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Late lactose fermenters (LLF or previously called as </a:t>
                      </a:r>
                      <a:r>
                        <a:rPr lang="en-IN" sz="2700" dirty="0" err="1"/>
                        <a:t>paracolon</a:t>
                      </a:r>
                      <a:r>
                        <a:rPr lang="en-IN" sz="2700" dirty="0"/>
                        <a:t> bacilli)</a:t>
                      </a:r>
                      <a:endParaRPr lang="en-IN" sz="27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Ferment lactose after 2-8 days of incubation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At 24 hrs incubation- produce pale or colorless colonies,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/>
                        <a:t>After 2 days- produce pink color colonies</a:t>
                      </a:r>
                      <a:endParaRPr lang="en-IN" sz="27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700" dirty="0"/>
                        <a:t>Shigella </a:t>
                      </a:r>
                      <a:r>
                        <a:rPr lang="en-IN" sz="2700" dirty="0" err="1"/>
                        <a:t>sonnei</a:t>
                      </a:r>
                      <a:endParaRPr lang="en-IN" sz="27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0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Ewing’s Classification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13443" y="1595966"/>
          <a:ext cx="9569117" cy="46835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 dirty="0"/>
                        <a:t>Tribe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Genus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 dirty="0"/>
                        <a:t>Tribe I-</a:t>
                      </a:r>
                      <a:r>
                        <a:rPr lang="en-IN" sz="3200" dirty="0" err="1"/>
                        <a:t>Escherichieae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Escherichia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Shigella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Tribe II-Edwardsielleae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Edwardsiella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Tribe III-Salmonelleae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/>
                        <a:t>Salmonella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 dirty="0"/>
                        <a:t>Tribe IV-</a:t>
                      </a:r>
                      <a:r>
                        <a:rPr lang="en-IN" sz="3200" dirty="0" err="1"/>
                        <a:t>Citrobactereae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3200" dirty="0" err="1"/>
                        <a:t>Citrobacter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4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Ewing’s Classification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17052" y="1595967"/>
          <a:ext cx="8754689" cy="4897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/>
                        <a:t>Tribe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Genus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/>
                        <a:t>Tribe V-</a:t>
                      </a:r>
                      <a:r>
                        <a:rPr lang="en-IN" sz="3200" dirty="0" err="1"/>
                        <a:t>Klebsielleae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 err="1"/>
                        <a:t>Klebsiella</a:t>
                      </a:r>
                      <a:endParaRPr lang="en-IN" sz="3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 err="1"/>
                        <a:t>Enterobacter</a:t>
                      </a:r>
                      <a:r>
                        <a:rPr lang="en-IN" sz="3200" dirty="0"/>
                        <a:t>, </a:t>
                      </a:r>
                      <a:r>
                        <a:rPr lang="en-IN" sz="3200" dirty="0" err="1"/>
                        <a:t>Hafnia</a:t>
                      </a:r>
                      <a:endParaRPr lang="en-IN" sz="3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 err="1"/>
                        <a:t>Serratia</a:t>
                      </a:r>
                      <a:endParaRPr lang="en-IN" sz="3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 err="1"/>
                        <a:t>Pantoea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Tribe VI-Proteeae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Proteus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Morganella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Providencia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Tribe VII-Yersinieae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Yersinia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/>
                        <a:t>Tribe VIII-Erwinieae</a:t>
                      </a:r>
                      <a:endParaRPr lang="en-IN" sz="32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3200" dirty="0" err="1"/>
                        <a:t>Erwinia</a:t>
                      </a:r>
                      <a:endParaRPr lang="en-IN" sz="32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Q1.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An 85-year-old male nursing home patient with a </a:t>
            </a:r>
            <a:r>
              <a:rPr lang="en-IN" dirty="0" smtClean="0"/>
              <a:t>history of </a:t>
            </a:r>
            <a:r>
              <a:rPr lang="en-IN" dirty="0"/>
              <a:t>alcoholism suddenly developed a </a:t>
            </a:r>
            <a:r>
              <a:rPr lang="en-IN" dirty="0" smtClean="0"/>
              <a:t>flu-like illness. He </a:t>
            </a:r>
            <a:r>
              <a:rPr lang="en-IN" dirty="0"/>
              <a:t>complained of chills and fever and had </a:t>
            </a:r>
            <a:r>
              <a:rPr lang="en-IN" dirty="0" smtClean="0"/>
              <a:t>frequent coughing </a:t>
            </a:r>
            <a:r>
              <a:rPr lang="en-IN" dirty="0"/>
              <a:t>spells productive of thick, bloody </a:t>
            </a:r>
            <a:r>
              <a:rPr lang="en-IN" dirty="0" smtClean="0"/>
              <a:t>sputum. The </a:t>
            </a:r>
            <a:r>
              <a:rPr lang="en-IN" dirty="0"/>
              <a:t>attending physician diagnosed </a:t>
            </a:r>
            <a:r>
              <a:rPr lang="en-IN" dirty="0" smtClean="0"/>
              <a:t>bronchopneumonia and </a:t>
            </a:r>
            <a:r>
              <a:rPr lang="en-IN" dirty="0"/>
              <a:t>prescribed antibiotics, but regrettably the </a:t>
            </a:r>
            <a:r>
              <a:rPr lang="en-IN" dirty="0" smtClean="0"/>
              <a:t>patient died </a:t>
            </a:r>
            <a:r>
              <a:rPr lang="en-IN" dirty="0"/>
              <a:t>within a week. What is the most likely cause of </a:t>
            </a:r>
            <a:r>
              <a:rPr lang="en-IN" dirty="0" smtClean="0"/>
              <a:t>the patient’s </a:t>
            </a:r>
            <a:r>
              <a:rPr lang="en-IN" dirty="0"/>
              <a:t>pneumonia</a:t>
            </a:r>
            <a:r>
              <a:rPr lang="en-IN" dirty="0" smtClean="0"/>
              <a:t>?</a:t>
            </a:r>
          </a:p>
          <a:p>
            <a:pPr marL="0" indent="0">
              <a:buNone/>
            </a:pPr>
            <a:endParaRPr lang="en-IN" dirty="0"/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Haemophilus influenzae</a:t>
            </a:r>
            <a:endParaRPr lang="en-IN" sz="2800" i="1" dirty="0"/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Klebsiella </a:t>
            </a:r>
            <a:r>
              <a:rPr lang="en-IN" sz="2800" i="1" dirty="0"/>
              <a:t>pneumoniae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Mycoplasma </a:t>
            </a:r>
            <a:r>
              <a:rPr lang="en-IN" sz="2800" i="1" dirty="0"/>
              <a:t>pneumoniae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800" i="1" dirty="0" smtClean="0"/>
              <a:t>Streptococcus </a:t>
            </a:r>
            <a:r>
              <a:rPr lang="en-IN" sz="2800" i="1" dirty="0"/>
              <a:t>pneumoniae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76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1534</Words>
  <Application>Microsoft Office PowerPoint</Application>
  <PresentationFormat>Widescreen</PresentationFormat>
  <Paragraphs>260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Berkeley-Medium</vt:lpstr>
      <vt:lpstr>Calibri</vt:lpstr>
      <vt:lpstr>Calibri Light</vt:lpstr>
      <vt:lpstr>Tunga</vt:lpstr>
      <vt:lpstr>Wingdings</vt:lpstr>
      <vt:lpstr>Office Theme</vt:lpstr>
      <vt:lpstr>Enterobacteriaceae – Klebsiella etc</vt:lpstr>
      <vt:lpstr>PowerPoint Presentation</vt:lpstr>
      <vt:lpstr>Learning objective</vt:lpstr>
      <vt:lpstr>Enterobacteriaceae</vt:lpstr>
      <vt:lpstr>Classification</vt:lpstr>
      <vt:lpstr>Classification</vt:lpstr>
      <vt:lpstr>Ewing’s Classification</vt:lpstr>
      <vt:lpstr>Ewing’s Classification</vt:lpstr>
      <vt:lpstr>Q1.</vt:lpstr>
      <vt:lpstr>Q2. </vt:lpstr>
      <vt:lpstr>Q3</vt:lpstr>
      <vt:lpstr>Q4.</vt:lpstr>
      <vt:lpstr>Q5.</vt:lpstr>
      <vt:lpstr>PowerPoint Presentation</vt:lpstr>
      <vt:lpstr>PowerPoint Presentation</vt:lpstr>
      <vt:lpstr>KLEBSIELLEAE</vt:lpstr>
      <vt:lpstr>KLEBSIELLEAE</vt:lpstr>
      <vt:lpstr>Pathogenesis</vt:lpstr>
      <vt:lpstr>Pathogenesis</vt:lpstr>
      <vt:lpstr>Laboratory Diagnosis</vt:lpstr>
      <vt:lpstr>Laboratory Diagnosis</vt:lpstr>
      <vt:lpstr>PowerPoint Presentation</vt:lpstr>
      <vt:lpstr>PowerPoint Presentation</vt:lpstr>
      <vt:lpstr>Biochemical identification:</vt:lpstr>
      <vt:lpstr>PowerPoint Presentation</vt:lpstr>
      <vt:lpstr>Klebsiella</vt:lpstr>
      <vt:lpstr>Treatment</vt:lpstr>
      <vt:lpstr>Treatment</vt:lpstr>
      <vt:lpstr>ENTEROBACTER </vt:lpstr>
      <vt:lpstr>ENTEROBACTER</vt:lpstr>
      <vt:lpstr>ENTEROBACTER</vt:lpstr>
      <vt:lpstr>PowerPoint Presentation</vt:lpstr>
      <vt:lpstr>PowerPoint Presentation</vt:lpstr>
      <vt:lpstr>SERRATIA</vt:lpstr>
      <vt:lpstr>SERRATIA</vt:lpstr>
      <vt:lpstr>SERRATIA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HAFNIA</vt:lpstr>
      <vt:lpstr>Q1.</vt:lpstr>
      <vt:lpstr>Q2. </vt:lpstr>
      <vt:lpstr>Q3</vt:lpstr>
      <vt:lpstr>Q4.</vt:lpstr>
      <vt:lpstr>Q5.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Enterobacteriaceae – Klebsiella etc</dc:title>
  <dc:creator>Deepjyoti Kalita</dc:creator>
  <cp:lastModifiedBy>dell</cp:lastModifiedBy>
  <cp:revision>29</cp:revision>
  <dcterms:created xsi:type="dcterms:W3CDTF">2018-09-24T14:56:31Z</dcterms:created>
  <dcterms:modified xsi:type="dcterms:W3CDTF">2018-10-22T10:14:42Z</dcterms:modified>
</cp:coreProperties>
</file>