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82" r:id="rId15"/>
    <p:sldId id="272" r:id="rId16"/>
    <p:sldId id="269" r:id="rId17"/>
    <p:sldId id="273" r:id="rId18"/>
    <p:sldId id="276" r:id="rId19"/>
    <p:sldId id="275" r:id="rId20"/>
    <p:sldId id="271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09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90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90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092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444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9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88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49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244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831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374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60CDB-23DF-4BEB-9E82-F5FFD6853374}" type="datetimeFigureOut">
              <a:rPr lang="en-IN" smtClean="0"/>
              <a:t>06-10-2018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4EDF3-7655-4F54-93A3-957B161C7DA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19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9654"/>
            <a:ext cx="9144000" cy="2387600"/>
          </a:xfrm>
        </p:spPr>
        <p:txBody>
          <a:bodyPr/>
          <a:lstStyle/>
          <a:p>
            <a:r>
              <a:rPr lang="en-IN" sz="5400" dirty="0" smtClean="0"/>
              <a:t>Radial Nerve </a:t>
            </a:r>
            <a:r>
              <a:rPr lang="en-IN" dirty="0" smtClean="0"/>
              <a:t>And Its Applied Anatomy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Dr M S Ansari</a:t>
            </a:r>
          </a:p>
          <a:p>
            <a:r>
              <a:rPr lang="en-IN" sz="3200" dirty="0" smtClean="0"/>
              <a:t>Associate Professor</a:t>
            </a:r>
          </a:p>
          <a:p>
            <a:r>
              <a:rPr lang="en-IN" sz="3200" dirty="0" smtClean="0"/>
              <a:t>Dept. of Anatomy, AIIMS Rishikesh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856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741"/>
            <a:ext cx="10515600" cy="1325563"/>
          </a:xfrm>
        </p:spPr>
        <p:txBody>
          <a:bodyPr/>
          <a:lstStyle/>
          <a:p>
            <a:r>
              <a:rPr lang="en-IN" dirty="0" smtClean="0"/>
              <a:t>Branches of Deep Branch Of Radial Nerve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92" y="1568198"/>
            <a:ext cx="7371599" cy="5254627"/>
          </a:xfrm>
        </p:spPr>
      </p:pic>
    </p:spTree>
    <p:extLst>
      <p:ext uri="{BB962C8B-B14F-4D97-AF65-F5344CB8AC3E}">
        <p14:creationId xmlns:p14="http://schemas.microsoft.com/office/powerpoint/2010/main" val="23044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38" y="365125"/>
            <a:ext cx="10515600" cy="1325563"/>
          </a:xfrm>
        </p:spPr>
        <p:txBody>
          <a:bodyPr/>
          <a:lstStyle/>
          <a:p>
            <a:r>
              <a:rPr lang="en-IN" dirty="0" smtClean="0"/>
              <a:t>Superficial Branch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37" y="63606"/>
            <a:ext cx="5013920" cy="67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157"/>
            <a:ext cx="10515600" cy="1325563"/>
          </a:xfrm>
        </p:spPr>
        <p:txBody>
          <a:bodyPr/>
          <a:lstStyle/>
          <a:p>
            <a:r>
              <a:rPr lang="en-IN" dirty="0" smtClean="0"/>
              <a:t>Cutaneous Supply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14" y="1017995"/>
            <a:ext cx="7598632" cy="5915104"/>
          </a:xfrm>
        </p:spPr>
      </p:pic>
    </p:spTree>
    <p:extLst>
      <p:ext uri="{BB962C8B-B14F-4D97-AF65-F5344CB8AC3E}">
        <p14:creationId xmlns:p14="http://schemas.microsoft.com/office/powerpoint/2010/main" val="32363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Radial Nerve Injuries(Trauma/Compression Neuropathy)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689" y="1640549"/>
            <a:ext cx="6576647" cy="49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Continued…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sz="3200" dirty="0">
                <a:solidFill>
                  <a:prstClr val="black"/>
                </a:solidFill>
              </a:rPr>
              <a:t>Crutch Palsy</a:t>
            </a:r>
          </a:p>
          <a:p>
            <a:pPr lvl="0"/>
            <a:r>
              <a:rPr lang="en-IN" sz="3200" dirty="0">
                <a:solidFill>
                  <a:prstClr val="black"/>
                </a:solidFill>
              </a:rPr>
              <a:t>Saturday Night Palsy</a:t>
            </a:r>
          </a:p>
          <a:p>
            <a:pPr lvl="0"/>
            <a:r>
              <a:rPr lang="en-IN" sz="3200" dirty="0">
                <a:solidFill>
                  <a:prstClr val="black"/>
                </a:solidFill>
              </a:rPr>
              <a:t>Radial Tunnel Syndrome/</a:t>
            </a:r>
            <a:r>
              <a:rPr lang="en-IN" sz="3200" dirty="0">
                <a:solidFill>
                  <a:srgbClr val="0070C0"/>
                </a:solidFill>
              </a:rPr>
              <a:t>Tennis Elbow</a:t>
            </a:r>
          </a:p>
          <a:p>
            <a:pPr lvl="0"/>
            <a:r>
              <a:rPr lang="en-IN" sz="3200" dirty="0">
                <a:solidFill>
                  <a:prstClr val="black"/>
                </a:solidFill>
              </a:rPr>
              <a:t>Compression by Radial Recurrent Artery ( Leash of Henry)</a:t>
            </a:r>
          </a:p>
          <a:p>
            <a:pPr lvl="0"/>
            <a:r>
              <a:rPr lang="en-IN" sz="3200" dirty="0">
                <a:solidFill>
                  <a:prstClr val="black"/>
                </a:solidFill>
              </a:rPr>
              <a:t>Arcade of Frohse  </a:t>
            </a:r>
          </a:p>
          <a:p>
            <a:pPr lvl="0"/>
            <a:r>
              <a:rPr lang="en-IN" sz="3200" dirty="0">
                <a:solidFill>
                  <a:prstClr val="black"/>
                </a:solidFill>
              </a:rPr>
              <a:t>PIN Syndrome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Tendinous edge of the deep surface of ECRB </a:t>
            </a:r>
          </a:p>
          <a:p>
            <a:r>
              <a:rPr lang="en-IN" sz="3200" dirty="0" smtClean="0"/>
              <a:t>Cheiralgia paraesthetica /Handcuff neuropathy/ Wristwatch neuropathy/ Wartenberg syndrome( Mononeuropathy )</a:t>
            </a:r>
          </a:p>
          <a:p>
            <a:r>
              <a:rPr lang="en-IN" sz="3200" dirty="0" smtClean="0">
                <a:solidFill>
                  <a:srgbClr val="0070C0"/>
                </a:solidFill>
              </a:rPr>
              <a:t>de Quervain's disease or de Quervain's Tenosynovitis</a:t>
            </a:r>
          </a:p>
          <a:p>
            <a:r>
              <a:rPr lang="en-IN" sz="3200" dirty="0" smtClean="0"/>
              <a:t>Fractures(Holstein – Lewis )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2031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784" y="365125"/>
            <a:ext cx="10515600" cy="1325563"/>
          </a:xfrm>
        </p:spPr>
        <p:txBody>
          <a:bodyPr/>
          <a:lstStyle/>
          <a:p>
            <a:r>
              <a:rPr lang="en-IN" dirty="0" smtClean="0"/>
              <a:t>Crutch Palsy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5329" y="72784"/>
            <a:ext cx="4396154" cy="660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619" y="905620"/>
            <a:ext cx="10861086" cy="51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/>
              <a:t>Radial Tunnel Syndrome</a:t>
            </a:r>
            <a:endParaRPr lang="en-IN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9306" y="1371600"/>
            <a:ext cx="5257800" cy="52578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Fatigue or a dull aching pain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83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5" y="365125"/>
            <a:ext cx="10515600" cy="1325563"/>
          </a:xfrm>
        </p:spPr>
        <p:txBody>
          <a:bodyPr/>
          <a:lstStyle/>
          <a:p>
            <a:r>
              <a:rPr lang="en-IN" dirty="0" smtClean="0"/>
              <a:t>Compression Sites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4919" y="524153"/>
            <a:ext cx="7763607" cy="62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Origin and root value </a:t>
            </a:r>
          </a:p>
          <a:p>
            <a:r>
              <a:rPr lang="en-US" sz="3200" dirty="0" smtClean="0"/>
              <a:t>Course and relations </a:t>
            </a:r>
          </a:p>
          <a:p>
            <a:r>
              <a:rPr lang="en-US" sz="3200" dirty="0" smtClean="0"/>
              <a:t>Branches and structures supplied </a:t>
            </a:r>
          </a:p>
          <a:p>
            <a:r>
              <a:rPr lang="en-US" sz="3200" dirty="0" smtClean="0"/>
              <a:t>Applied/Clinical anatomy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37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Wartenberg </a:t>
            </a:r>
            <a:r>
              <a:rPr lang="en-IN" dirty="0" smtClean="0"/>
              <a:t>Syndrome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0029" y="426618"/>
            <a:ext cx="3877408" cy="62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Tests and 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Tinsel's Sign</a:t>
            </a:r>
          </a:p>
          <a:p>
            <a:r>
              <a:rPr lang="en-IN" sz="3200" dirty="0" smtClean="0"/>
              <a:t>Motor</a:t>
            </a:r>
          </a:p>
          <a:p>
            <a:r>
              <a:rPr lang="en-IN" sz="3200" dirty="0" smtClean="0"/>
              <a:t>Sensory</a:t>
            </a:r>
          </a:p>
          <a:p>
            <a:r>
              <a:rPr lang="en-IN" sz="3200" dirty="0" smtClean="0"/>
              <a:t>Injury above upper 1/3 of arm</a:t>
            </a:r>
          </a:p>
          <a:p>
            <a:r>
              <a:rPr lang="en-IN" sz="3200" dirty="0" smtClean="0"/>
              <a:t>Injury above upper 1/3 of arm</a:t>
            </a:r>
          </a:p>
          <a:p>
            <a:pPr marL="0" indent="0">
              <a:buNone/>
            </a:pPr>
            <a:endParaRPr lang="en-IN" sz="3200" dirty="0" smtClean="0"/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1613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Mental Exercise(MCQs)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659" y="2379292"/>
            <a:ext cx="9516681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radial nerve gives off the following muscular branches in the arm except to-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Long head of triceps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Lateral head of triceps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Brachialis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Anconeus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Brachioradialis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05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268" y="668214"/>
            <a:ext cx="9225208" cy="55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Origin and Relation in Axilla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6" y="310914"/>
            <a:ext cx="3808342" cy="5971553"/>
          </a:xfrm>
        </p:spPr>
      </p:pic>
    </p:spTree>
    <p:extLst>
      <p:ext uri="{BB962C8B-B14F-4D97-AF65-F5344CB8AC3E}">
        <p14:creationId xmlns:p14="http://schemas.microsoft.com/office/powerpoint/2010/main" val="27233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0515600" cy="1325563"/>
          </a:xfrm>
        </p:spPr>
        <p:txBody>
          <a:bodyPr/>
          <a:lstStyle/>
          <a:p>
            <a:r>
              <a:rPr lang="en-IN" dirty="0" smtClean="0"/>
              <a:t>Continued…..</a:t>
            </a:r>
            <a:endParaRPr lang="en-IN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41" y="277663"/>
            <a:ext cx="6268915" cy="6347816"/>
          </a:xfrm>
        </p:spPr>
      </p:pic>
    </p:spTree>
    <p:extLst>
      <p:ext uri="{BB962C8B-B14F-4D97-AF65-F5344CB8AC3E}">
        <p14:creationId xmlns:p14="http://schemas.microsoft.com/office/powerpoint/2010/main" val="27626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493"/>
            <a:ext cx="10515600" cy="1325563"/>
          </a:xfrm>
        </p:spPr>
        <p:txBody>
          <a:bodyPr/>
          <a:lstStyle/>
          <a:p>
            <a:r>
              <a:rPr lang="en-IN" dirty="0" smtClean="0"/>
              <a:t>In Lower Triangle and Spiral Groove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17" y="1206851"/>
            <a:ext cx="4941276" cy="5544476"/>
          </a:xfrm>
        </p:spPr>
      </p:pic>
    </p:spTree>
    <p:extLst>
      <p:ext uri="{BB962C8B-B14F-4D97-AF65-F5344CB8AC3E}">
        <p14:creationId xmlns:p14="http://schemas.microsoft.com/office/powerpoint/2010/main" val="16415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Branches and Termination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71" y="221819"/>
            <a:ext cx="3508130" cy="6403486"/>
          </a:xfrm>
        </p:spPr>
      </p:pic>
    </p:spTree>
    <p:extLst>
      <p:ext uri="{BB962C8B-B14F-4D97-AF65-F5344CB8AC3E}">
        <p14:creationId xmlns:p14="http://schemas.microsoft.com/office/powerpoint/2010/main" val="36075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Continued….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15" y="29166"/>
            <a:ext cx="6873983" cy="68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4" y="365125"/>
            <a:ext cx="10515600" cy="1325563"/>
          </a:xfrm>
        </p:spPr>
        <p:txBody>
          <a:bodyPr/>
          <a:lstStyle/>
          <a:p>
            <a:r>
              <a:rPr lang="en-IN" dirty="0" smtClean="0"/>
              <a:t>Continued..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2" descr="Image result for radial nerve pal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34" y="-8793"/>
            <a:ext cx="5763692" cy="682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Superficial Branch of Radial Nerve</a:t>
            </a:r>
            <a:endParaRPr lang="en-IN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9" y="1855492"/>
            <a:ext cx="2734403" cy="4926930"/>
          </a:xfrm>
        </p:spPr>
      </p:pic>
    </p:spTree>
    <p:extLst>
      <p:ext uri="{BB962C8B-B14F-4D97-AF65-F5344CB8AC3E}">
        <p14:creationId xmlns:p14="http://schemas.microsoft.com/office/powerpoint/2010/main" val="16143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198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Radial Nerve And Its Applied Anatomy</vt:lpstr>
      <vt:lpstr>Learning Objectives</vt:lpstr>
      <vt:lpstr>Origin and Relation in Axilla</vt:lpstr>
      <vt:lpstr>Continued…..</vt:lpstr>
      <vt:lpstr>In Lower Triangle and Spiral Groove</vt:lpstr>
      <vt:lpstr>Branches and Termination</vt:lpstr>
      <vt:lpstr>Continued….</vt:lpstr>
      <vt:lpstr>Continued..</vt:lpstr>
      <vt:lpstr>Superficial Branch of Radial Nerve</vt:lpstr>
      <vt:lpstr>Branches of Deep Branch Of Radial Nerve</vt:lpstr>
      <vt:lpstr>Superficial Branch</vt:lpstr>
      <vt:lpstr>Cutaneous Supply</vt:lpstr>
      <vt:lpstr>Radial Nerve Injuries(Trauma/Compression Neuropathy)</vt:lpstr>
      <vt:lpstr>Continued…</vt:lpstr>
      <vt:lpstr>Continued…</vt:lpstr>
      <vt:lpstr>Crutch Palsy</vt:lpstr>
      <vt:lpstr>PowerPoint Presentation</vt:lpstr>
      <vt:lpstr>Radial Tunnel Syndrome</vt:lpstr>
      <vt:lpstr>Compression Sites</vt:lpstr>
      <vt:lpstr>Wartenberg Syndrome</vt:lpstr>
      <vt:lpstr>Tests and Signs</vt:lpstr>
      <vt:lpstr>Mental Exercise(MCQs)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NERVE</dc:title>
  <dc:creator>Dr M S ANSARI</dc:creator>
  <cp:lastModifiedBy>Dr M S ANSARI</cp:lastModifiedBy>
  <cp:revision>77</cp:revision>
  <dcterms:created xsi:type="dcterms:W3CDTF">2018-09-25T06:56:12Z</dcterms:created>
  <dcterms:modified xsi:type="dcterms:W3CDTF">2018-10-06T06:53:47Z</dcterms:modified>
</cp:coreProperties>
</file>