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403" r:id="rId2"/>
    <p:sldId id="396" r:id="rId3"/>
    <p:sldId id="405" r:id="rId4"/>
    <p:sldId id="417" r:id="rId5"/>
    <p:sldId id="377" r:id="rId6"/>
    <p:sldId id="378" r:id="rId7"/>
    <p:sldId id="379" r:id="rId8"/>
    <p:sldId id="414" r:id="rId9"/>
    <p:sldId id="418" r:id="rId10"/>
    <p:sldId id="380" r:id="rId11"/>
    <p:sldId id="336" r:id="rId12"/>
    <p:sldId id="260" r:id="rId13"/>
    <p:sldId id="408" r:id="rId14"/>
    <p:sldId id="412" r:id="rId15"/>
    <p:sldId id="416" r:id="rId16"/>
    <p:sldId id="415" r:id="rId17"/>
    <p:sldId id="409" r:id="rId18"/>
    <p:sldId id="411" r:id="rId19"/>
    <p:sldId id="413" r:id="rId20"/>
    <p:sldId id="272" r:id="rId21"/>
    <p:sldId id="273" r:id="rId22"/>
    <p:sldId id="276" r:id="rId23"/>
    <p:sldId id="281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  <p:sldId id="314" r:id="rId34"/>
    <p:sldId id="315" r:id="rId35"/>
    <p:sldId id="317" r:id="rId36"/>
    <p:sldId id="318" r:id="rId37"/>
    <p:sldId id="319" r:id="rId38"/>
    <p:sldId id="384" r:id="rId39"/>
    <p:sldId id="385" r:id="rId40"/>
    <p:sldId id="386" r:id="rId41"/>
    <p:sldId id="387" r:id="rId42"/>
    <p:sldId id="388" r:id="rId43"/>
    <p:sldId id="389" r:id="rId44"/>
    <p:sldId id="400" r:id="rId45"/>
    <p:sldId id="398" r:id="rId46"/>
    <p:sldId id="399" r:id="rId47"/>
    <p:sldId id="390" r:id="rId48"/>
    <p:sldId id="391" r:id="rId49"/>
    <p:sldId id="395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15DF5-8BE5-4C41-8922-13CF5922A8D9}" type="datetimeFigureOut">
              <a:rPr lang="en-IN" smtClean="0"/>
              <a:t>04-10-2018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73FD-AB60-4880-87AD-C958F5DAB7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71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839200" cy="1219200"/>
          </a:xfrm>
        </p:spPr>
        <p:txBody>
          <a:bodyPr/>
          <a:lstStyle/>
          <a:p>
            <a:r>
              <a:rPr lang="en-IN" b="1" dirty="0"/>
              <a:t>ANATOMY OF LARYNX  AND TRACHEOBRONCHIAL </a:t>
            </a:r>
            <a:r>
              <a:rPr lang="en-IN" b="1" dirty="0" smtClean="0"/>
              <a:t>TREE </a:t>
            </a:r>
            <a:br>
              <a:rPr lang="en-IN" b="1" dirty="0" smtClean="0"/>
            </a:b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 smtClean="0"/>
              <a:t>                                       </a:t>
            </a:r>
            <a:r>
              <a:rPr lang="en-IN" sz="3600" dirty="0" smtClean="0"/>
              <a:t>Dr Mukesh Singla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7561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jtd-08-S2-S121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29" y="685800"/>
            <a:ext cx="5715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external file that holds a picture, illustration, etc.&#10;Object name is jtd-08-S2-S121-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74122"/>
            <a:ext cx="3405863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7919" y="693047"/>
            <a:ext cx="6891020" cy="7797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4400" spc="-615" dirty="0">
                <a:solidFill>
                  <a:srgbClr val="E4FFFF"/>
                </a:solidFill>
                <a:latin typeface="Arial"/>
                <a:cs typeface="Arial"/>
              </a:rPr>
              <a:t>CA</a:t>
            </a:r>
            <a:r>
              <a:rPr sz="6600" spc="-922" baseline="-3156" dirty="0">
                <a:latin typeface="Arial"/>
                <a:cs typeface="Arial"/>
              </a:rPr>
              <a:t>CA</a:t>
            </a:r>
            <a:r>
              <a:rPr sz="4400" spc="-615" dirty="0">
                <a:solidFill>
                  <a:srgbClr val="E4FFFF"/>
                </a:solidFill>
                <a:latin typeface="Arial"/>
                <a:cs typeface="Arial"/>
              </a:rPr>
              <a:t>RTILA</a:t>
            </a:r>
            <a:r>
              <a:rPr sz="6600" spc="-922" baseline="-3156" dirty="0">
                <a:latin typeface="Arial"/>
                <a:cs typeface="Arial"/>
              </a:rPr>
              <a:t>RTILA</a:t>
            </a:r>
            <a:r>
              <a:rPr sz="4400" spc="-615" dirty="0">
                <a:solidFill>
                  <a:srgbClr val="E4FFFF"/>
                </a:solidFill>
                <a:latin typeface="Arial"/>
                <a:cs typeface="Arial"/>
              </a:rPr>
              <a:t>GE</a:t>
            </a:r>
            <a:r>
              <a:rPr sz="6600" spc="-922" baseline="-3156" dirty="0">
                <a:latin typeface="Arial"/>
                <a:cs typeface="Arial"/>
              </a:rPr>
              <a:t>GE</a:t>
            </a:r>
            <a:r>
              <a:rPr sz="4400" spc="-615" dirty="0">
                <a:solidFill>
                  <a:srgbClr val="E4FFFF"/>
                </a:solidFill>
                <a:latin typeface="Arial"/>
                <a:cs typeface="Arial"/>
              </a:rPr>
              <a:t>S</a:t>
            </a:r>
            <a:r>
              <a:rPr sz="6600" spc="-922" baseline="-3156" dirty="0">
                <a:latin typeface="Arial"/>
                <a:cs typeface="Arial"/>
              </a:rPr>
              <a:t>S </a:t>
            </a:r>
            <a:r>
              <a:rPr sz="4400" spc="-680" dirty="0">
                <a:solidFill>
                  <a:srgbClr val="E4FFFF"/>
                </a:solidFill>
                <a:latin typeface="Arial"/>
                <a:cs typeface="Arial"/>
              </a:rPr>
              <a:t>OF</a:t>
            </a:r>
            <a:r>
              <a:rPr sz="6600" spc="-1019" baseline="-3156" dirty="0">
                <a:latin typeface="Arial"/>
                <a:cs typeface="Arial"/>
              </a:rPr>
              <a:t>OF  </a:t>
            </a:r>
            <a:r>
              <a:rPr sz="4400" spc="-2220" dirty="0">
                <a:solidFill>
                  <a:srgbClr val="E4FFFF"/>
                </a:solidFill>
                <a:latin typeface="Arial"/>
                <a:cs typeface="Arial"/>
              </a:rPr>
              <a:t>LA</a:t>
            </a:r>
            <a:r>
              <a:rPr sz="6600" spc="-3329" baseline="-3156" dirty="0">
                <a:latin typeface="Arial"/>
                <a:cs typeface="Arial"/>
              </a:rPr>
              <a:t>LA</a:t>
            </a:r>
            <a:r>
              <a:rPr sz="4400" spc="-2220" dirty="0">
                <a:solidFill>
                  <a:srgbClr val="E4FFFF"/>
                </a:solidFill>
                <a:latin typeface="Arial"/>
                <a:cs typeface="Arial"/>
              </a:rPr>
              <a:t>RY</a:t>
            </a:r>
            <a:r>
              <a:rPr sz="6600" spc="-3329" baseline="-3156" dirty="0">
                <a:latin typeface="Arial"/>
                <a:cs typeface="Arial"/>
              </a:rPr>
              <a:t>RY</a:t>
            </a:r>
            <a:r>
              <a:rPr sz="4400" spc="-2220" dirty="0">
                <a:solidFill>
                  <a:srgbClr val="E4FFFF"/>
                </a:solidFill>
                <a:latin typeface="Arial"/>
                <a:cs typeface="Arial"/>
              </a:rPr>
              <a:t>NX</a:t>
            </a:r>
            <a:r>
              <a:rPr sz="6600" spc="-3329" baseline="-3156" dirty="0">
                <a:latin typeface="Arial"/>
                <a:cs typeface="Arial"/>
              </a:rPr>
              <a:t>NX</a:t>
            </a:r>
            <a:endParaRPr sz="6600" baseline="-315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8330"/>
            <a:ext cx="9144000" cy="555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6868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6927"/>
            <a:ext cx="9144000" cy="66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718820"/>
            <a:ext cx="5365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CAVITY OF</a:t>
            </a:r>
            <a:r>
              <a:rPr sz="4400" spc="-65" dirty="0"/>
              <a:t> </a:t>
            </a:r>
            <a:r>
              <a:rPr sz="4400" spc="-5" dirty="0"/>
              <a:t>LARYNX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14220"/>
            <a:ext cx="7325995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EXTENT- from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laryngeal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inlet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above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lower border 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cricoid</a:t>
            </a:r>
            <a:r>
              <a:rPr kumimoji="0" sz="32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cartilage.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CCFF"/>
              </a:buClr>
              <a:buSzTx/>
              <a:buFont typeface="Symbol"/>
              <a:buChar char=""/>
              <a:tabLst/>
              <a:defRPr/>
            </a:pPr>
            <a:endParaRPr kumimoji="0" sz="4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975994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Inlet of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larynx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communicates with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laryngopharynx.</a:t>
            </a:r>
          </a:p>
        </p:txBody>
      </p:sp>
    </p:spTree>
    <p:extLst>
      <p:ext uri="{BB962C8B-B14F-4D97-AF65-F5344CB8AC3E}">
        <p14:creationId xmlns:p14="http://schemas.microsoft.com/office/powerpoint/2010/main" val="3051938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44500"/>
            <a:ext cx="60915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CAVITY OF</a:t>
            </a:r>
            <a:r>
              <a:rPr spc="-90" dirty="0"/>
              <a:t> </a:t>
            </a:r>
            <a:r>
              <a:rPr spc="-10"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4220"/>
            <a:ext cx="7693025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Divided into three parts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by 2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folds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of  mucus membrane: False cords and</a:t>
            </a:r>
            <a:r>
              <a:rPr kumimoji="0" sz="3200" b="0" i="0" u="none" strike="noStrike" kern="1200" cap="none" spc="-8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True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vocal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cords</a:t>
            </a:r>
          </a:p>
          <a:p>
            <a:pPr marL="355600" marR="1362710" lvl="0" indent="-342900" algn="l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Parts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Vestibule, ventricle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subglottic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space</a:t>
            </a:r>
          </a:p>
          <a:p>
            <a:pPr marL="355600" marR="27813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lang="en-IN" sz="3200" spc="-5" dirty="0" err="1" smtClean="0">
                <a:latin typeface="Arial"/>
                <a:cs typeface="Arial"/>
              </a:rPr>
              <a:t>Gl</a:t>
            </a:r>
            <a:r>
              <a:rPr kumimoji="0" sz="3200" b="0" i="0" u="none" strike="noStrike" kern="1200" cap="none" spc="-5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ottis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opening between vocal folds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286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751743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38" y="857250"/>
            <a:ext cx="8606270" cy="47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170" y="139700"/>
            <a:ext cx="56597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3370" marR="5080" indent="-1550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MUSCLES OF</a:t>
            </a:r>
            <a:r>
              <a:rPr spc="-45" dirty="0"/>
              <a:t> </a:t>
            </a:r>
            <a:r>
              <a:rPr spc="-10" dirty="0"/>
              <a:t>LARYNX-  INTRINSIC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560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Stridor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0"/>
            <a:ext cx="6711654" cy="4267206"/>
          </a:xfrm>
        </p:spPr>
        <p:txBody>
          <a:bodyPr/>
          <a:lstStyle/>
          <a:p>
            <a:r>
              <a:rPr lang="en-IN" sz="3600" dirty="0"/>
              <a:t>Harsh, high-pitched musical sound</a:t>
            </a:r>
          </a:p>
          <a:p>
            <a:r>
              <a:rPr lang="en-IN" sz="3600" dirty="0"/>
              <a:t>Produced by turbulence of airflow  through a </a:t>
            </a:r>
            <a:r>
              <a:rPr lang="en-IN" sz="3600" dirty="0" smtClean="0"/>
              <a:t>partial </a:t>
            </a:r>
            <a:r>
              <a:rPr lang="en-IN" sz="3600" dirty="0"/>
              <a:t>obstruction in the  </a:t>
            </a:r>
            <a:r>
              <a:rPr lang="en-IN" sz="3600" dirty="0" smtClean="0"/>
              <a:t>airway passage</a:t>
            </a:r>
            <a:endParaRPr lang="en-IN" sz="36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3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8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92" y="0"/>
            <a:ext cx="9048574" cy="6795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60" y="444500"/>
            <a:ext cx="59975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HISTOLOGY OF</a:t>
            </a:r>
            <a:r>
              <a:rPr spc="-55" dirty="0"/>
              <a:t> </a:t>
            </a:r>
            <a:r>
              <a:rPr spc="-10"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12620"/>
            <a:ext cx="7919084" cy="38442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Mucous membrane lines </a:t>
            </a:r>
            <a:r>
              <a:rPr sz="3200" spc="-5" dirty="0">
                <a:latin typeface="Arial"/>
                <a:cs typeface="Arial"/>
              </a:rPr>
              <a:t>the entire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larynx.</a:t>
            </a:r>
          </a:p>
          <a:p>
            <a:pPr marL="355600" marR="233679" indent="-342900">
              <a:lnSpc>
                <a:spcPts val="3829"/>
              </a:lnSpc>
              <a:spcBef>
                <a:spcPts val="935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Stratified </a:t>
            </a:r>
            <a:r>
              <a:rPr sz="3200" dirty="0">
                <a:latin typeface="Arial"/>
                <a:cs typeface="Arial"/>
              </a:rPr>
              <a:t>squamous </a:t>
            </a:r>
            <a:r>
              <a:rPr sz="3200" spc="-5" dirty="0">
                <a:latin typeface="Arial"/>
                <a:cs typeface="Arial"/>
              </a:rPr>
              <a:t>epithelium lines true  </a:t>
            </a:r>
            <a:r>
              <a:rPr sz="3200" dirty="0">
                <a:latin typeface="Arial"/>
                <a:cs typeface="Arial"/>
              </a:rPr>
              <a:t>vocal cords and upper parts 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vestibule.</a:t>
            </a:r>
            <a:endParaRPr sz="3200" dirty="0">
              <a:latin typeface="Arial"/>
              <a:cs typeface="Arial"/>
            </a:endParaRPr>
          </a:p>
          <a:p>
            <a:pPr marL="355600" marR="253365" indent="-342900">
              <a:lnSpc>
                <a:spcPct val="100000"/>
              </a:lnSpc>
              <a:spcBef>
                <a:spcPts val="675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lang="en-IN" sz="3200" dirty="0" smtClean="0">
                <a:latin typeface="Arial"/>
                <a:cs typeface="Arial"/>
              </a:rPr>
              <a:t>Pseudostratified </a:t>
            </a:r>
            <a:r>
              <a:rPr sz="3200" dirty="0" smtClean="0">
                <a:latin typeface="Arial"/>
                <a:cs typeface="Arial"/>
              </a:rPr>
              <a:t>Columnar </a:t>
            </a:r>
            <a:r>
              <a:rPr sz="3200" dirty="0">
                <a:latin typeface="Arial"/>
                <a:cs typeface="Arial"/>
              </a:rPr>
              <a:t>ciliated </a:t>
            </a:r>
            <a:r>
              <a:rPr sz="3200" spc="-5" dirty="0">
                <a:latin typeface="Arial"/>
                <a:cs typeface="Arial"/>
              </a:rPr>
              <a:t>epithelium lines </a:t>
            </a:r>
            <a:r>
              <a:rPr sz="3200" dirty="0">
                <a:latin typeface="Arial"/>
                <a:cs typeface="Arial"/>
              </a:rPr>
              <a:t>rest of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cavity.</a:t>
            </a:r>
          </a:p>
          <a:p>
            <a:pPr marL="355600" marR="295275" indent="-342900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Mucous glands preset </a:t>
            </a:r>
            <a:r>
              <a:rPr sz="3200" spc="-5" dirty="0">
                <a:latin typeface="Arial"/>
                <a:cs typeface="Arial"/>
              </a:rPr>
              <a:t>in all parts </a:t>
            </a:r>
            <a:r>
              <a:rPr sz="3200" dirty="0">
                <a:latin typeface="Arial"/>
                <a:cs typeface="Arial"/>
              </a:rPr>
              <a:t>except  on </a:t>
            </a:r>
            <a:r>
              <a:rPr sz="3200" spc="-5" dirty="0">
                <a:latin typeface="Arial"/>
                <a:cs typeface="Arial"/>
              </a:rPr>
              <a:t>free </a:t>
            </a:r>
            <a:r>
              <a:rPr sz="3200" dirty="0">
                <a:latin typeface="Arial"/>
                <a:cs typeface="Arial"/>
              </a:rPr>
              <a:t>edges of vocal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cords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444500"/>
            <a:ext cx="727709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LYMPHATIC</a:t>
            </a:r>
            <a:r>
              <a:rPr spc="-50" dirty="0"/>
              <a:t> </a:t>
            </a:r>
            <a:r>
              <a:rPr spc="-10" dirty="0"/>
              <a:t>DRAINAGE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4690"/>
            <a:ext cx="7917180" cy="455637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0"/>
              </a:spcBef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SUPRAGLOTTIS-pre-epiglottic </a:t>
            </a:r>
            <a:r>
              <a:rPr sz="3200" dirty="0">
                <a:latin typeface="Arial"/>
                <a:cs typeface="Arial"/>
              </a:rPr>
              <a:t>and upper  deep </a:t>
            </a:r>
            <a:r>
              <a:rPr sz="3200" spc="-5" dirty="0">
                <a:latin typeface="Arial"/>
                <a:cs typeface="Arial"/>
              </a:rPr>
              <a:t>cervical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nodes.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CCFF"/>
              </a:buClr>
              <a:buFont typeface="Symbol"/>
              <a:buChar char=""/>
            </a:pPr>
            <a:endParaRPr sz="4350" dirty="0">
              <a:latin typeface="Times New Roman"/>
              <a:cs typeface="Times New Roman"/>
            </a:endParaRPr>
          </a:p>
          <a:p>
            <a:pPr marL="355600" marR="998855" indent="-342900">
              <a:lnSpc>
                <a:spcPts val="3450"/>
              </a:lnSpc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GLOTTIS-Lymphatics are practically  </a:t>
            </a:r>
            <a:r>
              <a:rPr sz="3200" dirty="0">
                <a:latin typeface="Arial"/>
                <a:cs typeface="Arial"/>
              </a:rPr>
              <a:t>absent</a:t>
            </a:r>
          </a:p>
          <a:p>
            <a:pPr>
              <a:lnSpc>
                <a:spcPct val="100000"/>
              </a:lnSpc>
              <a:buClr>
                <a:srgbClr val="00CCFF"/>
              </a:buClr>
              <a:buFont typeface="Symbol"/>
              <a:buChar char=""/>
            </a:pPr>
            <a:endParaRPr sz="4400" dirty="0">
              <a:latin typeface="Times New Roman"/>
              <a:cs typeface="Times New Roman"/>
            </a:endParaRPr>
          </a:p>
          <a:p>
            <a:pPr marL="355600" marR="1332230" indent="-342900">
              <a:lnSpc>
                <a:spcPts val="3450"/>
              </a:lnSpc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SUBGLOTTIS-prelaryngeal </a:t>
            </a:r>
            <a:r>
              <a:rPr sz="3200" dirty="0">
                <a:latin typeface="Arial"/>
                <a:cs typeface="Arial"/>
              </a:rPr>
              <a:t>and  pretracheal nodes also lower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deep  </a:t>
            </a:r>
            <a:r>
              <a:rPr sz="3200" spc="-5" dirty="0">
                <a:latin typeface="Arial"/>
                <a:cs typeface="Arial"/>
              </a:rPr>
              <a:t>cervical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nodes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800" dirty="0" smtClean="0"/>
              <a:t>Infant's </a:t>
            </a:r>
            <a:r>
              <a:rPr lang="en-IN" sz="2800" dirty="0"/>
              <a:t>larynx is </a:t>
            </a:r>
            <a:r>
              <a:rPr lang="en-IN" sz="2800" b="1" dirty="0">
                <a:solidFill>
                  <a:srgbClr val="FF0000"/>
                </a:solidFill>
              </a:rPr>
              <a:t>positioned high in the neck </a:t>
            </a:r>
            <a:r>
              <a:rPr lang="en-IN" sz="2800" dirty="0" smtClean="0"/>
              <a:t>opposite C3 </a:t>
            </a:r>
            <a:r>
              <a:rPr lang="en-IN" sz="2800" dirty="0"/>
              <a:t>or C4 (vocal cord level ) at rest and reaches C1 </a:t>
            </a:r>
            <a:r>
              <a:rPr lang="en-IN" sz="2800" dirty="0" smtClean="0"/>
              <a:t>or C2 </a:t>
            </a:r>
            <a:r>
              <a:rPr lang="en-IN" sz="2800" dirty="0"/>
              <a:t>during swallowing.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This </a:t>
            </a:r>
            <a:r>
              <a:rPr lang="en-IN" sz="2800" dirty="0"/>
              <a:t>high </a:t>
            </a:r>
            <a:r>
              <a:rPr lang="en-IN" sz="2800" dirty="0" smtClean="0"/>
              <a:t>position </a:t>
            </a:r>
            <a:r>
              <a:rPr lang="en-IN" sz="2800" dirty="0"/>
              <a:t>allows </a:t>
            </a:r>
            <a:r>
              <a:rPr lang="en-IN" sz="2800" dirty="0" smtClean="0"/>
              <a:t>the </a:t>
            </a:r>
            <a:r>
              <a:rPr lang="en-IN" sz="2800" b="1" dirty="0" smtClean="0"/>
              <a:t>epiglottis </a:t>
            </a:r>
            <a:r>
              <a:rPr lang="en-IN" sz="2800" b="1" dirty="0"/>
              <a:t>to meet soft palate </a:t>
            </a:r>
            <a:r>
              <a:rPr lang="en-IN" sz="2800" dirty="0"/>
              <a:t>and make a </a:t>
            </a:r>
            <a:r>
              <a:rPr lang="en-IN" sz="2800" dirty="0" smtClean="0"/>
              <a:t>nasopharyngeal channel </a:t>
            </a:r>
            <a:r>
              <a:rPr lang="en-IN" sz="2800" dirty="0"/>
              <a:t>for nasal breathing during suckling. </a:t>
            </a: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The milk </a:t>
            </a:r>
            <a:r>
              <a:rPr lang="en-IN" sz="2800" dirty="0"/>
              <a:t>feed passes separately over the dorsum of </a:t>
            </a:r>
            <a:r>
              <a:rPr lang="en-IN" sz="2800" dirty="0" smtClean="0"/>
              <a:t>tongue and </a:t>
            </a:r>
            <a:r>
              <a:rPr lang="en-IN" sz="2800" dirty="0"/>
              <a:t>the side of epiglottis, thus allowing breathing </a:t>
            </a:r>
            <a:r>
              <a:rPr lang="en-IN" sz="2800" dirty="0" smtClean="0"/>
              <a:t>and feeding </a:t>
            </a:r>
            <a:r>
              <a:rPr lang="en-IN" sz="2800" dirty="0"/>
              <a:t>to go on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40766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>
            <a:normAutofit/>
          </a:bodyPr>
          <a:lstStyle/>
          <a:p>
            <a:r>
              <a:rPr lang="en-IN" dirty="0"/>
              <a:t>Larynx Of An </a:t>
            </a:r>
            <a:r>
              <a:rPr lang="en-IN" dirty="0" smtClean="0"/>
              <a:t>Infant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04800"/>
            <a:ext cx="8929255" cy="64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Laryngeal cartilages are soft and collapse easily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Epiglottis is omega-shaped and arytenoids </a:t>
            </a:r>
            <a:r>
              <a:rPr lang="en-IN" sz="2800" dirty="0" smtClean="0"/>
              <a:t>relatively large </a:t>
            </a:r>
            <a:r>
              <a:rPr lang="en-IN" sz="2800" dirty="0"/>
              <a:t>covering significant portion of the </a:t>
            </a:r>
            <a:r>
              <a:rPr lang="en-IN" sz="2800" dirty="0" smtClean="0"/>
              <a:t>posterior glottis </a:t>
            </a:r>
            <a:r>
              <a:rPr lang="en-I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1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9144000" cy="48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Thyroid cartilage in an infant is flat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 </a:t>
            </a:r>
            <a:r>
              <a:rPr lang="en-IN" sz="2800" dirty="0"/>
              <a:t>It also </a:t>
            </a:r>
            <a:r>
              <a:rPr lang="en-IN" sz="2800" dirty="0" smtClean="0"/>
              <a:t>overlaps the </a:t>
            </a:r>
            <a:r>
              <a:rPr lang="en-IN" sz="2800" dirty="0"/>
              <a:t>cricoid cartilage and is in turn overlapped </a:t>
            </a:r>
            <a:r>
              <a:rPr lang="en-IN" sz="2800" dirty="0" smtClean="0"/>
              <a:t>by the </a:t>
            </a:r>
            <a:r>
              <a:rPr lang="en-IN" sz="2800" dirty="0"/>
              <a:t>hyoid bone. </a:t>
            </a:r>
            <a:endParaRPr lang="en-IN" sz="2800" dirty="0" smtClean="0"/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Thus </a:t>
            </a:r>
            <a:r>
              <a:rPr lang="en-IN" sz="2800" dirty="0"/>
              <a:t>cricothyroid and </a:t>
            </a:r>
            <a:r>
              <a:rPr lang="en-IN" sz="2800" dirty="0" smtClean="0"/>
              <a:t>thyrohyoid spaces </a:t>
            </a:r>
            <a:r>
              <a:rPr lang="en-IN" sz="2800" dirty="0"/>
              <a:t>are narrow and not easily discernible as </a:t>
            </a:r>
            <a:r>
              <a:rPr lang="en-IN" sz="2800" dirty="0" smtClean="0"/>
              <a:t>landmarks when </a:t>
            </a:r>
            <a:r>
              <a:rPr lang="en-IN" sz="2800" dirty="0"/>
              <a:t>performing tracheostomy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8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9067800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/>
              <a:t>Infant's larynx is small and conical. The diameter </a:t>
            </a:r>
            <a:r>
              <a:rPr lang="en-IN" sz="2800" dirty="0" smtClean="0"/>
              <a:t>of cricoid </a:t>
            </a:r>
            <a:r>
              <a:rPr lang="en-IN" sz="2800" dirty="0"/>
              <a:t>cartilage is smaller than the size of </a:t>
            </a:r>
            <a:r>
              <a:rPr lang="en-IN" sz="2800" dirty="0" smtClean="0"/>
              <a:t>glottis, making </a:t>
            </a:r>
            <a:r>
              <a:rPr lang="en-IN" sz="2800" dirty="0" err="1"/>
              <a:t>subglottis</a:t>
            </a:r>
            <a:r>
              <a:rPr lang="en-IN" sz="2800" dirty="0"/>
              <a:t> the narrowest part. </a:t>
            </a:r>
            <a:endParaRPr lang="en-IN" sz="2800" dirty="0" smtClean="0"/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It </a:t>
            </a:r>
            <a:r>
              <a:rPr lang="en-IN" sz="2800" dirty="0"/>
              <a:t>has a </a:t>
            </a:r>
            <a:r>
              <a:rPr lang="en-IN" sz="2800" dirty="0" smtClean="0"/>
              <a:t>bearing in </a:t>
            </a:r>
            <a:r>
              <a:rPr lang="en-IN" sz="2800" dirty="0"/>
              <a:t>the selection of paediatric endotracheal tube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/>
              <a:t>In adults, subglottic-</a:t>
            </a:r>
            <a:r>
              <a:rPr lang="en-IN" sz="2800" dirty="0" err="1"/>
              <a:t>glottic</a:t>
            </a:r>
            <a:r>
              <a:rPr lang="en-IN" sz="2800" dirty="0"/>
              <a:t> dimensions are </a:t>
            </a:r>
            <a:r>
              <a:rPr lang="en-IN" sz="2800" dirty="0" smtClean="0"/>
              <a:t>approximately same </a:t>
            </a:r>
            <a:r>
              <a:rPr lang="en-IN" sz="2800" dirty="0"/>
              <a:t>and larynx is cylindrical.</a:t>
            </a:r>
          </a:p>
        </p:txBody>
      </p:sp>
    </p:spTree>
    <p:extLst>
      <p:ext uri="{BB962C8B-B14F-4D97-AF65-F5344CB8AC3E}">
        <p14:creationId xmlns:p14="http://schemas.microsoft.com/office/powerpoint/2010/main" val="32229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067800" cy="5186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err="1" smtClean="0"/>
              <a:t>Submucosal</a:t>
            </a:r>
            <a:r>
              <a:rPr lang="en-IN" sz="2400" dirty="0" smtClean="0"/>
              <a:t> </a:t>
            </a:r>
            <a:r>
              <a:rPr lang="en-IN" sz="2400" dirty="0"/>
              <a:t>tissues of infant's larynx are comparatively</a:t>
            </a:r>
          </a:p>
          <a:p>
            <a:pPr marL="0" indent="0">
              <a:buNone/>
            </a:pPr>
            <a:r>
              <a:rPr lang="en-IN" sz="2400" dirty="0"/>
              <a:t>loose and easily undergo oedematous change</a:t>
            </a:r>
          </a:p>
          <a:p>
            <a:pPr marL="0" indent="0">
              <a:buNone/>
            </a:pPr>
            <a:r>
              <a:rPr lang="en-IN" sz="2400" dirty="0"/>
              <a:t>with trauma or inflammation leading to obstruction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dirty="0"/>
              <a:t>Infant's larynx shows two spurts in growth. In the first</a:t>
            </a:r>
          </a:p>
          <a:p>
            <a:pPr marL="0" indent="0">
              <a:buNone/>
            </a:pPr>
            <a:r>
              <a:rPr lang="en-IN" sz="2400" dirty="0"/>
              <a:t>three years of life larynx grows in width and length, and</a:t>
            </a:r>
          </a:p>
          <a:p>
            <a:pPr marL="0" indent="0">
              <a:buNone/>
            </a:pPr>
            <a:r>
              <a:rPr lang="en-IN" sz="2400" dirty="0"/>
              <a:t>thus obviates the need for any airway surgery in certain</a:t>
            </a:r>
          </a:p>
          <a:p>
            <a:pPr marL="0" indent="0">
              <a:buNone/>
            </a:pPr>
            <a:r>
              <a:rPr lang="en-IN" sz="2400" dirty="0"/>
              <a:t>congenital anomalies. </a:t>
            </a:r>
          </a:p>
        </p:txBody>
      </p:sp>
    </p:spTree>
    <p:extLst>
      <p:ext uri="{BB962C8B-B14F-4D97-AF65-F5344CB8AC3E}">
        <p14:creationId xmlns:p14="http://schemas.microsoft.com/office/powerpoint/2010/main" val="28554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889" y="718820"/>
            <a:ext cx="6321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ANATOMY</a:t>
            </a:r>
            <a:r>
              <a:rPr kumimoji="0" sz="44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4400" b="0" i="0" u="none" strike="noStrike" kern="1200" cap="none" spc="-9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LARYNX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69160"/>
            <a:ext cx="76663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r>
              <a:rPr kumimoji="0" sz="3075" b="0" i="0" u="none" strike="noStrike" kern="1200" cap="none" spc="937" normalizeH="0" baseline="17615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kumimoji="0" sz="3075" b="0" i="0" u="none" strike="noStrike" kern="1200" cap="none" spc="937" normalizeH="0" baseline="17615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3200" b="0" i="0" u="none" strike="noStrike" kern="1200" cap="none" spc="-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Situated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midline of neck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from the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level  of C-3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to C-6 vertebrae lying in front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of  laryngopharynx.</a:t>
            </a:r>
          </a:p>
        </p:txBody>
      </p:sp>
    </p:spTree>
    <p:extLst>
      <p:ext uri="{BB962C8B-B14F-4D97-AF65-F5344CB8AC3E}">
        <p14:creationId xmlns:p14="http://schemas.microsoft.com/office/powerpoint/2010/main" val="4513961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dirty="0"/>
              <a:t>The second spurt in growth occurs</a:t>
            </a:r>
          </a:p>
          <a:p>
            <a:pPr marL="0" indent="0">
              <a:buNone/>
            </a:pPr>
            <a:r>
              <a:rPr lang="en-IN" sz="3200" dirty="0"/>
              <a:t>during adolescence when the thyroid angle develops. </a:t>
            </a:r>
            <a:r>
              <a:rPr lang="en-IN" sz="3200" dirty="0" smtClean="0"/>
              <a:t>The length </a:t>
            </a:r>
            <a:r>
              <a:rPr lang="en-IN" sz="3200" dirty="0"/>
              <a:t>of vocal cords then increases leading to voice</a:t>
            </a:r>
          </a:p>
          <a:p>
            <a:pPr marL="0" indent="0">
              <a:buNone/>
            </a:pPr>
            <a:r>
              <a:rPr lang="en-IN" sz="3200" dirty="0"/>
              <a:t>changes associated with puberty. </a:t>
            </a:r>
            <a:endParaRPr lang="en-IN" sz="3200" dirty="0" smtClean="0"/>
          </a:p>
          <a:p>
            <a:pPr marL="0" indent="0">
              <a:buNone/>
            </a:pPr>
            <a:r>
              <a:rPr lang="en-IN" sz="3200" dirty="0" smtClean="0"/>
              <a:t>With</a:t>
            </a:r>
            <a:r>
              <a:rPr lang="en-IN" sz="3200" dirty="0"/>
              <a:t> </a:t>
            </a:r>
            <a:r>
              <a:rPr lang="en-IN" sz="3200" dirty="0" smtClean="0"/>
              <a:t>growth </a:t>
            </a:r>
            <a:r>
              <a:rPr lang="en-IN" sz="3200" dirty="0"/>
              <a:t>of the neck, larynx gradually descends to adult</a:t>
            </a:r>
          </a:p>
          <a:p>
            <a:pPr marL="0" indent="0">
              <a:buNone/>
            </a:pPr>
            <a:r>
              <a:rPr lang="en-IN" sz="3200" dirty="0"/>
              <a:t>position opposite Cs (vocal cord level).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684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92440" cy="548640"/>
          </a:xfrm>
        </p:spPr>
        <p:txBody>
          <a:bodyPr>
            <a:noAutofit/>
          </a:bodyPr>
          <a:lstStyle/>
          <a:p>
            <a:r>
              <a:rPr lang="en-IN" dirty="0"/>
              <a:t>Larynx Of An Infant Different From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dirty="0"/>
              <a:t>In childhood, vocal cord is 6 </a:t>
            </a:r>
            <a:r>
              <a:rPr lang="en-IN" sz="3200" dirty="0" smtClean="0"/>
              <a:t>mm in females and 8 mm in males.</a:t>
            </a:r>
          </a:p>
          <a:p>
            <a:pPr marL="0" indent="0">
              <a:buNone/>
            </a:pPr>
            <a:r>
              <a:rPr lang="en-IN" sz="3200" dirty="0" smtClean="0"/>
              <a:t>It </a:t>
            </a:r>
            <a:r>
              <a:rPr lang="en-IN" sz="3200" dirty="0"/>
              <a:t>increases to 15-19 mm in adult </a:t>
            </a:r>
            <a:r>
              <a:rPr lang="en-IN" sz="3200" dirty="0" smtClean="0"/>
              <a:t>females </a:t>
            </a:r>
            <a:r>
              <a:rPr lang="en-IN" sz="3200" dirty="0"/>
              <a:t>and</a:t>
            </a:r>
          </a:p>
          <a:p>
            <a:pPr marL="0" indent="0">
              <a:buNone/>
            </a:pPr>
            <a:r>
              <a:rPr lang="en-IN" sz="3200" dirty="0"/>
              <a:t>17-23 in adult male</a:t>
            </a:r>
            <a:r>
              <a:rPr lang="en-IN" sz="3200" dirty="0" smtClean="0"/>
              <a:t>.</a:t>
            </a:r>
          </a:p>
          <a:p>
            <a:pPr marL="0" indent="0">
              <a:buNone/>
            </a:pPr>
            <a:r>
              <a:rPr lang="en-IN" sz="3200" dirty="0" smtClean="0"/>
              <a:t>Adult </a:t>
            </a:r>
            <a:r>
              <a:rPr lang="en-IN" sz="3200" dirty="0"/>
              <a:t>male voices are usually lower-pitched and have larger folds. </a:t>
            </a:r>
          </a:p>
        </p:txBody>
      </p:sp>
    </p:spTree>
    <p:extLst>
      <p:ext uri="{BB962C8B-B14F-4D97-AF65-F5344CB8AC3E}">
        <p14:creationId xmlns:p14="http://schemas.microsoft.com/office/powerpoint/2010/main" val="2101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Infant</a:t>
            </a:r>
            <a:r>
              <a:rPr lang="en-IN" spc="-45" dirty="0"/>
              <a:t> </a:t>
            </a:r>
            <a:r>
              <a:rPr lang="en-IN" spc="-4" dirty="0"/>
              <a:t>Airway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The </a:t>
            </a:r>
            <a:r>
              <a:rPr lang="en-IN" sz="2800" dirty="0"/>
              <a:t>subglottic diameter measures  approximately 4.5 </a:t>
            </a:r>
            <a:endParaRPr lang="en-IN" sz="2800" dirty="0" smtClean="0"/>
          </a:p>
          <a:p>
            <a:endParaRPr lang="en-IN" sz="2800" dirty="0"/>
          </a:p>
          <a:p>
            <a:r>
              <a:rPr lang="en-IN" sz="2800" dirty="0" smtClean="0"/>
              <a:t>A </a:t>
            </a:r>
            <a:r>
              <a:rPr lang="en-IN" sz="2800" dirty="0"/>
              <a:t>diameter of less then 3.5 mm suggests a  marginal subglottic airway and is consistent  with subglottic stenosis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0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Infant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582"/>
            <a:ext cx="9144000" cy="5389418"/>
          </a:xfrm>
        </p:spPr>
        <p:txBody>
          <a:bodyPr>
            <a:normAutofit/>
          </a:bodyPr>
          <a:lstStyle/>
          <a:p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•Circumferential mucosal </a:t>
            </a:r>
            <a:r>
              <a:rPr lang="en-IN" sz="2800" dirty="0" err="1"/>
              <a:t>edema</a:t>
            </a:r>
            <a:r>
              <a:rPr lang="en-IN" sz="2800" dirty="0"/>
              <a:t>  of 1 mm within the larynx of an  infant causes a glottis to narrow  by over 60</a:t>
            </a:r>
            <a:r>
              <a:rPr lang="en-IN" sz="2800" dirty="0" smtClean="0"/>
              <a:t>% to 75%.</a:t>
            </a:r>
            <a:endParaRPr lang="en-IN" sz="2800" dirty="0"/>
          </a:p>
          <a:p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03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1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Location of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Stridor can be localized to  discrete areas of the airway  according to the nature of the  sound in relationship to the phase  of breathing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355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Location of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/>
              <a:t>These discrete regions can be divided into  three zones</a:t>
            </a:r>
          </a:p>
          <a:p>
            <a:r>
              <a:rPr lang="en-IN" sz="2400" dirty="0" err="1"/>
              <a:t>Supraglottic</a:t>
            </a:r>
            <a:r>
              <a:rPr lang="en-IN" sz="2400" dirty="0"/>
              <a:t> and </a:t>
            </a:r>
            <a:r>
              <a:rPr lang="en-IN" sz="2400" dirty="0" err="1"/>
              <a:t>supralaryngeal</a:t>
            </a:r>
            <a:r>
              <a:rPr lang="en-IN" sz="2400" dirty="0"/>
              <a:t> zone  which includes the pharynx</a:t>
            </a:r>
          </a:p>
          <a:p>
            <a:r>
              <a:rPr lang="en-IN" sz="2400" dirty="0" err="1"/>
              <a:t>Extrathoracic</a:t>
            </a:r>
            <a:r>
              <a:rPr lang="en-IN" sz="2400" dirty="0"/>
              <a:t> tracheal zone including both  glottis </a:t>
            </a:r>
            <a:r>
              <a:rPr lang="en-IN" sz="2400" dirty="0" err="1" smtClean="0"/>
              <a:t>subglottis</a:t>
            </a:r>
            <a:r>
              <a:rPr lang="en-IN" sz="2400" dirty="0" smtClean="0"/>
              <a:t> and cervical trachea</a:t>
            </a:r>
            <a:endParaRPr lang="en-IN" sz="2400" dirty="0"/>
          </a:p>
          <a:p>
            <a:r>
              <a:rPr lang="en-IN" sz="2400" dirty="0" err="1"/>
              <a:t>Intrathoracic</a:t>
            </a:r>
            <a:r>
              <a:rPr lang="en-IN" sz="2400" dirty="0"/>
              <a:t> tracheal	zone which  includes primary and secondary bronchi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5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Location of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 err="1" smtClean="0"/>
              <a:t>Supraglottis</a:t>
            </a:r>
            <a:r>
              <a:rPr lang="en-IN" sz="2400" b="1" dirty="0" smtClean="0"/>
              <a:t> or Pharynx </a:t>
            </a:r>
            <a:r>
              <a:rPr lang="en-IN" sz="2400" dirty="0" smtClean="0"/>
              <a:t>- </a:t>
            </a:r>
            <a:r>
              <a:rPr lang="en-IN" sz="2400" dirty="0"/>
              <a:t>Inspiratory and high-  </a:t>
            </a:r>
            <a:r>
              <a:rPr lang="en-IN" sz="2400" dirty="0" smtClean="0"/>
              <a:t>pitched-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b="1" dirty="0"/>
              <a:t>Glottis and </a:t>
            </a:r>
            <a:r>
              <a:rPr lang="en-IN" sz="2400" b="1" dirty="0" err="1"/>
              <a:t>Subglottis</a:t>
            </a:r>
            <a:r>
              <a:rPr lang="en-IN" sz="2400" b="1" dirty="0"/>
              <a:t> </a:t>
            </a:r>
            <a:r>
              <a:rPr lang="en-IN" sz="2400" dirty="0"/>
              <a:t>(</a:t>
            </a:r>
            <a:r>
              <a:rPr lang="en-IN" sz="2400" dirty="0" err="1"/>
              <a:t>extrathoracic</a:t>
            </a:r>
            <a:r>
              <a:rPr lang="en-IN" sz="2400" dirty="0"/>
              <a:t>  tracheal zone)- Biphasic of intermediate  </a:t>
            </a:r>
            <a:r>
              <a:rPr lang="en-IN" sz="2400" dirty="0" smtClean="0"/>
              <a:t>pitch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b="1" dirty="0" err="1"/>
              <a:t>Intrathoracic</a:t>
            </a:r>
            <a:r>
              <a:rPr lang="en-IN" sz="2400" b="1" dirty="0"/>
              <a:t> tracheal/bronchial zone</a:t>
            </a:r>
            <a:r>
              <a:rPr lang="en-IN" sz="2400" dirty="0"/>
              <a:t>-  Expiratory often confused with wheezing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444500"/>
            <a:ext cx="700468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ANATOMY OF</a:t>
            </a:r>
            <a:r>
              <a:rPr spc="-70" dirty="0"/>
              <a:t> </a:t>
            </a:r>
            <a:r>
              <a:rPr spc="-10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4220"/>
            <a:ext cx="7941945" cy="266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Tube made up 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cartilage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membrane  and measures approx 10-11cm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3200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Extends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from C-6 to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T-5</a:t>
            </a:r>
          </a:p>
          <a:p>
            <a:pPr marL="355600" marR="183515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CFF"/>
              </a:buClr>
              <a:buSzPct val="64062"/>
              <a:buFont typeface="Symbol"/>
              <a:buChar char="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There are 16-20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incomplete cartilaginous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rings.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neck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6-7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rings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present.</a:t>
            </a:r>
          </a:p>
        </p:txBody>
      </p:sp>
    </p:spTree>
    <p:extLst>
      <p:ext uri="{BB962C8B-B14F-4D97-AF65-F5344CB8AC3E}">
        <p14:creationId xmlns:p14="http://schemas.microsoft.com/office/powerpoint/2010/main" val="42215248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285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                    Larynx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49530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3200" dirty="0" err="1" smtClean="0"/>
              <a:t>Musculocartilagenous</a:t>
            </a:r>
            <a:r>
              <a:rPr lang="en-IN" sz="3200" dirty="0" smtClean="0"/>
              <a:t> structure,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Lined with mucous membrane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Connected to pharynx and superior part of trachea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Acts as essential sphincter guarding entrance into trachea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Secondarily function as organ of voice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Formed of nine cartilages connected by ligaments and muscles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3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external file that holds a picture, illustration, etc.&#10;Object name is jtd-08-S2-S121-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4266274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 external file that holds a picture, illustration, etc.&#10;Object name is jtd-08-S2-S121-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791200" cy="4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 external file that holds a picture, illustration, etc.&#10;Object name is jtd-08-S2-S121-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6047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9689" y="444500"/>
            <a:ext cx="3943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r>
              <a:rPr kumimoji="0" sz="4000" b="0" i="0" u="none" strike="noStrike" kern="1200" cap="none" spc="-7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0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SUPPLY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5400"/>
            <a:ext cx="8531860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tabLst>
                <a:tab pos="354965" algn="l"/>
              </a:tabLst>
            </a:pP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lang="en-IN" sz="3200" spc="-5" dirty="0">
                <a:latin typeface="Arial"/>
                <a:cs typeface="Arial"/>
              </a:rPr>
              <a:t>The inferior thyroid vessels and their tracheoesophageal branches provide blood supply to the proximal trachea while the bronchial arteries vascularize the distal trachea, carina, and main bronchi </a:t>
            </a:r>
            <a:endParaRPr lang="en-IN" sz="3200" spc="-5" dirty="0" smtClean="0">
              <a:latin typeface="Arial"/>
              <a:cs typeface="Arial"/>
            </a:endParaRPr>
          </a:p>
          <a:p>
            <a:pPr marL="12700" lvl="0">
              <a:spcBef>
                <a:spcPts val="100"/>
              </a:spcBef>
              <a:tabLst>
                <a:tab pos="354965" algn="l"/>
              </a:tabLst>
            </a:pPr>
            <a:endParaRPr kumimoji="0" lang="en-IN" sz="3200" b="0" i="0" u="none" strike="noStrike" kern="1200" cap="none" spc="-5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lvl="0">
              <a:spcBef>
                <a:spcPts val="100"/>
              </a:spcBef>
              <a:tabLst>
                <a:tab pos="354965" algn="l"/>
              </a:tabLst>
            </a:pPr>
            <a:r>
              <a:rPr lang="en-IN" sz="2800" dirty="0"/>
              <a:t>The trachea is also supplied by small branches originating from the subclavian artery, internal mammary artery, and innominate artery.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56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Venous and lymphatic Drainage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Venous drainage is through the azygos and hemi azygos systems while lymphatic drainage is through the low and high </a:t>
            </a:r>
            <a:r>
              <a:rPr lang="en-IN" sz="3200" dirty="0" err="1"/>
              <a:t>paratracheal</a:t>
            </a:r>
            <a:r>
              <a:rPr lang="en-IN" sz="3200" dirty="0"/>
              <a:t> nodal chains eventually reaching the deep cervical nodes.</a:t>
            </a:r>
          </a:p>
        </p:txBody>
      </p:sp>
    </p:spTree>
    <p:extLst>
      <p:ext uri="{BB962C8B-B14F-4D97-AF65-F5344CB8AC3E}">
        <p14:creationId xmlns:p14="http://schemas.microsoft.com/office/powerpoint/2010/main" val="16014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 external file that holds a picture, illustration, etc.&#10;Object name is jtd-08-S2-S121-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79070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n external file that holds a picture, illustration, etc.&#10;Object name is jtd-08-S2-S121-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95" y="457200"/>
            <a:ext cx="6296025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4270" y="718820"/>
            <a:ext cx="4311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NERVE</a:t>
            </a:r>
            <a:r>
              <a:rPr kumimoji="0" sz="4400" b="0" i="0" u="none" strike="noStrike" kern="1200" cap="none" spc="-7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SUPPLY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191510"/>
            <a:ext cx="70631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gus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, recurrent laryngeal nerve</a:t>
            </a:r>
            <a:r>
              <a:rPr kumimoji="0" sz="3200" b="0" i="0" u="none" strike="noStrike" kern="1200" cap="none" spc="-9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sympathetic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trunk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4145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8779" y="444500"/>
            <a:ext cx="3265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LYMPHATICS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603500"/>
            <a:ext cx="8034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</a:t>
            </a:r>
            <a:r>
              <a:rPr kumimoji="0" sz="3075" b="0" i="0" u="none" strike="noStrike" kern="1200" cap="none" spc="937" normalizeH="0" baseline="17615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Pretracheal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 paratracheal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lymph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24765689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 external file that holds a picture, illustration, etc.&#10;Object name is jtd-08-S2-S121-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17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Topography of the extrinsic musculature of the larynx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0" name="Picture 2" descr="An external file that holds a picture, illustration, etc.&#10;Object name is jtd-08-S2-S121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116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3813"/>
            <a:ext cx="56769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2" y="1075459"/>
            <a:ext cx="8738755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8780318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718820"/>
            <a:ext cx="7533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400" spc="-5" dirty="0" smtClean="0"/>
              <a:t>           Adam’s Apple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41769"/>
            <a:ext cx="7669530" cy="196823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CCFF"/>
              </a:buClr>
              <a:buSzTx/>
              <a:buFontTx/>
              <a:buNone/>
              <a:tabLst/>
              <a:defRPr/>
            </a:pPr>
            <a:endParaRPr kumimoji="0" sz="3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algn="l" defTabSz="914400" rtl="0" eaLnBrk="1" fontAlgn="auto" latinLnBrk="0" hangingPunct="1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>
                <a:srgbClr val="00CCFF"/>
              </a:buClr>
              <a:buSzPct val="64062"/>
              <a:tabLst>
                <a:tab pos="354965" algn="l"/>
                <a:tab pos="355600" algn="l"/>
              </a:tabLst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At puberty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male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larynx increases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size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rapidly,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thyroid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cartilage projects  to form the Adam’s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apple.</a:t>
            </a:r>
          </a:p>
        </p:txBody>
      </p:sp>
    </p:spTree>
    <p:extLst>
      <p:ext uri="{BB962C8B-B14F-4D97-AF65-F5344CB8AC3E}">
        <p14:creationId xmlns:p14="http://schemas.microsoft.com/office/powerpoint/2010/main" val="1503630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329</TotalTime>
  <Words>845</Words>
  <Application>Microsoft Office PowerPoint</Application>
  <PresentationFormat>On-screen Show (4:3)</PresentationFormat>
  <Paragraphs>115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Angles</vt:lpstr>
      <vt:lpstr>ANATOMY OF LARYNX  AND TRACHEOBRONCHIAL TREE   </vt:lpstr>
      <vt:lpstr>Stridor</vt:lpstr>
      <vt:lpstr>PowerPoint Presentation</vt:lpstr>
      <vt:lpstr>                    Larynx</vt:lpstr>
      <vt:lpstr>PowerPoint Presentation</vt:lpstr>
      <vt:lpstr>PowerPoint Presentation</vt:lpstr>
      <vt:lpstr>PowerPoint Presentation</vt:lpstr>
      <vt:lpstr>PowerPoint Presentation</vt:lpstr>
      <vt:lpstr>           Adam’s Apple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CAVITY OF LARYNX</vt:lpstr>
      <vt:lpstr>CAVITY OF LARYNX</vt:lpstr>
      <vt:lpstr>PowerPoint Presentation</vt:lpstr>
      <vt:lpstr>PowerPoint Presentation</vt:lpstr>
      <vt:lpstr>MUSCLES OF LARYNX-  INTRINSIC</vt:lpstr>
      <vt:lpstr>PowerPoint Presentation</vt:lpstr>
      <vt:lpstr>PowerPoint Presentation</vt:lpstr>
      <vt:lpstr>HISTOLOGY OF LARYNX</vt:lpstr>
      <vt:lpstr>LYMPHATIC DRAINAGE</vt:lpstr>
      <vt:lpstr>Larynx Of An Infant Different From Adult</vt:lpstr>
      <vt:lpstr>Larynx Of An Infant</vt:lpstr>
      <vt:lpstr>Larynx Of An Infant Different From Adult</vt:lpstr>
      <vt:lpstr>Larynx Of An Infant Different From Adult</vt:lpstr>
      <vt:lpstr>Larynx Of An Infant Different From Adult</vt:lpstr>
      <vt:lpstr>Larynx Of An Infant Different From Adult</vt:lpstr>
      <vt:lpstr>Larynx Of An Infant Different From Adult</vt:lpstr>
      <vt:lpstr>Larynx Of An Infant Different From Adult</vt:lpstr>
      <vt:lpstr>Infant Airway</vt:lpstr>
      <vt:lpstr>Infant Airway</vt:lpstr>
      <vt:lpstr>PowerPoint Presentation</vt:lpstr>
      <vt:lpstr>Location of Obstruction</vt:lpstr>
      <vt:lpstr>Location of Obstruction</vt:lpstr>
      <vt:lpstr>Location of Obstruction</vt:lpstr>
      <vt:lpstr>ANATOMY OF TRACHEA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Venous and lymphatic Drainage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LARYNX AND TRACHEA</dc:title>
  <dc:creator>V FOR VINAY</dc:creator>
  <cp:lastModifiedBy>AIIMS Rishikesh</cp:lastModifiedBy>
  <cp:revision>40</cp:revision>
  <dcterms:created xsi:type="dcterms:W3CDTF">2018-09-29T07:38:16Z</dcterms:created>
  <dcterms:modified xsi:type="dcterms:W3CDTF">2018-10-04T05:58:34Z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2012-08-26T00:00:00Z</vt:filetime>
  </property>
  <property fmtid="{D5CDD505-2E9C-101B-9397-08002B2CF9AE}" pid="3" name="Creator">
    <vt:lpwstr>Impress</vt:lpwstr>
  </property>
  <property fmtid="{D5CDD505-2E9C-101B-9397-08002B2CF9AE}" pid="4" name="LastSaved">
    <vt:filetime>2018-09-29T00:00:00Z</vt:filetime>
  </property>
</Properties>
</file>