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59.jpg" ContentType="image/jpeg"/>
  <Override PartName="/ppt/media/image170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18.jpg" ContentType="image/jpeg"/>
  <Override PartName="/ppt/media/image225.jpg" ContentType="image/jpeg"/>
  <Override PartName="/ppt/media/image250.jpg" ContentType="image/jpeg"/>
  <Override PartName="/ppt/media/image251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40" r:id="rId9"/>
    <p:sldId id="264" r:id="rId10"/>
    <p:sldId id="265" r:id="rId11"/>
    <p:sldId id="266" r:id="rId12"/>
    <p:sldId id="267" r:id="rId13"/>
    <p:sldId id="681" r:id="rId14"/>
    <p:sldId id="486" r:id="rId15"/>
    <p:sldId id="268" r:id="rId16"/>
    <p:sldId id="679" r:id="rId17"/>
    <p:sldId id="670" r:id="rId18"/>
    <p:sldId id="275" r:id="rId19"/>
    <p:sldId id="684" r:id="rId20"/>
    <p:sldId id="342" r:id="rId21"/>
    <p:sldId id="276" r:id="rId22"/>
    <p:sldId id="277" r:id="rId23"/>
    <p:sldId id="487" r:id="rId24"/>
    <p:sldId id="272" r:id="rId25"/>
    <p:sldId id="273" r:id="rId26"/>
    <p:sldId id="279" r:id="rId27"/>
    <p:sldId id="488" r:id="rId28"/>
    <p:sldId id="282" r:id="rId29"/>
    <p:sldId id="283" r:id="rId30"/>
    <p:sldId id="682" r:id="rId31"/>
    <p:sldId id="683" r:id="rId32"/>
    <p:sldId id="729" r:id="rId33"/>
    <p:sldId id="674" r:id="rId34"/>
    <p:sldId id="675" r:id="rId35"/>
    <p:sldId id="676" r:id="rId36"/>
    <p:sldId id="678" r:id="rId37"/>
    <p:sldId id="725" r:id="rId38"/>
    <p:sldId id="726" r:id="rId39"/>
    <p:sldId id="727" r:id="rId40"/>
    <p:sldId id="286" r:id="rId41"/>
    <p:sldId id="287" r:id="rId42"/>
    <p:sldId id="490" r:id="rId43"/>
    <p:sldId id="289" r:id="rId44"/>
    <p:sldId id="290" r:id="rId45"/>
    <p:sldId id="291" r:id="rId46"/>
    <p:sldId id="628" r:id="rId47"/>
    <p:sldId id="485" r:id="rId48"/>
    <p:sldId id="294" r:id="rId49"/>
    <p:sldId id="295" r:id="rId50"/>
    <p:sldId id="296" r:id="rId51"/>
    <p:sldId id="297" r:id="rId52"/>
    <p:sldId id="298" r:id="rId53"/>
    <p:sldId id="339" r:id="rId54"/>
    <p:sldId id="338" r:id="rId55"/>
    <p:sldId id="300" r:id="rId56"/>
    <p:sldId id="301" r:id="rId57"/>
    <p:sldId id="302" r:id="rId58"/>
    <p:sldId id="303" r:id="rId59"/>
    <p:sldId id="304" r:id="rId60"/>
    <p:sldId id="305" r:id="rId61"/>
    <p:sldId id="491" r:id="rId62"/>
    <p:sldId id="306" r:id="rId63"/>
    <p:sldId id="307" r:id="rId64"/>
    <p:sldId id="308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680" r:id="rId74"/>
    <p:sldId id="647" r:id="rId75"/>
    <p:sldId id="648" r:id="rId76"/>
    <p:sldId id="336" r:id="rId77"/>
    <p:sldId id="337" r:id="rId78"/>
    <p:sldId id="345" r:id="rId79"/>
    <p:sldId id="346" r:id="rId80"/>
    <p:sldId id="864" r:id="rId81"/>
    <p:sldId id="508" r:id="rId82"/>
    <p:sldId id="507" r:id="rId83"/>
    <p:sldId id="865" r:id="rId84"/>
    <p:sldId id="350" r:id="rId85"/>
    <p:sldId id="354" r:id="rId86"/>
    <p:sldId id="518" r:id="rId87"/>
    <p:sldId id="519" r:id="rId88"/>
    <p:sldId id="517" r:id="rId89"/>
    <p:sldId id="509" r:id="rId90"/>
    <p:sldId id="523" r:id="rId91"/>
    <p:sldId id="524" r:id="rId92"/>
    <p:sldId id="525" r:id="rId93"/>
    <p:sldId id="526" r:id="rId94"/>
    <p:sldId id="527" r:id="rId95"/>
    <p:sldId id="528" r:id="rId96"/>
    <p:sldId id="529" r:id="rId97"/>
    <p:sldId id="530" r:id="rId98"/>
    <p:sldId id="531" r:id="rId99"/>
    <p:sldId id="532" r:id="rId100"/>
    <p:sldId id="533" r:id="rId101"/>
    <p:sldId id="534" r:id="rId102"/>
    <p:sldId id="685" r:id="rId103"/>
    <p:sldId id="686" r:id="rId104"/>
    <p:sldId id="687" r:id="rId105"/>
    <p:sldId id="688" r:id="rId106"/>
    <p:sldId id="689" r:id="rId107"/>
    <p:sldId id="690" r:id="rId108"/>
    <p:sldId id="691" r:id="rId109"/>
    <p:sldId id="692" r:id="rId110"/>
    <p:sldId id="693" r:id="rId111"/>
    <p:sldId id="694" r:id="rId112"/>
    <p:sldId id="695" r:id="rId113"/>
    <p:sldId id="696" r:id="rId114"/>
    <p:sldId id="697" r:id="rId115"/>
    <p:sldId id="698" r:id="rId116"/>
    <p:sldId id="699" r:id="rId117"/>
    <p:sldId id="714" r:id="rId118"/>
    <p:sldId id="700" r:id="rId119"/>
    <p:sldId id="701" r:id="rId120"/>
    <p:sldId id="703" r:id="rId121"/>
    <p:sldId id="704" r:id="rId122"/>
    <p:sldId id="705" r:id="rId123"/>
    <p:sldId id="706" r:id="rId124"/>
    <p:sldId id="707" r:id="rId125"/>
    <p:sldId id="708" r:id="rId126"/>
    <p:sldId id="709" r:id="rId127"/>
    <p:sldId id="710" r:id="rId128"/>
    <p:sldId id="711" r:id="rId129"/>
    <p:sldId id="712" r:id="rId130"/>
    <p:sldId id="713" r:id="rId131"/>
    <p:sldId id="535" r:id="rId132"/>
    <p:sldId id="536" r:id="rId133"/>
    <p:sldId id="537" r:id="rId134"/>
    <p:sldId id="538" r:id="rId135"/>
    <p:sldId id="539" r:id="rId136"/>
    <p:sldId id="554" r:id="rId137"/>
    <p:sldId id="555" r:id="rId138"/>
    <p:sldId id="556" r:id="rId139"/>
    <p:sldId id="557" r:id="rId140"/>
    <p:sldId id="558" r:id="rId141"/>
    <p:sldId id="602" r:id="rId142"/>
    <p:sldId id="603" r:id="rId143"/>
    <p:sldId id="604" r:id="rId144"/>
    <p:sldId id="605" r:id="rId145"/>
    <p:sldId id="606" r:id="rId146"/>
    <p:sldId id="607" r:id="rId147"/>
    <p:sldId id="608" r:id="rId148"/>
    <p:sldId id="609" r:id="rId149"/>
    <p:sldId id="610" r:id="rId150"/>
    <p:sldId id="630" r:id="rId151"/>
    <p:sldId id="611" r:id="rId152"/>
    <p:sldId id="612" r:id="rId153"/>
    <p:sldId id="644" r:id="rId154"/>
    <p:sldId id="645" r:id="rId155"/>
    <p:sldId id="615" r:id="rId156"/>
    <p:sldId id="616" r:id="rId157"/>
    <p:sldId id="617" r:id="rId158"/>
    <p:sldId id="618" r:id="rId159"/>
    <p:sldId id="619" r:id="rId160"/>
    <p:sldId id="620" r:id="rId161"/>
    <p:sldId id="621" r:id="rId162"/>
    <p:sldId id="622" r:id="rId163"/>
    <p:sldId id="623" r:id="rId164"/>
    <p:sldId id="624" r:id="rId165"/>
    <p:sldId id="625" r:id="rId166"/>
    <p:sldId id="626" r:id="rId167"/>
    <p:sldId id="1073" r:id="rId168"/>
    <p:sldId id="868" r:id="rId169"/>
    <p:sldId id="869" r:id="rId170"/>
    <p:sldId id="1074" r:id="rId171"/>
    <p:sldId id="870" r:id="rId172"/>
    <p:sldId id="871" r:id="rId173"/>
    <p:sldId id="872" r:id="rId174"/>
    <p:sldId id="873" r:id="rId175"/>
    <p:sldId id="874" r:id="rId176"/>
    <p:sldId id="875" r:id="rId177"/>
    <p:sldId id="876" r:id="rId178"/>
    <p:sldId id="877" r:id="rId179"/>
    <p:sldId id="878" r:id="rId180"/>
    <p:sldId id="879" r:id="rId181"/>
    <p:sldId id="880" r:id="rId182"/>
    <p:sldId id="881" r:id="rId183"/>
    <p:sldId id="882" r:id="rId184"/>
    <p:sldId id="883" r:id="rId185"/>
    <p:sldId id="929" r:id="rId186"/>
    <p:sldId id="884" r:id="rId187"/>
    <p:sldId id="885" r:id="rId188"/>
    <p:sldId id="886" r:id="rId189"/>
    <p:sldId id="887" r:id="rId190"/>
    <p:sldId id="888" r:id="rId191"/>
    <p:sldId id="889" r:id="rId192"/>
    <p:sldId id="890" r:id="rId193"/>
    <p:sldId id="891" r:id="rId194"/>
    <p:sldId id="892" r:id="rId195"/>
    <p:sldId id="893" r:id="rId196"/>
    <p:sldId id="894" r:id="rId197"/>
    <p:sldId id="895" r:id="rId198"/>
    <p:sldId id="896" r:id="rId199"/>
    <p:sldId id="930" r:id="rId200"/>
    <p:sldId id="931" r:id="rId201"/>
    <p:sldId id="932" r:id="rId202"/>
    <p:sldId id="933" r:id="rId203"/>
    <p:sldId id="934" r:id="rId204"/>
    <p:sldId id="935" r:id="rId205"/>
    <p:sldId id="936" r:id="rId206"/>
    <p:sldId id="937" r:id="rId207"/>
    <p:sldId id="897" r:id="rId208"/>
    <p:sldId id="898" r:id="rId209"/>
    <p:sldId id="907" r:id="rId210"/>
    <p:sldId id="908" r:id="rId211"/>
    <p:sldId id="909" r:id="rId212"/>
    <p:sldId id="910" r:id="rId213"/>
    <p:sldId id="912" r:id="rId214"/>
    <p:sldId id="938" r:id="rId215"/>
    <p:sldId id="913" r:id="rId216"/>
    <p:sldId id="914" r:id="rId217"/>
    <p:sldId id="915" r:id="rId218"/>
    <p:sldId id="916" r:id="rId219"/>
    <p:sldId id="917" r:id="rId220"/>
    <p:sldId id="918" r:id="rId221"/>
    <p:sldId id="919" r:id="rId222"/>
    <p:sldId id="920" r:id="rId223"/>
    <p:sldId id="921" r:id="rId224"/>
    <p:sldId id="922" r:id="rId225"/>
    <p:sldId id="923" r:id="rId226"/>
    <p:sldId id="924" r:id="rId227"/>
    <p:sldId id="925" r:id="rId228"/>
    <p:sldId id="926" r:id="rId229"/>
    <p:sldId id="927" r:id="rId230"/>
    <p:sldId id="928" r:id="rId231"/>
    <p:sldId id="800" r:id="rId232"/>
    <p:sldId id="801" r:id="rId233"/>
    <p:sldId id="802" r:id="rId234"/>
    <p:sldId id="803" r:id="rId235"/>
    <p:sldId id="940" r:id="rId236"/>
    <p:sldId id="939" r:id="rId237"/>
    <p:sldId id="805" r:id="rId238"/>
    <p:sldId id="1078" r:id="rId239"/>
    <p:sldId id="1077" r:id="rId240"/>
    <p:sldId id="1613" r:id="rId241"/>
    <p:sldId id="1612" r:id="rId242"/>
    <p:sldId id="809" r:id="rId243"/>
    <p:sldId id="941" r:id="rId244"/>
    <p:sldId id="1079" r:id="rId245"/>
    <p:sldId id="810" r:id="rId246"/>
    <p:sldId id="1080" r:id="rId247"/>
    <p:sldId id="1614" r:id="rId248"/>
    <p:sldId id="812" r:id="rId249"/>
    <p:sldId id="815" r:id="rId250"/>
    <p:sldId id="817" r:id="rId251"/>
    <p:sldId id="819" r:id="rId252"/>
    <p:sldId id="1615" r:id="rId253"/>
    <p:sldId id="820" r:id="rId254"/>
    <p:sldId id="1081" r:id="rId255"/>
    <p:sldId id="821" r:id="rId256"/>
    <p:sldId id="1685" r:id="rId257"/>
    <p:sldId id="1616" r:id="rId258"/>
    <p:sldId id="824" r:id="rId259"/>
    <p:sldId id="825" r:id="rId260"/>
    <p:sldId id="1620" r:id="rId261"/>
    <p:sldId id="1618" r:id="rId262"/>
    <p:sldId id="1619" r:id="rId263"/>
    <p:sldId id="827" r:id="rId264"/>
    <p:sldId id="828" r:id="rId265"/>
    <p:sldId id="829" r:id="rId266"/>
    <p:sldId id="831" r:id="rId267"/>
    <p:sldId id="1621" r:id="rId268"/>
    <p:sldId id="1622" r:id="rId269"/>
    <p:sldId id="839" r:id="rId270"/>
    <p:sldId id="840" r:id="rId271"/>
    <p:sldId id="841" r:id="rId272"/>
    <p:sldId id="842" r:id="rId273"/>
    <p:sldId id="843" r:id="rId274"/>
    <p:sldId id="844" r:id="rId275"/>
    <p:sldId id="845" r:id="rId276"/>
    <p:sldId id="846" r:id="rId277"/>
    <p:sldId id="1085" r:id="rId278"/>
    <p:sldId id="1623" r:id="rId279"/>
    <p:sldId id="847" r:id="rId280"/>
    <p:sldId id="1086" r:id="rId281"/>
    <p:sldId id="848" r:id="rId282"/>
    <p:sldId id="1686" r:id="rId283"/>
    <p:sldId id="851" r:id="rId284"/>
    <p:sldId id="1607" r:id="rId285"/>
    <p:sldId id="852" r:id="rId286"/>
    <p:sldId id="853" r:id="rId287"/>
    <p:sldId id="854" r:id="rId288"/>
    <p:sldId id="855" r:id="rId289"/>
    <p:sldId id="856" r:id="rId290"/>
    <p:sldId id="857" r:id="rId291"/>
    <p:sldId id="858" r:id="rId292"/>
    <p:sldId id="859" r:id="rId293"/>
    <p:sldId id="860" r:id="rId294"/>
    <p:sldId id="861" r:id="rId295"/>
    <p:sldId id="1626" r:id="rId296"/>
    <p:sldId id="862" r:id="rId297"/>
    <p:sldId id="863" r:id="rId298"/>
    <p:sldId id="943" r:id="rId299"/>
    <p:sldId id="1088" r:id="rId300"/>
    <p:sldId id="1090" r:id="rId301"/>
    <p:sldId id="958" r:id="rId302"/>
    <p:sldId id="1098" r:id="rId303"/>
    <p:sldId id="959" r:id="rId304"/>
    <p:sldId id="1099" r:id="rId305"/>
    <p:sldId id="1683" r:id="rId306"/>
    <p:sldId id="1684" r:id="rId307"/>
    <p:sldId id="962" r:id="rId308"/>
    <p:sldId id="963" r:id="rId309"/>
    <p:sldId id="1681" r:id="rId310"/>
    <p:sldId id="1682" r:id="rId311"/>
    <p:sldId id="964" r:id="rId312"/>
    <p:sldId id="968" r:id="rId313"/>
    <p:sldId id="969" r:id="rId314"/>
    <p:sldId id="970" r:id="rId315"/>
    <p:sldId id="971" r:id="rId316"/>
    <p:sldId id="972" r:id="rId317"/>
    <p:sldId id="973" r:id="rId318"/>
    <p:sldId id="974" r:id="rId319"/>
    <p:sldId id="1658" r:id="rId320"/>
    <p:sldId id="978" r:id="rId321"/>
    <p:sldId id="1104" r:id="rId322"/>
    <p:sldId id="980" r:id="rId323"/>
    <p:sldId id="981" r:id="rId324"/>
    <p:sldId id="983" r:id="rId325"/>
    <p:sldId id="1107" r:id="rId326"/>
    <p:sldId id="1687" r:id="rId327"/>
    <p:sldId id="1688" r:id="rId328"/>
    <p:sldId id="1659" r:id="rId329"/>
    <p:sldId id="1561" r:id="rId330"/>
    <p:sldId id="1660" r:id="rId331"/>
    <p:sldId id="1661" r:id="rId332"/>
    <p:sldId id="1662" r:id="rId333"/>
    <p:sldId id="1663" r:id="rId334"/>
    <p:sldId id="984" r:id="rId335"/>
    <p:sldId id="985" r:id="rId336"/>
    <p:sldId id="992" r:id="rId337"/>
    <p:sldId id="993" r:id="rId338"/>
    <p:sldId id="994" r:id="rId339"/>
    <p:sldId id="995" r:id="rId340"/>
    <p:sldId id="996" r:id="rId341"/>
    <p:sldId id="997" r:id="rId342"/>
    <p:sldId id="998" r:id="rId343"/>
    <p:sldId id="1563" r:id="rId344"/>
    <p:sldId id="1096" r:id="rId345"/>
    <p:sldId id="1689" r:id="rId346"/>
    <p:sldId id="1690" r:id="rId347"/>
    <p:sldId id="1691" r:id="rId348"/>
    <p:sldId id="1692" r:id="rId349"/>
    <p:sldId id="1693" r:id="rId350"/>
    <p:sldId id="1694" r:id="rId351"/>
    <p:sldId id="1695" r:id="rId352"/>
    <p:sldId id="1696" r:id="rId353"/>
    <p:sldId id="1697" r:id="rId354"/>
    <p:sldId id="1698" r:id="rId355"/>
    <p:sldId id="1699" r:id="rId356"/>
    <p:sldId id="1700" r:id="rId357"/>
    <p:sldId id="1701" r:id="rId358"/>
    <p:sldId id="1702" r:id="rId359"/>
    <p:sldId id="1703" r:id="rId360"/>
    <p:sldId id="1109" r:id="rId361"/>
    <p:sldId id="1564" r:id="rId362"/>
    <p:sldId id="1629" r:id="rId363"/>
    <p:sldId id="1565" r:id="rId364"/>
    <p:sldId id="1566" r:id="rId365"/>
    <p:sldId id="1140" r:id="rId366"/>
    <p:sldId id="1141" r:id="rId367"/>
    <p:sldId id="1142" r:id="rId368"/>
    <p:sldId id="1143" r:id="rId369"/>
    <p:sldId id="1144" r:id="rId370"/>
    <p:sldId id="1145" r:id="rId371"/>
    <p:sldId id="1146" r:id="rId372"/>
    <p:sldId id="1111" r:id="rId373"/>
    <p:sldId id="1112" r:id="rId374"/>
    <p:sldId id="1113" r:id="rId375"/>
    <p:sldId id="1114" r:id="rId376"/>
    <p:sldId id="1567" r:id="rId377"/>
    <p:sldId id="1568" r:id="rId378"/>
    <p:sldId id="1115" r:id="rId379"/>
    <p:sldId id="1118" r:id="rId380"/>
    <p:sldId id="1119" r:id="rId381"/>
    <p:sldId id="1120" r:id="rId382"/>
    <p:sldId id="1121" r:id="rId383"/>
    <p:sldId id="1122" r:id="rId384"/>
    <p:sldId id="1123" r:id="rId385"/>
    <p:sldId id="1124" r:id="rId386"/>
    <p:sldId id="1148" r:id="rId387"/>
    <p:sldId id="1125" r:id="rId388"/>
    <p:sldId id="1126" r:id="rId389"/>
    <p:sldId id="1127" r:id="rId390"/>
    <p:sldId id="1128" r:id="rId391"/>
    <p:sldId id="1129" r:id="rId392"/>
    <p:sldId id="1130" r:id="rId393"/>
    <p:sldId id="1131" r:id="rId394"/>
    <p:sldId id="1133" r:id="rId395"/>
    <p:sldId id="1135" r:id="rId396"/>
    <p:sldId id="1664" r:id="rId397"/>
    <p:sldId id="1665" r:id="rId398"/>
    <p:sldId id="1666" r:id="rId399"/>
    <p:sldId id="1667" r:id="rId400"/>
    <p:sldId id="1668" r:id="rId401"/>
    <p:sldId id="1669" r:id="rId402"/>
    <p:sldId id="1670" r:id="rId403"/>
    <p:sldId id="1671" r:id="rId404"/>
    <p:sldId id="1672" r:id="rId405"/>
    <p:sldId id="1673" r:id="rId406"/>
    <p:sldId id="1674" r:id="rId407"/>
    <p:sldId id="1675" r:id="rId408"/>
    <p:sldId id="1676" r:id="rId409"/>
    <p:sldId id="1677" r:id="rId410"/>
    <p:sldId id="1678" r:id="rId411"/>
    <p:sldId id="1679" r:id="rId412"/>
    <p:sldId id="999" r:id="rId413"/>
    <p:sldId id="1000" r:id="rId414"/>
    <p:sldId id="1569" r:id="rId415"/>
    <p:sldId id="1657" r:id="rId416"/>
    <p:sldId id="1002" r:id="rId417"/>
    <p:sldId id="1003" r:id="rId418"/>
    <p:sldId id="1004" r:id="rId419"/>
    <p:sldId id="1005" r:id="rId420"/>
    <p:sldId id="1006" r:id="rId421"/>
    <p:sldId id="1007" r:id="rId422"/>
    <p:sldId id="1008" r:id="rId423"/>
    <p:sldId id="1570" r:id="rId424"/>
    <p:sldId id="1009" r:id="rId425"/>
    <p:sldId id="1012" r:id="rId426"/>
    <p:sldId id="1013" r:id="rId427"/>
    <p:sldId id="1014" r:id="rId428"/>
    <p:sldId id="1015" r:id="rId429"/>
    <p:sldId id="1016" r:id="rId430"/>
    <p:sldId id="1017" r:id="rId431"/>
    <p:sldId id="1018" r:id="rId432"/>
    <p:sldId id="1070" r:id="rId433"/>
    <p:sldId id="1071" r:id="rId434"/>
    <p:sldId id="1072" r:id="rId435"/>
    <p:sldId id="1149" r:id="rId436"/>
    <p:sldId id="1150" r:id="rId437"/>
    <p:sldId id="1151" r:id="rId438"/>
    <p:sldId id="1152" r:id="rId439"/>
    <p:sldId id="1735" r:id="rId440"/>
    <p:sldId id="1154" r:id="rId441"/>
    <p:sldId id="1155" r:id="rId442"/>
    <p:sldId id="1156" r:id="rId443"/>
    <p:sldId id="1157" r:id="rId444"/>
    <p:sldId id="1761" r:id="rId445"/>
    <p:sldId id="1762" r:id="rId446"/>
    <p:sldId id="1159" r:id="rId447"/>
    <p:sldId id="1163" r:id="rId448"/>
    <p:sldId id="1763" r:id="rId449"/>
    <p:sldId id="1164" r:id="rId450"/>
    <p:sldId id="1165" r:id="rId451"/>
    <p:sldId id="1587" r:id="rId452"/>
    <p:sldId id="1584" r:id="rId453"/>
    <p:sldId id="1166" r:id="rId454"/>
    <p:sldId id="1167" r:id="rId455"/>
    <p:sldId id="1589" r:id="rId456"/>
    <p:sldId id="1172" r:id="rId457"/>
    <p:sldId id="1173" r:id="rId458"/>
    <p:sldId id="1174" r:id="rId459"/>
    <p:sldId id="1588" r:id="rId460"/>
    <p:sldId id="1175" r:id="rId461"/>
    <p:sldId id="1178" r:id="rId462"/>
    <p:sldId id="1764" r:id="rId463"/>
    <p:sldId id="1765" r:id="rId464"/>
    <p:sldId id="1179" r:id="rId465"/>
    <p:sldId id="1182" r:id="rId466"/>
    <p:sldId id="1183" r:id="rId467"/>
    <p:sldId id="1555" r:id="rId468"/>
    <p:sldId id="1184" r:id="rId469"/>
    <p:sldId id="1186" r:id="rId470"/>
    <p:sldId id="1556" r:id="rId471"/>
    <p:sldId id="1557" r:id="rId472"/>
    <p:sldId id="1187" r:id="rId473"/>
    <p:sldId id="1188" r:id="rId474"/>
    <p:sldId id="1605" r:id="rId475"/>
    <p:sldId id="1606" r:id="rId476"/>
    <p:sldId id="1193" r:id="rId477"/>
    <p:sldId id="1766" r:id="rId478"/>
    <p:sldId id="1767" r:id="rId479"/>
    <p:sldId id="1768" r:id="rId480"/>
    <p:sldId id="1592" r:id="rId481"/>
    <p:sldId id="1194" r:id="rId482"/>
    <p:sldId id="1197" r:id="rId483"/>
    <p:sldId id="1594" r:id="rId484"/>
    <p:sldId id="1203" r:id="rId485"/>
    <p:sldId id="1769" r:id="rId486"/>
    <p:sldId id="1204" r:id="rId487"/>
    <p:sldId id="1785" r:id="rId488"/>
    <p:sldId id="1786" r:id="rId489"/>
    <p:sldId id="1813" r:id="rId490"/>
    <p:sldId id="1208" r:id="rId491"/>
    <p:sldId id="1209" r:id="rId492"/>
    <p:sldId id="1856" r:id="rId493"/>
    <p:sldId id="1210" r:id="rId494"/>
    <p:sldId id="1211" r:id="rId495"/>
    <p:sldId id="1775" r:id="rId496"/>
    <p:sldId id="1776" r:id="rId497"/>
    <p:sldId id="1777" r:id="rId498"/>
    <p:sldId id="1778" r:id="rId499"/>
    <p:sldId id="1212" r:id="rId500"/>
    <p:sldId id="1772" r:id="rId501"/>
    <p:sldId id="1215" r:id="rId502"/>
    <p:sldId id="1216" r:id="rId503"/>
    <p:sldId id="1217" r:id="rId504"/>
    <p:sldId id="1218" r:id="rId505"/>
    <p:sldId id="1223" r:id="rId506"/>
    <p:sldId id="1790" r:id="rId507"/>
    <p:sldId id="1224" r:id="rId508"/>
    <p:sldId id="1779" r:id="rId509"/>
    <p:sldId id="1774" r:id="rId510"/>
    <p:sldId id="1773" r:id="rId511"/>
    <p:sldId id="1226" r:id="rId512"/>
    <p:sldId id="1227" r:id="rId513"/>
    <p:sldId id="1789" r:id="rId514"/>
    <p:sldId id="1788" r:id="rId515"/>
    <p:sldId id="1229" r:id="rId516"/>
    <p:sldId id="1598" r:id="rId517"/>
    <p:sldId id="1230" r:id="rId518"/>
    <p:sldId id="1231" r:id="rId519"/>
    <p:sldId id="1232" r:id="rId520"/>
    <p:sldId id="1233" r:id="rId521"/>
    <p:sldId id="1234" r:id="rId522"/>
    <p:sldId id="1235" r:id="rId523"/>
    <p:sldId id="1236" r:id="rId524"/>
    <p:sldId id="1237" r:id="rId525"/>
    <p:sldId id="1238" r:id="rId526"/>
    <p:sldId id="1239" r:id="rId527"/>
    <p:sldId id="1240" r:id="rId528"/>
    <p:sldId id="1241" r:id="rId529"/>
    <p:sldId id="1781" r:id="rId530"/>
    <p:sldId id="1242" r:id="rId531"/>
    <p:sldId id="1243" r:id="rId532"/>
    <p:sldId id="1244" r:id="rId533"/>
    <p:sldId id="1245" r:id="rId534"/>
    <p:sldId id="1246" r:id="rId535"/>
    <p:sldId id="1247" r:id="rId536"/>
    <p:sldId id="1248" r:id="rId537"/>
    <p:sldId id="1624" r:id="rId538"/>
    <p:sldId id="1249" r:id="rId539"/>
    <p:sldId id="1250" r:id="rId540"/>
    <p:sldId id="1251" r:id="rId541"/>
    <p:sldId id="1603" r:id="rId542"/>
    <p:sldId id="1252" r:id="rId543"/>
    <p:sldId id="1253" r:id="rId544"/>
    <p:sldId id="1254" r:id="rId545"/>
    <p:sldId id="1255" r:id="rId546"/>
    <p:sldId id="1256" r:id="rId547"/>
    <p:sldId id="1609" r:id="rId548"/>
    <p:sldId id="1257" r:id="rId549"/>
    <p:sldId id="1608" r:id="rId550"/>
    <p:sldId id="1611" r:id="rId551"/>
    <p:sldId id="1784" r:id="rId552"/>
    <p:sldId id="1258" r:id="rId553"/>
    <p:sldId id="1782" r:id="rId554"/>
    <p:sldId id="1783" r:id="rId555"/>
    <p:sldId id="1604" r:id="rId556"/>
    <p:sldId id="1259" r:id="rId557"/>
    <p:sldId id="1857" r:id="rId558"/>
    <p:sldId id="1807" r:id="rId559"/>
    <p:sldId id="1859" r:id="rId560"/>
    <p:sldId id="1861" r:id="rId561"/>
    <p:sldId id="1858" r:id="rId562"/>
    <p:sldId id="1860" r:id="rId563"/>
    <p:sldId id="1262" r:id="rId564"/>
    <p:sldId id="1265" r:id="rId565"/>
    <p:sldId id="1266" r:id="rId566"/>
    <p:sldId id="1893" r:id="rId567"/>
    <p:sldId id="1892" r:id="rId568"/>
    <p:sldId id="1889" r:id="rId569"/>
    <p:sldId id="1890" r:id="rId570"/>
    <p:sldId id="1891" r:id="rId571"/>
    <p:sldId id="1270" r:id="rId572"/>
    <p:sldId id="1271" r:id="rId573"/>
    <p:sldId id="1272" r:id="rId574"/>
    <p:sldId id="1274" r:id="rId575"/>
    <p:sldId id="1275" r:id="rId576"/>
    <p:sldId id="1793" r:id="rId577"/>
    <p:sldId id="1792" r:id="rId578"/>
    <p:sldId id="1278" r:id="rId579"/>
    <p:sldId id="1279" r:id="rId580"/>
    <p:sldId id="1280" r:id="rId581"/>
    <p:sldId id="1281" r:id="rId582"/>
    <p:sldId id="1282" r:id="rId583"/>
    <p:sldId id="1283" r:id="rId584"/>
    <p:sldId id="1284" r:id="rId585"/>
    <p:sldId id="1285" r:id="rId586"/>
    <p:sldId id="1289" r:id="rId587"/>
    <p:sldId id="1710" r:id="rId588"/>
    <p:sldId id="1711" r:id="rId589"/>
    <p:sldId id="1712" r:id="rId590"/>
    <p:sldId id="1290" r:id="rId591"/>
    <p:sldId id="1291" r:id="rId592"/>
    <p:sldId id="1296" r:id="rId593"/>
    <p:sldId id="1297" r:id="rId594"/>
    <p:sldId id="1884" r:id="rId595"/>
    <p:sldId id="1885" r:id="rId596"/>
    <p:sldId id="1886" r:id="rId597"/>
    <p:sldId id="1887" r:id="rId598"/>
    <p:sldId id="1888" r:id="rId599"/>
    <p:sldId id="1298" r:id="rId600"/>
    <p:sldId id="1794" r:id="rId601"/>
    <p:sldId id="1299" r:id="rId602"/>
    <p:sldId id="1808" r:id="rId603"/>
    <p:sldId id="1862" r:id="rId604"/>
    <p:sldId id="1739" r:id="rId605"/>
    <p:sldId id="1300" r:id="rId606"/>
    <p:sldId id="1301" r:id="rId607"/>
    <p:sldId id="1717" r:id="rId608"/>
    <p:sldId id="1715" r:id="rId609"/>
    <p:sldId id="1716" r:id="rId610"/>
    <p:sldId id="1743" r:id="rId611"/>
    <p:sldId id="1863" r:id="rId612"/>
    <p:sldId id="1741" r:id="rId613"/>
    <p:sldId id="1306" r:id="rId614"/>
    <p:sldId id="1307" r:id="rId615"/>
    <p:sldId id="1744" r:id="rId616"/>
    <p:sldId id="1838" r:id="rId617"/>
    <p:sldId id="1839" r:id="rId618"/>
    <p:sldId id="1840" r:id="rId619"/>
    <p:sldId id="1841" r:id="rId620"/>
    <p:sldId id="1842" r:id="rId621"/>
    <p:sldId id="1843" r:id="rId622"/>
    <p:sldId id="1844" r:id="rId623"/>
    <p:sldId id="1814" r:id="rId624"/>
    <p:sldId id="1815" r:id="rId625"/>
    <p:sldId id="1816" r:id="rId626"/>
    <p:sldId id="1817" r:id="rId627"/>
    <p:sldId id="1818" r:id="rId628"/>
    <p:sldId id="1819" r:id="rId629"/>
    <p:sldId id="1820" r:id="rId630"/>
    <p:sldId id="1821" r:id="rId631"/>
    <p:sldId id="1822" r:id="rId632"/>
    <p:sldId id="1823" r:id="rId633"/>
    <p:sldId id="1824" r:id="rId634"/>
    <p:sldId id="1825" r:id="rId635"/>
    <p:sldId id="1826" r:id="rId636"/>
    <p:sldId id="1827" r:id="rId637"/>
    <p:sldId id="1829" r:id="rId638"/>
    <p:sldId id="1308" r:id="rId639"/>
    <p:sldId id="1727" r:id="rId640"/>
    <p:sldId id="1728" r:id="rId641"/>
    <p:sldId id="1721" r:id="rId642"/>
    <p:sldId id="1725" r:id="rId643"/>
    <p:sldId id="1726" r:id="rId644"/>
    <p:sldId id="1730" r:id="rId645"/>
    <p:sldId id="1722" r:id="rId646"/>
    <p:sldId id="1729" r:id="rId647"/>
    <p:sldId id="1723" r:id="rId648"/>
    <p:sldId id="1311" r:id="rId649"/>
    <p:sldId id="1745" r:id="rId650"/>
    <p:sldId id="1731" r:id="rId651"/>
    <p:sldId id="1732" r:id="rId652"/>
    <p:sldId id="1848" r:id="rId653"/>
    <p:sldId id="1849" r:id="rId654"/>
    <p:sldId id="1850" r:id="rId655"/>
    <p:sldId id="1853" r:id="rId656"/>
    <p:sldId id="1854" r:id="rId657"/>
    <p:sldId id="1855" r:id="rId658"/>
    <p:sldId id="1864" r:id="rId659"/>
    <p:sldId id="1865" r:id="rId660"/>
    <p:sldId id="1866" r:id="rId661"/>
    <p:sldId id="1851" r:id="rId662"/>
    <p:sldId id="1852" r:id="rId663"/>
    <p:sldId id="1312" r:id="rId664"/>
    <p:sldId id="1313" r:id="rId665"/>
    <p:sldId id="1314" r:id="rId666"/>
    <p:sldId id="1315" r:id="rId667"/>
    <p:sldId id="1323" r:id="rId668"/>
    <p:sldId id="1324" r:id="rId669"/>
    <p:sldId id="1325" r:id="rId670"/>
    <p:sldId id="1326" r:id="rId671"/>
    <p:sldId id="1327" r:id="rId672"/>
    <p:sldId id="1328" r:id="rId673"/>
    <p:sldId id="1329" r:id="rId674"/>
    <p:sldId id="1330" r:id="rId675"/>
    <p:sldId id="1331" r:id="rId676"/>
    <p:sldId id="1332" r:id="rId677"/>
    <p:sldId id="1333" r:id="rId678"/>
    <p:sldId id="1334" r:id="rId679"/>
    <p:sldId id="1335" r:id="rId680"/>
    <p:sldId id="1336" r:id="rId681"/>
    <p:sldId id="1337" r:id="rId682"/>
    <p:sldId id="1338" r:id="rId683"/>
    <p:sldId id="1339" r:id="rId684"/>
    <p:sldId id="1340" r:id="rId685"/>
    <p:sldId id="1341" r:id="rId686"/>
    <p:sldId id="1883" r:id="rId687"/>
    <p:sldId id="1746" r:id="rId688"/>
    <p:sldId id="1750" r:id="rId689"/>
    <p:sldId id="1350" r:id="rId690"/>
    <p:sldId id="1751" r:id="rId691"/>
    <p:sldId id="1352" r:id="rId692"/>
    <p:sldId id="1354" r:id="rId693"/>
    <p:sldId id="1355" r:id="rId694"/>
    <p:sldId id="1356" r:id="rId695"/>
    <p:sldId id="1357" r:id="rId696"/>
    <p:sldId id="1359" r:id="rId697"/>
    <p:sldId id="1360" r:id="rId698"/>
    <p:sldId id="1361" r:id="rId699"/>
    <p:sldId id="1362" r:id="rId700"/>
    <p:sldId id="1363" r:id="rId701"/>
    <p:sldId id="1364" r:id="rId702"/>
    <p:sldId id="1366" r:id="rId703"/>
    <p:sldId id="1809" r:id="rId704"/>
    <p:sldId id="1367" r:id="rId705"/>
    <p:sldId id="1368" r:id="rId706"/>
    <p:sldId id="1369" r:id="rId707"/>
    <p:sldId id="1370" r:id="rId708"/>
    <p:sldId id="1371" r:id="rId709"/>
    <p:sldId id="1372" r:id="rId710"/>
    <p:sldId id="1373" r:id="rId711"/>
    <p:sldId id="1374" r:id="rId712"/>
    <p:sldId id="1375" r:id="rId713"/>
    <p:sldId id="1376" r:id="rId714"/>
    <p:sldId id="1377" r:id="rId715"/>
    <p:sldId id="1378" r:id="rId716"/>
    <p:sldId id="1379" r:id="rId717"/>
    <p:sldId id="1380" r:id="rId718"/>
    <p:sldId id="1381" r:id="rId719"/>
    <p:sldId id="1382" r:id="rId720"/>
    <p:sldId id="1383" r:id="rId721"/>
    <p:sldId id="1384" r:id="rId722"/>
    <p:sldId id="1385" r:id="rId723"/>
    <p:sldId id="1386" r:id="rId724"/>
    <p:sldId id="1387" r:id="rId725"/>
    <p:sldId id="1388" r:id="rId726"/>
    <p:sldId id="1389" r:id="rId727"/>
    <p:sldId id="1390" r:id="rId728"/>
    <p:sldId id="1391" r:id="rId729"/>
    <p:sldId id="1760" r:id="rId730"/>
    <p:sldId id="1392" r:id="rId731"/>
    <p:sldId id="1393" r:id="rId732"/>
    <p:sldId id="1394" r:id="rId733"/>
    <p:sldId id="1395" r:id="rId734"/>
    <p:sldId id="1396" r:id="rId735"/>
    <p:sldId id="1397" r:id="rId736"/>
    <p:sldId id="1398" r:id="rId737"/>
    <p:sldId id="1399" r:id="rId738"/>
    <p:sldId id="1400" r:id="rId739"/>
    <p:sldId id="1401" r:id="rId740"/>
    <p:sldId id="1402" r:id="rId741"/>
    <p:sldId id="1752" r:id="rId742"/>
    <p:sldId id="1403" r:id="rId743"/>
    <p:sldId id="1404" r:id="rId744"/>
    <p:sldId id="1406" r:id="rId745"/>
    <p:sldId id="1407" r:id="rId746"/>
    <p:sldId id="1408" r:id="rId747"/>
    <p:sldId id="1409" r:id="rId748"/>
    <p:sldId id="1410" r:id="rId749"/>
    <p:sldId id="1411" r:id="rId750"/>
    <p:sldId id="1412" r:id="rId751"/>
    <p:sldId id="1879" r:id="rId752"/>
    <p:sldId id="1413" r:id="rId753"/>
    <p:sldId id="1876" r:id="rId754"/>
    <p:sldId id="1880" r:id="rId755"/>
    <p:sldId id="1877" r:id="rId756"/>
    <p:sldId id="1416" r:id="rId757"/>
    <p:sldId id="1417" r:id="rId758"/>
    <p:sldId id="1418" r:id="rId759"/>
    <p:sldId id="1419" r:id="rId760"/>
    <p:sldId id="1420" r:id="rId761"/>
    <p:sldId id="1421" r:id="rId762"/>
    <p:sldId id="1422" r:id="rId763"/>
    <p:sldId id="1758" r:id="rId764"/>
    <p:sldId id="1423" r:id="rId765"/>
    <p:sldId id="1424" r:id="rId766"/>
    <p:sldId id="1425" r:id="rId767"/>
    <p:sldId id="1426" r:id="rId768"/>
    <p:sldId id="1427" r:id="rId769"/>
    <p:sldId id="1428" r:id="rId770"/>
    <p:sldId id="1429" r:id="rId771"/>
    <p:sldId id="1430" r:id="rId772"/>
    <p:sldId id="1431" r:id="rId773"/>
    <p:sldId id="1432" r:id="rId774"/>
    <p:sldId id="1881" r:id="rId775"/>
    <p:sldId id="1433" r:id="rId776"/>
    <p:sldId id="1435" r:id="rId777"/>
    <p:sldId id="1436" r:id="rId778"/>
    <p:sldId id="1869" r:id="rId779"/>
    <p:sldId id="1875" r:id="rId780"/>
    <p:sldId id="1872" r:id="rId781"/>
    <p:sldId id="1873" r:id="rId782"/>
    <p:sldId id="1874" r:id="rId783"/>
    <p:sldId id="1438" r:id="rId784"/>
    <p:sldId id="1439" r:id="rId785"/>
    <p:sldId id="1440" r:id="rId786"/>
    <p:sldId id="1441" r:id="rId787"/>
    <p:sldId id="1442" r:id="rId788"/>
    <p:sldId id="1443" r:id="rId789"/>
    <p:sldId id="1444" r:id="rId790"/>
    <p:sldId id="1445" r:id="rId791"/>
    <p:sldId id="1446" r:id="rId792"/>
    <p:sldId id="1447" r:id="rId793"/>
    <p:sldId id="1448" r:id="rId794"/>
    <p:sldId id="1449" r:id="rId795"/>
    <p:sldId id="1450" r:id="rId796"/>
    <p:sldId id="1451" r:id="rId797"/>
    <p:sldId id="1452" r:id="rId798"/>
    <p:sldId id="1453" r:id="rId799"/>
    <p:sldId id="1454" r:id="rId800"/>
    <p:sldId id="1455" r:id="rId801"/>
    <p:sldId id="1902" r:id="rId802"/>
    <p:sldId id="1901" r:id="rId803"/>
    <p:sldId id="1456" r:id="rId804"/>
    <p:sldId id="1458" r:id="rId805"/>
    <p:sldId id="1459" r:id="rId806"/>
    <p:sldId id="1460" r:id="rId807"/>
    <p:sldId id="1461" r:id="rId808"/>
    <p:sldId id="1462" r:id="rId809"/>
    <p:sldId id="1463" r:id="rId810"/>
    <p:sldId id="1464" r:id="rId811"/>
    <p:sldId id="1465" r:id="rId812"/>
    <p:sldId id="1466" r:id="rId813"/>
    <p:sldId id="1467" r:id="rId814"/>
    <p:sldId id="1468" r:id="rId815"/>
    <p:sldId id="1469" r:id="rId816"/>
    <p:sldId id="1903" r:id="rId817"/>
    <p:sldId id="1470" r:id="rId818"/>
    <p:sldId id="1882" r:id="rId819"/>
    <p:sldId id="1870" r:id="rId820"/>
    <p:sldId id="1471" r:id="rId821"/>
    <p:sldId id="1472" r:id="rId822"/>
    <p:sldId id="1473" r:id="rId823"/>
    <p:sldId id="1897" r:id="rId824"/>
    <p:sldId id="1896" r:id="rId825"/>
    <p:sldId id="1478" r:id="rId826"/>
    <p:sldId id="1479" r:id="rId827"/>
    <p:sldId id="1898" r:id="rId828"/>
    <p:sldId id="1899" r:id="rId829"/>
    <p:sldId id="1480" r:id="rId830"/>
    <p:sldId id="1481" r:id="rId831"/>
    <p:sldId id="1482" r:id="rId832"/>
    <p:sldId id="1483" r:id="rId833"/>
    <p:sldId id="1484" r:id="rId834"/>
    <p:sldId id="1485" r:id="rId835"/>
    <p:sldId id="1486" r:id="rId836"/>
    <p:sldId id="1487" r:id="rId837"/>
    <p:sldId id="1489" r:id="rId838"/>
    <p:sldId id="1490" r:id="rId839"/>
    <p:sldId id="1491" r:id="rId840"/>
    <p:sldId id="1492" r:id="rId841"/>
    <p:sldId id="1493" r:id="rId842"/>
    <p:sldId id="1494" r:id="rId843"/>
    <p:sldId id="1495" r:id="rId844"/>
    <p:sldId id="1496" r:id="rId845"/>
    <p:sldId id="1497" r:id="rId846"/>
    <p:sldId id="1498" r:id="rId847"/>
    <p:sldId id="1499" r:id="rId848"/>
    <p:sldId id="1500" r:id="rId849"/>
    <p:sldId id="1501" r:id="rId850"/>
    <p:sldId id="1502" r:id="rId851"/>
    <p:sldId id="1503" r:id="rId852"/>
    <p:sldId id="1504" r:id="rId853"/>
    <p:sldId id="1505" r:id="rId854"/>
    <p:sldId id="1506" r:id="rId855"/>
    <p:sldId id="1507" r:id="rId856"/>
    <p:sldId id="1508" r:id="rId857"/>
    <p:sldId id="1509" r:id="rId858"/>
    <p:sldId id="1510" r:id="rId859"/>
    <p:sldId id="1904" r:id="rId860"/>
    <p:sldId id="1511" r:id="rId861"/>
    <p:sldId id="1554" r:id="rId862"/>
    <p:sldId id="1514" r:id="rId863"/>
    <p:sldId id="1524" r:id="rId864"/>
    <p:sldId id="1525" r:id="rId865"/>
    <p:sldId id="1639" r:id="rId866"/>
    <p:sldId id="1642" r:id="rId867"/>
    <p:sldId id="1528" r:id="rId868"/>
    <p:sldId id="1900" r:id="rId869"/>
    <p:sldId id="1529" r:id="rId870"/>
    <p:sldId id="1538" r:id="rId871"/>
    <p:sldId id="1539" r:id="rId872"/>
    <p:sldId id="1540" r:id="rId873"/>
    <p:sldId id="1541" r:id="rId874"/>
    <p:sldId id="1542" r:id="rId875"/>
    <p:sldId id="1543" r:id="rId876"/>
    <p:sldId id="1544" r:id="rId877"/>
    <p:sldId id="1545" r:id="rId878"/>
    <p:sldId id="1546" r:id="rId879"/>
    <p:sldId id="1547" r:id="rId880"/>
    <p:sldId id="1548" r:id="rId881"/>
    <p:sldId id="1549" r:id="rId882"/>
    <p:sldId id="1550" r:id="rId883"/>
    <p:sldId id="1551" r:id="rId884"/>
    <p:sldId id="1894" r:id="rId885"/>
    <p:sldId id="1895" r:id="rId886"/>
    <p:sldId id="1552" r:id="rId887"/>
    <p:sldId id="1553" r:id="rId8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836" Type="http://schemas.openxmlformats.org/officeDocument/2006/relationships/slide" Target="slides/slide835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707" Type="http://schemas.openxmlformats.org/officeDocument/2006/relationships/slide" Target="slides/slide706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281" Type="http://schemas.openxmlformats.org/officeDocument/2006/relationships/slide" Target="slides/slide280.xml"/><Relationship Id="rId502" Type="http://schemas.openxmlformats.org/officeDocument/2006/relationships/slide" Target="slides/slide501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807" Type="http://schemas.openxmlformats.org/officeDocument/2006/relationships/slide" Target="slides/slide806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597" Type="http://schemas.openxmlformats.org/officeDocument/2006/relationships/slide" Target="slides/slide596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14" Type="http://schemas.openxmlformats.org/officeDocument/2006/relationships/slide" Target="slides/slide13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98" Type="http://schemas.openxmlformats.org/officeDocument/2006/relationships/slide" Target="slides/slide97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829" Type="http://schemas.openxmlformats.org/officeDocument/2006/relationships/slide" Target="slides/slide828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25" Type="http://schemas.openxmlformats.org/officeDocument/2006/relationships/slide" Target="slides/slide24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893" Type="http://schemas.openxmlformats.org/officeDocument/2006/relationships/tableStyles" Target="tableStyles.xml"/><Relationship Id="rId36" Type="http://schemas.openxmlformats.org/officeDocument/2006/relationships/slide" Target="slides/slide35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01" Type="http://schemas.openxmlformats.org/officeDocument/2006/relationships/slide" Target="slides/slide100.xml"/><Relationship Id="rId185" Type="http://schemas.openxmlformats.org/officeDocument/2006/relationships/slide" Target="slides/slide184.xml"/><Relationship Id="rId406" Type="http://schemas.openxmlformats.org/officeDocument/2006/relationships/slide" Target="slides/slide405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697" Type="http://schemas.openxmlformats.org/officeDocument/2006/relationships/slide" Target="slides/slide696.xml"/><Relationship Id="rId820" Type="http://schemas.openxmlformats.org/officeDocument/2006/relationships/slide" Target="slides/slide819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201" Type="http://schemas.openxmlformats.org/officeDocument/2006/relationships/slide" Target="slides/slide200.xml"/><Relationship Id="rId285" Type="http://schemas.openxmlformats.org/officeDocument/2006/relationships/slide" Target="slides/slide284.xml"/><Relationship Id="rId506" Type="http://schemas.openxmlformats.org/officeDocument/2006/relationships/slide" Target="slides/slide505.xml"/><Relationship Id="rId853" Type="http://schemas.openxmlformats.org/officeDocument/2006/relationships/slide" Target="slides/slide852.xml"/><Relationship Id="rId492" Type="http://schemas.openxmlformats.org/officeDocument/2006/relationships/slide" Target="slides/slide491.xml"/><Relationship Id="rId713" Type="http://schemas.openxmlformats.org/officeDocument/2006/relationships/slide" Target="slides/slide712.xml"/><Relationship Id="rId797" Type="http://schemas.openxmlformats.org/officeDocument/2006/relationships/slide" Target="slides/slide796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864" Type="http://schemas.openxmlformats.org/officeDocument/2006/relationships/slide" Target="slides/slide863.xml"/><Relationship Id="rId296" Type="http://schemas.openxmlformats.org/officeDocument/2006/relationships/slide" Target="slides/slide295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75" Type="http://schemas.openxmlformats.org/officeDocument/2006/relationships/slide" Target="slides/slide874.xml"/><Relationship Id="rId18" Type="http://schemas.openxmlformats.org/officeDocument/2006/relationships/slide" Target="slides/slide1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886" Type="http://schemas.openxmlformats.org/officeDocument/2006/relationships/slide" Target="slides/slide88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82" Type="http://schemas.openxmlformats.org/officeDocument/2006/relationships/slide" Target="slides/slide81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20" Type="http://schemas.openxmlformats.org/officeDocument/2006/relationships/slide" Target="slides/slide19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slide" Target="slides/slide845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68" Type="http://schemas.openxmlformats.org/officeDocument/2006/relationships/slide" Target="slides/slide867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79" Type="http://schemas.openxmlformats.org/officeDocument/2006/relationships/slide" Target="slides/slide878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24" Type="http://schemas.openxmlformats.org/officeDocument/2006/relationships/slide" Target="slides/slide23.xml"/><Relationship Id="rId327" Type="http://schemas.openxmlformats.org/officeDocument/2006/relationships/slide" Target="slides/slide326.xml"/><Relationship Id="rId534" Type="http://schemas.openxmlformats.org/officeDocument/2006/relationships/slide" Target="slides/slide533.xml"/><Relationship Id="rId741" Type="http://schemas.openxmlformats.org/officeDocument/2006/relationships/slide" Target="slides/slide740.xml"/><Relationship Id="rId839" Type="http://schemas.openxmlformats.org/officeDocument/2006/relationships/slide" Target="slides/slide838.xml"/><Relationship Id="rId173" Type="http://schemas.openxmlformats.org/officeDocument/2006/relationships/slide" Target="slides/slide172.xml"/><Relationship Id="rId380" Type="http://schemas.openxmlformats.org/officeDocument/2006/relationships/slide" Target="slides/slide379.xml"/><Relationship Id="rId601" Type="http://schemas.openxmlformats.org/officeDocument/2006/relationships/slide" Target="slides/slide600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892" Type="http://schemas.openxmlformats.org/officeDocument/2006/relationships/theme" Target="theme/theme1.xml"/><Relationship Id="rId35" Type="http://schemas.openxmlformats.org/officeDocument/2006/relationships/slide" Target="slides/slide34.xml"/><Relationship Id="rId100" Type="http://schemas.openxmlformats.org/officeDocument/2006/relationships/slide" Target="slides/slide99.xml"/><Relationship Id="rId338" Type="http://schemas.openxmlformats.org/officeDocument/2006/relationships/slide" Target="slides/slide337.xml"/><Relationship Id="rId545" Type="http://schemas.openxmlformats.org/officeDocument/2006/relationships/slide" Target="slides/slide544.xml"/><Relationship Id="rId752" Type="http://schemas.openxmlformats.org/officeDocument/2006/relationships/slide" Target="slides/slide75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612" Type="http://schemas.openxmlformats.org/officeDocument/2006/relationships/slide" Target="slides/slide611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96" Type="http://schemas.openxmlformats.org/officeDocument/2006/relationships/slide" Target="slides/slide695.xml"/><Relationship Id="rId46" Type="http://schemas.openxmlformats.org/officeDocument/2006/relationships/slide" Target="slides/slide45.xml"/><Relationship Id="rId349" Type="http://schemas.openxmlformats.org/officeDocument/2006/relationships/slide" Target="slides/slide348.xml"/><Relationship Id="rId556" Type="http://schemas.openxmlformats.org/officeDocument/2006/relationships/slide" Target="slides/slide555.xml"/><Relationship Id="rId763" Type="http://schemas.openxmlformats.org/officeDocument/2006/relationships/slide" Target="slides/slide762.xml"/><Relationship Id="rId111" Type="http://schemas.openxmlformats.org/officeDocument/2006/relationships/slide" Target="slides/slide110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416" Type="http://schemas.openxmlformats.org/officeDocument/2006/relationships/slide" Target="slides/slide415.xml"/><Relationship Id="rId623" Type="http://schemas.openxmlformats.org/officeDocument/2006/relationships/slide" Target="slides/slide622.xml"/><Relationship Id="rId830" Type="http://schemas.openxmlformats.org/officeDocument/2006/relationships/slide" Target="slides/slide829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567" Type="http://schemas.openxmlformats.org/officeDocument/2006/relationships/slide" Target="slides/slide566.xml"/><Relationship Id="rId122" Type="http://schemas.openxmlformats.org/officeDocument/2006/relationships/slide" Target="slides/slide121.xml"/><Relationship Id="rId774" Type="http://schemas.openxmlformats.org/officeDocument/2006/relationships/slide" Target="slides/slide773.xml"/><Relationship Id="rId427" Type="http://schemas.openxmlformats.org/officeDocument/2006/relationships/slide" Target="slides/slide426.xml"/><Relationship Id="rId634" Type="http://schemas.openxmlformats.org/officeDocument/2006/relationships/slide" Target="slides/slide633.xml"/><Relationship Id="rId841" Type="http://schemas.openxmlformats.org/officeDocument/2006/relationships/slide" Target="slides/slide84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701" Type="http://schemas.openxmlformats.org/officeDocument/2006/relationships/slide" Target="slides/slide700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43" Type="http://schemas.openxmlformats.org/officeDocument/2006/relationships/slide" Target="slides/slide742.xml"/><Relationship Id="rId785" Type="http://schemas.openxmlformats.org/officeDocument/2006/relationships/slide" Target="slides/slide784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852" Type="http://schemas.openxmlformats.org/officeDocument/2006/relationships/slide" Target="slides/slide85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754" Type="http://schemas.openxmlformats.org/officeDocument/2006/relationships/slide" Target="slides/slide753.xml"/><Relationship Id="rId796" Type="http://schemas.openxmlformats.org/officeDocument/2006/relationships/slide" Target="slides/slide795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821" Type="http://schemas.openxmlformats.org/officeDocument/2006/relationships/slide" Target="slides/slide820.xml"/><Relationship Id="rId863" Type="http://schemas.openxmlformats.org/officeDocument/2006/relationships/slide" Target="slides/slide862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698" Type="http://schemas.openxmlformats.org/officeDocument/2006/relationships/slide" Target="slides/slide697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23" Type="http://schemas.openxmlformats.org/officeDocument/2006/relationships/slide" Target="slides/slide722.xml"/><Relationship Id="rId765" Type="http://schemas.openxmlformats.org/officeDocument/2006/relationships/slide" Target="slides/slide764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34" Type="http://schemas.openxmlformats.org/officeDocument/2006/relationships/slide" Target="slides/slide733.xml"/><Relationship Id="rId776" Type="http://schemas.openxmlformats.org/officeDocument/2006/relationships/slide" Target="slides/slide775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801" Type="http://schemas.openxmlformats.org/officeDocument/2006/relationships/slide" Target="slides/slide800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43" Type="http://schemas.openxmlformats.org/officeDocument/2006/relationships/slide" Target="slides/slide842.xml"/><Relationship Id="rId885" Type="http://schemas.openxmlformats.org/officeDocument/2006/relationships/slide" Target="slides/slide884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703" Type="http://schemas.openxmlformats.org/officeDocument/2006/relationships/slide" Target="slides/slide702.xml"/><Relationship Id="rId745" Type="http://schemas.openxmlformats.org/officeDocument/2006/relationships/slide" Target="slides/slide744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787" Type="http://schemas.openxmlformats.org/officeDocument/2006/relationships/slide" Target="slides/slide786.xml"/><Relationship Id="rId812" Type="http://schemas.openxmlformats.org/officeDocument/2006/relationships/slide" Target="slides/slide811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689" Type="http://schemas.openxmlformats.org/officeDocument/2006/relationships/slide" Target="slides/slide688.xml"/><Relationship Id="rId854" Type="http://schemas.openxmlformats.org/officeDocument/2006/relationships/slide" Target="slides/slide85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714" Type="http://schemas.openxmlformats.org/officeDocument/2006/relationships/slide" Target="slides/slide713.xml"/><Relationship Id="rId756" Type="http://schemas.openxmlformats.org/officeDocument/2006/relationships/slide" Target="slides/slide75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823" Type="http://schemas.openxmlformats.org/officeDocument/2006/relationships/slide" Target="slides/slide822.xml"/><Relationship Id="rId865" Type="http://schemas.openxmlformats.org/officeDocument/2006/relationships/slide" Target="slides/slide864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767" Type="http://schemas.openxmlformats.org/officeDocument/2006/relationships/slide" Target="slides/slide766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834" Type="http://schemas.openxmlformats.org/officeDocument/2006/relationships/slide" Target="slides/slide833.xml"/><Relationship Id="rId876" Type="http://schemas.openxmlformats.org/officeDocument/2006/relationships/slide" Target="slides/slide875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736" Type="http://schemas.openxmlformats.org/officeDocument/2006/relationships/slide" Target="slides/slide735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803" Type="http://schemas.openxmlformats.org/officeDocument/2006/relationships/slide" Target="slides/slide802.xml"/><Relationship Id="rId845" Type="http://schemas.openxmlformats.org/officeDocument/2006/relationships/slide" Target="slides/slide84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887" Type="http://schemas.openxmlformats.org/officeDocument/2006/relationships/slide" Target="slides/slide886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47" Type="http://schemas.openxmlformats.org/officeDocument/2006/relationships/slide" Target="slides/slide746.xml"/><Relationship Id="rId789" Type="http://schemas.openxmlformats.org/officeDocument/2006/relationships/slide" Target="slides/slide788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49" Type="http://schemas.openxmlformats.org/officeDocument/2006/relationships/slide" Target="slides/slide648.xml"/><Relationship Id="rId814" Type="http://schemas.openxmlformats.org/officeDocument/2006/relationships/slide" Target="slides/slide813.xml"/><Relationship Id="rId856" Type="http://schemas.openxmlformats.org/officeDocument/2006/relationships/slide" Target="slides/slide85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758" Type="http://schemas.openxmlformats.org/officeDocument/2006/relationships/slide" Target="slides/slide757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867" Type="http://schemas.openxmlformats.org/officeDocument/2006/relationships/slide" Target="slides/slide866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notesMaster" Target="notesMasters/notesMaster1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337" Type="http://schemas.openxmlformats.org/officeDocument/2006/relationships/slide" Target="slides/slide336.xml"/><Relationship Id="rId891" Type="http://schemas.openxmlformats.org/officeDocument/2006/relationships/viewProps" Target="viewProps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840" Type="http://schemas.openxmlformats.org/officeDocument/2006/relationships/slide" Target="slides/slide839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873" Type="http://schemas.openxmlformats.org/officeDocument/2006/relationships/slide" Target="slides/slide872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733" Type="http://schemas.openxmlformats.org/officeDocument/2006/relationships/slide" Target="slides/slide732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232" Type="http://schemas.openxmlformats.org/officeDocument/2006/relationships/slide" Target="slides/slide231.xml"/><Relationship Id="rId884" Type="http://schemas.openxmlformats.org/officeDocument/2006/relationships/slide" Target="slides/slide883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833" Type="http://schemas.openxmlformats.org/officeDocument/2006/relationships/slide" Target="slides/slide832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637" Type="http://schemas.openxmlformats.org/officeDocument/2006/relationships/slide" Target="slides/slide636.xml"/><Relationship Id="rId844" Type="http://schemas.openxmlformats.org/officeDocument/2006/relationships/slide" Target="slides/slide843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855" Type="http://schemas.openxmlformats.org/officeDocument/2006/relationships/slide" Target="slides/slide85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866" Type="http://schemas.openxmlformats.org/officeDocument/2006/relationships/slide" Target="slides/slide865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877" Type="http://schemas.openxmlformats.org/officeDocument/2006/relationships/slide" Target="slides/slide876.xml"/><Relationship Id="rId737" Type="http://schemas.openxmlformats.org/officeDocument/2006/relationships/slide" Target="slides/slide736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88" Type="http://schemas.openxmlformats.org/officeDocument/2006/relationships/slide" Target="slides/slide887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890" Type="http://schemas.openxmlformats.org/officeDocument/2006/relationships/presProps" Target="presProps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848" Type="http://schemas.openxmlformats.org/officeDocument/2006/relationships/slide" Target="slides/slide847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859" Type="http://schemas.openxmlformats.org/officeDocument/2006/relationships/slide" Target="slides/slide85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69" Type="http://schemas.openxmlformats.org/officeDocument/2006/relationships/slide" Target="slides/slide368.xml"/><Relationship Id="rId576" Type="http://schemas.openxmlformats.org/officeDocument/2006/relationships/slide" Target="slides/slide575.xml"/><Relationship Id="rId783" Type="http://schemas.openxmlformats.org/officeDocument/2006/relationships/slide" Target="slides/slide782.xml"/><Relationship Id="rId229" Type="http://schemas.openxmlformats.org/officeDocument/2006/relationships/slide" Target="slides/slide228.xml"/><Relationship Id="rId436" Type="http://schemas.openxmlformats.org/officeDocument/2006/relationships/slide" Target="slides/slide435.xml"/><Relationship Id="rId643" Type="http://schemas.openxmlformats.org/officeDocument/2006/relationships/slide" Target="slides/slide642.xml"/><Relationship Id="rId850" Type="http://schemas.openxmlformats.org/officeDocument/2006/relationships/slide" Target="slides/slide849.xml"/><Relationship Id="rId77" Type="http://schemas.openxmlformats.org/officeDocument/2006/relationships/slide" Target="slides/slide76.xml"/><Relationship Id="rId282" Type="http://schemas.openxmlformats.org/officeDocument/2006/relationships/slide" Target="slides/slide281.xml"/><Relationship Id="rId503" Type="http://schemas.openxmlformats.org/officeDocument/2006/relationships/slide" Target="slides/slide502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08" Type="http://schemas.openxmlformats.org/officeDocument/2006/relationships/slide" Target="slides/slide80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447" Type="http://schemas.openxmlformats.org/officeDocument/2006/relationships/slide" Target="slides/slide446.xml"/><Relationship Id="rId794" Type="http://schemas.openxmlformats.org/officeDocument/2006/relationships/slide" Target="slides/slide793.xml"/><Relationship Id="rId654" Type="http://schemas.openxmlformats.org/officeDocument/2006/relationships/slide" Target="slides/slide653.xml"/><Relationship Id="rId861" Type="http://schemas.openxmlformats.org/officeDocument/2006/relationships/slide" Target="slides/slide860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514" Type="http://schemas.openxmlformats.org/officeDocument/2006/relationships/slide" Target="slides/slide513.xml"/><Relationship Id="rId721" Type="http://schemas.openxmlformats.org/officeDocument/2006/relationships/slide" Target="slides/slide720.xml"/><Relationship Id="rId88" Type="http://schemas.openxmlformats.org/officeDocument/2006/relationships/slide" Target="slides/slide87.xml"/><Relationship Id="rId153" Type="http://schemas.openxmlformats.org/officeDocument/2006/relationships/slide" Target="slides/slide152.xml"/><Relationship Id="rId360" Type="http://schemas.openxmlformats.org/officeDocument/2006/relationships/slide" Target="slides/slide359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65" Type="http://schemas.openxmlformats.org/officeDocument/2006/relationships/slide" Target="slides/slide664.xml"/><Relationship Id="rId872" Type="http://schemas.openxmlformats.org/officeDocument/2006/relationships/slide" Target="slides/slide871.xml"/><Relationship Id="rId15" Type="http://schemas.openxmlformats.org/officeDocument/2006/relationships/slide" Target="slides/slide14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732" Type="http://schemas.openxmlformats.org/officeDocument/2006/relationships/slide" Target="slides/slide731.xml"/><Relationship Id="rId99" Type="http://schemas.openxmlformats.org/officeDocument/2006/relationships/slide" Target="slides/slide98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69" Type="http://schemas.openxmlformats.org/officeDocument/2006/relationships/slide" Target="slides/slide468.xml"/><Relationship Id="rId676" Type="http://schemas.openxmlformats.org/officeDocument/2006/relationships/slide" Target="slides/slide675.xml"/><Relationship Id="rId883" Type="http://schemas.openxmlformats.org/officeDocument/2006/relationships/slide" Target="slides/slide88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7CAC4F-89D4-4F00-8618-85AC05D91B6A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07F3A7A-C7D6-4422-B9F7-D2CE1F99260C}">
      <dgm:prSet phldrT="[Text]"/>
      <dgm:spPr/>
      <dgm:t>
        <a:bodyPr/>
        <a:lstStyle/>
        <a:p>
          <a:r>
            <a:rPr lang="en-US" b="1" dirty="0" smtClean="0"/>
            <a:t>Carbohydrates</a:t>
          </a:r>
          <a:endParaRPr lang="en-US" b="1" dirty="0"/>
        </a:p>
      </dgm:t>
    </dgm:pt>
    <dgm:pt modelId="{DF7BFD31-2713-49DC-9140-EFF1136EB398}" type="parTrans" cxnId="{ED4F833A-C964-4C05-8E23-1D54B6E30886}">
      <dgm:prSet/>
      <dgm:spPr/>
      <dgm:t>
        <a:bodyPr/>
        <a:lstStyle/>
        <a:p>
          <a:endParaRPr lang="en-US"/>
        </a:p>
      </dgm:t>
    </dgm:pt>
    <dgm:pt modelId="{58F130D3-2063-4F99-A852-4DE9DD2376FF}" type="sibTrans" cxnId="{ED4F833A-C964-4C05-8E23-1D54B6E30886}">
      <dgm:prSet/>
      <dgm:spPr/>
      <dgm:t>
        <a:bodyPr/>
        <a:lstStyle/>
        <a:p>
          <a:endParaRPr lang="en-US"/>
        </a:p>
      </dgm:t>
    </dgm:pt>
    <dgm:pt modelId="{05363057-F31B-46F0-8375-5E644CB1A777}">
      <dgm:prSet phldrT="[Text]"/>
      <dgm:spPr/>
      <dgm:t>
        <a:bodyPr/>
        <a:lstStyle/>
        <a:p>
          <a:r>
            <a:rPr lang="en-US" b="1" dirty="0" smtClean="0"/>
            <a:t>Proteins</a:t>
          </a:r>
          <a:endParaRPr lang="en-US" b="1" dirty="0"/>
        </a:p>
      </dgm:t>
    </dgm:pt>
    <dgm:pt modelId="{4A5779C5-3A4F-4FEC-93E2-16FF3F4E4993}" type="parTrans" cxnId="{C975C2CB-D861-4BE1-B9EF-28DFD7B7B49A}">
      <dgm:prSet/>
      <dgm:spPr/>
      <dgm:t>
        <a:bodyPr/>
        <a:lstStyle/>
        <a:p>
          <a:endParaRPr lang="en-US"/>
        </a:p>
      </dgm:t>
    </dgm:pt>
    <dgm:pt modelId="{AACA15CD-289A-4018-B1B7-ED1B6F65DAC9}" type="sibTrans" cxnId="{C975C2CB-D861-4BE1-B9EF-28DFD7B7B49A}">
      <dgm:prSet/>
      <dgm:spPr/>
      <dgm:t>
        <a:bodyPr/>
        <a:lstStyle/>
        <a:p>
          <a:endParaRPr lang="en-US"/>
        </a:p>
      </dgm:t>
    </dgm:pt>
    <dgm:pt modelId="{A8B8FC15-5CE2-4754-AEBB-F48BE1546988}">
      <dgm:prSet phldrT="[Text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Lipids</a:t>
          </a:r>
          <a:endParaRPr lang="en-US" b="1" dirty="0">
            <a:solidFill>
              <a:srgbClr val="C00000"/>
            </a:solidFill>
          </a:endParaRPr>
        </a:p>
      </dgm:t>
    </dgm:pt>
    <dgm:pt modelId="{1175BB91-1689-455B-B9DB-B3520C7169C6}" type="parTrans" cxnId="{271E203F-A17A-45AE-A249-FD6B34A10F50}">
      <dgm:prSet/>
      <dgm:spPr/>
      <dgm:t>
        <a:bodyPr/>
        <a:lstStyle/>
        <a:p>
          <a:endParaRPr lang="en-US"/>
        </a:p>
      </dgm:t>
    </dgm:pt>
    <dgm:pt modelId="{0BD89093-B77D-4659-ACC9-898D91929B2D}" type="sibTrans" cxnId="{271E203F-A17A-45AE-A249-FD6B34A10F50}">
      <dgm:prSet/>
      <dgm:spPr/>
      <dgm:t>
        <a:bodyPr/>
        <a:lstStyle/>
        <a:p>
          <a:endParaRPr lang="en-US"/>
        </a:p>
      </dgm:t>
    </dgm:pt>
    <dgm:pt modelId="{92E219AB-F4B7-480D-8ECD-00335FCDF983}" type="pres">
      <dgm:prSet presAssocID="{4C7CAC4F-89D4-4F00-8618-85AC05D91B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CCCB4FE-71C9-4CC0-B239-764A678E282D}" type="pres">
      <dgm:prSet presAssocID="{4C7CAC4F-89D4-4F00-8618-85AC05D91B6A}" presName="Name1" presStyleCnt="0"/>
      <dgm:spPr/>
    </dgm:pt>
    <dgm:pt modelId="{E78D915E-4F08-497E-9FA9-D6AB7155B27B}" type="pres">
      <dgm:prSet presAssocID="{4C7CAC4F-89D4-4F00-8618-85AC05D91B6A}" presName="cycle" presStyleCnt="0"/>
      <dgm:spPr/>
    </dgm:pt>
    <dgm:pt modelId="{87407AEE-ABC4-4557-83C7-2ECBF63F4EFB}" type="pres">
      <dgm:prSet presAssocID="{4C7CAC4F-89D4-4F00-8618-85AC05D91B6A}" presName="srcNode" presStyleLbl="node1" presStyleIdx="0" presStyleCnt="3"/>
      <dgm:spPr/>
    </dgm:pt>
    <dgm:pt modelId="{7689FE67-D812-4CA5-BB30-74021B48859C}" type="pres">
      <dgm:prSet presAssocID="{4C7CAC4F-89D4-4F00-8618-85AC05D91B6A}" presName="conn" presStyleLbl="parChTrans1D2" presStyleIdx="0" presStyleCnt="1"/>
      <dgm:spPr/>
      <dgm:t>
        <a:bodyPr/>
        <a:lstStyle/>
        <a:p>
          <a:endParaRPr lang="en-US"/>
        </a:p>
      </dgm:t>
    </dgm:pt>
    <dgm:pt modelId="{31C077E4-E5B1-4820-A002-72532A073162}" type="pres">
      <dgm:prSet presAssocID="{4C7CAC4F-89D4-4F00-8618-85AC05D91B6A}" presName="extraNode" presStyleLbl="node1" presStyleIdx="0" presStyleCnt="3"/>
      <dgm:spPr/>
    </dgm:pt>
    <dgm:pt modelId="{540F82A3-C328-46D7-BB17-800E9CD68B41}" type="pres">
      <dgm:prSet presAssocID="{4C7CAC4F-89D4-4F00-8618-85AC05D91B6A}" presName="dstNode" presStyleLbl="node1" presStyleIdx="0" presStyleCnt="3"/>
      <dgm:spPr/>
    </dgm:pt>
    <dgm:pt modelId="{BC930A8E-87BC-4370-A9FC-6552B8AC7F4A}" type="pres">
      <dgm:prSet presAssocID="{B07F3A7A-C7D6-4422-B9F7-D2CE1F99260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C4408-4122-41A6-B7FE-316E2196ECFE}" type="pres">
      <dgm:prSet presAssocID="{B07F3A7A-C7D6-4422-B9F7-D2CE1F99260C}" presName="accent_1" presStyleCnt="0"/>
      <dgm:spPr/>
    </dgm:pt>
    <dgm:pt modelId="{FFD5B075-C8E8-427D-BFCE-A1292EBF8BEC}" type="pres">
      <dgm:prSet presAssocID="{B07F3A7A-C7D6-4422-B9F7-D2CE1F99260C}" presName="accentRepeatNode" presStyleLbl="solidFgAcc1" presStyleIdx="0" presStyleCnt="3" custScaleX="91718" custScaleY="873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5ECB07A-C54B-4FE1-9063-F759B9A287FB}" type="pres">
      <dgm:prSet presAssocID="{05363057-F31B-46F0-8375-5E644CB1A77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28202-999E-4377-B982-0E6ED7DE16AB}" type="pres">
      <dgm:prSet presAssocID="{05363057-F31B-46F0-8375-5E644CB1A777}" presName="accent_2" presStyleCnt="0"/>
      <dgm:spPr/>
    </dgm:pt>
    <dgm:pt modelId="{A99DC989-C8E5-4A34-85A9-C16D85D9AFC6}" type="pres">
      <dgm:prSet presAssocID="{05363057-F31B-46F0-8375-5E644CB1A77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A024348-8D7A-45A6-A1F0-DA88FD67D87E}" type="pres">
      <dgm:prSet presAssocID="{A8B8FC15-5CE2-4754-AEBB-F48BE154698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B1C7F-6BB5-4A29-8AAD-B9C50D1919ED}" type="pres">
      <dgm:prSet presAssocID="{A8B8FC15-5CE2-4754-AEBB-F48BE1546988}" presName="accent_3" presStyleCnt="0"/>
      <dgm:spPr/>
    </dgm:pt>
    <dgm:pt modelId="{613613F8-2826-4BB9-82B8-155D4641B064}" type="pres">
      <dgm:prSet presAssocID="{A8B8FC15-5CE2-4754-AEBB-F48BE154698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975C2CB-D861-4BE1-B9EF-28DFD7B7B49A}" srcId="{4C7CAC4F-89D4-4F00-8618-85AC05D91B6A}" destId="{05363057-F31B-46F0-8375-5E644CB1A777}" srcOrd="1" destOrd="0" parTransId="{4A5779C5-3A4F-4FEC-93E2-16FF3F4E4993}" sibTransId="{AACA15CD-289A-4018-B1B7-ED1B6F65DAC9}"/>
    <dgm:cxn modelId="{C154A75A-004B-414A-8DD6-0B47A7B0DC2E}" type="presOf" srcId="{58F130D3-2063-4F99-A852-4DE9DD2376FF}" destId="{7689FE67-D812-4CA5-BB30-74021B48859C}" srcOrd="0" destOrd="0" presId="urn:microsoft.com/office/officeart/2008/layout/VerticalCurvedList"/>
    <dgm:cxn modelId="{271E203F-A17A-45AE-A249-FD6B34A10F50}" srcId="{4C7CAC4F-89D4-4F00-8618-85AC05D91B6A}" destId="{A8B8FC15-5CE2-4754-AEBB-F48BE1546988}" srcOrd="2" destOrd="0" parTransId="{1175BB91-1689-455B-B9DB-B3520C7169C6}" sibTransId="{0BD89093-B77D-4659-ACC9-898D91929B2D}"/>
    <dgm:cxn modelId="{ED4F833A-C964-4C05-8E23-1D54B6E30886}" srcId="{4C7CAC4F-89D4-4F00-8618-85AC05D91B6A}" destId="{B07F3A7A-C7D6-4422-B9F7-D2CE1F99260C}" srcOrd="0" destOrd="0" parTransId="{DF7BFD31-2713-49DC-9140-EFF1136EB398}" sibTransId="{58F130D3-2063-4F99-A852-4DE9DD2376FF}"/>
    <dgm:cxn modelId="{5AC20BDB-08EB-4046-AA0E-D14F08ABD29B}" type="presOf" srcId="{A8B8FC15-5CE2-4754-AEBB-F48BE1546988}" destId="{EA024348-8D7A-45A6-A1F0-DA88FD67D87E}" srcOrd="0" destOrd="0" presId="urn:microsoft.com/office/officeart/2008/layout/VerticalCurvedList"/>
    <dgm:cxn modelId="{1F2FD93C-5C58-43D5-BF99-0E727A3C3815}" type="presOf" srcId="{B07F3A7A-C7D6-4422-B9F7-D2CE1F99260C}" destId="{BC930A8E-87BC-4370-A9FC-6552B8AC7F4A}" srcOrd="0" destOrd="0" presId="urn:microsoft.com/office/officeart/2008/layout/VerticalCurvedList"/>
    <dgm:cxn modelId="{1D58165D-963E-4D31-A3D0-36488E99A1F7}" type="presOf" srcId="{4C7CAC4F-89D4-4F00-8618-85AC05D91B6A}" destId="{92E219AB-F4B7-480D-8ECD-00335FCDF983}" srcOrd="0" destOrd="0" presId="urn:microsoft.com/office/officeart/2008/layout/VerticalCurvedList"/>
    <dgm:cxn modelId="{EC081BBD-1833-4CBA-969A-A9D632954B9A}" type="presOf" srcId="{05363057-F31B-46F0-8375-5E644CB1A777}" destId="{E5ECB07A-C54B-4FE1-9063-F759B9A287FB}" srcOrd="0" destOrd="0" presId="urn:microsoft.com/office/officeart/2008/layout/VerticalCurvedList"/>
    <dgm:cxn modelId="{B3C9F286-C89E-4587-8B34-AFC3B1400D2C}" type="presParOf" srcId="{92E219AB-F4B7-480D-8ECD-00335FCDF983}" destId="{2CCCB4FE-71C9-4CC0-B239-764A678E282D}" srcOrd="0" destOrd="0" presId="urn:microsoft.com/office/officeart/2008/layout/VerticalCurvedList"/>
    <dgm:cxn modelId="{8BB4A67D-4866-4F65-85C3-81DB60A6778B}" type="presParOf" srcId="{2CCCB4FE-71C9-4CC0-B239-764A678E282D}" destId="{E78D915E-4F08-497E-9FA9-D6AB7155B27B}" srcOrd="0" destOrd="0" presId="urn:microsoft.com/office/officeart/2008/layout/VerticalCurvedList"/>
    <dgm:cxn modelId="{EEC3A4F4-5E0C-4171-9C65-55D398317FA7}" type="presParOf" srcId="{E78D915E-4F08-497E-9FA9-D6AB7155B27B}" destId="{87407AEE-ABC4-4557-83C7-2ECBF63F4EFB}" srcOrd="0" destOrd="0" presId="urn:microsoft.com/office/officeart/2008/layout/VerticalCurvedList"/>
    <dgm:cxn modelId="{D691B240-743D-44B5-9E4F-9DDBAB440054}" type="presParOf" srcId="{E78D915E-4F08-497E-9FA9-D6AB7155B27B}" destId="{7689FE67-D812-4CA5-BB30-74021B48859C}" srcOrd="1" destOrd="0" presId="urn:microsoft.com/office/officeart/2008/layout/VerticalCurvedList"/>
    <dgm:cxn modelId="{1224327B-B01A-4C0A-A6CD-2BCCE4E90E94}" type="presParOf" srcId="{E78D915E-4F08-497E-9FA9-D6AB7155B27B}" destId="{31C077E4-E5B1-4820-A002-72532A073162}" srcOrd="2" destOrd="0" presId="urn:microsoft.com/office/officeart/2008/layout/VerticalCurvedList"/>
    <dgm:cxn modelId="{5C7C5697-5634-48F6-BC72-F447CD85BE2E}" type="presParOf" srcId="{E78D915E-4F08-497E-9FA9-D6AB7155B27B}" destId="{540F82A3-C328-46D7-BB17-800E9CD68B41}" srcOrd="3" destOrd="0" presId="urn:microsoft.com/office/officeart/2008/layout/VerticalCurvedList"/>
    <dgm:cxn modelId="{79EB3553-616E-4E4D-838F-BDC8DE6FE8CB}" type="presParOf" srcId="{2CCCB4FE-71C9-4CC0-B239-764A678E282D}" destId="{BC930A8E-87BC-4370-A9FC-6552B8AC7F4A}" srcOrd="1" destOrd="0" presId="urn:microsoft.com/office/officeart/2008/layout/VerticalCurvedList"/>
    <dgm:cxn modelId="{789570DA-E711-44B9-B0F8-2EDB25B4C408}" type="presParOf" srcId="{2CCCB4FE-71C9-4CC0-B239-764A678E282D}" destId="{39BC4408-4122-41A6-B7FE-316E2196ECFE}" srcOrd="2" destOrd="0" presId="urn:microsoft.com/office/officeart/2008/layout/VerticalCurvedList"/>
    <dgm:cxn modelId="{EDAAF94C-A58E-4F88-9478-BE9827D5F4F2}" type="presParOf" srcId="{39BC4408-4122-41A6-B7FE-316E2196ECFE}" destId="{FFD5B075-C8E8-427D-BFCE-A1292EBF8BEC}" srcOrd="0" destOrd="0" presId="urn:microsoft.com/office/officeart/2008/layout/VerticalCurvedList"/>
    <dgm:cxn modelId="{246BF0D1-D07F-45F4-B43A-FC7BFE7E105D}" type="presParOf" srcId="{2CCCB4FE-71C9-4CC0-B239-764A678E282D}" destId="{E5ECB07A-C54B-4FE1-9063-F759B9A287FB}" srcOrd="3" destOrd="0" presId="urn:microsoft.com/office/officeart/2008/layout/VerticalCurvedList"/>
    <dgm:cxn modelId="{EB9660F2-8FF8-4CDD-BFEC-DFEDA9968F41}" type="presParOf" srcId="{2CCCB4FE-71C9-4CC0-B239-764A678E282D}" destId="{21428202-999E-4377-B982-0E6ED7DE16AB}" srcOrd="4" destOrd="0" presId="urn:microsoft.com/office/officeart/2008/layout/VerticalCurvedList"/>
    <dgm:cxn modelId="{FF1F96F2-38BA-485B-817B-C98D74475711}" type="presParOf" srcId="{21428202-999E-4377-B982-0E6ED7DE16AB}" destId="{A99DC989-C8E5-4A34-85A9-C16D85D9AFC6}" srcOrd="0" destOrd="0" presId="urn:microsoft.com/office/officeart/2008/layout/VerticalCurvedList"/>
    <dgm:cxn modelId="{93FDDA21-7325-4BB4-ACDE-2EDB7CB96560}" type="presParOf" srcId="{2CCCB4FE-71C9-4CC0-B239-764A678E282D}" destId="{EA024348-8D7A-45A6-A1F0-DA88FD67D87E}" srcOrd="5" destOrd="0" presId="urn:microsoft.com/office/officeart/2008/layout/VerticalCurvedList"/>
    <dgm:cxn modelId="{0E006163-2931-412C-9EC1-E3E496833F29}" type="presParOf" srcId="{2CCCB4FE-71C9-4CC0-B239-764A678E282D}" destId="{368B1C7F-6BB5-4A29-8AAD-B9C50D1919ED}" srcOrd="6" destOrd="0" presId="urn:microsoft.com/office/officeart/2008/layout/VerticalCurvedList"/>
    <dgm:cxn modelId="{1122F917-4277-4663-B396-E873CBA2C462}" type="presParOf" srcId="{368B1C7F-6BB5-4A29-8AAD-B9C50D1919ED}" destId="{613613F8-2826-4BB9-82B8-155D4641B0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/>
      <dgm:spPr/>
      <dgm:t>
        <a:bodyPr/>
        <a:lstStyle/>
        <a:p>
          <a:r>
            <a:rPr lang="en-US" dirty="0" smtClean="0"/>
            <a:t>Ghee</a:t>
          </a:r>
          <a:endParaRPr lang="en-US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 custT="1"/>
      <dgm:spPr/>
      <dgm:t>
        <a:bodyPr/>
        <a:lstStyle/>
        <a:p>
          <a:r>
            <a:rPr lang="en-US" dirty="0" smtClean="0"/>
            <a:t>Butter</a:t>
          </a:r>
          <a:endParaRPr lang="en-US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/>
      <dgm:spPr/>
      <dgm:t>
        <a:bodyPr/>
        <a:lstStyle/>
        <a:p>
          <a:r>
            <a:rPr lang="en-US" dirty="0" smtClean="0"/>
            <a:t>Oil</a:t>
          </a:r>
          <a:endParaRPr lang="en-US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 custScaleY="114509" custLinFactNeighborX="-335" custLinFactNeighborY="-1198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  <dgm:t>
        <a:bodyPr/>
        <a:lstStyle/>
        <a:p>
          <a:endParaRPr lang="en-US"/>
        </a:p>
      </dgm:t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 custScaleY="13286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 custScaleX="12008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 custScaleY="115260" custLinFactNeighborX="237" custLinFactNeighborY="-12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1BF4FE11-3668-4BA8-BEA2-8AEBE7D15F46}" type="presOf" srcId="{9DBD682F-852B-4801-8BB0-A415F9A86DB7}" destId="{26E07F7B-4E4C-4B5D-92DB-E99596F0B4ED}" srcOrd="0" destOrd="0" presId="urn:microsoft.com/office/officeart/2005/8/layout/bList2"/>
    <dgm:cxn modelId="{879AE6CE-C0AB-4AA9-97DB-BC99999C23BF}" type="presOf" srcId="{9DBD682F-852B-4801-8BB0-A415F9A86DB7}" destId="{1F565C7B-AE56-47AF-86F9-88A83C7307E4}" srcOrd="1" destOrd="0" presId="urn:microsoft.com/office/officeart/2005/8/layout/bList2"/>
    <dgm:cxn modelId="{25C5F186-DC25-4DAC-B5FC-9F4ABF1065AA}" type="presOf" srcId="{762F0802-16B4-479F-AE52-2B1BCCA13065}" destId="{692DC4E5-1501-4C2F-AA85-34DB4C064C1F}" srcOrd="1" destOrd="0" presId="urn:microsoft.com/office/officeart/2005/8/layout/bList2"/>
    <dgm:cxn modelId="{AC8FB494-533F-49F5-9ADB-B1C505FE8EA7}" type="presOf" srcId="{D651888B-F2A1-4C7B-87A6-785E03943DAE}" destId="{183D3E27-5BD8-46CB-AE3F-CA69DF8F9383}" srcOrd="0" destOrd="0" presId="urn:microsoft.com/office/officeart/2005/8/layout/bList2"/>
    <dgm:cxn modelId="{1D6D2ACB-36A0-49F4-BCC7-E4F8EBFEC6D3}" type="presOf" srcId="{D0AC8335-3669-40D0-9DF8-B9727AAEF56A}" destId="{51F44DEE-4DB2-4BB9-81B2-D69E342BF305}" srcOrd="1" destOrd="0" presId="urn:microsoft.com/office/officeart/2005/8/layout/bList2"/>
    <dgm:cxn modelId="{0531A2EB-1D13-4DE6-A053-D42ECED62852}" type="presOf" srcId="{D0AC8335-3669-40D0-9DF8-B9727AAEF56A}" destId="{0B2EA406-2480-47F4-A652-A980A5654BBA}" srcOrd="0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1B514463-0DE4-4AA0-8A49-3CB744B43C2F}" type="presOf" srcId="{580062FB-83FE-4280-8474-0EDC344DCBCD}" destId="{F868BB0A-238C-49E8-88F6-FBDB7CAE78FA}" srcOrd="0" destOrd="0" presId="urn:microsoft.com/office/officeart/2005/8/layout/bList2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8046B10E-521A-4A8E-AF52-B14DA1489ECE}" type="presOf" srcId="{762F0802-16B4-479F-AE52-2B1BCCA13065}" destId="{86B96A69-3642-4836-B63A-011D2B69D658}" srcOrd="0" destOrd="0" presId="urn:microsoft.com/office/officeart/2005/8/layout/bList2"/>
    <dgm:cxn modelId="{71E07F28-097E-4BD0-BFC3-98D8304B4B47}" type="presOf" srcId="{C7E0F806-BFF5-47E2-A096-AFD78F6FE67E}" destId="{C6678E22-6FDE-4B10-855C-2DBE5964D2D1}" srcOrd="0" destOrd="0" presId="urn:microsoft.com/office/officeart/2005/8/layout/bList2"/>
    <dgm:cxn modelId="{7C78E6C4-8FEC-4DD9-9902-9B457E9E907A}" type="presParOf" srcId="{C6678E22-6FDE-4B10-855C-2DBE5964D2D1}" destId="{0C84826B-6234-4F94-AFC0-A51E47964709}" srcOrd="0" destOrd="0" presId="urn:microsoft.com/office/officeart/2005/8/layout/bList2"/>
    <dgm:cxn modelId="{902F3283-6126-4FBF-B76F-D258D8F2A0FA}" type="presParOf" srcId="{0C84826B-6234-4F94-AFC0-A51E47964709}" destId="{70DBBAAB-B923-4DB1-A594-4AB2B237477D}" srcOrd="0" destOrd="0" presId="urn:microsoft.com/office/officeart/2005/8/layout/bList2"/>
    <dgm:cxn modelId="{400911C9-7AF6-46D8-9422-3FEBCE05375A}" type="presParOf" srcId="{0C84826B-6234-4F94-AFC0-A51E47964709}" destId="{0B2EA406-2480-47F4-A652-A980A5654BBA}" srcOrd="1" destOrd="0" presId="urn:microsoft.com/office/officeart/2005/8/layout/bList2"/>
    <dgm:cxn modelId="{26A852BF-E97A-458A-BA9E-4F344AF62713}" type="presParOf" srcId="{0C84826B-6234-4F94-AFC0-A51E47964709}" destId="{51F44DEE-4DB2-4BB9-81B2-D69E342BF305}" srcOrd="2" destOrd="0" presId="urn:microsoft.com/office/officeart/2005/8/layout/bList2"/>
    <dgm:cxn modelId="{91F45012-9310-434F-918A-0BDB9402C20F}" type="presParOf" srcId="{0C84826B-6234-4F94-AFC0-A51E47964709}" destId="{D83D3981-D1C2-408A-BCAF-A0F999836EBB}" srcOrd="3" destOrd="0" presId="urn:microsoft.com/office/officeart/2005/8/layout/bList2"/>
    <dgm:cxn modelId="{D1D33226-2CED-4B93-B94D-BC5164801A76}" type="presParOf" srcId="{C6678E22-6FDE-4B10-855C-2DBE5964D2D1}" destId="{F868BB0A-238C-49E8-88F6-FBDB7CAE78FA}" srcOrd="1" destOrd="0" presId="urn:microsoft.com/office/officeart/2005/8/layout/bList2"/>
    <dgm:cxn modelId="{D71DA462-AE2F-45F0-BAF1-E3302D34C22F}" type="presParOf" srcId="{C6678E22-6FDE-4B10-855C-2DBE5964D2D1}" destId="{FF86129D-3F4F-4392-AD5C-904EDB52A40C}" srcOrd="2" destOrd="0" presId="urn:microsoft.com/office/officeart/2005/8/layout/bList2"/>
    <dgm:cxn modelId="{02C1C0C4-1EA3-4D58-A3C4-3BC4CE1D47C1}" type="presParOf" srcId="{FF86129D-3F4F-4392-AD5C-904EDB52A40C}" destId="{78B02795-405E-4CE4-B296-EF501A0F5E86}" srcOrd="0" destOrd="0" presId="urn:microsoft.com/office/officeart/2005/8/layout/bList2"/>
    <dgm:cxn modelId="{C637906C-7170-41C6-BF7B-D4A1AD7BBB5E}" type="presParOf" srcId="{FF86129D-3F4F-4392-AD5C-904EDB52A40C}" destId="{86B96A69-3642-4836-B63A-011D2B69D658}" srcOrd="1" destOrd="0" presId="urn:microsoft.com/office/officeart/2005/8/layout/bList2"/>
    <dgm:cxn modelId="{D3003FB6-B57D-495D-996C-11473C2F4DDB}" type="presParOf" srcId="{FF86129D-3F4F-4392-AD5C-904EDB52A40C}" destId="{692DC4E5-1501-4C2F-AA85-34DB4C064C1F}" srcOrd="2" destOrd="0" presId="urn:microsoft.com/office/officeart/2005/8/layout/bList2"/>
    <dgm:cxn modelId="{F5AD4C39-1405-47C5-A9CD-4BF4D8BEF70F}" type="presParOf" srcId="{FF86129D-3F4F-4392-AD5C-904EDB52A40C}" destId="{335E4D27-0CCE-43D8-B84E-F578403ACF53}" srcOrd="3" destOrd="0" presId="urn:microsoft.com/office/officeart/2005/8/layout/bList2"/>
    <dgm:cxn modelId="{55F9111E-4A6F-4A34-A928-0CC421202766}" type="presParOf" srcId="{C6678E22-6FDE-4B10-855C-2DBE5964D2D1}" destId="{183D3E27-5BD8-46CB-AE3F-CA69DF8F9383}" srcOrd="3" destOrd="0" presId="urn:microsoft.com/office/officeart/2005/8/layout/bList2"/>
    <dgm:cxn modelId="{166E1575-8209-4829-9110-9BEA689BFA78}" type="presParOf" srcId="{C6678E22-6FDE-4B10-855C-2DBE5964D2D1}" destId="{B63BC6E8-6505-4523-94ED-A68E4849189B}" srcOrd="4" destOrd="0" presId="urn:microsoft.com/office/officeart/2005/8/layout/bList2"/>
    <dgm:cxn modelId="{0C35E9CA-D098-4188-A63D-E362D01761F3}" type="presParOf" srcId="{B63BC6E8-6505-4523-94ED-A68E4849189B}" destId="{1C997CEC-836A-4F65-87DB-1EA4DBC1E717}" srcOrd="0" destOrd="0" presId="urn:microsoft.com/office/officeart/2005/8/layout/bList2"/>
    <dgm:cxn modelId="{842FF6B3-00E9-4F5F-A8B0-A9107CD811D5}" type="presParOf" srcId="{B63BC6E8-6505-4523-94ED-A68E4849189B}" destId="{26E07F7B-4E4C-4B5D-92DB-E99596F0B4ED}" srcOrd="1" destOrd="0" presId="urn:microsoft.com/office/officeart/2005/8/layout/bList2"/>
    <dgm:cxn modelId="{74C7D2B4-9B32-40E3-AD98-A1E7319BF840}" type="presParOf" srcId="{B63BC6E8-6505-4523-94ED-A68E4849189B}" destId="{1F565C7B-AE56-47AF-86F9-88A83C7307E4}" srcOrd="2" destOrd="0" presId="urn:microsoft.com/office/officeart/2005/8/layout/bList2"/>
    <dgm:cxn modelId="{0F89DF1A-4754-4D68-814A-83A20BF92BAA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 custT="1"/>
      <dgm:spPr/>
      <dgm:t>
        <a:bodyPr/>
        <a:lstStyle/>
        <a:p>
          <a:r>
            <a:rPr lang="en-US" sz="3600" dirty="0" smtClean="0"/>
            <a:t>Curds</a:t>
          </a:r>
          <a:endParaRPr lang="en-US" sz="3600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/>
      <dgm:spPr/>
      <dgm:t>
        <a:bodyPr/>
        <a:lstStyle/>
        <a:p>
          <a:r>
            <a:rPr lang="en-US" dirty="0" smtClean="0"/>
            <a:t>Cheese</a:t>
          </a:r>
          <a:endParaRPr lang="en-US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 custT="1"/>
      <dgm:spPr/>
      <dgm:t>
        <a:bodyPr/>
        <a:lstStyle/>
        <a:p>
          <a:r>
            <a:rPr lang="en-US" sz="4000" dirty="0" smtClean="0"/>
            <a:t>Milk</a:t>
          </a:r>
          <a:endParaRPr lang="en-US" sz="4000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 custLinFactNeighborX="640" custLinFactNeighborY="-471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EF14A769-F0E3-441A-976C-76E11FFE9F07}" type="presOf" srcId="{D651888B-F2A1-4C7B-87A6-785E03943DAE}" destId="{183D3E27-5BD8-46CB-AE3F-CA69DF8F9383}" srcOrd="0" destOrd="0" presId="urn:microsoft.com/office/officeart/2005/8/layout/bList2"/>
    <dgm:cxn modelId="{1108EC20-F593-4A4D-939C-134D16F37CE4}" type="presOf" srcId="{9DBD682F-852B-4801-8BB0-A415F9A86DB7}" destId="{1F565C7B-AE56-47AF-86F9-88A83C7307E4}" srcOrd="1" destOrd="0" presId="urn:microsoft.com/office/officeart/2005/8/layout/bList2"/>
    <dgm:cxn modelId="{10022830-9B3D-4666-A3A2-E73C0CB0E44B}" type="presOf" srcId="{762F0802-16B4-479F-AE52-2B1BCCA13065}" destId="{86B96A69-3642-4836-B63A-011D2B69D658}" srcOrd="0" destOrd="0" presId="urn:microsoft.com/office/officeart/2005/8/layout/bList2"/>
    <dgm:cxn modelId="{B14280B6-6A8E-483A-8445-666C0767FC5B}" type="presOf" srcId="{762F0802-16B4-479F-AE52-2B1BCCA13065}" destId="{692DC4E5-1501-4C2F-AA85-34DB4C064C1F}" srcOrd="1" destOrd="0" presId="urn:microsoft.com/office/officeart/2005/8/layout/bList2"/>
    <dgm:cxn modelId="{FBDAC52F-DD95-40F7-86F1-9AAF572A4B19}" type="presOf" srcId="{C7E0F806-BFF5-47E2-A096-AFD78F6FE67E}" destId="{C6678E22-6FDE-4B10-855C-2DBE5964D2D1}" srcOrd="0" destOrd="0" presId="urn:microsoft.com/office/officeart/2005/8/layout/bList2"/>
    <dgm:cxn modelId="{C6A0A35C-7A2D-4D47-8B5A-1A2FF9165FCE}" type="presOf" srcId="{9DBD682F-852B-4801-8BB0-A415F9A86DB7}" destId="{26E07F7B-4E4C-4B5D-92DB-E99596F0B4ED}" srcOrd="0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E7ECF8E0-5CB7-4307-8FBF-1CDB4528C7B8}" type="presOf" srcId="{D0AC8335-3669-40D0-9DF8-B9727AAEF56A}" destId="{0B2EA406-2480-47F4-A652-A980A5654BBA}" srcOrd="0" destOrd="0" presId="urn:microsoft.com/office/officeart/2005/8/layout/bList2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09B6ACEB-85B0-4B0F-9EF6-4605EC845EF0}" type="presOf" srcId="{580062FB-83FE-4280-8474-0EDC344DCBCD}" destId="{F868BB0A-238C-49E8-88F6-FBDB7CAE78FA}" srcOrd="0" destOrd="0" presId="urn:microsoft.com/office/officeart/2005/8/layout/bList2"/>
    <dgm:cxn modelId="{779CDB99-1130-46BC-8B1E-43F4BD2E4EE1}" type="presOf" srcId="{D0AC8335-3669-40D0-9DF8-B9727AAEF56A}" destId="{51F44DEE-4DB2-4BB9-81B2-D69E342BF305}" srcOrd="1" destOrd="0" presId="urn:microsoft.com/office/officeart/2005/8/layout/bList2"/>
    <dgm:cxn modelId="{F5CEB14A-D92C-4852-851E-2D960A643E1F}" type="presParOf" srcId="{C6678E22-6FDE-4B10-855C-2DBE5964D2D1}" destId="{0C84826B-6234-4F94-AFC0-A51E47964709}" srcOrd="0" destOrd="0" presId="urn:microsoft.com/office/officeart/2005/8/layout/bList2"/>
    <dgm:cxn modelId="{793A89CE-E29B-47A4-AD77-1398A2A178CF}" type="presParOf" srcId="{0C84826B-6234-4F94-AFC0-A51E47964709}" destId="{70DBBAAB-B923-4DB1-A594-4AB2B237477D}" srcOrd="0" destOrd="0" presId="urn:microsoft.com/office/officeart/2005/8/layout/bList2"/>
    <dgm:cxn modelId="{7846AC4A-AF67-4253-91E9-4ADA3CC50841}" type="presParOf" srcId="{0C84826B-6234-4F94-AFC0-A51E47964709}" destId="{0B2EA406-2480-47F4-A652-A980A5654BBA}" srcOrd="1" destOrd="0" presId="urn:microsoft.com/office/officeart/2005/8/layout/bList2"/>
    <dgm:cxn modelId="{AB9858E8-B5CF-414B-8111-FF61BD20E4E3}" type="presParOf" srcId="{0C84826B-6234-4F94-AFC0-A51E47964709}" destId="{51F44DEE-4DB2-4BB9-81B2-D69E342BF305}" srcOrd="2" destOrd="0" presId="urn:microsoft.com/office/officeart/2005/8/layout/bList2"/>
    <dgm:cxn modelId="{2EAB8252-D90D-465B-85DC-11FC69988FC4}" type="presParOf" srcId="{0C84826B-6234-4F94-AFC0-A51E47964709}" destId="{D83D3981-D1C2-408A-BCAF-A0F999836EBB}" srcOrd="3" destOrd="0" presId="urn:microsoft.com/office/officeart/2005/8/layout/bList2"/>
    <dgm:cxn modelId="{11D15A48-6743-4AA8-9367-DB66D66BC9F1}" type="presParOf" srcId="{C6678E22-6FDE-4B10-855C-2DBE5964D2D1}" destId="{F868BB0A-238C-49E8-88F6-FBDB7CAE78FA}" srcOrd="1" destOrd="0" presId="urn:microsoft.com/office/officeart/2005/8/layout/bList2"/>
    <dgm:cxn modelId="{895A008A-1DAD-476A-8653-5EB154AAD593}" type="presParOf" srcId="{C6678E22-6FDE-4B10-855C-2DBE5964D2D1}" destId="{FF86129D-3F4F-4392-AD5C-904EDB52A40C}" srcOrd="2" destOrd="0" presId="urn:microsoft.com/office/officeart/2005/8/layout/bList2"/>
    <dgm:cxn modelId="{84626CF5-A9C6-41BB-9848-1C930F57B521}" type="presParOf" srcId="{FF86129D-3F4F-4392-AD5C-904EDB52A40C}" destId="{78B02795-405E-4CE4-B296-EF501A0F5E86}" srcOrd="0" destOrd="0" presId="urn:microsoft.com/office/officeart/2005/8/layout/bList2"/>
    <dgm:cxn modelId="{FB1D58BD-A590-4F7C-AE49-DE05F6A51DE7}" type="presParOf" srcId="{FF86129D-3F4F-4392-AD5C-904EDB52A40C}" destId="{86B96A69-3642-4836-B63A-011D2B69D658}" srcOrd="1" destOrd="0" presId="urn:microsoft.com/office/officeart/2005/8/layout/bList2"/>
    <dgm:cxn modelId="{15B5DBBA-854D-4869-9CEF-B4917FD9EC30}" type="presParOf" srcId="{FF86129D-3F4F-4392-AD5C-904EDB52A40C}" destId="{692DC4E5-1501-4C2F-AA85-34DB4C064C1F}" srcOrd="2" destOrd="0" presId="urn:microsoft.com/office/officeart/2005/8/layout/bList2"/>
    <dgm:cxn modelId="{592383A0-0F22-4A9D-924F-125C5F1690F1}" type="presParOf" srcId="{FF86129D-3F4F-4392-AD5C-904EDB52A40C}" destId="{335E4D27-0CCE-43D8-B84E-F578403ACF53}" srcOrd="3" destOrd="0" presId="urn:microsoft.com/office/officeart/2005/8/layout/bList2"/>
    <dgm:cxn modelId="{08AA93A4-2800-474E-85F3-DA2A9B55627E}" type="presParOf" srcId="{C6678E22-6FDE-4B10-855C-2DBE5964D2D1}" destId="{183D3E27-5BD8-46CB-AE3F-CA69DF8F9383}" srcOrd="3" destOrd="0" presId="urn:microsoft.com/office/officeart/2005/8/layout/bList2"/>
    <dgm:cxn modelId="{51648749-5228-4083-9A57-CA613FF066C0}" type="presParOf" srcId="{C6678E22-6FDE-4B10-855C-2DBE5964D2D1}" destId="{B63BC6E8-6505-4523-94ED-A68E4849189B}" srcOrd="4" destOrd="0" presId="urn:microsoft.com/office/officeart/2005/8/layout/bList2"/>
    <dgm:cxn modelId="{31FD2779-13A1-4CD4-A2DF-094F6E8111DF}" type="presParOf" srcId="{B63BC6E8-6505-4523-94ED-A68E4849189B}" destId="{1C997CEC-836A-4F65-87DB-1EA4DBC1E717}" srcOrd="0" destOrd="0" presId="urn:microsoft.com/office/officeart/2005/8/layout/bList2"/>
    <dgm:cxn modelId="{D1BFEB2B-297F-4393-91AE-B3C852364060}" type="presParOf" srcId="{B63BC6E8-6505-4523-94ED-A68E4849189B}" destId="{26E07F7B-4E4C-4B5D-92DB-E99596F0B4ED}" srcOrd="1" destOrd="0" presId="urn:microsoft.com/office/officeart/2005/8/layout/bList2"/>
    <dgm:cxn modelId="{DB179A69-8ABA-4D35-9FF1-FA804A9073EA}" type="presParOf" srcId="{B63BC6E8-6505-4523-94ED-A68E4849189B}" destId="{1F565C7B-AE56-47AF-86F9-88A83C7307E4}" srcOrd="2" destOrd="0" presId="urn:microsoft.com/office/officeart/2005/8/layout/bList2"/>
    <dgm:cxn modelId="{E7990825-A4D1-41ED-A63D-6F2C6331208E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E0F806-BFF5-47E2-A096-AFD78F6FE67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0AC8335-3669-40D0-9DF8-B9727AAEF56A}">
      <dgm:prSet phldrT="[Text]"/>
      <dgm:spPr/>
      <dgm:t>
        <a:bodyPr/>
        <a:lstStyle/>
        <a:p>
          <a:r>
            <a:rPr lang="en-US" dirty="0" smtClean="0"/>
            <a:t>Chicken</a:t>
          </a:r>
          <a:endParaRPr lang="en-US" dirty="0"/>
        </a:p>
      </dgm:t>
    </dgm:pt>
    <dgm:pt modelId="{1D55185D-A707-426B-8F4A-2D51F02C233D}" type="parTrans" cxnId="{41F66BA8-5A83-4679-9E99-FADBD4ED7CDC}">
      <dgm:prSet/>
      <dgm:spPr/>
      <dgm:t>
        <a:bodyPr/>
        <a:lstStyle/>
        <a:p>
          <a:endParaRPr lang="en-US"/>
        </a:p>
      </dgm:t>
    </dgm:pt>
    <dgm:pt modelId="{580062FB-83FE-4280-8474-0EDC344DCBCD}" type="sibTrans" cxnId="{41F66BA8-5A83-4679-9E99-FADBD4ED7CDC}">
      <dgm:prSet/>
      <dgm:spPr/>
      <dgm:t>
        <a:bodyPr/>
        <a:lstStyle/>
        <a:p>
          <a:endParaRPr lang="en-US"/>
        </a:p>
      </dgm:t>
    </dgm:pt>
    <dgm:pt modelId="{762F0802-16B4-479F-AE52-2B1BCCA13065}">
      <dgm:prSet phldrT="[Text]"/>
      <dgm:spPr/>
      <dgm:t>
        <a:bodyPr/>
        <a:lstStyle/>
        <a:p>
          <a:r>
            <a:rPr lang="en-US" dirty="0" smtClean="0"/>
            <a:t>Fish</a:t>
          </a:r>
          <a:endParaRPr lang="en-US" dirty="0"/>
        </a:p>
      </dgm:t>
    </dgm:pt>
    <dgm:pt modelId="{5C50BE8E-36BF-4B9C-8FAA-0E826B7707A5}" type="parTrans" cxnId="{F616515D-C459-4F60-AE4A-19B417725A01}">
      <dgm:prSet/>
      <dgm:spPr/>
      <dgm:t>
        <a:bodyPr/>
        <a:lstStyle/>
        <a:p>
          <a:endParaRPr lang="en-US"/>
        </a:p>
      </dgm:t>
    </dgm:pt>
    <dgm:pt modelId="{D651888B-F2A1-4C7B-87A6-785E03943DAE}" type="sibTrans" cxnId="{F616515D-C459-4F60-AE4A-19B417725A01}">
      <dgm:prSet/>
      <dgm:spPr/>
      <dgm:t>
        <a:bodyPr/>
        <a:lstStyle/>
        <a:p>
          <a:endParaRPr lang="en-US"/>
        </a:p>
      </dgm:t>
    </dgm:pt>
    <dgm:pt modelId="{9DBD682F-852B-4801-8BB0-A415F9A86DB7}">
      <dgm:prSet phldrT="[Text]"/>
      <dgm:spPr/>
      <dgm:t>
        <a:bodyPr/>
        <a:lstStyle/>
        <a:p>
          <a:r>
            <a:rPr lang="en-US" dirty="0" smtClean="0"/>
            <a:t>Eggs</a:t>
          </a:r>
          <a:endParaRPr lang="en-US" dirty="0"/>
        </a:p>
      </dgm:t>
    </dgm:pt>
    <dgm:pt modelId="{8B167212-996D-47D8-9FDD-47232BBBD270}" type="parTrans" cxnId="{4E350970-A0CD-4AD9-A98F-E6D4D1636A4C}">
      <dgm:prSet/>
      <dgm:spPr/>
      <dgm:t>
        <a:bodyPr/>
        <a:lstStyle/>
        <a:p>
          <a:endParaRPr lang="en-US"/>
        </a:p>
      </dgm:t>
    </dgm:pt>
    <dgm:pt modelId="{09413CF9-F528-4881-A060-87E96E7A374A}" type="sibTrans" cxnId="{4E350970-A0CD-4AD9-A98F-E6D4D1636A4C}">
      <dgm:prSet/>
      <dgm:spPr/>
      <dgm:t>
        <a:bodyPr/>
        <a:lstStyle/>
        <a:p>
          <a:endParaRPr lang="en-US"/>
        </a:p>
      </dgm:t>
    </dgm:pt>
    <dgm:pt modelId="{C6678E22-6FDE-4B10-855C-2DBE5964D2D1}" type="pres">
      <dgm:prSet presAssocID="{C7E0F806-BFF5-47E2-A096-AFD78F6FE67E}" presName="diagram" presStyleCnt="0">
        <dgm:presLayoutVars>
          <dgm:dir/>
          <dgm:animLvl val="lvl"/>
          <dgm:resizeHandles val="exact"/>
        </dgm:presLayoutVars>
      </dgm:prSet>
      <dgm:spPr/>
    </dgm:pt>
    <dgm:pt modelId="{0C84826B-6234-4F94-AFC0-A51E47964709}" type="pres">
      <dgm:prSet presAssocID="{D0AC8335-3669-40D0-9DF8-B9727AAEF56A}" presName="compNode" presStyleCnt="0"/>
      <dgm:spPr/>
    </dgm:pt>
    <dgm:pt modelId="{70DBBAAB-B923-4DB1-A594-4AB2B237477D}" type="pres">
      <dgm:prSet presAssocID="{D0AC8335-3669-40D0-9DF8-B9727AAEF56A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B2EA406-2480-47F4-A652-A980A5654BBA}" type="pres">
      <dgm:prSet presAssocID="{D0AC8335-3669-40D0-9DF8-B9727AAEF5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44DEE-4DB2-4BB9-81B2-D69E342BF305}" type="pres">
      <dgm:prSet presAssocID="{D0AC8335-3669-40D0-9DF8-B9727AAEF56A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D83D3981-D1C2-408A-BCAF-A0F999836EBB}" type="pres">
      <dgm:prSet presAssocID="{D0AC8335-3669-40D0-9DF8-B9727AAEF56A}" presName="adorn" presStyleLbl="fgAccFollowNode1" presStyleIdx="0" presStyleCnt="3"/>
      <dgm:spPr/>
    </dgm:pt>
    <dgm:pt modelId="{F868BB0A-238C-49E8-88F6-FBDB7CAE78FA}" type="pres">
      <dgm:prSet presAssocID="{580062FB-83FE-4280-8474-0EDC344DCB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F86129D-3F4F-4392-AD5C-904EDB52A40C}" type="pres">
      <dgm:prSet presAssocID="{762F0802-16B4-479F-AE52-2B1BCCA13065}" presName="compNode" presStyleCnt="0"/>
      <dgm:spPr/>
    </dgm:pt>
    <dgm:pt modelId="{78B02795-405E-4CE4-B296-EF501A0F5E86}" type="pres">
      <dgm:prSet presAssocID="{762F0802-16B4-479F-AE52-2B1BCCA13065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6B96A69-3642-4836-B63A-011D2B69D658}" type="pres">
      <dgm:prSet presAssocID="{762F0802-16B4-479F-AE52-2B1BCCA1306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DC4E5-1501-4C2F-AA85-34DB4C064C1F}" type="pres">
      <dgm:prSet presAssocID="{762F0802-16B4-479F-AE52-2B1BCCA13065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335E4D27-0CCE-43D8-B84E-F578403ACF53}" type="pres">
      <dgm:prSet presAssocID="{762F0802-16B4-479F-AE52-2B1BCCA13065}" presName="adorn" presStyleLbl="fgAccFollowNode1" presStyleIdx="1" presStyleCnt="3"/>
      <dgm:spPr/>
    </dgm:pt>
    <dgm:pt modelId="{183D3E27-5BD8-46CB-AE3F-CA69DF8F9383}" type="pres">
      <dgm:prSet presAssocID="{D651888B-F2A1-4C7B-87A6-785E03943D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63BC6E8-6505-4523-94ED-A68E4849189B}" type="pres">
      <dgm:prSet presAssocID="{9DBD682F-852B-4801-8BB0-A415F9A86DB7}" presName="compNode" presStyleCnt="0"/>
      <dgm:spPr/>
    </dgm:pt>
    <dgm:pt modelId="{1C997CEC-836A-4F65-87DB-1EA4DBC1E717}" type="pres">
      <dgm:prSet presAssocID="{9DBD682F-852B-4801-8BB0-A415F9A86DB7}" presName="childRect" presStyleLbl="bgAcc1" presStyleIdx="2" presStyleCnt="3" custLinFactNeighborX="-2532" custLinFactNeighborY="80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6E07F7B-4E4C-4B5D-92DB-E99596F0B4ED}" type="pres">
      <dgm:prSet presAssocID="{9DBD682F-852B-4801-8BB0-A415F9A86DB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65C7B-AE56-47AF-86F9-88A83C7307E4}" type="pres">
      <dgm:prSet presAssocID="{9DBD682F-852B-4801-8BB0-A415F9A86DB7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504850E7-34C1-4205-B903-10FD95728366}" type="pres">
      <dgm:prSet presAssocID="{9DBD682F-852B-4801-8BB0-A415F9A86DB7}" presName="adorn" presStyleLbl="fgAccFollowNode1" presStyleIdx="2" presStyleCnt="3"/>
      <dgm:spPr/>
    </dgm:pt>
  </dgm:ptLst>
  <dgm:cxnLst>
    <dgm:cxn modelId="{E6DCA602-0B18-472A-BE47-1A562B888108}" type="presOf" srcId="{D0AC8335-3669-40D0-9DF8-B9727AAEF56A}" destId="{0B2EA406-2480-47F4-A652-A980A5654BBA}" srcOrd="0" destOrd="0" presId="urn:microsoft.com/office/officeart/2005/8/layout/bList2"/>
    <dgm:cxn modelId="{C13724C0-EB33-46CC-A145-B1ECAB6FCC37}" type="presOf" srcId="{9DBD682F-852B-4801-8BB0-A415F9A86DB7}" destId="{1F565C7B-AE56-47AF-86F9-88A83C7307E4}" srcOrd="1" destOrd="0" presId="urn:microsoft.com/office/officeart/2005/8/layout/bList2"/>
    <dgm:cxn modelId="{A3A50289-FDDE-4BD3-A833-44435A040D58}" type="presOf" srcId="{D0AC8335-3669-40D0-9DF8-B9727AAEF56A}" destId="{51F44DEE-4DB2-4BB9-81B2-D69E342BF305}" srcOrd="1" destOrd="0" presId="urn:microsoft.com/office/officeart/2005/8/layout/bList2"/>
    <dgm:cxn modelId="{E6EFC045-1320-4498-9A81-D016740DF562}" type="presOf" srcId="{9DBD682F-852B-4801-8BB0-A415F9A86DB7}" destId="{26E07F7B-4E4C-4B5D-92DB-E99596F0B4ED}" srcOrd="0" destOrd="0" presId="urn:microsoft.com/office/officeart/2005/8/layout/bList2"/>
    <dgm:cxn modelId="{E80C5484-9BDE-4576-B486-57A1C2D7C4E5}" type="presOf" srcId="{C7E0F806-BFF5-47E2-A096-AFD78F6FE67E}" destId="{C6678E22-6FDE-4B10-855C-2DBE5964D2D1}" srcOrd="0" destOrd="0" presId="urn:microsoft.com/office/officeart/2005/8/layout/bList2"/>
    <dgm:cxn modelId="{313D2F5A-0725-44EA-9A85-DC31983872D8}" type="presOf" srcId="{762F0802-16B4-479F-AE52-2B1BCCA13065}" destId="{692DC4E5-1501-4C2F-AA85-34DB4C064C1F}" srcOrd="1" destOrd="0" presId="urn:microsoft.com/office/officeart/2005/8/layout/bList2"/>
    <dgm:cxn modelId="{4E350970-A0CD-4AD9-A98F-E6D4D1636A4C}" srcId="{C7E0F806-BFF5-47E2-A096-AFD78F6FE67E}" destId="{9DBD682F-852B-4801-8BB0-A415F9A86DB7}" srcOrd="2" destOrd="0" parTransId="{8B167212-996D-47D8-9FDD-47232BBBD270}" sibTransId="{09413CF9-F528-4881-A060-87E96E7A374A}"/>
    <dgm:cxn modelId="{C8EDC933-FB82-475E-9227-33A5E3E23D1E}" type="presOf" srcId="{D651888B-F2A1-4C7B-87A6-785E03943DAE}" destId="{183D3E27-5BD8-46CB-AE3F-CA69DF8F9383}" srcOrd="0" destOrd="0" presId="urn:microsoft.com/office/officeart/2005/8/layout/bList2"/>
    <dgm:cxn modelId="{F616515D-C459-4F60-AE4A-19B417725A01}" srcId="{C7E0F806-BFF5-47E2-A096-AFD78F6FE67E}" destId="{762F0802-16B4-479F-AE52-2B1BCCA13065}" srcOrd="1" destOrd="0" parTransId="{5C50BE8E-36BF-4B9C-8FAA-0E826B7707A5}" sibTransId="{D651888B-F2A1-4C7B-87A6-785E03943DAE}"/>
    <dgm:cxn modelId="{41F66BA8-5A83-4679-9E99-FADBD4ED7CDC}" srcId="{C7E0F806-BFF5-47E2-A096-AFD78F6FE67E}" destId="{D0AC8335-3669-40D0-9DF8-B9727AAEF56A}" srcOrd="0" destOrd="0" parTransId="{1D55185D-A707-426B-8F4A-2D51F02C233D}" sibTransId="{580062FB-83FE-4280-8474-0EDC344DCBCD}"/>
    <dgm:cxn modelId="{7CC006BE-4697-41F7-978B-E49533C2980D}" type="presOf" srcId="{762F0802-16B4-479F-AE52-2B1BCCA13065}" destId="{86B96A69-3642-4836-B63A-011D2B69D658}" srcOrd="0" destOrd="0" presId="urn:microsoft.com/office/officeart/2005/8/layout/bList2"/>
    <dgm:cxn modelId="{B36B9B6D-D4DA-4662-8F1D-FD927EDC82A6}" type="presOf" srcId="{580062FB-83FE-4280-8474-0EDC344DCBCD}" destId="{F868BB0A-238C-49E8-88F6-FBDB7CAE78FA}" srcOrd="0" destOrd="0" presId="urn:microsoft.com/office/officeart/2005/8/layout/bList2"/>
    <dgm:cxn modelId="{B45BAA26-4B07-437D-8335-055A784373D2}" type="presParOf" srcId="{C6678E22-6FDE-4B10-855C-2DBE5964D2D1}" destId="{0C84826B-6234-4F94-AFC0-A51E47964709}" srcOrd="0" destOrd="0" presId="urn:microsoft.com/office/officeart/2005/8/layout/bList2"/>
    <dgm:cxn modelId="{80A3829F-F38F-4CE5-9401-8628D46AFA71}" type="presParOf" srcId="{0C84826B-6234-4F94-AFC0-A51E47964709}" destId="{70DBBAAB-B923-4DB1-A594-4AB2B237477D}" srcOrd="0" destOrd="0" presId="urn:microsoft.com/office/officeart/2005/8/layout/bList2"/>
    <dgm:cxn modelId="{4EC5E46C-57EB-4B2E-8A75-FB46CD0524C0}" type="presParOf" srcId="{0C84826B-6234-4F94-AFC0-A51E47964709}" destId="{0B2EA406-2480-47F4-A652-A980A5654BBA}" srcOrd="1" destOrd="0" presId="urn:microsoft.com/office/officeart/2005/8/layout/bList2"/>
    <dgm:cxn modelId="{D2C60750-6ABE-4041-AB9F-12A759BE7AEE}" type="presParOf" srcId="{0C84826B-6234-4F94-AFC0-A51E47964709}" destId="{51F44DEE-4DB2-4BB9-81B2-D69E342BF305}" srcOrd="2" destOrd="0" presId="urn:microsoft.com/office/officeart/2005/8/layout/bList2"/>
    <dgm:cxn modelId="{15CB4BEA-0E69-4A76-B459-EF284E9B12E6}" type="presParOf" srcId="{0C84826B-6234-4F94-AFC0-A51E47964709}" destId="{D83D3981-D1C2-408A-BCAF-A0F999836EBB}" srcOrd="3" destOrd="0" presId="urn:microsoft.com/office/officeart/2005/8/layout/bList2"/>
    <dgm:cxn modelId="{9D6F43AF-B845-41AB-AB19-DF72D7AB2054}" type="presParOf" srcId="{C6678E22-6FDE-4B10-855C-2DBE5964D2D1}" destId="{F868BB0A-238C-49E8-88F6-FBDB7CAE78FA}" srcOrd="1" destOrd="0" presId="urn:microsoft.com/office/officeart/2005/8/layout/bList2"/>
    <dgm:cxn modelId="{D949831C-FDD3-44FF-B285-7FCFA80E68B6}" type="presParOf" srcId="{C6678E22-6FDE-4B10-855C-2DBE5964D2D1}" destId="{FF86129D-3F4F-4392-AD5C-904EDB52A40C}" srcOrd="2" destOrd="0" presId="urn:microsoft.com/office/officeart/2005/8/layout/bList2"/>
    <dgm:cxn modelId="{0AAE94C8-EA53-455B-9FB8-B82F09A9EC40}" type="presParOf" srcId="{FF86129D-3F4F-4392-AD5C-904EDB52A40C}" destId="{78B02795-405E-4CE4-B296-EF501A0F5E86}" srcOrd="0" destOrd="0" presId="urn:microsoft.com/office/officeart/2005/8/layout/bList2"/>
    <dgm:cxn modelId="{E38FB629-7F32-4CEC-BE9F-AB2F7D8A66C0}" type="presParOf" srcId="{FF86129D-3F4F-4392-AD5C-904EDB52A40C}" destId="{86B96A69-3642-4836-B63A-011D2B69D658}" srcOrd="1" destOrd="0" presId="urn:microsoft.com/office/officeart/2005/8/layout/bList2"/>
    <dgm:cxn modelId="{D466DE94-C9B8-493E-82ED-44E4294B2B1C}" type="presParOf" srcId="{FF86129D-3F4F-4392-AD5C-904EDB52A40C}" destId="{692DC4E5-1501-4C2F-AA85-34DB4C064C1F}" srcOrd="2" destOrd="0" presId="urn:microsoft.com/office/officeart/2005/8/layout/bList2"/>
    <dgm:cxn modelId="{1114C94C-7B63-4AF8-BD1D-0033326D4028}" type="presParOf" srcId="{FF86129D-3F4F-4392-AD5C-904EDB52A40C}" destId="{335E4D27-0CCE-43D8-B84E-F578403ACF53}" srcOrd="3" destOrd="0" presId="urn:microsoft.com/office/officeart/2005/8/layout/bList2"/>
    <dgm:cxn modelId="{53B1A8B5-A241-4626-8D66-000B634DFF4F}" type="presParOf" srcId="{C6678E22-6FDE-4B10-855C-2DBE5964D2D1}" destId="{183D3E27-5BD8-46CB-AE3F-CA69DF8F9383}" srcOrd="3" destOrd="0" presId="urn:microsoft.com/office/officeart/2005/8/layout/bList2"/>
    <dgm:cxn modelId="{938D979E-4E0D-4D39-AD78-E9C4C9926183}" type="presParOf" srcId="{C6678E22-6FDE-4B10-855C-2DBE5964D2D1}" destId="{B63BC6E8-6505-4523-94ED-A68E4849189B}" srcOrd="4" destOrd="0" presId="urn:microsoft.com/office/officeart/2005/8/layout/bList2"/>
    <dgm:cxn modelId="{67C7DA36-A7EF-4786-ABDC-619516BDA1F1}" type="presParOf" srcId="{B63BC6E8-6505-4523-94ED-A68E4849189B}" destId="{1C997CEC-836A-4F65-87DB-1EA4DBC1E717}" srcOrd="0" destOrd="0" presId="urn:microsoft.com/office/officeart/2005/8/layout/bList2"/>
    <dgm:cxn modelId="{E281B550-8ECA-4D22-BE81-667570945936}" type="presParOf" srcId="{B63BC6E8-6505-4523-94ED-A68E4849189B}" destId="{26E07F7B-4E4C-4B5D-92DB-E99596F0B4ED}" srcOrd="1" destOrd="0" presId="urn:microsoft.com/office/officeart/2005/8/layout/bList2"/>
    <dgm:cxn modelId="{667A2635-C66D-47A1-8915-516E3B39B49B}" type="presParOf" srcId="{B63BC6E8-6505-4523-94ED-A68E4849189B}" destId="{1F565C7B-AE56-47AF-86F9-88A83C7307E4}" srcOrd="2" destOrd="0" presId="urn:microsoft.com/office/officeart/2005/8/layout/bList2"/>
    <dgm:cxn modelId="{C7FB64A5-3DE0-4D5A-9EF9-FF708FD87C32}" type="presParOf" srcId="{B63BC6E8-6505-4523-94ED-A68E4849189B}" destId="{504850E7-34C1-4205-B903-10FD9572836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B164B1-C2C0-4BB6-9BF2-8F707261B5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3A93E5-BCC8-4E5C-A5CA-E81DFC39DBCD}">
      <dgm:prSet phldrT="[Text]"/>
      <dgm:spPr/>
      <dgm:t>
        <a:bodyPr/>
        <a:lstStyle/>
        <a:p>
          <a:r>
            <a:rPr lang="en-US" b="1" dirty="0" smtClean="0"/>
            <a:t>L</a:t>
          </a:r>
        </a:p>
        <a:p>
          <a:r>
            <a:rPr lang="en-US" b="1" dirty="0" smtClean="0"/>
            <a:t>I</a:t>
          </a:r>
        </a:p>
        <a:p>
          <a:r>
            <a:rPr lang="en-US" b="1" dirty="0" smtClean="0"/>
            <a:t>P</a:t>
          </a:r>
        </a:p>
        <a:p>
          <a:r>
            <a:rPr lang="en-US" b="1" dirty="0" smtClean="0"/>
            <a:t>I</a:t>
          </a:r>
        </a:p>
        <a:p>
          <a:r>
            <a:rPr lang="en-US" b="1" dirty="0" smtClean="0"/>
            <a:t>D</a:t>
          </a:r>
        </a:p>
        <a:p>
          <a:r>
            <a:rPr lang="en-US" b="1" dirty="0" smtClean="0"/>
            <a:t>S</a:t>
          </a:r>
          <a:endParaRPr lang="en-US" b="1" dirty="0"/>
        </a:p>
      </dgm:t>
    </dgm:pt>
    <dgm:pt modelId="{77A6DD44-95D9-47B0-96D0-91C2C21DA805}" type="parTrans" cxnId="{B1201787-D658-4F46-81B4-6422213088C3}">
      <dgm:prSet/>
      <dgm:spPr/>
      <dgm:t>
        <a:bodyPr/>
        <a:lstStyle/>
        <a:p>
          <a:endParaRPr lang="en-US"/>
        </a:p>
      </dgm:t>
    </dgm:pt>
    <dgm:pt modelId="{D91C846B-3C4F-4D73-8B6D-EFDB5CD7AB56}" type="sibTrans" cxnId="{B1201787-D658-4F46-81B4-6422213088C3}">
      <dgm:prSet/>
      <dgm:spPr/>
      <dgm:t>
        <a:bodyPr/>
        <a:lstStyle/>
        <a:p>
          <a:endParaRPr lang="en-US"/>
        </a:p>
      </dgm:t>
    </dgm:pt>
    <dgm:pt modelId="{213A79E3-5E57-4644-89CE-17BF64979036}">
      <dgm:prSet phldrT="[Text]"/>
      <dgm:spPr/>
      <dgm:t>
        <a:bodyPr/>
        <a:lstStyle/>
        <a:p>
          <a:r>
            <a:rPr lang="en-US" b="1" dirty="0" smtClean="0"/>
            <a:t>Alter Lipids</a:t>
          </a:r>
          <a:endParaRPr lang="en-US" dirty="0"/>
        </a:p>
      </dgm:t>
    </dgm:pt>
    <dgm:pt modelId="{2D5E76E3-4178-460C-A326-B60EFCB4EC9E}" type="parTrans" cxnId="{09844119-3CDD-4F17-A445-521D7D36FB14}">
      <dgm:prSet/>
      <dgm:spPr/>
      <dgm:t>
        <a:bodyPr/>
        <a:lstStyle/>
        <a:p>
          <a:endParaRPr lang="en-US"/>
        </a:p>
      </dgm:t>
    </dgm:pt>
    <dgm:pt modelId="{35AFC4A2-F9AF-41A2-AD58-C2FF2FF78714}" type="sibTrans" cxnId="{09844119-3CDD-4F17-A445-521D7D36FB14}">
      <dgm:prSet/>
      <dgm:spPr/>
      <dgm:t>
        <a:bodyPr/>
        <a:lstStyle/>
        <a:p>
          <a:endParaRPr lang="en-US"/>
        </a:p>
      </dgm:t>
    </dgm:pt>
    <dgm:pt modelId="{07A5E3F0-6874-414E-8F11-A145B11FF530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C00000"/>
              </a:solidFill>
            </a:rPr>
            <a:t>Structure</a:t>
          </a:r>
          <a:endParaRPr lang="en-US" dirty="0"/>
        </a:p>
      </dgm:t>
    </dgm:pt>
    <dgm:pt modelId="{4730F854-A94D-45D4-883D-B6F0413C0B8C}" type="parTrans" cxnId="{B1B19106-EE64-4232-909A-1123474E94E2}">
      <dgm:prSet/>
      <dgm:spPr/>
      <dgm:t>
        <a:bodyPr/>
        <a:lstStyle/>
        <a:p>
          <a:endParaRPr lang="en-US"/>
        </a:p>
      </dgm:t>
    </dgm:pt>
    <dgm:pt modelId="{81E39BF6-FB03-400F-A8C2-96056CA2DDB5}" type="sibTrans" cxnId="{B1B19106-EE64-4232-909A-1123474E94E2}">
      <dgm:prSet/>
      <dgm:spPr/>
      <dgm:t>
        <a:bodyPr/>
        <a:lstStyle/>
        <a:p>
          <a:endParaRPr lang="en-US"/>
        </a:p>
      </dgm:t>
    </dgm:pt>
    <dgm:pt modelId="{9E80B964-2A1A-4A2A-9298-AD5D8E421CE5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0000"/>
              </a:solidFill>
            </a:rPr>
            <a:t>Functions</a:t>
          </a:r>
          <a:endParaRPr lang="en-US" b="1" dirty="0">
            <a:solidFill>
              <a:srgbClr val="FF0000"/>
            </a:solidFill>
          </a:endParaRPr>
        </a:p>
      </dgm:t>
    </dgm:pt>
    <dgm:pt modelId="{3DB6E0CC-89CD-40D6-9E61-47BF11A0F12C}" type="parTrans" cxnId="{BB0A7ADD-DAA3-4FA8-88D5-FDB495B88180}">
      <dgm:prSet/>
      <dgm:spPr/>
      <dgm:t>
        <a:bodyPr/>
        <a:lstStyle/>
        <a:p>
          <a:endParaRPr lang="en-US"/>
        </a:p>
      </dgm:t>
    </dgm:pt>
    <dgm:pt modelId="{CCD797A9-0C05-40A0-8FB4-1F81D5B9CAF1}" type="sibTrans" cxnId="{BB0A7ADD-DAA3-4FA8-88D5-FDB495B88180}">
      <dgm:prSet/>
      <dgm:spPr/>
      <dgm:t>
        <a:bodyPr/>
        <a:lstStyle/>
        <a:p>
          <a:endParaRPr lang="en-US"/>
        </a:p>
      </dgm:t>
    </dgm:pt>
    <dgm:pt modelId="{45FBE82C-7CE9-4D95-8574-A83B8CE02373}" type="pres">
      <dgm:prSet presAssocID="{53B164B1-C2C0-4BB6-9BF2-8F707261B5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78DA88D-11BC-4633-88A7-0131AD2CDB99}" type="pres">
      <dgm:prSet presAssocID="{B43A93E5-BCC8-4E5C-A5CA-E81DFC39DBCD}" presName="thickLine" presStyleLbl="alignNode1" presStyleIdx="0" presStyleCnt="1"/>
      <dgm:spPr/>
    </dgm:pt>
    <dgm:pt modelId="{5A367B83-D8FA-42EB-8BAB-100B911BF857}" type="pres">
      <dgm:prSet presAssocID="{B43A93E5-BCC8-4E5C-A5CA-E81DFC39DBCD}" presName="horz1" presStyleCnt="0"/>
      <dgm:spPr/>
    </dgm:pt>
    <dgm:pt modelId="{29BB9F8A-DB1C-4380-8622-7D9ED5E1D5A3}" type="pres">
      <dgm:prSet presAssocID="{B43A93E5-BCC8-4E5C-A5CA-E81DFC39DBCD}" presName="tx1" presStyleLbl="revTx" presStyleIdx="0" presStyleCnt="4"/>
      <dgm:spPr/>
      <dgm:t>
        <a:bodyPr/>
        <a:lstStyle/>
        <a:p>
          <a:endParaRPr lang="en-US"/>
        </a:p>
      </dgm:t>
    </dgm:pt>
    <dgm:pt modelId="{D982B19E-D33C-4AFF-B73C-7432DBF412F1}" type="pres">
      <dgm:prSet presAssocID="{B43A93E5-BCC8-4E5C-A5CA-E81DFC39DBCD}" presName="vert1" presStyleCnt="0"/>
      <dgm:spPr/>
    </dgm:pt>
    <dgm:pt modelId="{1563F26D-1B68-4C95-8AC4-8DA7518EBC29}" type="pres">
      <dgm:prSet presAssocID="{213A79E3-5E57-4644-89CE-17BF64979036}" presName="vertSpace2a" presStyleCnt="0"/>
      <dgm:spPr/>
    </dgm:pt>
    <dgm:pt modelId="{175F98F4-0431-42EB-8DE9-792FC790E7C1}" type="pres">
      <dgm:prSet presAssocID="{213A79E3-5E57-4644-89CE-17BF64979036}" presName="horz2" presStyleCnt="0"/>
      <dgm:spPr/>
    </dgm:pt>
    <dgm:pt modelId="{D98CF4C5-81C0-477D-8C21-6B0C0E64ED29}" type="pres">
      <dgm:prSet presAssocID="{213A79E3-5E57-4644-89CE-17BF64979036}" presName="horzSpace2" presStyleCnt="0"/>
      <dgm:spPr/>
    </dgm:pt>
    <dgm:pt modelId="{727D9A10-F99E-4D7F-8C0E-AD1DE3A3A612}" type="pres">
      <dgm:prSet presAssocID="{213A79E3-5E57-4644-89CE-17BF64979036}" presName="tx2" presStyleLbl="revTx" presStyleIdx="1" presStyleCnt="4"/>
      <dgm:spPr/>
      <dgm:t>
        <a:bodyPr/>
        <a:lstStyle/>
        <a:p>
          <a:endParaRPr lang="en-US"/>
        </a:p>
      </dgm:t>
    </dgm:pt>
    <dgm:pt modelId="{CD27F481-A705-432E-8E5C-610135DF1726}" type="pres">
      <dgm:prSet presAssocID="{213A79E3-5E57-4644-89CE-17BF64979036}" presName="vert2" presStyleCnt="0"/>
      <dgm:spPr/>
    </dgm:pt>
    <dgm:pt modelId="{F8AE9848-D816-41A4-99FE-34CD407F97DB}" type="pres">
      <dgm:prSet presAssocID="{213A79E3-5E57-4644-89CE-17BF64979036}" presName="thinLine2b" presStyleLbl="callout" presStyleIdx="0" presStyleCnt="3"/>
      <dgm:spPr/>
    </dgm:pt>
    <dgm:pt modelId="{E494BD34-51D5-4BF7-A1D8-5406361A8275}" type="pres">
      <dgm:prSet presAssocID="{213A79E3-5E57-4644-89CE-17BF64979036}" presName="vertSpace2b" presStyleCnt="0"/>
      <dgm:spPr/>
    </dgm:pt>
    <dgm:pt modelId="{37B904B2-21A9-4BA5-8FEE-8AB0B1022103}" type="pres">
      <dgm:prSet presAssocID="{07A5E3F0-6874-414E-8F11-A145B11FF530}" presName="horz2" presStyleCnt="0"/>
      <dgm:spPr/>
    </dgm:pt>
    <dgm:pt modelId="{F7D23389-9CD9-41DC-83BB-904F787584C8}" type="pres">
      <dgm:prSet presAssocID="{07A5E3F0-6874-414E-8F11-A145B11FF530}" presName="horzSpace2" presStyleCnt="0"/>
      <dgm:spPr/>
    </dgm:pt>
    <dgm:pt modelId="{9967327D-F419-4A11-BF0C-A6B8F3BD20AC}" type="pres">
      <dgm:prSet presAssocID="{07A5E3F0-6874-414E-8F11-A145B11FF530}" presName="tx2" presStyleLbl="revTx" presStyleIdx="2" presStyleCnt="4"/>
      <dgm:spPr/>
      <dgm:t>
        <a:bodyPr/>
        <a:lstStyle/>
        <a:p>
          <a:endParaRPr lang="en-US"/>
        </a:p>
      </dgm:t>
    </dgm:pt>
    <dgm:pt modelId="{748FABA8-DFD5-4E11-A141-32D325BD86F3}" type="pres">
      <dgm:prSet presAssocID="{07A5E3F0-6874-414E-8F11-A145B11FF530}" presName="vert2" presStyleCnt="0"/>
      <dgm:spPr/>
    </dgm:pt>
    <dgm:pt modelId="{62668F45-5D79-4C58-BA93-C4C80E0AA321}" type="pres">
      <dgm:prSet presAssocID="{07A5E3F0-6874-414E-8F11-A145B11FF530}" presName="thinLine2b" presStyleLbl="callout" presStyleIdx="1" presStyleCnt="3"/>
      <dgm:spPr/>
    </dgm:pt>
    <dgm:pt modelId="{3DFCDEE3-6EA9-40F4-B5F0-BC1343002E04}" type="pres">
      <dgm:prSet presAssocID="{07A5E3F0-6874-414E-8F11-A145B11FF530}" presName="vertSpace2b" presStyleCnt="0"/>
      <dgm:spPr/>
    </dgm:pt>
    <dgm:pt modelId="{1A0B74D8-A9B2-424D-8283-C1929F2C6817}" type="pres">
      <dgm:prSet presAssocID="{9E80B964-2A1A-4A2A-9298-AD5D8E421CE5}" presName="horz2" presStyleCnt="0"/>
      <dgm:spPr/>
    </dgm:pt>
    <dgm:pt modelId="{993C4E47-1CC7-4BD2-826F-14657F78C75B}" type="pres">
      <dgm:prSet presAssocID="{9E80B964-2A1A-4A2A-9298-AD5D8E421CE5}" presName="horzSpace2" presStyleCnt="0"/>
      <dgm:spPr/>
    </dgm:pt>
    <dgm:pt modelId="{AF25D59C-80C4-449A-B3C3-4F565F13C933}" type="pres">
      <dgm:prSet presAssocID="{9E80B964-2A1A-4A2A-9298-AD5D8E421CE5}" presName="tx2" presStyleLbl="revTx" presStyleIdx="3" presStyleCnt="4"/>
      <dgm:spPr/>
      <dgm:t>
        <a:bodyPr/>
        <a:lstStyle/>
        <a:p>
          <a:endParaRPr lang="en-US"/>
        </a:p>
      </dgm:t>
    </dgm:pt>
    <dgm:pt modelId="{D7784492-AF15-4A32-9137-B0A8E3C0B37E}" type="pres">
      <dgm:prSet presAssocID="{9E80B964-2A1A-4A2A-9298-AD5D8E421CE5}" presName="vert2" presStyleCnt="0"/>
      <dgm:spPr/>
    </dgm:pt>
    <dgm:pt modelId="{1FB2ECCC-3F4A-48E3-870B-BC34CE25DD60}" type="pres">
      <dgm:prSet presAssocID="{9E80B964-2A1A-4A2A-9298-AD5D8E421CE5}" presName="thinLine2b" presStyleLbl="callout" presStyleIdx="2" presStyleCnt="3"/>
      <dgm:spPr/>
    </dgm:pt>
    <dgm:pt modelId="{E84D6C4C-3487-4FD3-8C87-FA63C2CD13EA}" type="pres">
      <dgm:prSet presAssocID="{9E80B964-2A1A-4A2A-9298-AD5D8E421CE5}" presName="vertSpace2b" presStyleCnt="0"/>
      <dgm:spPr/>
    </dgm:pt>
  </dgm:ptLst>
  <dgm:cxnLst>
    <dgm:cxn modelId="{87AB6D3B-348F-46B2-AF06-5E428D24DC1C}" type="presOf" srcId="{B43A93E5-BCC8-4E5C-A5CA-E81DFC39DBCD}" destId="{29BB9F8A-DB1C-4380-8622-7D9ED5E1D5A3}" srcOrd="0" destOrd="0" presId="urn:microsoft.com/office/officeart/2008/layout/LinedList"/>
    <dgm:cxn modelId="{45B56AF1-C5D3-4090-BBAB-11CF920F1414}" type="presOf" srcId="{213A79E3-5E57-4644-89CE-17BF64979036}" destId="{727D9A10-F99E-4D7F-8C0E-AD1DE3A3A612}" srcOrd="0" destOrd="0" presId="urn:microsoft.com/office/officeart/2008/layout/LinedList"/>
    <dgm:cxn modelId="{B2794619-C5D2-457C-ABB3-F02D4753AAC3}" type="presOf" srcId="{53B164B1-C2C0-4BB6-9BF2-8F707261B577}" destId="{45FBE82C-7CE9-4D95-8574-A83B8CE02373}" srcOrd="0" destOrd="0" presId="urn:microsoft.com/office/officeart/2008/layout/LinedList"/>
    <dgm:cxn modelId="{AD6B5D02-7037-4649-A1BF-A22C80C8FB6A}" type="presOf" srcId="{07A5E3F0-6874-414E-8F11-A145B11FF530}" destId="{9967327D-F419-4A11-BF0C-A6B8F3BD20AC}" srcOrd="0" destOrd="0" presId="urn:microsoft.com/office/officeart/2008/layout/LinedList"/>
    <dgm:cxn modelId="{09844119-3CDD-4F17-A445-521D7D36FB14}" srcId="{B43A93E5-BCC8-4E5C-A5CA-E81DFC39DBCD}" destId="{213A79E3-5E57-4644-89CE-17BF64979036}" srcOrd="0" destOrd="0" parTransId="{2D5E76E3-4178-460C-A326-B60EFCB4EC9E}" sibTransId="{35AFC4A2-F9AF-41A2-AD58-C2FF2FF78714}"/>
    <dgm:cxn modelId="{B1B19106-EE64-4232-909A-1123474E94E2}" srcId="{B43A93E5-BCC8-4E5C-A5CA-E81DFC39DBCD}" destId="{07A5E3F0-6874-414E-8F11-A145B11FF530}" srcOrd="1" destOrd="0" parTransId="{4730F854-A94D-45D4-883D-B6F0413C0B8C}" sibTransId="{81E39BF6-FB03-400F-A8C2-96056CA2DDB5}"/>
    <dgm:cxn modelId="{8A87AF6E-250C-46D9-8DB8-808088CBD7D5}" type="presOf" srcId="{9E80B964-2A1A-4A2A-9298-AD5D8E421CE5}" destId="{AF25D59C-80C4-449A-B3C3-4F565F13C933}" srcOrd="0" destOrd="0" presId="urn:microsoft.com/office/officeart/2008/layout/LinedList"/>
    <dgm:cxn modelId="{BB0A7ADD-DAA3-4FA8-88D5-FDB495B88180}" srcId="{B43A93E5-BCC8-4E5C-A5CA-E81DFC39DBCD}" destId="{9E80B964-2A1A-4A2A-9298-AD5D8E421CE5}" srcOrd="2" destOrd="0" parTransId="{3DB6E0CC-89CD-40D6-9E61-47BF11A0F12C}" sibTransId="{CCD797A9-0C05-40A0-8FB4-1F81D5B9CAF1}"/>
    <dgm:cxn modelId="{B1201787-D658-4F46-81B4-6422213088C3}" srcId="{53B164B1-C2C0-4BB6-9BF2-8F707261B577}" destId="{B43A93E5-BCC8-4E5C-A5CA-E81DFC39DBCD}" srcOrd="0" destOrd="0" parTransId="{77A6DD44-95D9-47B0-96D0-91C2C21DA805}" sibTransId="{D91C846B-3C4F-4D73-8B6D-EFDB5CD7AB56}"/>
    <dgm:cxn modelId="{27694F03-37BD-4217-9C74-3AA93A71196D}" type="presParOf" srcId="{45FBE82C-7CE9-4D95-8574-A83B8CE02373}" destId="{D78DA88D-11BC-4633-88A7-0131AD2CDB99}" srcOrd="0" destOrd="0" presId="urn:microsoft.com/office/officeart/2008/layout/LinedList"/>
    <dgm:cxn modelId="{A805F46B-85FC-4CC4-8470-65841D233F52}" type="presParOf" srcId="{45FBE82C-7CE9-4D95-8574-A83B8CE02373}" destId="{5A367B83-D8FA-42EB-8BAB-100B911BF857}" srcOrd="1" destOrd="0" presId="urn:microsoft.com/office/officeart/2008/layout/LinedList"/>
    <dgm:cxn modelId="{E80BCB30-9A18-43C2-9D31-B3192A60939D}" type="presParOf" srcId="{5A367B83-D8FA-42EB-8BAB-100B911BF857}" destId="{29BB9F8A-DB1C-4380-8622-7D9ED5E1D5A3}" srcOrd="0" destOrd="0" presId="urn:microsoft.com/office/officeart/2008/layout/LinedList"/>
    <dgm:cxn modelId="{9E5DD251-21D2-41ED-A0FA-0DD942E0AE3A}" type="presParOf" srcId="{5A367B83-D8FA-42EB-8BAB-100B911BF857}" destId="{D982B19E-D33C-4AFF-B73C-7432DBF412F1}" srcOrd="1" destOrd="0" presId="urn:microsoft.com/office/officeart/2008/layout/LinedList"/>
    <dgm:cxn modelId="{9A678124-54A9-488D-BAD3-20792A36F13C}" type="presParOf" srcId="{D982B19E-D33C-4AFF-B73C-7432DBF412F1}" destId="{1563F26D-1B68-4C95-8AC4-8DA7518EBC29}" srcOrd="0" destOrd="0" presId="urn:microsoft.com/office/officeart/2008/layout/LinedList"/>
    <dgm:cxn modelId="{31CF1B99-1E8D-41CA-97CF-0909CA7BA9FF}" type="presParOf" srcId="{D982B19E-D33C-4AFF-B73C-7432DBF412F1}" destId="{175F98F4-0431-42EB-8DE9-792FC790E7C1}" srcOrd="1" destOrd="0" presId="urn:microsoft.com/office/officeart/2008/layout/LinedList"/>
    <dgm:cxn modelId="{96AD4A08-A1B7-4A69-9EBE-77A59833FE59}" type="presParOf" srcId="{175F98F4-0431-42EB-8DE9-792FC790E7C1}" destId="{D98CF4C5-81C0-477D-8C21-6B0C0E64ED29}" srcOrd="0" destOrd="0" presId="urn:microsoft.com/office/officeart/2008/layout/LinedList"/>
    <dgm:cxn modelId="{1025563A-03C6-4CF0-A458-E0C488E85883}" type="presParOf" srcId="{175F98F4-0431-42EB-8DE9-792FC790E7C1}" destId="{727D9A10-F99E-4D7F-8C0E-AD1DE3A3A612}" srcOrd="1" destOrd="0" presId="urn:microsoft.com/office/officeart/2008/layout/LinedList"/>
    <dgm:cxn modelId="{BCE69BBF-21FC-4A2C-A88F-D196E7883295}" type="presParOf" srcId="{175F98F4-0431-42EB-8DE9-792FC790E7C1}" destId="{CD27F481-A705-432E-8E5C-610135DF1726}" srcOrd="2" destOrd="0" presId="urn:microsoft.com/office/officeart/2008/layout/LinedList"/>
    <dgm:cxn modelId="{AFE3FF83-D426-4B05-A00C-20806447A33F}" type="presParOf" srcId="{D982B19E-D33C-4AFF-B73C-7432DBF412F1}" destId="{F8AE9848-D816-41A4-99FE-34CD407F97DB}" srcOrd="2" destOrd="0" presId="urn:microsoft.com/office/officeart/2008/layout/LinedList"/>
    <dgm:cxn modelId="{1A5782CB-172D-4438-BFFF-1E35AF2CBD0A}" type="presParOf" srcId="{D982B19E-D33C-4AFF-B73C-7432DBF412F1}" destId="{E494BD34-51D5-4BF7-A1D8-5406361A8275}" srcOrd="3" destOrd="0" presId="urn:microsoft.com/office/officeart/2008/layout/LinedList"/>
    <dgm:cxn modelId="{A38E374A-02C8-44CE-A813-192796596796}" type="presParOf" srcId="{D982B19E-D33C-4AFF-B73C-7432DBF412F1}" destId="{37B904B2-21A9-4BA5-8FEE-8AB0B1022103}" srcOrd="4" destOrd="0" presId="urn:microsoft.com/office/officeart/2008/layout/LinedList"/>
    <dgm:cxn modelId="{1E2B64CA-354F-47F8-AD0D-37717895D3AE}" type="presParOf" srcId="{37B904B2-21A9-4BA5-8FEE-8AB0B1022103}" destId="{F7D23389-9CD9-41DC-83BB-904F787584C8}" srcOrd="0" destOrd="0" presId="urn:microsoft.com/office/officeart/2008/layout/LinedList"/>
    <dgm:cxn modelId="{6ED23A28-E1E5-471A-A245-09F79B88C069}" type="presParOf" srcId="{37B904B2-21A9-4BA5-8FEE-8AB0B1022103}" destId="{9967327D-F419-4A11-BF0C-A6B8F3BD20AC}" srcOrd="1" destOrd="0" presId="urn:microsoft.com/office/officeart/2008/layout/LinedList"/>
    <dgm:cxn modelId="{2A5EDEBA-5014-48DF-8057-6B835D23F0AC}" type="presParOf" srcId="{37B904B2-21A9-4BA5-8FEE-8AB0B1022103}" destId="{748FABA8-DFD5-4E11-A141-32D325BD86F3}" srcOrd="2" destOrd="0" presId="urn:microsoft.com/office/officeart/2008/layout/LinedList"/>
    <dgm:cxn modelId="{F8A49EAF-41C9-494C-BF6A-7ACD145D127A}" type="presParOf" srcId="{D982B19E-D33C-4AFF-B73C-7432DBF412F1}" destId="{62668F45-5D79-4C58-BA93-C4C80E0AA321}" srcOrd="5" destOrd="0" presId="urn:microsoft.com/office/officeart/2008/layout/LinedList"/>
    <dgm:cxn modelId="{3D0A61AC-7C73-4B0A-A6E8-59E74409C2D8}" type="presParOf" srcId="{D982B19E-D33C-4AFF-B73C-7432DBF412F1}" destId="{3DFCDEE3-6EA9-40F4-B5F0-BC1343002E04}" srcOrd="6" destOrd="0" presId="urn:microsoft.com/office/officeart/2008/layout/LinedList"/>
    <dgm:cxn modelId="{6FC96686-0692-4B51-9F48-0141093FD81A}" type="presParOf" srcId="{D982B19E-D33C-4AFF-B73C-7432DBF412F1}" destId="{1A0B74D8-A9B2-424D-8283-C1929F2C6817}" srcOrd="7" destOrd="0" presId="urn:microsoft.com/office/officeart/2008/layout/LinedList"/>
    <dgm:cxn modelId="{E9D93BB6-1AE1-49AF-B1A9-881ACDAEF528}" type="presParOf" srcId="{1A0B74D8-A9B2-424D-8283-C1929F2C6817}" destId="{993C4E47-1CC7-4BD2-826F-14657F78C75B}" srcOrd="0" destOrd="0" presId="urn:microsoft.com/office/officeart/2008/layout/LinedList"/>
    <dgm:cxn modelId="{230D8D0B-AFDA-4990-A17C-1ED6211EB0DE}" type="presParOf" srcId="{1A0B74D8-A9B2-424D-8283-C1929F2C6817}" destId="{AF25D59C-80C4-449A-B3C3-4F565F13C933}" srcOrd="1" destOrd="0" presId="urn:microsoft.com/office/officeart/2008/layout/LinedList"/>
    <dgm:cxn modelId="{34B0CE71-B39C-45D2-BB88-11F761C4FA12}" type="presParOf" srcId="{1A0B74D8-A9B2-424D-8283-C1929F2C6817}" destId="{D7784492-AF15-4A32-9137-B0A8E3C0B37E}" srcOrd="2" destOrd="0" presId="urn:microsoft.com/office/officeart/2008/layout/LinedList"/>
    <dgm:cxn modelId="{CC81BC68-22E7-4ACA-AB6D-41320F320D5C}" type="presParOf" srcId="{D982B19E-D33C-4AFF-B73C-7432DBF412F1}" destId="{1FB2ECCC-3F4A-48E3-870B-BC34CE25DD60}" srcOrd="8" destOrd="0" presId="urn:microsoft.com/office/officeart/2008/layout/LinedList"/>
    <dgm:cxn modelId="{30F9F3CA-DAD0-4D59-BA9D-318DA17803BA}" type="presParOf" srcId="{D982B19E-D33C-4AFF-B73C-7432DBF412F1}" destId="{E84D6C4C-3487-4FD3-8C87-FA63C2CD13EA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F9820F-2169-4699-B545-127E140ED28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C7ED61-454C-4C6E-A8E4-C6C7868ABC5C}">
      <dgm:prSet phldrT="[Text]" custT="1"/>
      <dgm:spPr/>
      <dgm:t>
        <a:bodyPr/>
        <a:lstStyle/>
        <a:p>
          <a:r>
            <a:rPr lang="en-US" sz="3600" b="1" dirty="0" smtClean="0"/>
            <a:t>Lipids are relatively Insoluble in Water/Polar Solvent </a:t>
          </a:r>
          <a:r>
            <a:rPr lang="en-US" sz="3200" b="1" dirty="0" smtClean="0"/>
            <a:t> </a:t>
          </a:r>
          <a:endParaRPr lang="en-US" sz="3200" b="1" dirty="0"/>
        </a:p>
      </dgm:t>
    </dgm:pt>
    <dgm:pt modelId="{66C1F864-5E30-4B6D-A323-C0BC9512C5F5}" type="parTrans" cxnId="{5754597F-A341-42D6-B826-90533A975AA5}">
      <dgm:prSet/>
      <dgm:spPr/>
      <dgm:t>
        <a:bodyPr/>
        <a:lstStyle/>
        <a:p>
          <a:endParaRPr lang="en-US"/>
        </a:p>
      </dgm:t>
    </dgm:pt>
    <dgm:pt modelId="{D811F851-612C-41B0-8D39-88916073B0DB}" type="sibTrans" cxnId="{5754597F-A341-42D6-B826-90533A975AA5}">
      <dgm:prSet/>
      <dgm:spPr/>
      <dgm:t>
        <a:bodyPr/>
        <a:lstStyle/>
        <a:p>
          <a:endParaRPr lang="en-US"/>
        </a:p>
      </dgm:t>
    </dgm:pt>
    <dgm:pt modelId="{8E7DB8EE-F5A3-4156-848C-E5A7AC12C0D7}">
      <dgm:prSet phldrT="[Text]" custT="1"/>
      <dgm:spPr/>
      <dgm:t>
        <a:bodyPr/>
        <a:lstStyle/>
        <a:p>
          <a:r>
            <a:rPr lang="en-US" sz="4000" dirty="0" smtClean="0"/>
            <a:t>Since they have Uncharged/ </a:t>
          </a:r>
          <a:r>
            <a:rPr lang="en-US" sz="4000" b="1" dirty="0" smtClean="0">
              <a:solidFill>
                <a:schemeClr val="bg1"/>
              </a:solidFill>
            </a:rPr>
            <a:t>Non polar and Hydrophobic groups in their structures</a:t>
          </a:r>
          <a:endParaRPr lang="en-US" sz="4000" dirty="0">
            <a:solidFill>
              <a:schemeClr val="bg1"/>
            </a:solidFill>
          </a:endParaRPr>
        </a:p>
      </dgm:t>
    </dgm:pt>
    <dgm:pt modelId="{A7FAAE0C-340D-41AF-9C97-5A7CF6790495}" type="parTrans" cxnId="{39D24BC3-FFA1-45FA-95B4-4BEBECAB983D}">
      <dgm:prSet/>
      <dgm:spPr/>
      <dgm:t>
        <a:bodyPr/>
        <a:lstStyle/>
        <a:p>
          <a:endParaRPr lang="en-US"/>
        </a:p>
      </dgm:t>
    </dgm:pt>
    <dgm:pt modelId="{68A44105-CE18-42E0-B68D-DCDBE681982C}" type="sibTrans" cxnId="{39D24BC3-FFA1-45FA-95B4-4BEBECAB983D}">
      <dgm:prSet/>
      <dgm:spPr/>
      <dgm:t>
        <a:bodyPr/>
        <a:lstStyle/>
        <a:p>
          <a:endParaRPr lang="en-US"/>
        </a:p>
      </dgm:t>
    </dgm:pt>
    <dgm:pt modelId="{CF930196-D4ED-4A9E-8540-C8043605B163}" type="pres">
      <dgm:prSet presAssocID="{A8F9820F-2169-4699-B545-127E140ED2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DB4702-10B1-4ACF-9807-F5F7D288410D}" type="pres">
      <dgm:prSet presAssocID="{22C7ED61-454C-4C6E-A8E4-C6C7868ABC5C}" presName="parentLin" presStyleCnt="0"/>
      <dgm:spPr/>
    </dgm:pt>
    <dgm:pt modelId="{D2D1125C-F829-45F7-B40F-3353C133C219}" type="pres">
      <dgm:prSet presAssocID="{22C7ED61-454C-4C6E-A8E4-C6C7868ABC5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5560A0E6-DB56-4ECF-9B39-C6C2422F8BCF}" type="pres">
      <dgm:prSet presAssocID="{22C7ED61-454C-4C6E-A8E4-C6C7868ABC5C}" presName="parentText" presStyleLbl="node1" presStyleIdx="0" presStyleCnt="2" custScaleX="196076" custScaleY="208851" custLinFactNeighborX="-71303" custLinFactNeighborY="294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431B5-70C5-462C-BDE0-ABCDDD150503}" type="pres">
      <dgm:prSet presAssocID="{22C7ED61-454C-4C6E-A8E4-C6C7868ABC5C}" presName="negativeSpace" presStyleCnt="0"/>
      <dgm:spPr/>
    </dgm:pt>
    <dgm:pt modelId="{B83732EA-D288-438D-A439-E3564A1540D6}" type="pres">
      <dgm:prSet presAssocID="{22C7ED61-454C-4C6E-A8E4-C6C7868ABC5C}" presName="childText" presStyleLbl="conFgAcc1" presStyleIdx="0" presStyleCnt="2">
        <dgm:presLayoutVars>
          <dgm:bulletEnabled val="1"/>
        </dgm:presLayoutVars>
      </dgm:prSet>
      <dgm:spPr/>
    </dgm:pt>
    <dgm:pt modelId="{DA243C74-AAF1-4921-B211-F60FD1E6D47A}" type="pres">
      <dgm:prSet presAssocID="{D811F851-612C-41B0-8D39-88916073B0DB}" presName="spaceBetweenRectangles" presStyleCnt="0"/>
      <dgm:spPr/>
    </dgm:pt>
    <dgm:pt modelId="{62A2A61E-7B50-4F91-86F3-9700D3C0B615}" type="pres">
      <dgm:prSet presAssocID="{8E7DB8EE-F5A3-4156-848C-E5A7AC12C0D7}" presName="parentLin" presStyleCnt="0"/>
      <dgm:spPr/>
    </dgm:pt>
    <dgm:pt modelId="{F191D462-2192-46A4-839E-FD0BFECBD168}" type="pres">
      <dgm:prSet presAssocID="{8E7DB8EE-F5A3-4156-848C-E5A7AC12C0D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D3823CE-CF27-44AE-8DF8-52C8C9F50FF1}" type="pres">
      <dgm:prSet presAssocID="{8E7DB8EE-F5A3-4156-848C-E5A7AC12C0D7}" presName="parentText" presStyleLbl="node1" presStyleIdx="1" presStyleCnt="2" custScaleX="208088" custScaleY="219044" custLinFactNeighborX="-29489" custLinFactNeighborY="516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9C1B5-A131-46FA-9A46-BBC80EE58245}" type="pres">
      <dgm:prSet presAssocID="{8E7DB8EE-F5A3-4156-848C-E5A7AC12C0D7}" presName="negativeSpace" presStyleCnt="0"/>
      <dgm:spPr/>
    </dgm:pt>
    <dgm:pt modelId="{9D865DE3-DF7B-4F40-9013-E5AFA0D7C263}" type="pres">
      <dgm:prSet presAssocID="{8E7DB8EE-F5A3-4156-848C-E5A7AC12C0D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7AB9813-31E3-4F62-BF00-65053796E367}" type="presOf" srcId="{8E7DB8EE-F5A3-4156-848C-E5A7AC12C0D7}" destId="{2D3823CE-CF27-44AE-8DF8-52C8C9F50FF1}" srcOrd="1" destOrd="0" presId="urn:microsoft.com/office/officeart/2005/8/layout/list1"/>
    <dgm:cxn modelId="{39D24BC3-FFA1-45FA-95B4-4BEBECAB983D}" srcId="{A8F9820F-2169-4699-B545-127E140ED285}" destId="{8E7DB8EE-F5A3-4156-848C-E5A7AC12C0D7}" srcOrd="1" destOrd="0" parTransId="{A7FAAE0C-340D-41AF-9C97-5A7CF6790495}" sibTransId="{68A44105-CE18-42E0-B68D-DCDBE681982C}"/>
    <dgm:cxn modelId="{B29A626F-5B7A-4240-8AE8-93B08019BDE3}" type="presOf" srcId="{22C7ED61-454C-4C6E-A8E4-C6C7868ABC5C}" destId="{5560A0E6-DB56-4ECF-9B39-C6C2422F8BCF}" srcOrd="1" destOrd="0" presId="urn:microsoft.com/office/officeart/2005/8/layout/list1"/>
    <dgm:cxn modelId="{5754597F-A341-42D6-B826-90533A975AA5}" srcId="{A8F9820F-2169-4699-B545-127E140ED285}" destId="{22C7ED61-454C-4C6E-A8E4-C6C7868ABC5C}" srcOrd="0" destOrd="0" parTransId="{66C1F864-5E30-4B6D-A323-C0BC9512C5F5}" sibTransId="{D811F851-612C-41B0-8D39-88916073B0DB}"/>
    <dgm:cxn modelId="{FF5D9E71-A3FE-4484-B520-E7A2A7FAD752}" type="presOf" srcId="{8E7DB8EE-F5A3-4156-848C-E5A7AC12C0D7}" destId="{F191D462-2192-46A4-839E-FD0BFECBD168}" srcOrd="0" destOrd="0" presId="urn:microsoft.com/office/officeart/2005/8/layout/list1"/>
    <dgm:cxn modelId="{D143E64C-C377-4BEB-B2B0-8932DDE8C9CC}" type="presOf" srcId="{A8F9820F-2169-4699-B545-127E140ED285}" destId="{CF930196-D4ED-4A9E-8540-C8043605B163}" srcOrd="0" destOrd="0" presId="urn:microsoft.com/office/officeart/2005/8/layout/list1"/>
    <dgm:cxn modelId="{DCEB2D0A-DFC3-4C7D-A0C8-6803721DEE61}" type="presOf" srcId="{22C7ED61-454C-4C6E-A8E4-C6C7868ABC5C}" destId="{D2D1125C-F829-45F7-B40F-3353C133C219}" srcOrd="0" destOrd="0" presId="urn:microsoft.com/office/officeart/2005/8/layout/list1"/>
    <dgm:cxn modelId="{502ABB34-F71A-471D-A1CA-4E9E22EDADED}" type="presParOf" srcId="{CF930196-D4ED-4A9E-8540-C8043605B163}" destId="{60DB4702-10B1-4ACF-9807-F5F7D288410D}" srcOrd="0" destOrd="0" presId="urn:microsoft.com/office/officeart/2005/8/layout/list1"/>
    <dgm:cxn modelId="{D43E19AD-5C4A-40B7-9295-ED0D2F2FF5D6}" type="presParOf" srcId="{60DB4702-10B1-4ACF-9807-F5F7D288410D}" destId="{D2D1125C-F829-45F7-B40F-3353C133C219}" srcOrd="0" destOrd="0" presId="urn:microsoft.com/office/officeart/2005/8/layout/list1"/>
    <dgm:cxn modelId="{BA12ABFC-7026-4CE8-8483-8630E18401E5}" type="presParOf" srcId="{60DB4702-10B1-4ACF-9807-F5F7D288410D}" destId="{5560A0E6-DB56-4ECF-9B39-C6C2422F8BCF}" srcOrd="1" destOrd="0" presId="urn:microsoft.com/office/officeart/2005/8/layout/list1"/>
    <dgm:cxn modelId="{9C517A20-6EB4-46C8-9064-7D92A8E7C185}" type="presParOf" srcId="{CF930196-D4ED-4A9E-8540-C8043605B163}" destId="{9AF431B5-70C5-462C-BDE0-ABCDDD150503}" srcOrd="1" destOrd="0" presId="urn:microsoft.com/office/officeart/2005/8/layout/list1"/>
    <dgm:cxn modelId="{6CC10A39-0D27-4806-904F-85DE3669D4CE}" type="presParOf" srcId="{CF930196-D4ED-4A9E-8540-C8043605B163}" destId="{B83732EA-D288-438D-A439-E3564A1540D6}" srcOrd="2" destOrd="0" presId="urn:microsoft.com/office/officeart/2005/8/layout/list1"/>
    <dgm:cxn modelId="{28A4B4A2-4E90-446D-9D31-62FF599FC1EF}" type="presParOf" srcId="{CF930196-D4ED-4A9E-8540-C8043605B163}" destId="{DA243C74-AAF1-4921-B211-F60FD1E6D47A}" srcOrd="3" destOrd="0" presId="urn:microsoft.com/office/officeart/2005/8/layout/list1"/>
    <dgm:cxn modelId="{A84A6B61-1399-4A00-96EE-978AB8370042}" type="presParOf" srcId="{CF930196-D4ED-4A9E-8540-C8043605B163}" destId="{62A2A61E-7B50-4F91-86F3-9700D3C0B615}" srcOrd="4" destOrd="0" presId="urn:microsoft.com/office/officeart/2005/8/layout/list1"/>
    <dgm:cxn modelId="{804E544E-649F-4781-8116-0BFF60C221E3}" type="presParOf" srcId="{62A2A61E-7B50-4F91-86F3-9700D3C0B615}" destId="{F191D462-2192-46A4-839E-FD0BFECBD168}" srcOrd="0" destOrd="0" presId="urn:microsoft.com/office/officeart/2005/8/layout/list1"/>
    <dgm:cxn modelId="{F21EC0D9-A7A5-4EA9-89C3-99349E92F546}" type="presParOf" srcId="{62A2A61E-7B50-4F91-86F3-9700D3C0B615}" destId="{2D3823CE-CF27-44AE-8DF8-52C8C9F50FF1}" srcOrd="1" destOrd="0" presId="urn:microsoft.com/office/officeart/2005/8/layout/list1"/>
    <dgm:cxn modelId="{FF07BA08-942E-4366-9A4B-97B5F5B5779F}" type="presParOf" srcId="{CF930196-D4ED-4A9E-8540-C8043605B163}" destId="{9AE9C1B5-A131-46FA-9A46-BBC80EE58245}" srcOrd="5" destOrd="0" presId="urn:microsoft.com/office/officeart/2005/8/layout/list1"/>
    <dgm:cxn modelId="{09A0530A-1D89-4BF8-99F3-3703D1E84F08}" type="presParOf" srcId="{CF930196-D4ED-4A9E-8540-C8043605B163}" destId="{9D865DE3-DF7B-4F40-9013-E5AFA0D7C26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9FE67-D812-4CA5-BB30-74021B48859C}">
      <dsp:nvSpPr>
        <dsp:cNvPr id="0" name=""/>
        <dsp:cNvSpPr/>
      </dsp:nvSpPr>
      <dsp:spPr>
        <a:xfrm>
          <a:off x="-5255019" y="-804890"/>
          <a:ext cx="6257979" cy="625797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30A8E-87BC-4370-A9FC-6552B8AC7F4A}">
      <dsp:nvSpPr>
        <dsp:cNvPr id="0" name=""/>
        <dsp:cNvSpPr/>
      </dsp:nvSpPr>
      <dsp:spPr>
        <a:xfrm>
          <a:off x="645170" y="464819"/>
          <a:ext cx="7672684" cy="929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902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/>
            <a:t>Carbohydrates</a:t>
          </a:r>
          <a:endParaRPr lang="en-US" sz="4800" b="1" kern="1200" dirty="0"/>
        </a:p>
      </dsp:txBody>
      <dsp:txXfrm>
        <a:off x="645170" y="464819"/>
        <a:ext cx="7672684" cy="929639"/>
      </dsp:txXfrm>
    </dsp:sp>
    <dsp:sp modelId="{FFD5B075-C8E8-427D-BFCE-A1292EBF8BEC}">
      <dsp:nvSpPr>
        <dsp:cNvPr id="0" name=""/>
        <dsp:cNvSpPr/>
      </dsp:nvSpPr>
      <dsp:spPr>
        <a:xfrm>
          <a:off x="112265" y="422207"/>
          <a:ext cx="1065808" cy="10148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B07A-C54B-4FE1-9063-F759B9A287FB}">
      <dsp:nvSpPr>
        <dsp:cNvPr id="0" name=""/>
        <dsp:cNvSpPr/>
      </dsp:nvSpPr>
      <dsp:spPr>
        <a:xfrm>
          <a:off x="983094" y="1859279"/>
          <a:ext cx="7334760" cy="929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902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/>
            <a:t>Proteins</a:t>
          </a:r>
          <a:endParaRPr lang="en-US" sz="4800" b="1" kern="1200" dirty="0"/>
        </a:p>
      </dsp:txBody>
      <dsp:txXfrm>
        <a:off x="983094" y="1859279"/>
        <a:ext cx="7334760" cy="929639"/>
      </dsp:txXfrm>
    </dsp:sp>
    <dsp:sp modelId="{A99DC989-C8E5-4A34-85A9-C16D85D9AFC6}">
      <dsp:nvSpPr>
        <dsp:cNvPr id="0" name=""/>
        <dsp:cNvSpPr/>
      </dsp:nvSpPr>
      <dsp:spPr>
        <a:xfrm>
          <a:off x="402069" y="1743074"/>
          <a:ext cx="1162049" cy="116204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24348-8D7A-45A6-A1F0-DA88FD67D87E}">
      <dsp:nvSpPr>
        <dsp:cNvPr id="0" name=""/>
        <dsp:cNvSpPr/>
      </dsp:nvSpPr>
      <dsp:spPr>
        <a:xfrm>
          <a:off x="645170" y="3253739"/>
          <a:ext cx="7672684" cy="929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902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C00000"/>
              </a:solidFill>
            </a:rPr>
            <a:t>Lipids</a:t>
          </a:r>
          <a:endParaRPr lang="en-US" sz="4800" b="1" kern="1200" dirty="0">
            <a:solidFill>
              <a:srgbClr val="C00000"/>
            </a:solidFill>
          </a:endParaRPr>
        </a:p>
      </dsp:txBody>
      <dsp:txXfrm>
        <a:off x="645170" y="3253739"/>
        <a:ext cx="7672684" cy="929639"/>
      </dsp:txXfrm>
    </dsp:sp>
    <dsp:sp modelId="{613613F8-2826-4BB9-82B8-155D4641B064}">
      <dsp:nvSpPr>
        <dsp:cNvPr id="0" name=""/>
        <dsp:cNvSpPr/>
      </dsp:nvSpPr>
      <dsp:spPr>
        <a:xfrm>
          <a:off x="64145" y="3137534"/>
          <a:ext cx="1162049" cy="116204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2" y="44119"/>
          <a:ext cx="2320824" cy="198380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7777" y="2109793"/>
          <a:ext cx="2320824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63500" bIns="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Ghee</a:t>
          </a:r>
          <a:endParaRPr lang="en-US" sz="5000" kern="1200" dirty="0"/>
        </a:p>
      </dsp:txBody>
      <dsp:txXfrm>
        <a:off x="7777" y="2109793"/>
        <a:ext cx="1634383" cy="744952"/>
      </dsp:txXfrm>
    </dsp:sp>
    <dsp:sp modelId="{D83D3981-D1C2-408A-BCAF-A0F999836EBB}">
      <dsp:nvSpPr>
        <dsp:cNvPr id="0" name=""/>
        <dsp:cNvSpPr/>
      </dsp:nvSpPr>
      <dsp:spPr>
        <a:xfrm>
          <a:off x="1707813" y="2228122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954387" y="172147"/>
          <a:ext cx="2320824" cy="2301884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721341" y="2189313"/>
          <a:ext cx="2786916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Butter</a:t>
          </a:r>
          <a:endParaRPr lang="en-US" sz="3600" kern="1200" dirty="0"/>
        </a:p>
      </dsp:txBody>
      <dsp:txXfrm>
        <a:off x="2721341" y="2189313"/>
        <a:ext cx="1962616" cy="744952"/>
      </dsp:txXfrm>
    </dsp:sp>
    <dsp:sp modelId="{335E4D27-0CCE-43D8-B84E-F578403ACF53}">
      <dsp:nvSpPr>
        <dsp:cNvPr id="0" name=""/>
        <dsp:cNvSpPr/>
      </dsp:nvSpPr>
      <dsp:spPr>
        <a:xfrm>
          <a:off x="4654423" y="2307641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714997" y="30368"/>
          <a:ext cx="2320824" cy="199681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709497" y="2113046"/>
          <a:ext cx="2320824" cy="744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63500" bIns="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Oil</a:t>
          </a:r>
          <a:endParaRPr lang="en-US" sz="5000" kern="1200" dirty="0"/>
        </a:p>
      </dsp:txBody>
      <dsp:txXfrm>
        <a:off x="5709497" y="2113046"/>
        <a:ext cx="1634383" cy="744952"/>
      </dsp:txXfrm>
    </dsp:sp>
    <dsp:sp modelId="{504850E7-34C1-4205-B903-10FD95728366}">
      <dsp:nvSpPr>
        <dsp:cNvPr id="0" name=""/>
        <dsp:cNvSpPr/>
      </dsp:nvSpPr>
      <dsp:spPr>
        <a:xfrm>
          <a:off x="7409533" y="2231375"/>
          <a:ext cx="812288" cy="81228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5562" y="26771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5562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0" rIns="45720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Curds</a:t>
          </a:r>
          <a:endParaRPr lang="en-US" sz="3600" kern="1200" dirty="0"/>
        </a:p>
      </dsp:txBody>
      <dsp:txXfrm>
        <a:off x="5562" y="2061043"/>
        <a:ext cx="1691822" cy="771132"/>
      </dsp:txXfrm>
    </dsp:sp>
    <dsp:sp modelId="{D83D3981-D1C2-408A-BCAF-A0F999836EBB}">
      <dsp:nvSpPr>
        <dsp:cNvPr id="0" name=""/>
        <dsp:cNvSpPr/>
      </dsp:nvSpPr>
      <dsp:spPr>
        <a:xfrm>
          <a:off x="1765343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814491" y="26771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814491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Cheese</a:t>
          </a:r>
          <a:endParaRPr lang="en-US" sz="3900" kern="1200" dirty="0"/>
        </a:p>
      </dsp:txBody>
      <dsp:txXfrm>
        <a:off x="2814491" y="2061043"/>
        <a:ext cx="1691822" cy="771132"/>
      </dsp:txXfrm>
    </dsp:sp>
    <dsp:sp modelId="{335E4D27-0CCE-43D8-B84E-F578403ACF53}">
      <dsp:nvSpPr>
        <dsp:cNvPr id="0" name=""/>
        <dsp:cNvSpPr/>
      </dsp:nvSpPr>
      <dsp:spPr>
        <a:xfrm>
          <a:off x="4574273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638795" y="183156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623420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Milk</a:t>
          </a:r>
          <a:endParaRPr lang="en-US" sz="4000" kern="1200" dirty="0"/>
        </a:p>
      </dsp:txBody>
      <dsp:txXfrm>
        <a:off x="5623420" y="2061043"/>
        <a:ext cx="1691822" cy="771132"/>
      </dsp:txXfrm>
    </dsp:sp>
    <dsp:sp modelId="{504850E7-34C1-4205-B903-10FD95728366}">
      <dsp:nvSpPr>
        <dsp:cNvPr id="0" name=""/>
        <dsp:cNvSpPr/>
      </dsp:nvSpPr>
      <dsp:spPr>
        <a:xfrm>
          <a:off x="7383202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BBAAB-B923-4DB1-A594-4AB2B237477D}">
      <dsp:nvSpPr>
        <dsp:cNvPr id="0" name=""/>
        <dsp:cNvSpPr/>
      </dsp:nvSpPr>
      <dsp:spPr>
        <a:xfrm>
          <a:off x="5562" y="26771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44DEE-4DB2-4BB9-81B2-D69E342BF305}">
      <dsp:nvSpPr>
        <dsp:cNvPr id="0" name=""/>
        <dsp:cNvSpPr/>
      </dsp:nvSpPr>
      <dsp:spPr>
        <a:xfrm>
          <a:off x="5562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Chicken</a:t>
          </a:r>
          <a:endParaRPr lang="en-US" sz="3700" kern="1200" dirty="0"/>
        </a:p>
      </dsp:txBody>
      <dsp:txXfrm>
        <a:off x="5562" y="2061043"/>
        <a:ext cx="1691822" cy="771132"/>
      </dsp:txXfrm>
    </dsp:sp>
    <dsp:sp modelId="{D83D3981-D1C2-408A-BCAF-A0F999836EBB}">
      <dsp:nvSpPr>
        <dsp:cNvPr id="0" name=""/>
        <dsp:cNvSpPr/>
      </dsp:nvSpPr>
      <dsp:spPr>
        <a:xfrm>
          <a:off x="1765343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02795-405E-4CE4-B296-EF501A0F5E86}">
      <dsp:nvSpPr>
        <dsp:cNvPr id="0" name=""/>
        <dsp:cNvSpPr/>
      </dsp:nvSpPr>
      <dsp:spPr>
        <a:xfrm>
          <a:off x="2814491" y="267711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DC4E5-1501-4C2F-AA85-34DB4C064C1F}">
      <dsp:nvSpPr>
        <dsp:cNvPr id="0" name=""/>
        <dsp:cNvSpPr/>
      </dsp:nvSpPr>
      <dsp:spPr>
        <a:xfrm>
          <a:off x="2814491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Fish</a:t>
          </a:r>
          <a:endParaRPr lang="en-US" sz="3700" kern="1200" dirty="0"/>
        </a:p>
      </dsp:txBody>
      <dsp:txXfrm>
        <a:off x="2814491" y="2061043"/>
        <a:ext cx="1691822" cy="771132"/>
      </dsp:txXfrm>
    </dsp:sp>
    <dsp:sp modelId="{335E4D27-0CCE-43D8-B84E-F578403ACF53}">
      <dsp:nvSpPr>
        <dsp:cNvPr id="0" name=""/>
        <dsp:cNvSpPr/>
      </dsp:nvSpPr>
      <dsp:spPr>
        <a:xfrm>
          <a:off x="4574273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997CEC-836A-4F65-87DB-1EA4DBC1E717}">
      <dsp:nvSpPr>
        <dsp:cNvPr id="0" name=""/>
        <dsp:cNvSpPr/>
      </dsp:nvSpPr>
      <dsp:spPr>
        <a:xfrm>
          <a:off x="5562591" y="282183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65C7B-AE56-47AF-86F9-88A83C7307E4}">
      <dsp:nvSpPr>
        <dsp:cNvPr id="0" name=""/>
        <dsp:cNvSpPr/>
      </dsp:nvSpPr>
      <dsp:spPr>
        <a:xfrm>
          <a:off x="5623420" y="2061043"/>
          <a:ext cx="2402387" cy="7711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Eggs</a:t>
          </a:r>
          <a:endParaRPr lang="en-US" sz="3700" kern="1200" dirty="0"/>
        </a:p>
      </dsp:txBody>
      <dsp:txXfrm>
        <a:off x="5623420" y="2061043"/>
        <a:ext cx="1691822" cy="771132"/>
      </dsp:txXfrm>
    </dsp:sp>
    <dsp:sp modelId="{504850E7-34C1-4205-B903-10FD95728366}">
      <dsp:nvSpPr>
        <dsp:cNvPr id="0" name=""/>
        <dsp:cNvSpPr/>
      </dsp:nvSpPr>
      <dsp:spPr>
        <a:xfrm>
          <a:off x="7383202" y="2183530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wmf"/><Relationship Id="rId1" Type="http://schemas.openxmlformats.org/officeDocument/2006/relationships/image" Target="../media/image10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AD5F7-9EF1-4773-BB68-1C92EF63608F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5FE1D-0C85-4C62-A539-74F28D6E1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8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9EEDA9-1170-4236-AB29-105CB7EBBFED}" type="slidenum">
              <a:rPr lang="en-US" smtClean="0"/>
              <a:pPr eaLnBrk="1" hangingPunct="1"/>
              <a:t>402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862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416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18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3643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526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14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599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9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5B56D-B89A-49FC-985B-9C04F9C36074}" type="slidenum">
              <a:rPr lang="en-US"/>
              <a:pPr/>
              <a:t>686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5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F7F42-3436-49A0-94AB-92CA0C3188B5}" type="slidenum">
              <a:rPr lang="en-US"/>
              <a:pPr/>
              <a:t>696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800" b="1"/>
              <a:t>Most proteins have densities of about 1.3 – 1.4 g/mL and lipid aggregates usually</a:t>
            </a:r>
          </a:p>
          <a:p>
            <a:pPr eaLnBrk="1" hangingPunct="1"/>
            <a:r>
              <a:rPr lang="en-US" sz="800" b="1"/>
              <a:t>have densities of about 0.8 g/mL	</a:t>
            </a:r>
            <a:r>
              <a:rPr lang="en-US" sz="700" b="1" i="1">
                <a:solidFill>
                  <a:srgbClr val="006600"/>
                </a:solidFill>
              </a:rPr>
              <a:t>Circulation. 2004 Jun 15;109(23 Suppl 1):III2-7</a:t>
            </a:r>
          </a:p>
        </p:txBody>
      </p:sp>
    </p:spTree>
    <p:extLst>
      <p:ext uri="{BB962C8B-B14F-4D97-AF65-F5344CB8AC3E}">
        <p14:creationId xmlns:p14="http://schemas.microsoft.com/office/powerpoint/2010/main" val="869670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887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AB583-6DB4-4FA6-B4B5-E152921E09A6}" type="slidenum">
              <a:rPr lang="en-US"/>
              <a:pPr/>
              <a:t>708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900">
                <a:solidFill>
                  <a:srgbClr val="006600"/>
                </a:solidFill>
                <a:latin typeface="Arial" charset="0"/>
              </a:rPr>
              <a:t>Lipids Online: http://www.lipidsonline.org/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65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6349FF-C7AF-4BC5-A354-28E7635FE8E4}" type="slidenum">
              <a:rPr lang="en-US"/>
              <a:pPr/>
              <a:t>755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0" hangingPunct="0">
              <a:spcBef>
                <a:spcPct val="50000"/>
              </a:spcBef>
            </a:pPr>
            <a:r>
              <a:rPr lang="en-US" sz="1000" u="sng"/>
              <a:t>Principles of Food Science</a:t>
            </a:r>
            <a:r>
              <a:rPr lang="en-US" sz="1000"/>
              <a:t>, Glencoe, 2007. Janet Ward. </a:t>
            </a:r>
          </a:p>
          <a:p>
            <a:pPr marL="228600" indent="-228600" eaLnBrk="0" hangingPunct="0">
              <a:spcBef>
                <a:spcPct val="50000"/>
              </a:spcBef>
            </a:pPr>
            <a:r>
              <a:rPr lang="en-US" sz="1000"/>
              <a:t>Chapter 10, pages 226-229.</a:t>
            </a:r>
          </a:p>
        </p:txBody>
      </p:sp>
    </p:spTree>
    <p:extLst>
      <p:ext uri="{BB962C8B-B14F-4D97-AF65-F5344CB8AC3E}">
        <p14:creationId xmlns:p14="http://schemas.microsoft.com/office/powerpoint/2010/main" val="373170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\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4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6349FF-C7AF-4BC5-A354-28E7635FE8E4}" type="slidenum">
              <a:rPr lang="en-US"/>
              <a:pPr/>
              <a:t>860</a:t>
            </a:fld>
            <a:endParaRPr lang="en-US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0" hangingPunct="0">
              <a:spcBef>
                <a:spcPct val="50000"/>
              </a:spcBef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7703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FEC178-6DF2-48E7-959A-3163DAF26F07}" type="slidenum">
              <a:rPr lang="en-US" smtClean="0"/>
              <a:pPr eaLnBrk="1" hangingPunct="1"/>
              <a:t>863</a:t>
            </a:fld>
            <a:endParaRPr lang="en-US" dirty="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0361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841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C74E42-B5B6-41E3-B9A8-BBAE9B2F2A10}" type="slidenum">
              <a:rPr lang="en-US"/>
              <a:pPr/>
              <a:t>75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8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8818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DAD51-5D2C-43C0-9A6D-885E59161251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9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230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816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971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A3B820-E4A0-4D17-9C82-5B88FF5C3D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7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DA87-4F8E-4521-B909-6CABBBD41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DE2F80-879E-42B3-9331-FB22F5F9518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24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wmf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.bin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0.pn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1.pn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33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5.wmf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2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2.png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f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5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gif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6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6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6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6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gif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2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2.xml"/></Relationships>
</file>

<file path=ppt/slides/_rels/slide6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6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6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3.xml"/></Relationships>
</file>

<file path=ppt/slides/_rels/slide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6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6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6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6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7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7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7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gif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7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2.png"/></Relationships>
</file>

<file path=ppt/slides/_rels/slide7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gif"/><Relationship Id="rId1" Type="http://schemas.openxmlformats.org/officeDocument/2006/relationships/slideLayout" Target="../slideLayouts/slideLayout7.xml"/></Relationships>
</file>

<file path=ppt/slides/_rels/slide7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7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7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7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7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7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gif"/><Relationship Id="rId1" Type="http://schemas.openxmlformats.org/officeDocument/2006/relationships/slideLayout" Target="../slideLayouts/slideLayout7.xml"/></Relationships>
</file>

<file path=ppt/slides/_rels/slide7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gif"/><Relationship Id="rId1" Type="http://schemas.openxmlformats.org/officeDocument/2006/relationships/slideLayout" Target="../slideLayouts/slideLayout7.xml"/></Relationships>
</file>

<file path=ppt/slides/_rels/slide8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8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0.png"/></Relationships>
</file>

<file path=ppt/slides/_rels/slide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8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8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8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8.gif"/></Relationships>
</file>

<file path=ppt/slides/_rels/slide8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8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0.png"/></Relationships>
</file>

<file path=ppt/slides/_rels/slide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gif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8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8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ogle.com/imgres?imgurl=http://www.johnharveyphoto.com/Japan/Toyohashi/LittleBoyPeeingLg.jpg&amp;imgrefurl=http://www.johnharveyphoto.com/Japan/Toyohashi/LittleBoyPeeing.html&amp;usg=__ydaGu623O2Bzvt-7krVWH21t0mI=&amp;h=1500&amp;w=860&amp;sz=304&amp;hl=en&amp;start=20&amp;zoom=1&amp;um=1&amp;itbs=1&amp;tbnid=9X_rNQQjEyYITM:&amp;tbnh=150&amp;tbnw=86&amp;prev=/images?q=boy+peeing&amp;um=1&amp;hl=en&amp;sa=N&amp;rls=com.microsoft:en-us:IE-SearchBox&amp;tbs=isch:1" TargetMode="External"/></Relationships>
</file>

<file path=ppt/slides/_rels/slide8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8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6.xml"/></Relationships>
</file>

<file path=ppt/slides/_rels/slide8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800350"/>
            <a:ext cx="7851648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 smtClean="0"/>
              <a:t>INDUCTION OF TOPIC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689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57250"/>
          </a:xfrm>
        </p:spPr>
        <p:txBody>
          <a:bodyPr/>
          <a:lstStyle/>
          <a:p>
            <a:pPr algn="ctr"/>
            <a:r>
              <a:rPr lang="en-US" b="1" dirty="0" smtClean="0"/>
              <a:t>SYNOPSIS/CONTENTS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15400" cy="51054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WHAT ARE LIPIDS?</a:t>
            </a:r>
          </a:p>
          <a:p>
            <a:r>
              <a:rPr lang="en-US" b="1" dirty="0"/>
              <a:t>DEFINITION OF LIPIDS</a:t>
            </a:r>
          </a:p>
          <a:p>
            <a:r>
              <a:rPr lang="en-US" b="1" dirty="0"/>
              <a:t>CLASSIFICATION OF LIPIDS</a:t>
            </a:r>
          </a:p>
          <a:p>
            <a:r>
              <a:rPr lang="en-US" b="1" dirty="0" smtClean="0"/>
              <a:t>STUDY Of BIOMEDICALLY </a:t>
            </a:r>
            <a:r>
              <a:rPr lang="en-US" b="1" dirty="0"/>
              <a:t>IMPORTANT </a:t>
            </a:r>
            <a:r>
              <a:rPr lang="en-US" b="1" dirty="0" smtClean="0"/>
              <a:t>LIPIDS wrt:</a:t>
            </a:r>
            <a:endParaRPr lang="en-US" b="1" dirty="0"/>
          </a:p>
          <a:p>
            <a:pPr lvl="1"/>
            <a:r>
              <a:rPr lang="en-US" sz="3200" b="1" dirty="0" smtClean="0"/>
              <a:t>STRUCTURE</a:t>
            </a:r>
          </a:p>
          <a:p>
            <a:pPr lvl="1"/>
            <a:r>
              <a:rPr lang="en-US" sz="3200" b="1" dirty="0" smtClean="0"/>
              <a:t>DISTRIBUTION</a:t>
            </a:r>
          </a:p>
          <a:p>
            <a:pPr lvl="1"/>
            <a:r>
              <a:rPr lang="en-US" sz="3200" b="1" dirty="0" smtClean="0"/>
              <a:t>FUNCTIONS</a:t>
            </a:r>
          </a:p>
          <a:p>
            <a:pPr lvl="1"/>
            <a:r>
              <a:rPr lang="en-US" sz="3200" b="1" dirty="0" smtClean="0"/>
              <a:t>PROPERTIES  </a:t>
            </a:r>
          </a:p>
          <a:p>
            <a:pPr lvl="1"/>
            <a:r>
              <a:rPr lang="en-US" sz="3200" b="1" dirty="0" smtClean="0"/>
              <a:t>RELATED </a:t>
            </a:r>
            <a:r>
              <a:rPr lang="en-US" sz="3200" b="1" dirty="0"/>
              <a:t>DISORDERS</a:t>
            </a:r>
            <a:r>
              <a:rPr lang="en-US" sz="23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5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r>
              <a:rPr lang="en-US" sz="4050" b="1" dirty="0">
                <a:solidFill>
                  <a:srgbClr val="C00000"/>
                </a:solidFill>
              </a:rPr>
              <a:t>Examples  of Even Carbon Numbered Fatty acids:</a:t>
            </a:r>
          </a:p>
          <a:p>
            <a:pPr lvl="1"/>
            <a:r>
              <a:rPr lang="en-US" sz="2700" b="1" dirty="0"/>
              <a:t>Butyric Acid (C4)</a:t>
            </a:r>
          </a:p>
          <a:p>
            <a:pPr lvl="1"/>
            <a:r>
              <a:rPr lang="en-US" sz="2700" b="1" dirty="0"/>
              <a:t>Palmitic Acid (C16) </a:t>
            </a:r>
            <a:endParaRPr lang="en-US" sz="2700" b="1" dirty="0" smtClean="0"/>
          </a:p>
          <a:p>
            <a:pPr lvl="1"/>
            <a:r>
              <a:rPr lang="en-US" sz="2700" b="1" dirty="0" smtClean="0"/>
              <a:t>Stearic </a:t>
            </a:r>
            <a:r>
              <a:rPr lang="en-US" sz="2700" b="1" dirty="0"/>
              <a:t>Acid (C18</a:t>
            </a:r>
            <a:r>
              <a:rPr lang="en-US" sz="2700" b="1" dirty="0" smtClean="0"/>
              <a:t>)</a:t>
            </a:r>
          </a:p>
          <a:p>
            <a:pPr lvl="1"/>
            <a:r>
              <a:rPr lang="en-US" sz="2700" b="1" dirty="0" smtClean="0"/>
              <a:t>Oleic Acid (C18)     </a:t>
            </a:r>
            <a:r>
              <a:rPr lang="en-US" sz="2700" b="1" dirty="0" smtClean="0">
                <a:solidFill>
                  <a:srgbClr val="0070C0"/>
                </a:solidFill>
              </a:rPr>
              <a:t>(</a:t>
            </a:r>
            <a:r>
              <a:rPr lang="en-US" sz="2700" b="1" dirty="0">
                <a:solidFill>
                  <a:srgbClr val="0070C0"/>
                </a:solidFill>
              </a:rPr>
              <a:t>Most Common</a:t>
            </a:r>
            <a:r>
              <a:rPr lang="en-US" sz="2700" b="1" dirty="0" smtClean="0">
                <a:solidFill>
                  <a:srgbClr val="0070C0"/>
                </a:solidFill>
              </a:rPr>
              <a:t>)</a:t>
            </a:r>
            <a:endParaRPr lang="en-US" sz="2700" b="1" dirty="0" smtClean="0"/>
          </a:p>
          <a:p>
            <a:pPr lvl="1"/>
            <a:r>
              <a:rPr lang="en-US" sz="2700" b="1" dirty="0" smtClean="0"/>
              <a:t>Linoleic acid (C18)</a:t>
            </a:r>
          </a:p>
          <a:p>
            <a:pPr lvl="1"/>
            <a:r>
              <a:rPr lang="en-US" sz="2700" b="1" dirty="0" smtClean="0"/>
              <a:t>Linolenic Acid (C18)</a:t>
            </a:r>
            <a:endParaRPr lang="en-US" sz="2700" b="1" dirty="0"/>
          </a:p>
          <a:p>
            <a:pPr lvl="1"/>
            <a:r>
              <a:rPr lang="en-US" sz="2700" b="1" dirty="0"/>
              <a:t>Arachidic acid (C20</a:t>
            </a:r>
            <a:r>
              <a:rPr lang="en-US" sz="2700" b="1" dirty="0" smtClean="0"/>
              <a:t>)</a:t>
            </a:r>
          </a:p>
          <a:p>
            <a:pPr lvl="1"/>
            <a:r>
              <a:rPr lang="en-US" sz="2700" b="1" dirty="0" smtClean="0"/>
              <a:t>Arachidonic acid (C20)</a:t>
            </a:r>
            <a:endParaRPr lang="en-US" sz="27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410200"/>
          </a:xfrm>
        </p:spPr>
        <p:txBody>
          <a:bodyPr>
            <a:normAutofit/>
          </a:bodyPr>
          <a:lstStyle/>
          <a:p>
            <a:r>
              <a:rPr lang="en-US" sz="3000" b="1" dirty="0"/>
              <a:t>Odd Carbon numbered Fatty acids </a:t>
            </a:r>
            <a:r>
              <a:rPr lang="en-US" sz="3000" dirty="0"/>
              <a:t>are </a:t>
            </a:r>
            <a:r>
              <a:rPr lang="en-US" sz="3000" b="1" dirty="0">
                <a:solidFill>
                  <a:srgbClr val="FF0000"/>
                </a:solidFill>
              </a:rPr>
              <a:t>less related to human </a:t>
            </a:r>
            <a:r>
              <a:rPr lang="en-US" sz="3000" b="1" dirty="0" smtClean="0">
                <a:solidFill>
                  <a:srgbClr val="FF0000"/>
                </a:solidFill>
              </a:rPr>
              <a:t>body</a:t>
            </a:r>
          </a:p>
          <a:p>
            <a:pPr marL="0" indent="0">
              <a:buNone/>
            </a:pPr>
            <a:endParaRPr lang="en-US" sz="3000" b="1" dirty="0">
              <a:solidFill>
                <a:srgbClr val="FF0000"/>
              </a:solidFill>
            </a:endParaRPr>
          </a:p>
          <a:p>
            <a:r>
              <a:rPr lang="en-US" sz="3000" b="1" dirty="0" smtClean="0">
                <a:solidFill>
                  <a:srgbClr val="0070C0"/>
                </a:solidFill>
              </a:rPr>
              <a:t>Example </a:t>
            </a:r>
            <a:r>
              <a:rPr lang="en-US" sz="3000" b="1" dirty="0">
                <a:solidFill>
                  <a:srgbClr val="0070C0"/>
                </a:solidFill>
              </a:rPr>
              <a:t>of Odd carbon Fatty </a:t>
            </a:r>
            <a:r>
              <a:rPr lang="en-US" sz="3000" b="1" dirty="0" smtClean="0">
                <a:solidFill>
                  <a:srgbClr val="0070C0"/>
                </a:solidFill>
              </a:rPr>
              <a:t>acid associated to  human body</a:t>
            </a:r>
            <a:endParaRPr lang="en-US" sz="3000" b="1" dirty="0">
              <a:solidFill>
                <a:srgbClr val="0070C0"/>
              </a:solidFill>
            </a:endParaRPr>
          </a:p>
          <a:p>
            <a:pPr lvl="1"/>
            <a:r>
              <a:rPr lang="en-US" sz="4050" b="1" dirty="0"/>
              <a:t>Propionic Acid ( 3C</a:t>
            </a:r>
            <a:r>
              <a:rPr lang="en-US" sz="4050" b="1" dirty="0" smtClean="0"/>
              <a:t>)</a:t>
            </a:r>
            <a:endParaRPr lang="en-US" sz="4050" b="1" dirty="0"/>
          </a:p>
        </p:txBody>
      </p:sp>
    </p:spTree>
    <p:extLst>
      <p:ext uri="{BB962C8B-B14F-4D97-AF65-F5344CB8AC3E}">
        <p14:creationId xmlns:p14="http://schemas.microsoft.com/office/powerpoint/2010/main" val="13730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0"/>
            <a:ext cx="9144000" cy="2971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Fatty acids Based on </a:t>
            </a:r>
            <a:r>
              <a:rPr lang="en-US" sz="3600" b="1" dirty="0" smtClean="0"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Nature and Number </a:t>
            </a:r>
            <a:r>
              <a:rPr lang="en-US" sz="3600" b="1" dirty="0">
                <a:solidFill>
                  <a:srgbClr val="C00000"/>
                </a:solidFill>
              </a:rPr>
              <a:t>of Bonds present </a:t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6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fatty-ac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5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igure_05_02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4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572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350" b="1" dirty="0"/>
              <a:t>Saturated Fatty acids(SFAs)</a:t>
            </a:r>
            <a:r>
              <a:rPr lang="en-US" sz="4350" dirty="0"/>
              <a:t> </a:t>
            </a:r>
          </a:p>
          <a:p>
            <a:r>
              <a:rPr lang="en-US" sz="4350" dirty="0"/>
              <a:t>Fatty acids having </a:t>
            </a:r>
            <a:r>
              <a:rPr lang="en-US" sz="4350" b="1" dirty="0">
                <a:solidFill>
                  <a:srgbClr val="C00000"/>
                </a:solidFill>
              </a:rPr>
              <a:t>single bonds </a:t>
            </a:r>
            <a:r>
              <a:rPr lang="en-US" sz="4350" dirty="0"/>
              <a:t>in hydrocarbon chain structure.</a:t>
            </a:r>
          </a:p>
          <a:p>
            <a:r>
              <a:rPr lang="en-US" sz="3825" b="1" dirty="0"/>
              <a:t>Examples</a:t>
            </a:r>
            <a:r>
              <a:rPr lang="en-US" sz="3825" dirty="0"/>
              <a:t>: </a:t>
            </a:r>
          </a:p>
          <a:p>
            <a:pPr lvl="1"/>
            <a:r>
              <a:rPr lang="en-US" sz="3825" b="1" dirty="0"/>
              <a:t>Acetic acid (C2)</a:t>
            </a:r>
          </a:p>
          <a:p>
            <a:pPr lvl="1"/>
            <a:r>
              <a:rPr lang="en-US" sz="3825" b="1" dirty="0"/>
              <a:t>Butyric acid (C4)</a:t>
            </a:r>
          </a:p>
          <a:p>
            <a:pPr lvl="1"/>
            <a:r>
              <a:rPr lang="en-US" sz="3825" b="1" dirty="0"/>
              <a:t>Palmitic acid (C16)</a:t>
            </a:r>
          </a:p>
          <a:p>
            <a:pPr lvl="1"/>
            <a:r>
              <a:rPr lang="en-US" sz="3825" b="1" dirty="0"/>
              <a:t>Stearic acid (C18)</a:t>
            </a:r>
          </a:p>
          <a:p>
            <a:pPr lvl="1"/>
            <a:r>
              <a:rPr lang="en-US" sz="3825" b="1" dirty="0"/>
              <a:t>Arachidic  acid(C20)</a:t>
            </a:r>
          </a:p>
          <a:p>
            <a:endParaRPr lang="en-US" sz="3825" dirty="0"/>
          </a:p>
        </p:txBody>
      </p:sp>
    </p:spTree>
    <p:extLst>
      <p:ext uri="{BB962C8B-B14F-4D97-AF65-F5344CB8AC3E}">
        <p14:creationId xmlns:p14="http://schemas.microsoft.com/office/powerpoint/2010/main" val="13946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486400"/>
          </a:xfrm>
        </p:spPr>
        <p:txBody>
          <a:bodyPr/>
          <a:lstStyle/>
          <a:p>
            <a:pPr algn="ctr"/>
            <a:r>
              <a:rPr lang="en-US" sz="2700" b="1" dirty="0"/>
              <a:t>Unsaturated Fatty </a:t>
            </a:r>
            <a:r>
              <a:rPr lang="en-US" sz="2700" b="1" dirty="0" smtClean="0"/>
              <a:t>acids (</a:t>
            </a:r>
            <a:r>
              <a:rPr lang="en-US" sz="2700" b="1" dirty="0"/>
              <a:t>UFAs)</a:t>
            </a:r>
          </a:p>
          <a:p>
            <a:r>
              <a:rPr lang="en-US" sz="2700" dirty="0"/>
              <a:t>Fatty acids having </a:t>
            </a:r>
            <a:r>
              <a:rPr lang="en-US" sz="2700" b="1" dirty="0">
                <a:solidFill>
                  <a:srgbClr val="C00000"/>
                </a:solidFill>
              </a:rPr>
              <a:t>double bonds</a:t>
            </a:r>
            <a:r>
              <a:rPr lang="en-US" sz="2700" dirty="0"/>
              <a:t> in its structure.</a:t>
            </a:r>
          </a:p>
          <a:p>
            <a:pPr marL="0" indent="0">
              <a:buNone/>
            </a:pPr>
            <a:endParaRPr lang="en-US" sz="2700" dirty="0"/>
          </a:p>
          <a:p>
            <a:pPr algn="ctr"/>
            <a:r>
              <a:rPr lang="en-US" sz="2700" b="1" dirty="0"/>
              <a:t>Types of UFAs:</a:t>
            </a:r>
          </a:p>
          <a:p>
            <a:r>
              <a:rPr lang="en-US" sz="2700" b="1" dirty="0">
                <a:solidFill>
                  <a:srgbClr val="C00000"/>
                </a:solidFill>
              </a:rPr>
              <a:t>Monounsaturated Fatty acids (MUFAs</a:t>
            </a:r>
            <a:r>
              <a:rPr lang="en-US" sz="2700" b="1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endParaRPr lang="en-US" sz="2700" b="1" dirty="0">
              <a:solidFill>
                <a:srgbClr val="C00000"/>
              </a:solidFill>
            </a:endParaRPr>
          </a:p>
          <a:p>
            <a:r>
              <a:rPr lang="en-US" sz="2700" b="1" dirty="0">
                <a:solidFill>
                  <a:srgbClr val="C00000"/>
                </a:solidFill>
              </a:rPr>
              <a:t>Polyunsaturated Fatty acids (PUFAs)</a:t>
            </a:r>
          </a:p>
          <a:p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2825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00250"/>
            <a:ext cx="9601200" cy="3600450"/>
          </a:xfrm>
        </p:spPr>
        <p:txBody>
          <a:bodyPr>
            <a:normAutofit/>
          </a:bodyPr>
          <a:lstStyle/>
          <a:p>
            <a:r>
              <a:rPr lang="en-US" sz="3300" dirty="0"/>
              <a:t>Human body have </a:t>
            </a:r>
            <a:r>
              <a:rPr lang="en-US" sz="3300" b="1" dirty="0">
                <a:solidFill>
                  <a:srgbClr val="C00000"/>
                </a:solidFill>
              </a:rPr>
              <a:t>no Enzyme system to introduce double bond beyond Carbon </a:t>
            </a:r>
            <a:r>
              <a:rPr lang="en-US" sz="3300" b="1" dirty="0"/>
              <a:t>atom</a:t>
            </a:r>
            <a:r>
              <a:rPr lang="en-US" sz="3300" dirty="0"/>
              <a:t> </a:t>
            </a:r>
            <a:r>
              <a:rPr lang="en-US" sz="3300" b="1" dirty="0">
                <a:solidFill>
                  <a:srgbClr val="C00000"/>
                </a:solidFill>
              </a:rPr>
              <a:t>10</a:t>
            </a:r>
            <a:r>
              <a:rPr lang="en-US" sz="3300" dirty="0"/>
              <a:t> in the hydrocarbon chain.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Hence </a:t>
            </a:r>
            <a:r>
              <a:rPr lang="en-US" sz="3300" b="1" dirty="0"/>
              <a:t>PUFAs </a:t>
            </a:r>
            <a:r>
              <a:rPr lang="en-US" sz="3300" b="1" dirty="0" smtClean="0"/>
              <a:t>are not </a:t>
            </a:r>
            <a:r>
              <a:rPr lang="en-US" sz="3300" b="1" dirty="0"/>
              <a:t>biosynthesized</a:t>
            </a:r>
          </a:p>
          <a:p>
            <a:pPr marL="0" indent="0">
              <a:buNone/>
            </a:pPr>
            <a:r>
              <a:rPr lang="en-US" sz="3300" b="1" dirty="0"/>
              <a:t>  </a:t>
            </a:r>
            <a:r>
              <a:rPr lang="en-US" sz="3300" dirty="0"/>
              <a:t>in human beings.</a:t>
            </a: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6360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ff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9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Monounsaturated Fatty Acids(MUFAs): </a:t>
            </a:r>
            <a:endParaRPr lang="en-US" sz="2700" b="1" dirty="0" smtClean="0"/>
          </a:p>
          <a:p>
            <a:pPr marL="0" indent="0" algn="ctr">
              <a:buNone/>
            </a:pPr>
            <a:endParaRPr lang="en-US" sz="2700" b="1" dirty="0"/>
          </a:p>
          <a:p>
            <a:r>
              <a:rPr lang="en-US" sz="2700" b="1" dirty="0"/>
              <a:t>MUFAs h</a:t>
            </a:r>
            <a:r>
              <a:rPr lang="en-US" sz="2700" dirty="0"/>
              <a:t>ave </a:t>
            </a:r>
            <a:r>
              <a:rPr lang="en-US" sz="2700" b="1" dirty="0">
                <a:solidFill>
                  <a:srgbClr val="C00000"/>
                </a:solidFill>
              </a:rPr>
              <a:t>one double bond </a:t>
            </a:r>
            <a:r>
              <a:rPr lang="en-US" sz="2700" dirty="0"/>
              <a:t>in a fatty acid </a:t>
            </a:r>
            <a:r>
              <a:rPr lang="en-US" sz="2700" dirty="0" smtClean="0"/>
              <a:t>structure</a:t>
            </a:r>
          </a:p>
          <a:p>
            <a:pPr marL="0" indent="0">
              <a:buNone/>
            </a:pPr>
            <a:endParaRPr lang="en-US" sz="2700" dirty="0"/>
          </a:p>
          <a:p>
            <a:r>
              <a:rPr lang="en-US" sz="2700" b="1" dirty="0" smtClean="0"/>
              <a:t>Examples of MUFAs : </a:t>
            </a:r>
            <a:endParaRPr lang="en-US" sz="2700" b="1" dirty="0"/>
          </a:p>
          <a:p>
            <a:pPr lvl="1"/>
            <a:r>
              <a:rPr lang="en-US" sz="2700" b="1" dirty="0">
                <a:solidFill>
                  <a:srgbClr val="C00000"/>
                </a:solidFill>
              </a:rPr>
              <a:t>Palmitoleic acid (C16:1;9) (</a:t>
            </a:r>
            <a:r>
              <a:rPr lang="el-GR" sz="2700" b="1" dirty="0">
                <a:solidFill>
                  <a:srgbClr val="C00000"/>
                </a:solidFill>
              </a:rPr>
              <a:t>ω</a:t>
            </a:r>
            <a:r>
              <a:rPr lang="en-US" sz="2700" b="1" dirty="0">
                <a:solidFill>
                  <a:srgbClr val="C00000"/>
                </a:solidFill>
              </a:rPr>
              <a:t>7)</a:t>
            </a:r>
          </a:p>
          <a:p>
            <a:pPr lvl="1"/>
            <a:r>
              <a:rPr lang="en-US" sz="2700" b="1" dirty="0">
                <a:solidFill>
                  <a:srgbClr val="C00000"/>
                </a:solidFill>
              </a:rPr>
              <a:t>Oleic acid (C18:1;9)(</a:t>
            </a:r>
            <a:r>
              <a:rPr lang="el-GR" sz="2700" b="1" dirty="0">
                <a:solidFill>
                  <a:srgbClr val="C00000"/>
                </a:solidFill>
              </a:rPr>
              <a:t>ω</a:t>
            </a:r>
            <a:r>
              <a:rPr lang="en-US" sz="2700" b="1" dirty="0">
                <a:solidFill>
                  <a:srgbClr val="C00000"/>
                </a:solidFill>
              </a:rPr>
              <a:t>9)</a:t>
            </a:r>
          </a:p>
          <a:p>
            <a:pPr lvl="1"/>
            <a:r>
              <a:rPr lang="en-US" sz="2700" b="1" dirty="0">
                <a:solidFill>
                  <a:srgbClr val="C00000"/>
                </a:solidFill>
              </a:rPr>
              <a:t>Erucic acid (C22:1;9)(</a:t>
            </a:r>
            <a:r>
              <a:rPr lang="el-GR" sz="2700" b="1" dirty="0">
                <a:solidFill>
                  <a:srgbClr val="C00000"/>
                </a:solidFill>
              </a:rPr>
              <a:t>ω</a:t>
            </a:r>
            <a:r>
              <a:rPr lang="en-US" sz="2700" b="1" dirty="0">
                <a:solidFill>
                  <a:srgbClr val="C00000"/>
                </a:solidFill>
              </a:rPr>
              <a:t>9)</a:t>
            </a:r>
          </a:p>
          <a:p>
            <a:pPr lvl="1"/>
            <a:endParaRPr lang="en-US" sz="27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100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7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143250"/>
            <a:ext cx="8686800" cy="857250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/>
              <a:t>INTRODUCTION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40490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677400" cy="588645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Poly Unsaturated Fatty Acids (PUFAs):</a:t>
            </a:r>
          </a:p>
          <a:p>
            <a:r>
              <a:rPr lang="en-US" sz="2700" dirty="0"/>
              <a:t>UFAs with </a:t>
            </a:r>
            <a:r>
              <a:rPr lang="en-US" sz="2700" b="1" dirty="0">
                <a:solidFill>
                  <a:srgbClr val="C00000"/>
                </a:solidFill>
              </a:rPr>
              <a:t>two or more double bonds in</a:t>
            </a:r>
          </a:p>
          <a:p>
            <a:pPr marL="0" indent="0">
              <a:buNone/>
            </a:pPr>
            <a:r>
              <a:rPr lang="en-US" sz="2700" b="1" dirty="0">
                <a:solidFill>
                  <a:srgbClr val="C00000"/>
                </a:solidFill>
              </a:rPr>
              <a:t>   </a:t>
            </a:r>
            <a:r>
              <a:rPr lang="en-US" sz="2700" dirty="0"/>
              <a:t>the structure are termed as </a:t>
            </a:r>
            <a:r>
              <a:rPr lang="en-US" sz="2700" b="1" dirty="0"/>
              <a:t>PUFAs.</a:t>
            </a:r>
          </a:p>
          <a:p>
            <a:pPr algn="ctr"/>
            <a:r>
              <a:rPr lang="en-US" sz="2400" b="1" dirty="0" smtClean="0"/>
              <a:t>Examples Of PUFAS:</a:t>
            </a:r>
            <a:r>
              <a:rPr lang="en-US" sz="2100" b="1" dirty="0" smtClean="0"/>
              <a:t> </a:t>
            </a:r>
            <a:endParaRPr lang="en-US" sz="2100" b="1" dirty="0"/>
          </a:p>
          <a:p>
            <a:r>
              <a:rPr lang="en-US" sz="3000" b="1" dirty="0"/>
              <a:t>Linoleic(18:2;9,12) (</a:t>
            </a:r>
            <a:r>
              <a:rPr lang="el-GR" sz="3000" b="1" dirty="0"/>
              <a:t>ω</a:t>
            </a:r>
            <a:r>
              <a:rPr lang="en-US" sz="3000" b="1" dirty="0"/>
              <a:t>6)</a:t>
            </a:r>
          </a:p>
          <a:p>
            <a:r>
              <a:rPr lang="en-US" sz="3000" b="1" dirty="0"/>
              <a:t>Linolenic(18:3;9,12,15) (</a:t>
            </a:r>
            <a:r>
              <a:rPr lang="el-GR" sz="3000" b="1" dirty="0"/>
              <a:t>ω</a:t>
            </a:r>
            <a:r>
              <a:rPr lang="en-US" sz="3000" b="1" dirty="0"/>
              <a:t>3)</a:t>
            </a:r>
          </a:p>
          <a:p>
            <a:r>
              <a:rPr lang="en-US" sz="3000" b="1" dirty="0"/>
              <a:t>Arachidonic(20:4;5,8,11,14) (</a:t>
            </a:r>
            <a:r>
              <a:rPr lang="el-GR" sz="3000" b="1" dirty="0"/>
              <a:t>ω</a:t>
            </a:r>
            <a:r>
              <a:rPr lang="en-US" sz="3000" b="1" dirty="0"/>
              <a:t>6)</a:t>
            </a:r>
          </a:p>
          <a:p>
            <a:r>
              <a:rPr lang="en-US" sz="3000" b="1" dirty="0"/>
              <a:t>Timnodonic (20:5;5,8,11,14,17) (</a:t>
            </a:r>
            <a:r>
              <a:rPr lang="el-GR" sz="3000" b="1" dirty="0"/>
              <a:t>ω</a:t>
            </a:r>
            <a:r>
              <a:rPr lang="en-US" sz="3000" b="1" dirty="0"/>
              <a:t>3)</a:t>
            </a:r>
          </a:p>
          <a:p>
            <a:r>
              <a:rPr lang="en-US" sz="3000" b="1" dirty="0"/>
              <a:t>Cervonic/Docosa Hexaenoic acid(DHA</a:t>
            </a:r>
            <a:r>
              <a:rPr lang="en-US" sz="3000" b="1" dirty="0" smtClean="0"/>
              <a:t>)(</a:t>
            </a:r>
            <a:r>
              <a:rPr lang="en-US" sz="3000" b="1" dirty="0"/>
              <a:t>22:6;4,7,10,13,16,19) (</a:t>
            </a:r>
            <a:r>
              <a:rPr lang="el-GR" sz="3000" b="1" dirty="0"/>
              <a:t>ω</a:t>
            </a:r>
            <a:r>
              <a:rPr lang="en-US" sz="3000" b="1" dirty="0"/>
              <a:t>3)</a:t>
            </a:r>
          </a:p>
          <a:p>
            <a:pPr marL="294894" lvl="1" indent="0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286250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</a:rPr>
              <a:t>Remember Unsaturated Fatty acids </a:t>
            </a:r>
            <a:endParaRPr lang="en-US" sz="3300" b="1" dirty="0">
              <a:solidFill>
                <a:srgbClr val="FF0000"/>
              </a:solidFill>
            </a:endParaRPr>
          </a:p>
          <a:p>
            <a:r>
              <a:rPr lang="en-US" sz="3300" b="1" dirty="0"/>
              <a:t>Double bonds are:</a:t>
            </a:r>
          </a:p>
          <a:p>
            <a:pPr lvl="1"/>
            <a:r>
              <a:rPr lang="en-US" sz="3150" b="1" dirty="0">
                <a:solidFill>
                  <a:srgbClr val="C00000"/>
                </a:solidFill>
              </a:rPr>
              <a:t>Weaker /unstable bonds.</a:t>
            </a:r>
          </a:p>
          <a:p>
            <a:pPr marL="274320" lvl="1" indent="0">
              <a:buNone/>
            </a:pPr>
            <a:endParaRPr lang="en-US" sz="3150" b="1" dirty="0">
              <a:solidFill>
                <a:srgbClr val="C00000"/>
              </a:solidFill>
            </a:endParaRPr>
          </a:p>
          <a:p>
            <a:pPr lvl="1"/>
            <a:r>
              <a:rPr lang="en-US" sz="3150" b="1" dirty="0">
                <a:solidFill>
                  <a:srgbClr val="0070C0"/>
                </a:solidFill>
              </a:rPr>
              <a:t>Get</a:t>
            </a:r>
            <a:r>
              <a:rPr lang="en-US" sz="3150" dirty="0">
                <a:solidFill>
                  <a:srgbClr val="C00000"/>
                </a:solidFill>
              </a:rPr>
              <a:t> </a:t>
            </a:r>
            <a:r>
              <a:rPr lang="en-US" sz="3150" b="1" dirty="0">
                <a:solidFill>
                  <a:srgbClr val="0070C0"/>
                </a:solidFill>
              </a:rPr>
              <a:t>easily cleavable/metabolized</a:t>
            </a:r>
            <a:endParaRPr lang="en-US" sz="3150" dirty="0"/>
          </a:p>
        </p:txBody>
      </p:sp>
    </p:spTree>
    <p:extLst>
      <p:ext uri="{BB962C8B-B14F-4D97-AF65-F5344CB8AC3E}">
        <p14:creationId xmlns:p14="http://schemas.microsoft.com/office/powerpoint/2010/main" val="1291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57350"/>
            <a:ext cx="9829800" cy="3943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25" dirty="0">
              <a:solidFill>
                <a:srgbClr val="C00000"/>
              </a:solidFill>
            </a:endParaRPr>
          </a:p>
          <a:p>
            <a:pPr lvl="1"/>
            <a:r>
              <a:rPr lang="en-US" sz="3900" b="1" dirty="0"/>
              <a:t>More the degree of Unsaturation </a:t>
            </a:r>
            <a:r>
              <a:rPr lang="en-US" sz="3900" dirty="0"/>
              <a:t>in Fatty acids.</a:t>
            </a:r>
          </a:p>
          <a:p>
            <a:pPr marL="294894" lvl="1" indent="0">
              <a:buNone/>
            </a:pPr>
            <a:endParaRPr lang="en-US" sz="3900" dirty="0"/>
          </a:p>
          <a:p>
            <a:pPr lvl="1"/>
            <a:r>
              <a:rPr lang="en-US" sz="3900" b="1" dirty="0">
                <a:solidFill>
                  <a:srgbClr val="C00000"/>
                </a:solidFill>
              </a:rPr>
              <a:t>More is the unstability</a:t>
            </a:r>
            <a:r>
              <a:rPr lang="en-US" sz="3900" dirty="0"/>
              <a:t> of Fatty acids.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85900"/>
            <a:ext cx="8915400" cy="3886200"/>
          </a:xfrm>
        </p:spPr>
        <p:txBody>
          <a:bodyPr>
            <a:noAutofit/>
          </a:bodyPr>
          <a:lstStyle/>
          <a:p>
            <a:r>
              <a:rPr lang="en-US" sz="4050" b="1" dirty="0"/>
              <a:t>Saturated Fatty acids </a:t>
            </a:r>
            <a:r>
              <a:rPr lang="en-US" sz="4050" dirty="0"/>
              <a:t>structures are </a:t>
            </a:r>
            <a:r>
              <a:rPr lang="en-US" sz="4050" b="1" dirty="0">
                <a:solidFill>
                  <a:srgbClr val="C00000"/>
                </a:solidFill>
              </a:rPr>
              <a:t>Straight.</a:t>
            </a:r>
          </a:p>
          <a:p>
            <a:pPr marL="0" indent="0">
              <a:buNone/>
            </a:pPr>
            <a:endParaRPr lang="en-US" sz="4050" b="1" dirty="0">
              <a:solidFill>
                <a:srgbClr val="C00000"/>
              </a:solidFill>
            </a:endParaRPr>
          </a:p>
          <a:p>
            <a:r>
              <a:rPr lang="en-US" sz="4050" b="1" dirty="0"/>
              <a:t>Unsaturated Fatty acids </a:t>
            </a:r>
            <a:r>
              <a:rPr lang="en-US" sz="4050" dirty="0"/>
              <a:t>structures are </a:t>
            </a:r>
            <a:r>
              <a:rPr lang="en-US" sz="4050" b="1" dirty="0" smtClean="0">
                <a:solidFill>
                  <a:srgbClr val="C00000"/>
                </a:solidFill>
              </a:rPr>
              <a:t>bent </a:t>
            </a:r>
            <a:r>
              <a:rPr lang="en-US" sz="4050" dirty="0" smtClean="0"/>
              <a:t>(</a:t>
            </a:r>
            <a:r>
              <a:rPr lang="en-US" sz="4050" dirty="0"/>
              <a:t>Kink).</a:t>
            </a:r>
          </a:p>
        </p:txBody>
      </p:sp>
    </p:spTree>
    <p:extLst>
      <p:ext uri="{BB962C8B-B14F-4D97-AF65-F5344CB8AC3E}">
        <p14:creationId xmlns:p14="http://schemas.microsoft.com/office/powerpoint/2010/main" val="368860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Saturated-Fatty-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9916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14500"/>
            <a:ext cx="8458200" cy="38862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Saturated</a:t>
            </a:r>
            <a:r>
              <a:rPr lang="en-US" sz="3600" dirty="0"/>
              <a:t> FAs: with </a:t>
            </a:r>
            <a:r>
              <a:rPr lang="en-US" sz="3600" b="1" dirty="0">
                <a:solidFill>
                  <a:srgbClr val="0070C0"/>
                </a:solidFill>
              </a:rPr>
              <a:t>straight structures </a:t>
            </a:r>
            <a:r>
              <a:rPr lang="en-US" sz="3600" dirty="0"/>
              <a:t>are </a:t>
            </a:r>
            <a:r>
              <a:rPr lang="en-US" sz="3600" b="1" dirty="0"/>
              <a:t>tightly packed together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>
                <a:solidFill>
                  <a:srgbClr val="C00000"/>
                </a:solidFill>
              </a:rPr>
              <a:t>Unsaturated FAs: </a:t>
            </a:r>
            <a:r>
              <a:rPr lang="en-US" sz="3600" dirty="0"/>
              <a:t>with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bent structures </a:t>
            </a:r>
            <a:r>
              <a:rPr lang="en-US" sz="3600" dirty="0"/>
              <a:t>are </a:t>
            </a:r>
            <a:r>
              <a:rPr lang="en-US" sz="3600" b="1" dirty="0"/>
              <a:t>not compact </a:t>
            </a:r>
            <a:r>
              <a:rPr lang="en-US" sz="3600" dirty="0"/>
              <a:t>and  has </a:t>
            </a:r>
            <a:r>
              <a:rPr lang="en-US" sz="3600" b="1" dirty="0"/>
              <a:t>no tight packing.</a:t>
            </a:r>
          </a:p>
        </p:txBody>
      </p:sp>
    </p:spTree>
    <p:extLst>
      <p:ext uri="{BB962C8B-B14F-4D97-AF65-F5344CB8AC3E}">
        <p14:creationId xmlns:p14="http://schemas.microsoft.com/office/powerpoint/2010/main" val="7997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71650"/>
            <a:ext cx="8458200" cy="3600450"/>
          </a:xfrm>
        </p:spPr>
        <p:txBody>
          <a:bodyPr>
            <a:normAutofit fontScale="85000" lnSpcReduction="20000"/>
          </a:bodyPr>
          <a:lstStyle/>
          <a:p>
            <a:r>
              <a:rPr lang="en-US" sz="4950" b="1" dirty="0">
                <a:solidFill>
                  <a:srgbClr val="C00000"/>
                </a:solidFill>
              </a:rPr>
              <a:t>More the degree of unsaturation in FA</a:t>
            </a:r>
            <a:r>
              <a:rPr lang="en-US" sz="4950" b="1" dirty="0"/>
              <a:t>/More double bonds in FA structure </a:t>
            </a:r>
          </a:p>
          <a:p>
            <a:pPr marL="0" indent="0">
              <a:buNone/>
            </a:pPr>
            <a:endParaRPr lang="en-US" sz="4950" b="1" dirty="0"/>
          </a:p>
          <a:p>
            <a:r>
              <a:rPr lang="en-US" sz="4950" b="1" dirty="0">
                <a:solidFill>
                  <a:srgbClr val="C00000"/>
                </a:solidFill>
              </a:rPr>
              <a:t>More is the bent </a:t>
            </a:r>
            <a:r>
              <a:rPr lang="en-US" sz="4950" dirty="0"/>
              <a:t>of Fatty acid structure.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pu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fa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f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146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4950" b="1" dirty="0"/>
              <a:t/>
            </a:r>
            <a:br>
              <a:rPr lang="en-US" sz="4950" b="1" dirty="0"/>
            </a:br>
            <a:r>
              <a:rPr lang="en-US" sz="4950" b="1" dirty="0"/>
              <a:t>WHAT ARE LIPIDS</a:t>
            </a:r>
            <a:r>
              <a:rPr lang="en-US" sz="405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147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Fatty acids Based on the Nutritional Requirement 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8229600" cy="85725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4800" b="1" dirty="0"/>
              <a:t>Nutritionally Essential Fatty acids</a:t>
            </a:r>
            <a:br>
              <a:rPr lang="en-US" sz="48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56578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3150" b="1" dirty="0">
              <a:solidFill>
                <a:srgbClr val="C00000"/>
              </a:solidFill>
            </a:endParaRPr>
          </a:p>
          <a:p>
            <a:pPr lvl="1" algn="ctr"/>
            <a:r>
              <a:rPr lang="en-US" sz="4800" b="1" dirty="0"/>
              <a:t>Nutritionally Essential Fatty acids: </a:t>
            </a:r>
          </a:p>
          <a:p>
            <a:pPr marL="294894" lvl="1" indent="0" algn="ctr">
              <a:buNone/>
            </a:pPr>
            <a:endParaRPr lang="en-US" sz="3075" b="1" dirty="0"/>
          </a:p>
          <a:p>
            <a:pPr lvl="1"/>
            <a:r>
              <a:rPr lang="en-US" sz="4425" dirty="0"/>
              <a:t>Fatty acids </a:t>
            </a:r>
            <a:r>
              <a:rPr lang="en-US" sz="4425" b="1" dirty="0">
                <a:solidFill>
                  <a:srgbClr val="C00000"/>
                </a:solidFill>
              </a:rPr>
              <a:t>not biosynthesized in human body  and </a:t>
            </a:r>
            <a:r>
              <a:rPr lang="en-US" sz="4425" b="1" dirty="0" smtClean="0">
                <a:solidFill>
                  <a:srgbClr val="0070C0"/>
                </a:solidFill>
              </a:rPr>
              <a:t>indispensable </a:t>
            </a:r>
            <a:r>
              <a:rPr lang="en-US" sz="4425" b="1" dirty="0">
                <a:solidFill>
                  <a:srgbClr val="C00000"/>
                </a:solidFill>
              </a:rPr>
              <a:t>through </a:t>
            </a:r>
            <a:r>
              <a:rPr lang="en-US" sz="4425" dirty="0"/>
              <a:t>nutrition/diet </a:t>
            </a:r>
            <a:r>
              <a:rPr lang="en-US" sz="4425" dirty="0" smtClean="0"/>
              <a:t> are termed as </a:t>
            </a:r>
            <a:r>
              <a:rPr lang="en-US" sz="4425" dirty="0"/>
              <a:t>E</a:t>
            </a:r>
            <a:r>
              <a:rPr lang="en-US" sz="4425" dirty="0" smtClean="0"/>
              <a:t>ssential Fatty acids.</a:t>
            </a:r>
            <a:endParaRPr lang="en-US" sz="4425" dirty="0"/>
          </a:p>
          <a:p>
            <a:pPr lvl="1"/>
            <a:endParaRPr lang="en-US" sz="4425" dirty="0"/>
          </a:p>
          <a:p>
            <a:pPr lvl="1"/>
            <a:r>
              <a:rPr lang="en-US" sz="4425" b="1" dirty="0">
                <a:solidFill>
                  <a:srgbClr val="0070C0"/>
                </a:solidFill>
              </a:rPr>
              <a:t>PUFAS</a:t>
            </a:r>
            <a:r>
              <a:rPr lang="en-US" sz="4425" b="1" dirty="0">
                <a:solidFill>
                  <a:srgbClr val="C00000"/>
                </a:solidFill>
              </a:rPr>
              <a:t> are </a:t>
            </a:r>
            <a:r>
              <a:rPr lang="en-US" sz="4425" b="1" dirty="0">
                <a:solidFill>
                  <a:srgbClr val="0070C0"/>
                </a:solidFill>
              </a:rPr>
              <a:t>nutritionally essential </a:t>
            </a:r>
            <a:r>
              <a:rPr lang="en-US" sz="4425" b="1" dirty="0">
                <a:solidFill>
                  <a:srgbClr val="C00000"/>
                </a:solidFill>
              </a:rPr>
              <a:t>Fatty acids</a:t>
            </a:r>
            <a:r>
              <a:rPr lang="en-US" sz="4425" dirty="0"/>
              <a:t>.</a:t>
            </a:r>
          </a:p>
          <a:p>
            <a:pPr marL="294894" lvl="1" indent="0">
              <a:buNone/>
            </a:pPr>
            <a:endParaRPr lang="en-US" sz="4425" dirty="0"/>
          </a:p>
        </p:txBody>
      </p:sp>
    </p:spTree>
    <p:extLst>
      <p:ext uri="{BB962C8B-B14F-4D97-AF65-F5344CB8AC3E}">
        <p14:creationId xmlns:p14="http://schemas.microsoft.com/office/powerpoint/2010/main" val="8879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810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Examples of  Essential Fatty Acids/PUFAs: 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297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425" b="1" dirty="0">
              <a:solidFill>
                <a:srgbClr val="C00000"/>
              </a:solidFill>
            </a:endParaRPr>
          </a:p>
          <a:p>
            <a:pPr lvl="1"/>
            <a:r>
              <a:rPr lang="en-US" sz="4425" b="1" dirty="0"/>
              <a:t>Linoleic</a:t>
            </a:r>
          </a:p>
          <a:p>
            <a:pPr lvl="1"/>
            <a:r>
              <a:rPr lang="en-US" sz="4425" b="1" dirty="0"/>
              <a:t>Linolenic     			       </a:t>
            </a:r>
          </a:p>
          <a:p>
            <a:pPr lvl="1"/>
            <a:r>
              <a:rPr lang="en-US" sz="4425" b="1" dirty="0"/>
              <a:t>Arachidonic acids</a:t>
            </a:r>
          </a:p>
          <a:p>
            <a:pPr lvl="1"/>
            <a:r>
              <a:rPr lang="en-US" sz="4425" b="1" dirty="0"/>
              <a:t>Timnodonic and </a:t>
            </a:r>
          </a:p>
          <a:p>
            <a:pPr lvl="1"/>
            <a:r>
              <a:rPr lang="en-US" sz="4425" b="1" dirty="0"/>
              <a:t>Cervonic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382000" cy="1657350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/>
              <a:t>Nutritionally Non </a:t>
            </a:r>
            <a:r>
              <a:rPr lang="en-US" sz="4050" b="1" dirty="0" smtClean="0"/>
              <a:t>Essential </a:t>
            </a:r>
            <a:r>
              <a:rPr lang="en-US" sz="4050" b="1" dirty="0"/>
              <a:t>Fatty acids </a:t>
            </a:r>
            <a:br>
              <a:rPr lang="en-US" sz="405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57350"/>
            <a:ext cx="8763000" cy="394335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Nutritionally Non essential Fatty acids: </a:t>
            </a:r>
            <a:endParaRPr lang="en-US" sz="3000" b="1" dirty="0" smtClean="0"/>
          </a:p>
          <a:p>
            <a:pPr marL="0" indent="0" algn="ctr">
              <a:buNone/>
            </a:pPr>
            <a:endParaRPr lang="en-US" sz="3000" b="1" dirty="0"/>
          </a:p>
          <a:p>
            <a:r>
              <a:rPr lang="en-US" sz="3000" dirty="0"/>
              <a:t>Fatty acids which are  </a:t>
            </a:r>
            <a:r>
              <a:rPr lang="en-US" sz="3000" b="1" dirty="0">
                <a:solidFill>
                  <a:srgbClr val="C00000"/>
                </a:solidFill>
              </a:rPr>
              <a:t>biosynthesized in the body</a:t>
            </a:r>
            <a:r>
              <a:rPr lang="en-US" sz="3000" dirty="0"/>
              <a:t>  and are nutritionally non essential Fatty acids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endParaRPr lang="en-US" sz="3000" dirty="0"/>
          </a:p>
          <a:p>
            <a:pPr lvl="1"/>
            <a:r>
              <a:rPr lang="en-US" sz="2850" b="1" dirty="0"/>
              <a:t>Saturated Fatty acids and MUFAs are non essential Fatty acids.</a:t>
            </a:r>
          </a:p>
          <a:p>
            <a:pPr marL="0" indent="0">
              <a:buNone/>
            </a:pPr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79" y="5334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Examples Of Non Essential Fatty Acids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sz="4950" b="1" dirty="0"/>
              <a:t>Palmitic</a:t>
            </a:r>
          </a:p>
          <a:p>
            <a:r>
              <a:rPr lang="en-US" sz="4950" b="1" dirty="0"/>
              <a:t>Stearic  </a:t>
            </a:r>
          </a:p>
          <a:p>
            <a:r>
              <a:rPr lang="en-US" sz="4950" b="1" dirty="0"/>
              <a:t>Oleic acid</a:t>
            </a:r>
          </a:p>
          <a:p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20746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147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/>
              <a:t>Based on Geometric Isomerism of Unsaturated Fatty acids </a:t>
            </a:r>
            <a:br>
              <a:rPr lang="en-US" sz="405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15400" cy="46291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b="1" dirty="0"/>
          </a:p>
          <a:p>
            <a:pPr algn="ctr"/>
            <a:r>
              <a:rPr lang="en-US" sz="4050" b="1" dirty="0">
                <a:solidFill>
                  <a:srgbClr val="C00000"/>
                </a:solidFill>
              </a:rPr>
              <a:t>Cis Fatty Acids: </a:t>
            </a:r>
          </a:p>
          <a:p>
            <a:pPr marL="0" indent="0">
              <a:buNone/>
            </a:pPr>
            <a:r>
              <a:rPr lang="en-US" sz="3000" dirty="0"/>
              <a:t>The </a:t>
            </a:r>
            <a:r>
              <a:rPr lang="en-US" sz="3000" b="1" dirty="0"/>
              <a:t>Groups around double bond </a:t>
            </a:r>
            <a:r>
              <a:rPr lang="en-US" sz="3000" dirty="0"/>
              <a:t>of Unsaturated FAs are on </a:t>
            </a:r>
            <a:r>
              <a:rPr lang="en-US" sz="3000" b="1" dirty="0">
                <a:solidFill>
                  <a:srgbClr val="C00000"/>
                </a:solidFill>
              </a:rPr>
              <a:t>same side.</a:t>
            </a:r>
          </a:p>
          <a:p>
            <a:r>
              <a:rPr lang="en-US" sz="3000" b="1" dirty="0"/>
              <a:t>Examples:</a:t>
            </a:r>
          </a:p>
          <a:p>
            <a:pPr lvl="1"/>
            <a:r>
              <a:rPr lang="en-US" sz="3000" b="1" dirty="0"/>
              <a:t>Cis Oleic acid (rich in Olive oil)</a:t>
            </a:r>
          </a:p>
          <a:p>
            <a:pPr lvl="1"/>
            <a:r>
              <a:rPr lang="en-US" sz="3000" b="1" dirty="0"/>
              <a:t>Palmitoleic acid</a:t>
            </a:r>
          </a:p>
        </p:txBody>
      </p:sp>
    </p:spTree>
    <p:extLst>
      <p:ext uri="{BB962C8B-B14F-4D97-AF65-F5344CB8AC3E}">
        <p14:creationId xmlns:p14="http://schemas.microsoft.com/office/powerpoint/2010/main" val="20678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00250"/>
            <a:ext cx="8382000" cy="3600450"/>
          </a:xfrm>
        </p:spPr>
        <p:txBody>
          <a:bodyPr/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Trans Fatty Acids : </a:t>
            </a:r>
          </a:p>
          <a:p>
            <a:r>
              <a:rPr lang="en-US" sz="3000" dirty="0"/>
              <a:t>The groups around double bond of UFAs are on </a:t>
            </a:r>
            <a:r>
              <a:rPr lang="en-US" sz="3000" b="1" dirty="0">
                <a:solidFill>
                  <a:srgbClr val="C00000"/>
                </a:solidFill>
              </a:rPr>
              <a:t>opposite side</a:t>
            </a:r>
          </a:p>
          <a:p>
            <a:r>
              <a:rPr lang="en-US" sz="3000" b="1" dirty="0"/>
              <a:t>Example :</a:t>
            </a:r>
          </a:p>
          <a:p>
            <a:pPr lvl="1"/>
            <a:r>
              <a:rPr lang="en-US" sz="3000" b="1" dirty="0"/>
              <a:t>Elaidic acid /Trans Oleic acid (Hydrogenated Fats )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753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Pattern To Study Biomolecules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Name of Biomolecule</a:t>
            </a:r>
          </a:p>
          <a:p>
            <a:r>
              <a:rPr lang="en-US" dirty="0" smtClean="0"/>
              <a:t>Class and Subclass</a:t>
            </a:r>
          </a:p>
          <a:p>
            <a:r>
              <a:rPr lang="en-US" dirty="0" smtClean="0"/>
              <a:t>Structural Features</a:t>
            </a:r>
          </a:p>
          <a:p>
            <a:r>
              <a:rPr lang="en-US" dirty="0" smtClean="0"/>
              <a:t>Sources</a:t>
            </a:r>
          </a:p>
          <a:p>
            <a:r>
              <a:rPr lang="en-US" dirty="0" smtClean="0"/>
              <a:t>Distribution in Body</a:t>
            </a:r>
          </a:p>
          <a:p>
            <a:r>
              <a:rPr lang="en-US" dirty="0" smtClean="0"/>
              <a:t>Functional aspects</a:t>
            </a:r>
          </a:p>
          <a:p>
            <a:r>
              <a:rPr lang="en-US" dirty="0" smtClean="0"/>
              <a:t>Interrelationships</a:t>
            </a:r>
          </a:p>
          <a:p>
            <a:r>
              <a:rPr lang="en-US" dirty="0" smtClean="0"/>
              <a:t>Derangements and Associated Disorders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mbers.optushome.com.au/scottsoftb/OlElAci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43100"/>
            <a:ext cx="8001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305800" cy="3505200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/>
              <a:t>Types Of Fatty acids Based on </a:t>
            </a:r>
            <a:r>
              <a:rPr lang="en-US" sz="4050" b="1" dirty="0">
                <a:solidFill>
                  <a:srgbClr val="C00000"/>
                </a:solidFill>
              </a:rPr>
              <a:t>Hydrocarbon chain length </a:t>
            </a:r>
          </a:p>
        </p:txBody>
      </p:sp>
    </p:spTree>
    <p:extLst>
      <p:ext uri="{BB962C8B-B14F-4D97-AF65-F5344CB8AC3E}">
        <p14:creationId xmlns:p14="http://schemas.microsoft.com/office/powerpoint/2010/main" val="37766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1579"/>
            <a:ext cx="9144000" cy="62484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Short Chain Fatty acids (2-6 </a:t>
            </a:r>
            <a:r>
              <a:rPr lang="en-US" sz="2800" b="1" dirty="0" smtClean="0">
                <a:solidFill>
                  <a:srgbClr val="C00000"/>
                </a:solidFill>
              </a:rPr>
              <a:t> Hydrocarbon  Chain length)</a:t>
            </a:r>
          </a:p>
          <a:p>
            <a:pPr marL="57150" indent="0"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/>
              <a:t>   Examples: 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Acetic  acid (C2)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Propionic acid (C3)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Butyric acid (C4)</a:t>
            </a:r>
          </a:p>
          <a:p>
            <a:pPr lvl="1"/>
            <a:r>
              <a:rPr lang="en-US" b="1" dirty="0"/>
              <a:t>Valeric  acid (C5)</a:t>
            </a:r>
          </a:p>
          <a:p>
            <a:pPr lvl="1"/>
            <a:r>
              <a:rPr lang="en-US" b="1" dirty="0"/>
              <a:t>Caproic acid  (C6)</a:t>
            </a:r>
          </a:p>
        </p:txBody>
      </p:sp>
    </p:spTree>
    <p:extLst>
      <p:ext uri="{BB962C8B-B14F-4D97-AF65-F5344CB8AC3E}">
        <p14:creationId xmlns:p14="http://schemas.microsoft.com/office/powerpoint/2010/main" val="17797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46863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Medium Chain Fatty acids (8-14 Carbon length)</a:t>
            </a:r>
          </a:p>
          <a:p>
            <a:r>
              <a:rPr lang="en-US" b="1" dirty="0"/>
              <a:t>Examples:</a:t>
            </a:r>
          </a:p>
          <a:p>
            <a:pPr lvl="1"/>
            <a:r>
              <a:rPr lang="en-US" sz="3200" b="1" dirty="0"/>
              <a:t>Caprylic acid (C8)</a:t>
            </a:r>
          </a:p>
          <a:p>
            <a:pPr lvl="1"/>
            <a:r>
              <a:rPr lang="en-US" sz="3200" b="1" dirty="0"/>
              <a:t>Capric acid (C10)</a:t>
            </a:r>
          </a:p>
          <a:p>
            <a:pPr lvl="1"/>
            <a:r>
              <a:rPr lang="en-US" sz="3200" b="1" dirty="0"/>
              <a:t>Lauric acid (C12)</a:t>
            </a:r>
          </a:p>
          <a:p>
            <a:pPr lvl="1"/>
            <a:r>
              <a:rPr lang="en-US" sz="3200" b="1" dirty="0"/>
              <a:t>Myristic acid (C14)</a:t>
            </a:r>
          </a:p>
          <a:p>
            <a:pPr marL="294894" lvl="1" indent="0">
              <a:buNone/>
            </a:pPr>
            <a:endParaRPr lang="en-US" sz="3200" b="1" dirty="0"/>
          </a:p>
          <a:p>
            <a:pPr marL="294894" lvl="1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61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638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Long Chain Fatty acids ( 16-20 Carbon length)</a:t>
            </a:r>
          </a:p>
          <a:p>
            <a:r>
              <a:rPr lang="en-US" sz="2700" b="1" dirty="0"/>
              <a:t>Examples:</a:t>
            </a:r>
          </a:p>
          <a:p>
            <a:pPr lvl="1"/>
            <a:r>
              <a:rPr lang="en-US" sz="2625" b="1" dirty="0">
                <a:solidFill>
                  <a:srgbClr val="0070C0"/>
                </a:solidFill>
              </a:rPr>
              <a:t>Palmitic acid (C16)</a:t>
            </a:r>
          </a:p>
          <a:p>
            <a:pPr lvl="1"/>
            <a:r>
              <a:rPr lang="en-US" sz="2625" b="1" dirty="0"/>
              <a:t>Palmitoleic  acid (C16)</a:t>
            </a:r>
          </a:p>
          <a:p>
            <a:pPr lvl="1"/>
            <a:r>
              <a:rPr lang="en-US" sz="2625" b="1" dirty="0">
                <a:solidFill>
                  <a:srgbClr val="0070C0"/>
                </a:solidFill>
              </a:rPr>
              <a:t>Stearic acid (C18 </a:t>
            </a:r>
            <a:r>
              <a:rPr lang="en-US" sz="2625" b="1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sz="2625" b="1" dirty="0" smtClean="0"/>
              <a:t>Oleic acid (C18)</a:t>
            </a:r>
          </a:p>
          <a:p>
            <a:pPr lvl="1"/>
            <a:r>
              <a:rPr lang="en-US" sz="2625" b="1" dirty="0" smtClean="0">
                <a:solidFill>
                  <a:srgbClr val="C00000"/>
                </a:solidFill>
              </a:rPr>
              <a:t>Linoleic acid (C18)</a:t>
            </a:r>
          </a:p>
          <a:p>
            <a:pPr lvl="1"/>
            <a:r>
              <a:rPr lang="en-US" sz="2625" b="1" dirty="0" smtClean="0">
                <a:solidFill>
                  <a:srgbClr val="C00000"/>
                </a:solidFill>
              </a:rPr>
              <a:t>Linolenic acid (C18)</a:t>
            </a:r>
            <a:endParaRPr lang="en-US" sz="2625" b="1" dirty="0">
              <a:solidFill>
                <a:srgbClr val="C00000"/>
              </a:solidFill>
            </a:endParaRPr>
          </a:p>
          <a:p>
            <a:pPr lvl="1"/>
            <a:r>
              <a:rPr lang="en-US" sz="2625" b="1" dirty="0">
                <a:solidFill>
                  <a:srgbClr val="0070C0"/>
                </a:solidFill>
              </a:rPr>
              <a:t>Arichidic acid (C20)</a:t>
            </a:r>
          </a:p>
          <a:p>
            <a:pPr lvl="1"/>
            <a:r>
              <a:rPr lang="en-US" sz="2625" b="1" dirty="0">
                <a:solidFill>
                  <a:srgbClr val="C00000"/>
                </a:solidFill>
              </a:rPr>
              <a:t>Arachidonic acid /ETA(C20)</a:t>
            </a:r>
          </a:p>
          <a:p>
            <a:pPr lvl="1"/>
            <a:r>
              <a:rPr lang="en-US" sz="2625" b="1" dirty="0">
                <a:solidFill>
                  <a:srgbClr val="C00000"/>
                </a:solidFill>
              </a:rPr>
              <a:t>Timnodonic acid/EPA (C20)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067800" cy="6096000"/>
          </a:xfrm>
        </p:spPr>
        <p:txBody>
          <a:bodyPr>
            <a:normAutofit fontScale="62500" lnSpcReduction="20000"/>
          </a:bodyPr>
          <a:lstStyle/>
          <a:p>
            <a:r>
              <a:rPr lang="en-US" sz="4600" b="1" dirty="0">
                <a:solidFill>
                  <a:srgbClr val="C00000"/>
                </a:solidFill>
              </a:rPr>
              <a:t>Very Long Chain Fatty Acids (C22 onwards )</a:t>
            </a:r>
          </a:p>
          <a:p>
            <a:pPr algn="ctr"/>
            <a:r>
              <a:rPr lang="en-US" sz="3825" b="1" dirty="0">
                <a:solidFill>
                  <a:srgbClr val="C00000"/>
                </a:solidFill>
              </a:rPr>
              <a:t>Examples</a:t>
            </a:r>
            <a:r>
              <a:rPr lang="en-US" sz="3825" b="1" dirty="0" smtClean="0">
                <a:solidFill>
                  <a:srgbClr val="C00000"/>
                </a:solidFill>
              </a:rPr>
              <a:t>:</a:t>
            </a:r>
          </a:p>
          <a:p>
            <a:pPr marL="0" indent="0" algn="ctr">
              <a:buNone/>
            </a:pPr>
            <a:endParaRPr lang="en-US" sz="3825" b="1" dirty="0">
              <a:solidFill>
                <a:srgbClr val="C00000"/>
              </a:solidFill>
            </a:endParaRPr>
          </a:p>
          <a:p>
            <a:pPr lvl="1"/>
            <a:r>
              <a:rPr lang="en-US" sz="3900" b="1" dirty="0"/>
              <a:t>Behenic acid/</a:t>
            </a:r>
            <a:r>
              <a:rPr lang="en-US" sz="3900" b="1" dirty="0" err="1">
                <a:solidFill>
                  <a:srgbClr val="C00000"/>
                </a:solidFill>
              </a:rPr>
              <a:t>Docosanoic</a:t>
            </a:r>
            <a:r>
              <a:rPr lang="en-US" sz="3900" b="1" dirty="0"/>
              <a:t> (C22</a:t>
            </a:r>
            <a:r>
              <a:rPr lang="en-US" sz="3900" b="1" dirty="0" smtClean="0"/>
              <a:t>)</a:t>
            </a:r>
          </a:p>
          <a:p>
            <a:pPr marL="457200" lvl="1" indent="0">
              <a:buNone/>
            </a:pPr>
            <a:endParaRPr lang="en-US" sz="3900" b="1" dirty="0" smtClean="0"/>
          </a:p>
          <a:p>
            <a:pPr lvl="1"/>
            <a:r>
              <a:rPr lang="en-US" sz="3900" b="1" dirty="0"/>
              <a:t>Erucic acid/</a:t>
            </a:r>
            <a:r>
              <a:rPr lang="en-US" sz="3900" b="1" dirty="0" err="1">
                <a:solidFill>
                  <a:srgbClr val="C00000"/>
                </a:solidFill>
              </a:rPr>
              <a:t>Docosa</a:t>
            </a:r>
            <a:r>
              <a:rPr lang="en-US" sz="3900" b="1" dirty="0">
                <a:solidFill>
                  <a:srgbClr val="C00000"/>
                </a:solidFill>
              </a:rPr>
              <a:t> 13 Enoic </a:t>
            </a:r>
            <a:r>
              <a:rPr lang="en-US" sz="3900" b="1" dirty="0"/>
              <a:t>(C22)</a:t>
            </a:r>
          </a:p>
          <a:p>
            <a:pPr marL="457200" lvl="1" indent="0">
              <a:buNone/>
            </a:pPr>
            <a:endParaRPr lang="en-US" sz="3900" b="1" dirty="0" smtClean="0"/>
          </a:p>
          <a:p>
            <a:pPr marL="457200" lvl="1" indent="0">
              <a:buNone/>
            </a:pPr>
            <a:endParaRPr lang="en-US" sz="3900" b="1" dirty="0" smtClean="0"/>
          </a:p>
          <a:p>
            <a:pPr lvl="1"/>
            <a:r>
              <a:rPr lang="en-US" sz="4400" b="1" dirty="0" smtClean="0"/>
              <a:t>Clupanodonic/</a:t>
            </a:r>
            <a:r>
              <a:rPr lang="en-US" sz="4000" b="1" dirty="0" err="1" smtClean="0"/>
              <a:t>Docosapentaenoic</a:t>
            </a:r>
            <a:r>
              <a:rPr lang="en-US" sz="4000" b="1" dirty="0" smtClean="0"/>
              <a:t> </a:t>
            </a:r>
            <a:r>
              <a:rPr lang="en-US" sz="4000" b="1" dirty="0"/>
              <a:t>acid</a:t>
            </a:r>
            <a:r>
              <a:rPr lang="en-US" sz="4000" dirty="0"/>
              <a:t> </a:t>
            </a:r>
            <a:r>
              <a:rPr lang="en-US" sz="4000" b="1" dirty="0"/>
              <a:t>(DPA)</a:t>
            </a:r>
            <a:r>
              <a:rPr lang="en-US" sz="4400" b="1" dirty="0"/>
              <a:t> (C22)</a:t>
            </a:r>
          </a:p>
          <a:p>
            <a:pPr marL="457200" lvl="1" indent="0">
              <a:buNone/>
            </a:pPr>
            <a:endParaRPr lang="en-US" sz="3900" b="1" dirty="0"/>
          </a:p>
          <a:p>
            <a:pPr marL="294894" lvl="1" indent="0">
              <a:buNone/>
            </a:pPr>
            <a:endParaRPr lang="en-US" sz="3900" b="1" dirty="0"/>
          </a:p>
          <a:p>
            <a:pPr lvl="1"/>
            <a:r>
              <a:rPr lang="en-US" sz="3900" b="1" dirty="0">
                <a:solidFill>
                  <a:srgbClr val="0070C0"/>
                </a:solidFill>
              </a:rPr>
              <a:t>Cervonic </a:t>
            </a:r>
            <a:r>
              <a:rPr lang="en-US" sz="3900" b="1" dirty="0" smtClean="0">
                <a:solidFill>
                  <a:srgbClr val="0070C0"/>
                </a:solidFill>
              </a:rPr>
              <a:t>acid/</a:t>
            </a:r>
            <a:r>
              <a:rPr lang="en-US" sz="3900" b="1" dirty="0" err="1" smtClean="0">
                <a:solidFill>
                  <a:srgbClr val="0070C0"/>
                </a:solidFill>
              </a:rPr>
              <a:t>DocosaHexaenoic</a:t>
            </a:r>
            <a:r>
              <a:rPr lang="en-US" sz="3900" b="1" dirty="0" smtClean="0">
                <a:solidFill>
                  <a:srgbClr val="0070C0"/>
                </a:solidFill>
              </a:rPr>
              <a:t> (DHA) </a:t>
            </a:r>
            <a:r>
              <a:rPr lang="en-US" sz="3900" b="1" dirty="0">
                <a:solidFill>
                  <a:srgbClr val="0070C0"/>
                </a:solidFill>
              </a:rPr>
              <a:t>(C22)</a:t>
            </a:r>
          </a:p>
          <a:p>
            <a:pPr marL="294894" lvl="1" indent="0">
              <a:buNone/>
            </a:pPr>
            <a:endParaRPr lang="en-US" sz="3900" b="1" dirty="0"/>
          </a:p>
          <a:p>
            <a:pPr lvl="1"/>
            <a:r>
              <a:rPr lang="en-US" sz="3900" b="1" dirty="0" smtClean="0"/>
              <a:t>Lignoceric </a:t>
            </a:r>
            <a:r>
              <a:rPr lang="en-US" sz="3900" b="1" dirty="0"/>
              <a:t>acid </a:t>
            </a:r>
            <a:r>
              <a:rPr lang="en-US" sz="3900" b="1" dirty="0" smtClean="0"/>
              <a:t>/Tetracosanoic (C24</a:t>
            </a:r>
            <a:r>
              <a:rPr lang="en-US" sz="3900" b="1" dirty="0"/>
              <a:t>)</a:t>
            </a:r>
          </a:p>
          <a:p>
            <a:pPr lvl="1"/>
            <a:r>
              <a:rPr lang="en-US" sz="3900" b="1" dirty="0">
                <a:solidFill>
                  <a:srgbClr val="0070C0"/>
                </a:solidFill>
              </a:rPr>
              <a:t>Nervonic /Tetracosaenoic (C24)</a:t>
            </a:r>
          </a:p>
          <a:p>
            <a:pPr lvl="1"/>
            <a:r>
              <a:rPr lang="en-US" sz="3900" b="1" dirty="0"/>
              <a:t>Cerotic acid/</a:t>
            </a:r>
            <a:r>
              <a:rPr lang="en-US" sz="3900" b="1" dirty="0" err="1">
                <a:solidFill>
                  <a:srgbClr val="C00000"/>
                </a:solidFill>
              </a:rPr>
              <a:t>Hexacosanoic</a:t>
            </a:r>
            <a:r>
              <a:rPr lang="en-US" sz="3900" b="1" dirty="0"/>
              <a:t> (C26)</a:t>
            </a:r>
          </a:p>
          <a:p>
            <a:pPr lvl="1"/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/>
              <a:t>Fatty acids Based on </a:t>
            </a:r>
            <a:br>
              <a:rPr lang="en-US" sz="4050" b="1" dirty="0"/>
            </a:br>
            <a:r>
              <a:rPr lang="en-US" sz="4050" b="1" dirty="0"/>
              <a:t>Chemical </a:t>
            </a:r>
            <a:r>
              <a:rPr lang="en-US" sz="4050" b="1" dirty="0" smtClean="0"/>
              <a:t>Nature </a:t>
            </a:r>
            <a:r>
              <a:rPr lang="en-US" sz="4050" b="1" dirty="0"/>
              <a:t>and Structure </a:t>
            </a:r>
            <a:br>
              <a:rPr lang="en-US" sz="405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562600"/>
          </a:xfrm>
        </p:spPr>
        <p:txBody>
          <a:bodyPr>
            <a:normAutofit/>
          </a:bodyPr>
          <a:lstStyle/>
          <a:p>
            <a:pPr lvl="1" algn="ctr"/>
            <a:r>
              <a:rPr lang="en-US" sz="3300" b="1" dirty="0">
                <a:solidFill>
                  <a:srgbClr val="C00000"/>
                </a:solidFill>
              </a:rPr>
              <a:t>Aliphatic Fatty acids: </a:t>
            </a:r>
          </a:p>
          <a:p>
            <a:pPr marL="274320" lvl="1" indent="0" algn="ctr">
              <a:buNone/>
            </a:pPr>
            <a:r>
              <a:rPr lang="en-US" sz="3300" b="1" dirty="0">
                <a:solidFill>
                  <a:srgbClr val="C00000"/>
                </a:solidFill>
              </a:rPr>
              <a:t>  </a:t>
            </a:r>
            <a:r>
              <a:rPr lang="en-US" sz="3300" dirty="0"/>
              <a:t>Straight  Hydrocarbon chain</a:t>
            </a:r>
          </a:p>
          <a:p>
            <a:r>
              <a:rPr lang="en-US" sz="3300" dirty="0"/>
              <a:t>Examples:</a:t>
            </a:r>
          </a:p>
          <a:p>
            <a:pPr lvl="1"/>
            <a:r>
              <a:rPr lang="en-US" sz="3300" b="1" dirty="0">
                <a:solidFill>
                  <a:srgbClr val="C00000"/>
                </a:solidFill>
              </a:rPr>
              <a:t>Palmitic acid (C16)</a:t>
            </a:r>
          </a:p>
          <a:p>
            <a:pPr lvl="1"/>
            <a:r>
              <a:rPr lang="en-US" sz="3300" b="1" dirty="0">
                <a:solidFill>
                  <a:srgbClr val="C00000"/>
                </a:solidFill>
              </a:rPr>
              <a:t>Stearic acid (C18)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66725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Branched Chain Fatty acids: </a:t>
            </a:r>
          </a:p>
          <a:p>
            <a:pPr algn="ctr"/>
            <a:r>
              <a:rPr lang="en-US" sz="2400" dirty="0"/>
              <a:t>Possess Branched </a:t>
            </a:r>
            <a:r>
              <a:rPr lang="en-US" sz="2400" dirty="0" smtClean="0"/>
              <a:t>chains</a:t>
            </a:r>
            <a:endParaRPr lang="en-US" sz="2400" dirty="0"/>
          </a:p>
          <a:p>
            <a:r>
              <a:rPr lang="en-US" sz="2400" b="1" dirty="0"/>
              <a:t>Examples:</a:t>
            </a:r>
          </a:p>
          <a:p>
            <a:pPr lvl="1"/>
            <a:r>
              <a:rPr lang="en-US" sz="3600" b="1" dirty="0"/>
              <a:t>Isovaleric (C5)</a:t>
            </a:r>
          </a:p>
          <a:p>
            <a:pPr lvl="1"/>
            <a:endParaRPr lang="en-US" sz="2250" b="1" dirty="0"/>
          </a:p>
          <a:p>
            <a:pPr marL="294894" lvl="1" indent="0">
              <a:buNone/>
            </a:pPr>
            <a:endParaRPr lang="en-US" sz="2250" b="1" dirty="0"/>
          </a:p>
          <a:p>
            <a:pPr lvl="1"/>
            <a:r>
              <a:rPr lang="en-US" sz="3600" b="1" dirty="0"/>
              <a:t>Phytanic acid (Butter , dairy products)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1"/>
            <a:ext cx="5905500" cy="72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valer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13521"/>
            <a:ext cx="2209800" cy="10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60960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Cyclic Fatty acids :</a:t>
            </a:r>
          </a:p>
          <a:p>
            <a:pPr algn="ctr"/>
            <a:r>
              <a:rPr lang="en-US" sz="3000" dirty="0"/>
              <a:t>Contains Ring structure</a:t>
            </a:r>
          </a:p>
          <a:p>
            <a:r>
              <a:rPr lang="en-US" sz="3000" b="1" dirty="0"/>
              <a:t>Examples:</a:t>
            </a:r>
          </a:p>
          <a:p>
            <a:pPr lvl="1"/>
            <a:r>
              <a:rPr lang="en-US" sz="3000" b="1" dirty="0"/>
              <a:t>Chaulmoogric acid </a:t>
            </a:r>
          </a:p>
          <a:p>
            <a:pPr marL="294894" lvl="1" indent="0">
              <a:buNone/>
            </a:pPr>
            <a:r>
              <a:rPr lang="en-US" sz="2400" dirty="0"/>
              <a:t>(Used for Leprosy treatment in olden days)</a:t>
            </a:r>
          </a:p>
          <a:p>
            <a:pPr lvl="1"/>
            <a:r>
              <a:rPr lang="en-US" sz="3000" b="1" dirty="0"/>
              <a:t>Hydnocarpic acid</a:t>
            </a:r>
          </a:p>
          <a:p>
            <a:pPr lvl="1"/>
            <a:endParaRPr lang="en-US" sz="3000" b="1" dirty="0"/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2050" name="Picture 2" descr="C:\Users\user\Desktop\chaulmoogric ac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00551"/>
            <a:ext cx="5791200" cy="148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0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531" y="265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Look At Structural Forms Of Lipids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C00000"/>
                </a:solidFill>
              </a:rPr>
              <a:t>Depicts Its Features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15" descr="Cholesterol">
            <a:extLst>
              <a:ext uri="{FF2B5EF4-FFF2-40B4-BE49-F238E27FC236}">
                <a16:creationId xmlns:a16="http://schemas.microsoft.com/office/drawing/2014/main" xmlns="" id="{1FD3B1F1-EC14-4874-BABE-3B3DE4A4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31" y="1295400"/>
            <a:ext cx="2547038" cy="233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5"/>
          <p:cNvSpPr/>
          <p:nvPr/>
        </p:nvSpPr>
        <p:spPr>
          <a:xfrm>
            <a:off x="106016" y="3806257"/>
            <a:ext cx="3246783" cy="2899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5754170" y="3886201"/>
            <a:ext cx="3337199" cy="2819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430" y="3886201"/>
            <a:ext cx="2209801" cy="2819400"/>
          </a:xfrm>
          <a:prstGeom prst="rect">
            <a:avLst/>
          </a:prstGeom>
        </p:spPr>
      </p:pic>
      <p:pic>
        <p:nvPicPr>
          <p:cNvPr id="1028" name="Picture 4" descr="Image result for fatty aci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0" y="1249449"/>
            <a:ext cx="2802351" cy="255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eneral structure of fatty aci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" y="1295400"/>
            <a:ext cx="3059598" cy="25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7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5505450"/>
          </a:xfrm>
        </p:spPr>
        <p:txBody>
          <a:bodyPr/>
          <a:lstStyle/>
          <a:p>
            <a:pPr algn="ctr"/>
            <a:r>
              <a:rPr lang="en-US" sz="3000" b="1" dirty="0"/>
              <a:t>Hydroxy Fatty acids: 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</a:rPr>
              <a:t>Contain Hydroxyl Groups</a:t>
            </a:r>
          </a:p>
          <a:p>
            <a:r>
              <a:rPr lang="en-US" sz="3000" b="1" dirty="0"/>
              <a:t>Examples:</a:t>
            </a:r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Cerebronic acid (C24)/</a:t>
            </a:r>
          </a:p>
          <a:p>
            <a:pPr marL="294894" lvl="1" indent="0">
              <a:buNone/>
            </a:pPr>
            <a:r>
              <a:rPr lang="en-US" sz="3000" b="1" dirty="0"/>
              <a:t>  2-HydroxyTetracosanoic acid</a:t>
            </a:r>
          </a:p>
          <a:p>
            <a:pPr marL="294894" lvl="1" indent="0">
              <a:buNone/>
            </a:pPr>
            <a:endParaRPr lang="en-US" sz="3000" b="1" dirty="0" smtClean="0"/>
          </a:p>
          <a:p>
            <a:pPr marL="294894" lvl="1" indent="0">
              <a:buNone/>
            </a:pPr>
            <a:endParaRPr lang="en-US" sz="3000" b="1" dirty="0"/>
          </a:p>
          <a:p>
            <a:pPr lvl="1"/>
            <a:r>
              <a:rPr lang="en-US" sz="3000" b="1" dirty="0">
                <a:solidFill>
                  <a:srgbClr val="C00000"/>
                </a:solidFill>
              </a:rPr>
              <a:t>Ricinoleic acid(C18) </a:t>
            </a:r>
            <a:r>
              <a:rPr lang="en-US" sz="3000" b="1" dirty="0"/>
              <a:t>(Castor oil)</a:t>
            </a:r>
          </a:p>
          <a:p>
            <a:endParaRPr lang="en-US" dirty="0"/>
          </a:p>
        </p:txBody>
      </p:sp>
      <p:pic>
        <p:nvPicPr>
          <p:cNvPr id="3076" name="Picture 4" descr="http://biosiva.50webs.org/lip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86350"/>
            <a:ext cx="71628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55190"/>
            <a:ext cx="5257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5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610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Naming And Numbering</a:t>
            </a:r>
            <a:br>
              <a:rPr lang="en-US" sz="6000" b="1" dirty="0"/>
            </a:br>
            <a:r>
              <a:rPr lang="en-US" sz="6000" b="1" dirty="0"/>
              <a:t> Of Fatty Acids</a:t>
            </a:r>
          </a:p>
        </p:txBody>
      </p:sp>
    </p:spTree>
    <p:extLst>
      <p:ext uri="{BB962C8B-B14F-4D97-AF65-F5344CB8AC3E}">
        <p14:creationId xmlns:p14="http://schemas.microsoft.com/office/powerpoint/2010/main" val="33112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44577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3600" dirty="0"/>
              <a:t>Every Fatty acids has a:</a:t>
            </a:r>
          </a:p>
          <a:p>
            <a:pPr lvl="1"/>
            <a:r>
              <a:rPr lang="en-US" sz="3450" dirty="0"/>
              <a:t> </a:t>
            </a:r>
            <a:r>
              <a:rPr lang="en-US" sz="3600" b="1" dirty="0"/>
              <a:t>Common Name </a:t>
            </a:r>
          </a:p>
          <a:p>
            <a:pPr lvl="1"/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Systematic </a:t>
            </a:r>
            <a:r>
              <a:rPr lang="en-US" sz="3600" b="1" dirty="0" smtClean="0">
                <a:solidFill>
                  <a:srgbClr val="FF0000"/>
                </a:solidFill>
              </a:rPr>
              <a:t>Name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4533900"/>
          </a:xfrm>
        </p:spPr>
        <p:txBody>
          <a:bodyPr>
            <a:normAutofit/>
          </a:bodyPr>
          <a:lstStyle/>
          <a:p>
            <a:r>
              <a:rPr lang="en-US" sz="3600" dirty="0"/>
              <a:t>Most of the Fatty acids are known by their </a:t>
            </a:r>
            <a:r>
              <a:rPr lang="en-US" sz="3600" b="1" dirty="0"/>
              <a:t>common names</a:t>
            </a:r>
            <a:r>
              <a:rPr lang="en-US" sz="3600" dirty="0" smtClean="0"/>
              <a:t>.(Since </a:t>
            </a:r>
            <a:r>
              <a:rPr lang="en-US" sz="3600" dirty="0"/>
              <a:t>easy to use)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Systematic </a:t>
            </a:r>
            <a:r>
              <a:rPr lang="en-US" sz="3600" b="1" dirty="0">
                <a:solidFill>
                  <a:srgbClr val="FF0000"/>
                </a:solidFill>
              </a:rPr>
              <a:t>names </a:t>
            </a:r>
            <a:r>
              <a:rPr lang="en-US" sz="3600" dirty="0"/>
              <a:t>of Fatty acids are </a:t>
            </a:r>
            <a:r>
              <a:rPr lang="en-US" sz="3600" b="1" dirty="0"/>
              <a:t>limited in use</a:t>
            </a:r>
            <a:r>
              <a:rPr lang="en-US" sz="3600" dirty="0" smtClean="0"/>
              <a:t>. (</a:t>
            </a:r>
            <a:r>
              <a:rPr lang="en-US" sz="3600" dirty="0"/>
              <a:t>Since not easy to use)</a:t>
            </a:r>
          </a:p>
        </p:txBody>
      </p:sp>
    </p:spTree>
    <p:extLst>
      <p:ext uri="{BB962C8B-B14F-4D97-AF65-F5344CB8AC3E}">
        <p14:creationId xmlns:p14="http://schemas.microsoft.com/office/powerpoint/2010/main" val="26106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Remember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" y="2299953"/>
            <a:ext cx="8229600" cy="4525963"/>
          </a:xfrm>
        </p:spPr>
        <p:txBody>
          <a:bodyPr/>
          <a:lstStyle/>
          <a:p>
            <a:r>
              <a:rPr lang="en-US" sz="4950" b="1" dirty="0">
                <a:solidFill>
                  <a:srgbClr val="C00000"/>
                </a:solidFill>
              </a:rPr>
              <a:t>Long chain Fatty acids </a:t>
            </a:r>
            <a:r>
              <a:rPr lang="en-US" sz="4950" dirty="0"/>
              <a:t>are </a:t>
            </a:r>
            <a:r>
              <a:rPr lang="en-US" sz="4950" dirty="0" smtClean="0"/>
              <a:t>also termed </a:t>
            </a:r>
            <a:r>
              <a:rPr lang="en-US" sz="4950" dirty="0"/>
              <a:t>as </a:t>
            </a:r>
            <a:r>
              <a:rPr lang="en-US" sz="4950" b="1" dirty="0"/>
              <a:t>Acyl chains</a:t>
            </a:r>
            <a:r>
              <a:rPr lang="en-US" sz="4950" dirty="0"/>
              <a:t>.</a:t>
            </a:r>
          </a:p>
          <a:p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37719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dirty="0"/>
              <a:t>The systematic names of   </a:t>
            </a:r>
            <a:r>
              <a:rPr lang="en-US" sz="3600" b="1" dirty="0">
                <a:solidFill>
                  <a:srgbClr val="FF0000"/>
                </a:solidFill>
              </a:rPr>
              <a:t>Saturated Fatty acids </a:t>
            </a:r>
            <a:r>
              <a:rPr lang="en-US" sz="3600" dirty="0"/>
              <a:t>are named by adding </a:t>
            </a:r>
            <a:r>
              <a:rPr lang="en-US" sz="3600" b="1" dirty="0"/>
              <a:t>suffix ‘anoic’.</a:t>
            </a:r>
          </a:p>
          <a:p>
            <a:pPr marL="0" indent="0">
              <a:buNone/>
            </a:pPr>
            <a:endParaRPr lang="en-US" sz="3600" b="1" dirty="0"/>
          </a:p>
          <a:p>
            <a:pPr>
              <a:buFont typeface="Wingdings" pitchFamily="2" charset="2"/>
              <a:buChar char="v"/>
            </a:pPr>
            <a:r>
              <a:rPr lang="en-US" sz="3600" b="1" dirty="0"/>
              <a:t> </a:t>
            </a:r>
            <a:r>
              <a:rPr lang="en-US" sz="3600" dirty="0"/>
              <a:t>Example : </a:t>
            </a:r>
            <a:r>
              <a:rPr lang="en-US" sz="3600" dirty="0" smtClean="0"/>
              <a:t>Palmitic </a:t>
            </a:r>
            <a:r>
              <a:rPr lang="en-US" sz="3600" dirty="0"/>
              <a:t>acid- C16/ </a:t>
            </a:r>
            <a:r>
              <a:rPr lang="en-US" sz="3600" b="1" dirty="0">
                <a:solidFill>
                  <a:srgbClr val="C00000"/>
                </a:solidFill>
              </a:rPr>
              <a:t>Hexadecanoic acid </a:t>
            </a:r>
          </a:p>
        </p:txBody>
      </p:sp>
    </p:spTree>
    <p:extLst>
      <p:ext uri="{BB962C8B-B14F-4D97-AF65-F5344CB8AC3E}">
        <p14:creationId xmlns:p14="http://schemas.microsoft.com/office/powerpoint/2010/main" val="338015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6096000"/>
          </a:xfrm>
        </p:spPr>
        <p:txBody>
          <a:bodyPr/>
          <a:lstStyle/>
          <a:p>
            <a:r>
              <a:rPr lang="en-US" sz="3600" dirty="0"/>
              <a:t>The systematic names of </a:t>
            </a:r>
            <a:r>
              <a:rPr lang="en-US" sz="3600" b="1" dirty="0"/>
              <a:t>Unsaturated Fatty acids </a:t>
            </a:r>
            <a:r>
              <a:rPr lang="en-US" sz="3600" dirty="0"/>
              <a:t>are named by </a:t>
            </a:r>
            <a:r>
              <a:rPr lang="en-US" sz="3600" b="1" dirty="0">
                <a:solidFill>
                  <a:srgbClr val="C00000"/>
                </a:solidFill>
              </a:rPr>
              <a:t>suffix ‘enoic’. 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Example: </a:t>
            </a:r>
            <a:r>
              <a:rPr lang="en-US" sz="3600" dirty="0"/>
              <a:t>Oleic acid- </a:t>
            </a:r>
            <a:r>
              <a:rPr lang="en-US" sz="3600" dirty="0" smtClean="0"/>
              <a:t>C18/ Octadeca</a:t>
            </a:r>
            <a:r>
              <a:rPr lang="en-US" sz="3600" b="1" dirty="0" smtClean="0">
                <a:solidFill>
                  <a:srgbClr val="C00000"/>
                </a:solidFill>
              </a:rPr>
              <a:t>enoic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smtClean="0"/>
              <a:t>acid</a:t>
            </a:r>
            <a:endParaRPr lang="en-US" sz="3600" b="1" dirty="0"/>
          </a:p>
          <a:p>
            <a:endParaRPr lang="en-US" sz="3600" b="1" dirty="0">
              <a:solidFill>
                <a:srgbClr val="C00000"/>
              </a:solidFill>
            </a:endParaRPr>
          </a:p>
          <a:p>
            <a:endParaRPr lang="en-US" sz="21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1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1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4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429512"/>
              </p:ext>
            </p:extLst>
          </p:nvPr>
        </p:nvGraphicFramePr>
        <p:xfrm>
          <a:off x="0" y="-152401"/>
          <a:ext cx="9144000" cy="701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3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9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0469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S.N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Common Name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Systematic Name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637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Palmitic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Hexadec</a:t>
                      </a:r>
                      <a:r>
                        <a:rPr lang="en-US" sz="3600" b="1" dirty="0" smtClean="0"/>
                        <a:t>anoic</a:t>
                      </a:r>
                      <a:r>
                        <a:rPr lang="en-US" sz="3600" baseline="0" dirty="0" smtClean="0"/>
                        <a:t> 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1933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Stearic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</a:t>
                      </a:r>
                      <a:r>
                        <a:rPr lang="en-US" sz="3600" b="1" dirty="0" smtClean="0"/>
                        <a:t>anoic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37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Oleic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enoic</a:t>
                      </a:r>
                      <a:r>
                        <a:rPr lang="en-US" sz="3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600" dirty="0" smtClean="0"/>
                        <a:t>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637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Linoleic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/>
                        <a:t>di</a:t>
                      </a: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enoic</a:t>
                      </a:r>
                      <a:r>
                        <a:rPr lang="en-US" sz="3600" dirty="0" smtClean="0"/>
                        <a:t> 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637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Linolenic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Octadeca</a:t>
                      </a:r>
                      <a:r>
                        <a:rPr lang="en-US" sz="3600" b="1" dirty="0" smtClean="0"/>
                        <a:t>tri</a:t>
                      </a: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enoic</a:t>
                      </a:r>
                      <a:r>
                        <a:rPr lang="en-US" sz="3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600" dirty="0" smtClean="0"/>
                        <a:t>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98287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Arachidonic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Eicosa</a:t>
                      </a:r>
                      <a:r>
                        <a:rPr lang="en-US" sz="3600" b="1" dirty="0" smtClean="0"/>
                        <a:t>tetra</a:t>
                      </a: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enoic</a:t>
                      </a:r>
                      <a:r>
                        <a:rPr lang="en-US" sz="36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600" dirty="0" smtClean="0"/>
                        <a:t>acid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0350"/>
            <a:ext cx="8305800" cy="857250"/>
          </a:xfrm>
        </p:spPr>
        <p:txBody>
          <a:bodyPr/>
          <a:lstStyle/>
          <a:p>
            <a:pPr algn="ctr"/>
            <a:r>
              <a:rPr lang="en-US" b="1" dirty="0"/>
              <a:t>Numbering Of Fatty Acids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63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5105400"/>
          </a:xfrm>
        </p:spPr>
        <p:txBody>
          <a:bodyPr>
            <a:normAutofit/>
          </a:bodyPr>
          <a:lstStyle/>
          <a:p>
            <a:r>
              <a:rPr lang="en-US" sz="4800" b="1" dirty="0"/>
              <a:t>Numbering of </a:t>
            </a:r>
            <a:r>
              <a:rPr lang="en-US" sz="4800" b="1" dirty="0" smtClean="0"/>
              <a:t> Carbon atoms of Fatty </a:t>
            </a:r>
            <a:r>
              <a:rPr lang="en-US" sz="4800" b="1" dirty="0"/>
              <a:t>acids is done from </a:t>
            </a:r>
            <a:r>
              <a:rPr lang="en-US" sz="4800" b="1" dirty="0" smtClean="0"/>
              <a:t>:</a:t>
            </a:r>
          </a:p>
          <a:p>
            <a:pPr marL="0" indent="0">
              <a:buNone/>
            </a:pPr>
            <a:endParaRPr lang="en-US" sz="4800" b="1" dirty="0"/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Both 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C00000"/>
                </a:solidFill>
              </a:rPr>
              <a:t>ends of Fatty </a:t>
            </a:r>
            <a:r>
              <a:rPr lang="en-US" sz="4800" b="1" dirty="0" smtClean="0">
                <a:solidFill>
                  <a:srgbClr val="C00000"/>
                </a:solidFill>
              </a:rPr>
              <a:t>acids-  </a:t>
            </a:r>
          </a:p>
          <a:p>
            <a:pPr lvl="2"/>
            <a:r>
              <a:rPr lang="en-US" sz="4400" b="1" dirty="0" smtClean="0">
                <a:solidFill>
                  <a:srgbClr val="0070C0"/>
                </a:solidFill>
              </a:rPr>
              <a:t>∆ end/</a:t>
            </a:r>
            <a:r>
              <a:rPr lang="el-GR" sz="4400" b="1" dirty="0" smtClean="0">
                <a:solidFill>
                  <a:srgbClr val="0070C0"/>
                </a:solidFill>
              </a:rPr>
              <a:t>α</a:t>
            </a:r>
            <a:r>
              <a:rPr lang="en-US" sz="4400" b="1" dirty="0" smtClean="0">
                <a:solidFill>
                  <a:srgbClr val="0070C0"/>
                </a:solidFill>
              </a:rPr>
              <a:t> end </a:t>
            </a:r>
          </a:p>
          <a:p>
            <a:pPr lvl="2"/>
            <a:r>
              <a:rPr lang="el-GR" sz="4400" b="1" dirty="0" smtClean="0">
                <a:solidFill>
                  <a:srgbClr val="0070C0"/>
                </a:solidFill>
              </a:rPr>
              <a:t>ω</a:t>
            </a:r>
            <a:r>
              <a:rPr lang="en-US" sz="4400" b="1" dirty="0" smtClean="0">
                <a:solidFill>
                  <a:srgbClr val="0070C0"/>
                </a:solidFill>
              </a:rPr>
              <a:t> end</a:t>
            </a:r>
          </a:p>
          <a:p>
            <a:pPr marL="457200" lvl="1" indent="0">
              <a:buNone/>
            </a:pP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0" y="0"/>
            <a:ext cx="9144000" cy="6629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Lipids are </a:t>
            </a:r>
            <a:r>
              <a:rPr lang="en-US" sz="3600" b="1" dirty="0" smtClean="0"/>
              <a:t>:</a:t>
            </a:r>
            <a:endParaRPr lang="en-US" sz="3600" b="1" dirty="0"/>
          </a:p>
          <a:p>
            <a:r>
              <a:rPr lang="en-US" sz="3600" b="1" dirty="0"/>
              <a:t>Organic Biomolecules</a:t>
            </a:r>
          </a:p>
          <a:p>
            <a:r>
              <a:rPr lang="en-US" sz="3600" b="1" dirty="0"/>
              <a:t>Occurs</a:t>
            </a:r>
            <a:r>
              <a:rPr lang="en-US" sz="3600" dirty="0"/>
              <a:t> in </a:t>
            </a:r>
            <a:r>
              <a:rPr lang="en-US" sz="3600" b="1" dirty="0"/>
              <a:t>Plants and </a:t>
            </a:r>
            <a:r>
              <a:rPr lang="en-US" sz="3600" b="1" dirty="0" smtClean="0"/>
              <a:t>Animals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Food </a:t>
            </a:r>
            <a:r>
              <a:rPr lang="en-US" sz="3600" b="1" dirty="0" smtClean="0">
                <a:solidFill>
                  <a:schemeClr val="accent1"/>
                </a:solidFill>
              </a:rPr>
              <a:t>Constituents/Nutrients</a:t>
            </a:r>
            <a:endParaRPr lang="en-US" sz="3600" b="1" dirty="0"/>
          </a:p>
          <a:p>
            <a:r>
              <a:rPr lang="en-US" sz="3600" b="1" dirty="0" smtClean="0">
                <a:solidFill>
                  <a:schemeClr val="accent1"/>
                </a:solidFill>
              </a:rPr>
              <a:t>Chemically Esters - has </a:t>
            </a:r>
            <a:r>
              <a:rPr lang="en-US" sz="3600" b="1" dirty="0">
                <a:solidFill>
                  <a:schemeClr val="accent1"/>
                </a:solidFill>
              </a:rPr>
              <a:t>Ester </a:t>
            </a:r>
            <a:r>
              <a:rPr lang="en-US" sz="3600" b="1" dirty="0" smtClean="0">
                <a:solidFill>
                  <a:schemeClr val="accent1"/>
                </a:solidFill>
              </a:rPr>
              <a:t>Bonds(-COO)</a:t>
            </a:r>
            <a:endParaRPr lang="en-US" sz="3600" b="1" dirty="0"/>
          </a:p>
          <a:p>
            <a:r>
              <a:rPr lang="en-US" sz="3600" b="1" dirty="0" smtClean="0">
                <a:solidFill>
                  <a:srgbClr val="C00000"/>
                </a:solidFill>
              </a:rPr>
              <a:t>Heterogeneous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Hydrophobic </a:t>
            </a:r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sz="3600" b="1" dirty="0" smtClean="0">
                <a:solidFill>
                  <a:srgbClr val="FF0000"/>
                </a:solidFill>
              </a:rPr>
              <a:t>Secondary </a:t>
            </a:r>
            <a:r>
              <a:rPr lang="en-US" sz="3600" b="1" dirty="0">
                <a:solidFill>
                  <a:srgbClr val="FF0000"/>
                </a:solidFill>
              </a:rPr>
              <a:t>Source of Energy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Structural </a:t>
            </a:r>
            <a:r>
              <a:rPr lang="en-US" sz="3600" b="1" dirty="0" smtClean="0">
                <a:solidFill>
                  <a:srgbClr val="FF0000"/>
                </a:solidFill>
              </a:rPr>
              <a:t>Components of Biomembranes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Signaling and Nerve Impulse Transduction</a:t>
            </a: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Numbering Of Fatty acid From Carboxyl/</a:t>
            </a:r>
            <a:r>
              <a:rPr lang="en-US" b="1" dirty="0"/>
              <a:t> ∆ end </a:t>
            </a:r>
            <a:r>
              <a:rPr lang="en-US" b="1" dirty="0" smtClean="0"/>
              <a:t>(</a:t>
            </a:r>
            <a:r>
              <a:rPr lang="el-GR" b="1" dirty="0" smtClean="0"/>
              <a:t>α</a:t>
            </a:r>
            <a:r>
              <a:rPr lang="en-US" b="1" dirty="0" smtClean="0"/>
              <a:t> end)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dirty="0"/>
              <a:t>From </a:t>
            </a:r>
            <a:r>
              <a:rPr lang="en-US" sz="3600" b="1" dirty="0"/>
              <a:t>Carboxyl Group end(</a:t>
            </a:r>
            <a:r>
              <a:rPr lang="en-US" sz="3600" b="1" dirty="0" smtClean="0"/>
              <a:t>∆ end )</a:t>
            </a:r>
            <a:r>
              <a:rPr lang="en-US" sz="3600" dirty="0" smtClean="0"/>
              <a:t> </a:t>
            </a:r>
            <a:r>
              <a:rPr lang="en-US" sz="3600" dirty="0"/>
              <a:t>: </a:t>
            </a:r>
            <a:endParaRPr lang="en-US" sz="36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/>
              <a:t>Carboxylic </a:t>
            </a:r>
            <a:r>
              <a:rPr lang="en-US" sz="3600" dirty="0"/>
              <a:t>acid group of Fatty acid is </a:t>
            </a:r>
            <a:r>
              <a:rPr lang="en-US" sz="3600" dirty="0" smtClean="0"/>
              <a:t>numbered as C1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/>
              <a:t>C2 is next </a:t>
            </a:r>
            <a:r>
              <a:rPr lang="en-US" sz="3600" dirty="0" smtClean="0"/>
              <a:t>adjacent Carbon atom  ,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smtClean="0"/>
              <a:t>C3 </a:t>
            </a:r>
            <a:r>
              <a:rPr lang="en-US" sz="3600" dirty="0"/>
              <a:t>and so </a:t>
            </a:r>
            <a:r>
              <a:rPr lang="en-US" sz="3600" dirty="0" smtClean="0"/>
              <a:t>onn……….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9144000" cy="3657600"/>
          </a:xfrm>
        </p:spPr>
        <p:txBody>
          <a:bodyPr/>
          <a:lstStyle/>
          <a:p>
            <a:r>
              <a:rPr lang="el-GR" sz="4050" b="1" dirty="0" smtClean="0">
                <a:solidFill>
                  <a:srgbClr val="C00000"/>
                </a:solidFill>
              </a:rPr>
              <a:t>α </a:t>
            </a:r>
            <a:r>
              <a:rPr lang="en-US" sz="4050" b="1" dirty="0" smtClean="0">
                <a:solidFill>
                  <a:srgbClr val="C00000"/>
                </a:solidFill>
              </a:rPr>
              <a:t>Carbon </a:t>
            </a:r>
            <a:r>
              <a:rPr lang="en-US" sz="4050" b="1" dirty="0">
                <a:solidFill>
                  <a:srgbClr val="C00000"/>
                </a:solidFill>
              </a:rPr>
              <a:t>atom </a:t>
            </a:r>
            <a:r>
              <a:rPr lang="en-US" sz="4050" dirty="0" smtClean="0"/>
              <a:t>is next </a:t>
            </a:r>
            <a:r>
              <a:rPr lang="en-US" sz="4050" dirty="0"/>
              <a:t>to the  functional group –COOH of a Fatty </a:t>
            </a:r>
            <a:r>
              <a:rPr lang="en-US" sz="4050" dirty="0" smtClean="0"/>
              <a:t>acid.</a:t>
            </a:r>
          </a:p>
          <a:p>
            <a:pPr marL="0" indent="0">
              <a:buNone/>
            </a:pPr>
            <a:endParaRPr lang="en-US" sz="4050" dirty="0" smtClean="0"/>
          </a:p>
          <a:p>
            <a:r>
              <a:rPr lang="en-US" sz="4050" b="1" dirty="0">
                <a:solidFill>
                  <a:srgbClr val="C00000"/>
                </a:solidFill>
              </a:rPr>
              <a:t>N</a:t>
            </a:r>
            <a:r>
              <a:rPr lang="en-US" sz="4050" b="1" dirty="0" smtClean="0">
                <a:solidFill>
                  <a:srgbClr val="C00000"/>
                </a:solidFill>
              </a:rPr>
              <a:t>ext to </a:t>
            </a:r>
            <a:r>
              <a:rPr lang="el-GR" sz="4050" b="1" dirty="0">
                <a:solidFill>
                  <a:srgbClr val="C00000"/>
                </a:solidFill>
              </a:rPr>
              <a:t>α</a:t>
            </a:r>
            <a:r>
              <a:rPr lang="en-US" sz="4050" b="1" dirty="0">
                <a:solidFill>
                  <a:srgbClr val="C00000"/>
                </a:solidFill>
              </a:rPr>
              <a:t> </a:t>
            </a:r>
            <a:r>
              <a:rPr lang="en-US" sz="4050" b="1" dirty="0" smtClean="0">
                <a:solidFill>
                  <a:srgbClr val="C00000"/>
                </a:solidFill>
              </a:rPr>
              <a:t> </a:t>
            </a:r>
            <a:r>
              <a:rPr lang="en-US" sz="4050" b="1" dirty="0">
                <a:solidFill>
                  <a:srgbClr val="C00000"/>
                </a:solidFill>
              </a:rPr>
              <a:t>Carbon is </a:t>
            </a:r>
            <a:r>
              <a:rPr lang="el-GR" sz="4050" b="1" dirty="0">
                <a:solidFill>
                  <a:srgbClr val="C00000"/>
                </a:solidFill>
              </a:rPr>
              <a:t>β</a:t>
            </a:r>
            <a:r>
              <a:rPr lang="en-US" sz="4050" b="1" dirty="0">
                <a:solidFill>
                  <a:srgbClr val="C00000"/>
                </a:solidFill>
              </a:rPr>
              <a:t>, </a:t>
            </a:r>
            <a:r>
              <a:rPr lang="el-GR" sz="4050" b="1" dirty="0">
                <a:solidFill>
                  <a:srgbClr val="C00000"/>
                </a:solidFill>
              </a:rPr>
              <a:t>γ</a:t>
            </a:r>
            <a:r>
              <a:rPr lang="en-US" sz="4050" b="1" dirty="0">
                <a:solidFill>
                  <a:srgbClr val="C00000"/>
                </a:solidFill>
              </a:rPr>
              <a:t>,</a:t>
            </a:r>
            <a:r>
              <a:rPr lang="el-GR" sz="4050" b="1" dirty="0">
                <a:solidFill>
                  <a:srgbClr val="C00000"/>
                </a:solidFill>
              </a:rPr>
              <a:t>δ</a:t>
            </a:r>
            <a:r>
              <a:rPr lang="en-US" sz="4050" b="1" dirty="0">
                <a:solidFill>
                  <a:srgbClr val="C00000"/>
                </a:solidFill>
              </a:rPr>
              <a:t> ,</a:t>
            </a:r>
            <a:r>
              <a:rPr lang="el-GR" sz="4050" b="1" dirty="0">
                <a:solidFill>
                  <a:srgbClr val="C00000"/>
                </a:solidFill>
              </a:rPr>
              <a:t>ε</a:t>
            </a:r>
            <a:r>
              <a:rPr lang="en-US" sz="4050" b="1" dirty="0">
                <a:solidFill>
                  <a:srgbClr val="C00000"/>
                </a:solidFill>
              </a:rPr>
              <a:t> and so onn.</a:t>
            </a:r>
          </a:p>
          <a:p>
            <a:pPr marL="0" indent="0">
              <a:buNone/>
            </a:pPr>
            <a:endParaRPr lang="en-US" sz="4050" dirty="0"/>
          </a:p>
          <a:p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991600" cy="3829050"/>
          </a:xfrm>
        </p:spPr>
        <p:txBody>
          <a:bodyPr>
            <a:normAutofit/>
          </a:bodyPr>
          <a:lstStyle/>
          <a:p>
            <a:r>
              <a:rPr lang="en-US" sz="4500" dirty="0"/>
              <a:t>Carbon atoms from Methyl(–CH3) group /</a:t>
            </a:r>
            <a:r>
              <a:rPr lang="en-US" sz="4500" dirty="0" smtClean="0"/>
              <a:t>non </a:t>
            </a:r>
            <a:r>
              <a:rPr lang="en-US" sz="4500" dirty="0"/>
              <a:t>polar end(</a:t>
            </a:r>
            <a:r>
              <a:rPr lang="el-GR" sz="4500" dirty="0"/>
              <a:t>ω</a:t>
            </a:r>
            <a:r>
              <a:rPr lang="en-US" sz="4500" dirty="0"/>
              <a:t>) of a fatty acid are numbered as </a:t>
            </a:r>
            <a:r>
              <a:rPr lang="el-GR" sz="4500" b="1" dirty="0"/>
              <a:t>ω</a:t>
            </a:r>
            <a:r>
              <a:rPr lang="en-US" sz="4500" b="1" dirty="0"/>
              <a:t>1,</a:t>
            </a:r>
            <a:r>
              <a:rPr lang="el-GR" sz="4500" b="1" dirty="0"/>
              <a:t>ω</a:t>
            </a:r>
            <a:r>
              <a:rPr lang="en-US" sz="4500" b="1" dirty="0"/>
              <a:t>2,</a:t>
            </a:r>
            <a:r>
              <a:rPr lang="el-GR" sz="4500" b="1" dirty="0"/>
              <a:t>ω</a:t>
            </a:r>
            <a:r>
              <a:rPr lang="en-US" sz="4500" b="1" dirty="0"/>
              <a:t>3 and so onn</a:t>
            </a:r>
            <a:r>
              <a:rPr lang="en-US" sz="4500" dirty="0"/>
              <a:t>.</a:t>
            </a:r>
          </a:p>
        </p:txBody>
      </p:sp>
      <p:pic>
        <p:nvPicPr>
          <p:cNvPr id="2050" name="Picture 2" descr="Image result for alpha beta gamma c atom of a Fatty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067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75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Nomenclature Of Fatty acids</a:t>
            </a:r>
          </a:p>
        </p:txBody>
      </p:sp>
    </p:spTree>
    <p:extLst>
      <p:ext uri="{BB962C8B-B14F-4D97-AF65-F5344CB8AC3E}">
        <p14:creationId xmlns:p14="http://schemas.microsoft.com/office/powerpoint/2010/main" val="31232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85800"/>
            <a:ext cx="8458200" cy="5486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300" b="1" dirty="0"/>
              <a:t>FA Nomenclature is Based On</a:t>
            </a:r>
          </a:p>
          <a:p>
            <a:pPr marL="0" indent="0" algn="ctr">
              <a:buNone/>
            </a:pPr>
            <a:endParaRPr lang="en-US" sz="3300" b="1" dirty="0"/>
          </a:p>
          <a:p>
            <a:pPr eaLnBrk="1" hangingPunct="1"/>
            <a:r>
              <a:rPr lang="en-US" sz="2700" b="1" dirty="0">
                <a:solidFill>
                  <a:srgbClr val="C00000"/>
                </a:solidFill>
              </a:rPr>
              <a:t>Chain </a:t>
            </a:r>
            <a:r>
              <a:rPr lang="en-US" sz="2700" b="1" dirty="0" smtClean="0">
                <a:solidFill>
                  <a:srgbClr val="C00000"/>
                </a:solidFill>
              </a:rPr>
              <a:t>length/Total Number of Carbon atoms in a FA.</a:t>
            </a:r>
            <a:endParaRPr lang="en-US" sz="2700" b="1" dirty="0">
              <a:solidFill>
                <a:srgbClr val="C00000"/>
              </a:solidFill>
            </a:endParaRPr>
          </a:p>
          <a:p>
            <a:pPr lvl="1" eaLnBrk="1" hangingPunct="1"/>
            <a:r>
              <a:rPr lang="en-US" sz="2700" dirty="0" smtClean="0"/>
              <a:t>Count Number </a:t>
            </a:r>
            <a:r>
              <a:rPr lang="en-US" sz="2700" dirty="0"/>
              <a:t>of Carbon atoms in </a:t>
            </a:r>
            <a:r>
              <a:rPr lang="en-US" sz="2700" dirty="0" smtClean="0"/>
              <a:t>FA</a:t>
            </a:r>
          </a:p>
          <a:p>
            <a:pPr marL="457200" lvl="1" indent="0" eaLnBrk="1" hangingPunct="1">
              <a:buNone/>
            </a:pPr>
            <a:endParaRPr lang="en-US" sz="2700" dirty="0"/>
          </a:p>
          <a:p>
            <a:pPr eaLnBrk="1" hangingPunct="1"/>
            <a:r>
              <a:rPr lang="en-US" sz="2700" b="1" dirty="0">
                <a:solidFill>
                  <a:srgbClr val="C00000"/>
                </a:solidFill>
              </a:rPr>
              <a:t> Number and Position  of Double </a:t>
            </a:r>
            <a:r>
              <a:rPr lang="en-US" sz="2700" b="1" dirty="0" smtClean="0">
                <a:solidFill>
                  <a:srgbClr val="C00000"/>
                </a:solidFill>
              </a:rPr>
              <a:t>bonds</a:t>
            </a:r>
          </a:p>
          <a:p>
            <a:pPr marL="0" indent="0" eaLnBrk="1" hangingPunct="1">
              <a:buNone/>
            </a:pPr>
            <a:endParaRPr lang="en-US" sz="2700" b="1" dirty="0" smtClean="0">
              <a:solidFill>
                <a:srgbClr val="C00000"/>
              </a:solidFill>
            </a:endParaRPr>
          </a:p>
          <a:p>
            <a:pPr lvl="1"/>
            <a:r>
              <a:rPr lang="en-US" dirty="0"/>
              <a:t>Position of double bond </a:t>
            </a:r>
            <a:r>
              <a:rPr lang="en-US" b="1" dirty="0"/>
              <a:t>from Carboxyl/Delta </a:t>
            </a:r>
            <a:r>
              <a:rPr lang="en-US" b="1" dirty="0" smtClean="0"/>
              <a:t>end</a:t>
            </a:r>
          </a:p>
          <a:p>
            <a:pPr marL="457200" lvl="1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lvl="1" eaLnBrk="1" hangingPunct="1"/>
            <a:r>
              <a:rPr lang="en-US" sz="2700" dirty="0"/>
              <a:t>Position of double bond </a:t>
            </a:r>
            <a:r>
              <a:rPr lang="en-US" sz="2700" b="1" dirty="0"/>
              <a:t>from </a:t>
            </a:r>
            <a:r>
              <a:rPr lang="en-US" sz="2700" b="1" dirty="0" smtClean="0"/>
              <a:t>Methyl/Omega</a:t>
            </a:r>
          </a:p>
          <a:p>
            <a:pPr marL="294894" lvl="1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7944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7185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Short Hand Representations </a:t>
            </a:r>
            <a:br>
              <a:rPr lang="en-US" sz="4050" b="1" dirty="0">
                <a:solidFill>
                  <a:srgbClr val="C00000"/>
                </a:solidFill>
              </a:rPr>
            </a:br>
            <a:r>
              <a:rPr lang="en-US" sz="4050" b="1" dirty="0">
                <a:solidFill>
                  <a:srgbClr val="C00000"/>
                </a:solidFill>
              </a:rPr>
              <a:t>of Fatty acids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534400" cy="55245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Short Hand Representations 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C00000"/>
                </a:solidFill>
              </a:rPr>
              <a:t>of Fatty acids:</a:t>
            </a:r>
          </a:p>
          <a:p>
            <a:pPr lvl="1"/>
            <a:r>
              <a:rPr lang="en-US" sz="3225" b="1" dirty="0"/>
              <a:t>Palmitic Acid (16:0)</a:t>
            </a:r>
          </a:p>
          <a:p>
            <a:pPr lvl="1"/>
            <a:r>
              <a:rPr lang="en-US" sz="3225" b="1" dirty="0">
                <a:sym typeface="Wingdings" pitchFamily="2" charset="2"/>
              </a:rPr>
              <a:t>Palmitoleic acid (16:1;9</a:t>
            </a:r>
            <a:r>
              <a:rPr lang="en-US" sz="3225" b="1" dirty="0" smtClean="0">
                <a:sym typeface="Wingdings" pitchFamily="2" charset="2"/>
              </a:rPr>
              <a:t>)</a:t>
            </a:r>
          </a:p>
          <a:p>
            <a:pPr lvl="1"/>
            <a:r>
              <a:rPr lang="en-US" sz="3225" b="1" dirty="0">
                <a:sym typeface="Wingdings" pitchFamily="2" charset="2"/>
              </a:rPr>
              <a:t>\</a:t>
            </a:r>
          </a:p>
          <a:p>
            <a:r>
              <a:rPr lang="en-US" sz="3000" b="1" dirty="0">
                <a:solidFill>
                  <a:srgbClr val="C00000"/>
                </a:solidFill>
                <a:sym typeface="Wingdings" pitchFamily="2" charset="2"/>
              </a:rPr>
              <a:t>First digit stands </a:t>
            </a:r>
            <a:r>
              <a:rPr lang="en-US" sz="3000" dirty="0">
                <a:sym typeface="Wingdings" pitchFamily="2" charset="2"/>
              </a:rPr>
              <a:t>for total number of carbon atoms in the fatty acid.</a:t>
            </a:r>
          </a:p>
          <a:p>
            <a:r>
              <a:rPr lang="en-US" sz="3000" b="1" dirty="0">
                <a:solidFill>
                  <a:srgbClr val="C00000"/>
                </a:solidFill>
                <a:sym typeface="Wingdings" pitchFamily="2" charset="2"/>
              </a:rPr>
              <a:t>Second digit designates </a:t>
            </a:r>
            <a:r>
              <a:rPr lang="en-US" sz="3000" dirty="0">
                <a:sym typeface="Wingdings" pitchFamily="2" charset="2"/>
              </a:rPr>
              <a:t>number of double bonds.</a:t>
            </a:r>
          </a:p>
          <a:p>
            <a:r>
              <a:rPr lang="en-US" sz="3000" b="1" dirty="0">
                <a:solidFill>
                  <a:srgbClr val="C00000"/>
                </a:solidFill>
                <a:sym typeface="Wingdings" pitchFamily="2" charset="2"/>
              </a:rPr>
              <a:t>Third digit  onwards </a:t>
            </a:r>
            <a:r>
              <a:rPr lang="en-US" sz="3000" dirty="0">
                <a:sym typeface="Wingdings" pitchFamily="2" charset="2"/>
              </a:rPr>
              <a:t>indicates the position of double bonds.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9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700" b="1" dirty="0"/>
              <a:t>Named according to chain length</a:t>
            </a:r>
          </a:p>
          <a:p>
            <a:pPr lvl="1" eaLnBrk="1" hangingPunct="1"/>
            <a:r>
              <a:rPr lang="en-US" sz="2700" b="1" dirty="0"/>
              <a:t>C18</a:t>
            </a:r>
            <a:r>
              <a:rPr lang="en-US" sz="2700" baseline="-25000" dirty="0"/>
              <a:t/>
            </a:r>
            <a:br>
              <a:rPr lang="en-US" sz="2700" baseline="-25000" dirty="0"/>
            </a:br>
            <a:r>
              <a:rPr lang="en-US" sz="2700" baseline="-25000" dirty="0"/>
              <a:t/>
            </a:r>
            <a:br>
              <a:rPr lang="en-US" sz="2700" baseline="-25000" dirty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8686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700" b="1" dirty="0"/>
              <a:t>Named according to the number of </a:t>
            </a:r>
            <a:br>
              <a:rPr lang="en-US" sz="2700" b="1" dirty="0"/>
            </a:br>
            <a:r>
              <a:rPr lang="en-US" sz="2700" b="1" dirty="0"/>
              <a:t>double bonds</a:t>
            </a:r>
          </a:p>
          <a:p>
            <a:pPr lvl="1" eaLnBrk="1" hangingPunct="1"/>
            <a:r>
              <a:rPr lang="en-US" sz="2700" b="1" dirty="0"/>
              <a:t>C18:0</a:t>
            </a:r>
            <a:r>
              <a:rPr lang="en-US" sz="2700" baseline="-25000" dirty="0"/>
              <a:t/>
            </a:r>
            <a:br>
              <a:rPr lang="en-US" sz="2700" baseline="-25000" dirty="0"/>
            </a:br>
            <a:endParaRPr lang="en-US" sz="2700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000500"/>
            <a:ext cx="76073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048001" y="5029201"/>
            <a:ext cx="2112757" cy="692497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30479" bIns="0">
            <a:spAutoFit/>
          </a:bodyPr>
          <a:lstStyle/>
          <a:p>
            <a:pPr marL="29766"/>
            <a:r>
              <a:rPr lang="en-US" sz="2250">
                <a:latin typeface="Gill Sans" charset="0"/>
                <a:sym typeface="Gill Sans" charset="0"/>
              </a:rPr>
              <a:t>Common name:</a:t>
            </a:r>
          </a:p>
          <a:p>
            <a:pPr marL="29766"/>
            <a:r>
              <a:rPr lang="en-US" sz="2250">
                <a:latin typeface="Gill Sans" charset="0"/>
                <a:sym typeface="Gill Sans" charset="0"/>
              </a:rPr>
              <a:t>Stearic acid</a:t>
            </a:r>
          </a:p>
        </p:txBody>
      </p:sp>
    </p:spTree>
    <p:extLst>
      <p:ext uri="{BB962C8B-B14F-4D97-AF65-F5344CB8AC3E}">
        <p14:creationId xmlns:p14="http://schemas.microsoft.com/office/powerpoint/2010/main" val="15782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nimBg="1" autoUpdateAnimBg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60045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dirty="0"/>
              <a:t>Named according to the number of </a:t>
            </a:r>
            <a:br>
              <a:rPr lang="en-US" sz="2400" b="1" dirty="0"/>
            </a:br>
            <a:r>
              <a:rPr lang="en-US" sz="2400" b="1" dirty="0"/>
              <a:t>double bonds</a:t>
            </a:r>
          </a:p>
          <a:p>
            <a:pPr lvl="1" eaLnBrk="1" hangingPunct="1"/>
            <a:r>
              <a:rPr lang="en-US" sz="2700" b="1" dirty="0"/>
              <a:t>C18:1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971801" y="4800601"/>
            <a:ext cx="2112757" cy="692497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30479" bIns="0">
            <a:spAutoFit/>
          </a:bodyPr>
          <a:lstStyle/>
          <a:p>
            <a:pPr marL="29766"/>
            <a:r>
              <a:rPr lang="en-US" sz="2250">
                <a:latin typeface="Gill Sans" charset="0"/>
                <a:sym typeface="Gill Sans" charset="0"/>
              </a:rPr>
              <a:t>Common name:</a:t>
            </a:r>
          </a:p>
          <a:p>
            <a:pPr marL="29766"/>
            <a:r>
              <a:rPr lang="en-US" sz="2250">
                <a:latin typeface="Gill Sans" charset="0"/>
                <a:sym typeface="Gill Sans" charset="0"/>
              </a:rPr>
              <a:t>Oleic acid</a:t>
            </a:r>
          </a:p>
        </p:txBody>
      </p:sp>
    </p:spTree>
    <p:extLst>
      <p:ext uri="{BB962C8B-B14F-4D97-AF65-F5344CB8AC3E}">
        <p14:creationId xmlns:p14="http://schemas.microsoft.com/office/powerpoint/2010/main" val="10412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067800" cy="1485900"/>
          </a:xfrm>
        </p:spPr>
        <p:txBody>
          <a:bodyPr>
            <a:noAutofit/>
          </a:bodyPr>
          <a:lstStyle/>
          <a:p>
            <a:r>
              <a:rPr lang="en-US" sz="4950" b="1" dirty="0"/>
              <a:t/>
            </a:r>
            <a:br>
              <a:rPr lang="en-US" sz="4950" b="1" dirty="0"/>
            </a:br>
            <a:r>
              <a:rPr lang="en-US" sz="4950" b="1" dirty="0" smtClean="0"/>
              <a:t>Names Of Various Lipids </a:t>
            </a:r>
            <a:br>
              <a:rPr lang="en-US" sz="4950" b="1" dirty="0" smtClean="0"/>
            </a:br>
            <a:r>
              <a:rPr lang="en-US" sz="4950" b="1" dirty="0" smtClean="0"/>
              <a:t>Associated To </a:t>
            </a:r>
            <a:r>
              <a:rPr lang="en-US" sz="4950" b="1" dirty="0"/>
              <a:t>Human Body </a:t>
            </a:r>
          </a:p>
        </p:txBody>
      </p:sp>
    </p:spTree>
    <p:extLst>
      <p:ext uri="{BB962C8B-B14F-4D97-AF65-F5344CB8AC3E}">
        <p14:creationId xmlns:p14="http://schemas.microsoft.com/office/powerpoint/2010/main" val="1843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77190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b="1" dirty="0"/>
              <a:t>Named according to the number of </a:t>
            </a:r>
            <a:br>
              <a:rPr lang="en-US" sz="2400" b="1" dirty="0"/>
            </a:br>
            <a:r>
              <a:rPr lang="en-US" sz="2400" b="1" dirty="0"/>
              <a:t>double bonds</a:t>
            </a:r>
          </a:p>
          <a:p>
            <a:pPr lvl="1" eaLnBrk="1" hangingPunct="1"/>
            <a:r>
              <a:rPr lang="en-US" sz="2100" b="1" dirty="0"/>
              <a:t>C18:2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200401" y="4914901"/>
            <a:ext cx="2112757" cy="692497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30479" bIns="0">
            <a:spAutoFit/>
          </a:bodyPr>
          <a:lstStyle/>
          <a:p>
            <a:pPr marL="29766"/>
            <a:r>
              <a:rPr lang="en-US" sz="2250">
                <a:latin typeface="Gill Sans" charset="0"/>
                <a:sym typeface="Gill Sans" charset="0"/>
              </a:rPr>
              <a:t>Common name:</a:t>
            </a:r>
          </a:p>
          <a:p>
            <a:pPr marL="29766"/>
            <a:r>
              <a:rPr lang="en-US" sz="2250">
                <a:latin typeface="Gill Sans" charset="0"/>
                <a:sym typeface="Gill Sans" charset="0"/>
              </a:rPr>
              <a:t>Linoleic acid</a:t>
            </a:r>
          </a:p>
        </p:txBody>
      </p:sp>
    </p:spTree>
    <p:extLst>
      <p:ext uri="{BB962C8B-B14F-4D97-AF65-F5344CB8AC3E}">
        <p14:creationId xmlns:p14="http://schemas.microsoft.com/office/powerpoint/2010/main" val="21038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65760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Named according to the number of </a:t>
            </a:r>
            <a:br>
              <a:rPr lang="en-US" sz="2400" dirty="0"/>
            </a:br>
            <a:r>
              <a:rPr lang="en-US" sz="2400" dirty="0"/>
              <a:t>double bonds</a:t>
            </a:r>
          </a:p>
          <a:p>
            <a:pPr lvl="1" eaLnBrk="1" hangingPunct="1"/>
            <a:r>
              <a:rPr lang="en-US" sz="2100" b="1" dirty="0"/>
              <a:t>C18:3</a:t>
            </a:r>
            <a:r>
              <a:rPr lang="en-US" sz="2100" baseline="-25000" dirty="0"/>
              <a:t/>
            </a:r>
            <a:br>
              <a:rPr lang="en-US" sz="2100" baseline="-25000" dirty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baseline="-25000" dirty="0" smtClean="0"/>
              <a:t/>
            </a:r>
            <a:br>
              <a:rPr lang="en-US" baseline="-25000" dirty="0" smtClean="0"/>
            </a:br>
            <a:endParaRPr lang="en-US" baseline="-25000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Fatty-acid Nomenclature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124201" y="4743451"/>
            <a:ext cx="2112757" cy="692497"/>
          </a:xfrm>
          <a:prstGeom prst="rect">
            <a:avLst/>
          </a:prstGeom>
          <a:gradFill rotWithShape="0">
            <a:gsLst>
              <a:gs pos="0">
                <a:srgbClr val="FF9900">
                  <a:alpha val="85001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30479" bIns="0">
            <a:spAutoFit/>
          </a:bodyPr>
          <a:lstStyle/>
          <a:p>
            <a:pPr marL="29766"/>
            <a:r>
              <a:rPr lang="en-US" sz="2250" dirty="0">
                <a:latin typeface="Gill Sans" charset="0"/>
                <a:sym typeface="Gill Sans" charset="0"/>
              </a:rPr>
              <a:t>Common name:</a:t>
            </a:r>
          </a:p>
          <a:p>
            <a:pPr marL="29766"/>
            <a:r>
              <a:rPr lang="en-US" sz="2250" dirty="0">
                <a:latin typeface="Gill Sans" charset="0"/>
                <a:sym typeface="Gill Sans" charset="0"/>
              </a:rPr>
              <a:t>Linole</a:t>
            </a:r>
            <a:r>
              <a:rPr lang="en-US" sz="2250" u="sng" dirty="0">
                <a:latin typeface="Gill Sans" charset="0"/>
                <a:sym typeface="Gill Sans" charset="0"/>
              </a:rPr>
              <a:t>n</a:t>
            </a:r>
            <a:r>
              <a:rPr lang="en-US" sz="2250" dirty="0">
                <a:latin typeface="Gill Sans" charset="0"/>
                <a:sym typeface="Gill Sans" charset="0"/>
              </a:rPr>
              <a:t>ic acid</a:t>
            </a:r>
          </a:p>
        </p:txBody>
      </p:sp>
    </p:spTree>
    <p:extLst>
      <p:ext uri="{BB962C8B-B14F-4D97-AF65-F5344CB8AC3E}">
        <p14:creationId xmlns:p14="http://schemas.microsoft.com/office/powerpoint/2010/main" val="42704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2228851"/>
            <a:ext cx="8650288" cy="3227785"/>
          </a:xfrm>
        </p:spPr>
        <p:txBody>
          <a:bodyPr>
            <a:normAutofit/>
          </a:bodyPr>
          <a:lstStyle/>
          <a:p>
            <a:r>
              <a:rPr lang="en-US" sz="2400" dirty="0"/>
              <a:t>Named according to the </a:t>
            </a:r>
            <a:br>
              <a:rPr lang="en-US" sz="2400" dirty="0"/>
            </a:br>
            <a:r>
              <a:rPr lang="en-US" sz="2400" dirty="0"/>
              <a:t>location of the </a:t>
            </a:r>
            <a:r>
              <a:rPr lang="en-US" sz="2400" b="1" i="1" dirty="0">
                <a:solidFill>
                  <a:srgbClr val="C00000"/>
                </a:solidFill>
              </a:rPr>
              <a:t>first</a:t>
            </a:r>
            <a:r>
              <a:rPr lang="en-US" sz="2400" b="1" dirty="0">
                <a:solidFill>
                  <a:srgbClr val="C00000"/>
                </a:solidFill>
              </a:rPr>
              <a:t> double </a:t>
            </a:r>
            <a:r>
              <a:rPr lang="en-US" sz="2400" dirty="0"/>
              <a:t>bond from the non-carboxyl  </a:t>
            </a:r>
            <a:r>
              <a:rPr lang="en-US" sz="2400" b="1" dirty="0"/>
              <a:t>Methyl end </a:t>
            </a:r>
            <a:r>
              <a:rPr lang="en-US" sz="2400" dirty="0"/>
              <a:t>(count from the Methyl end /</a:t>
            </a:r>
            <a:r>
              <a:rPr lang="en-US" sz="2400" b="1" dirty="0">
                <a:solidFill>
                  <a:srgbClr val="C00000"/>
                </a:solidFill>
              </a:rPr>
              <a:t>Omega end </a:t>
            </a:r>
            <a:r>
              <a:rPr lang="en-US" sz="2400" b="1" dirty="0">
                <a:solidFill>
                  <a:srgbClr val="C00000"/>
                </a:solidFill>
                <a:sym typeface="Symbol" pitchFamily="18" charset="2"/>
              </a:rPr>
              <a:t></a:t>
            </a:r>
            <a:r>
              <a:rPr lang="en-US" sz="2400" dirty="0"/>
              <a:t>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527050" y="1143000"/>
            <a:ext cx="8229600" cy="857250"/>
          </a:xfrm>
        </p:spPr>
        <p:txBody>
          <a:bodyPr>
            <a:normAutofit/>
          </a:bodyPr>
          <a:lstStyle/>
          <a:p>
            <a:pPr lvl="1" algn="ctr" eaLnBrk="1" hangingPunct="1"/>
            <a:r>
              <a:rPr lang="en-US" sz="3000" b="1" dirty="0">
                <a:solidFill>
                  <a:srgbClr val="0070C0"/>
                </a:solidFill>
              </a:rPr>
              <a:t>Omega System Nomenclature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4437172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28700"/>
            <a:ext cx="8305800" cy="8572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 smtClean="0"/>
              <a:t>Omega Fatty-acid Nomenclature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60045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914900"/>
            <a:ext cx="76073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831930" y="3028950"/>
            <a:ext cx="312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b="1">
                <a:solidFill>
                  <a:srgbClr val="DA6D00"/>
                </a:solidFill>
                <a:latin typeface="Arial" charset="0"/>
              </a:rPr>
              <a:t>Omega 9  or  n–9 fatty acid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2831930" y="4343400"/>
            <a:ext cx="312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b="1">
                <a:solidFill>
                  <a:srgbClr val="DA6D00"/>
                </a:solidFill>
                <a:latin typeface="Arial" charset="0"/>
              </a:rPr>
              <a:t>Omega 6  or  n–6 fatty acid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2908130" y="5657850"/>
            <a:ext cx="312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b="1">
                <a:solidFill>
                  <a:srgbClr val="DA6D00"/>
                </a:solidFill>
                <a:latin typeface="Arial" charset="0"/>
              </a:rPr>
              <a:t>Omega 3  or  n–3 fatty acid</a:t>
            </a:r>
          </a:p>
        </p:txBody>
      </p:sp>
    </p:spTree>
    <p:extLst>
      <p:ext uri="{BB962C8B-B14F-4D97-AF65-F5344CB8AC3E}">
        <p14:creationId xmlns:p14="http://schemas.microsoft.com/office/powerpoint/2010/main" val="34380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autoUpdateAnimBg="0"/>
      <p:bldP spid="89095" grpId="0" autoUpdateAnimBg="0"/>
      <p:bldP spid="89096" grpId="0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458200" cy="6324600"/>
          </a:xfrm>
        </p:spPr>
        <p:txBody>
          <a:bodyPr>
            <a:normAutofit/>
          </a:bodyPr>
          <a:lstStyle/>
          <a:p>
            <a:pPr lvl="1"/>
            <a:r>
              <a:rPr lang="en-US" sz="4000" b="1" dirty="0"/>
              <a:t>Stearic acid (18</a:t>
            </a:r>
            <a:r>
              <a:rPr lang="en-US" sz="4000" b="1" dirty="0">
                <a:sym typeface="Wingdings" pitchFamily="2" charset="2"/>
              </a:rPr>
              <a:t>:0)</a:t>
            </a:r>
          </a:p>
          <a:p>
            <a:pPr lvl="1"/>
            <a:r>
              <a:rPr lang="en-US" sz="4000" b="1" dirty="0">
                <a:sym typeface="Wingdings" pitchFamily="2" charset="2"/>
              </a:rPr>
              <a:t>Oleic acid (18:1;9)</a:t>
            </a:r>
          </a:p>
          <a:p>
            <a:pPr lvl="1"/>
            <a:r>
              <a:rPr lang="en-US" sz="4000" b="1" dirty="0">
                <a:sym typeface="Wingdings" pitchFamily="2" charset="2"/>
              </a:rPr>
              <a:t>Linoleic acid (18:2;9,12)</a:t>
            </a:r>
          </a:p>
          <a:p>
            <a:pPr lvl="1"/>
            <a:r>
              <a:rPr lang="en-US" sz="4000" b="1" dirty="0">
                <a:sym typeface="Wingdings" pitchFamily="2" charset="2"/>
              </a:rPr>
              <a:t>Linolenic acid (18:3;9,12,15)</a:t>
            </a:r>
          </a:p>
          <a:p>
            <a:pPr lvl="1"/>
            <a:r>
              <a:rPr lang="en-US" sz="4000" b="1" dirty="0">
                <a:sym typeface="Wingdings" pitchFamily="2" charset="2"/>
              </a:rPr>
              <a:t>Arachidonic acid (20:4;5,8,11,14)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9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915400" cy="38862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A Fatty acid may also be designated as :</a:t>
            </a:r>
          </a:p>
          <a:p>
            <a:r>
              <a:rPr lang="en-US" sz="3600" dirty="0"/>
              <a:t>Linoleic acid (18C;∆</a:t>
            </a:r>
            <a:r>
              <a:rPr lang="en-US" sz="3600" baseline="30000" dirty="0"/>
              <a:t>9,12</a:t>
            </a:r>
            <a:r>
              <a:rPr lang="en-US" sz="3600" dirty="0"/>
              <a:t>)</a:t>
            </a:r>
          </a:p>
          <a:p>
            <a:r>
              <a:rPr lang="en-US" sz="3600" dirty="0"/>
              <a:t>Linolenic acid (18C;∆</a:t>
            </a:r>
            <a:r>
              <a:rPr lang="en-US" sz="3600" baseline="30000" dirty="0"/>
              <a:t>9,12,15</a:t>
            </a:r>
            <a:r>
              <a:rPr lang="en-US" sz="3600" dirty="0"/>
              <a:t>)</a:t>
            </a:r>
          </a:p>
          <a:p>
            <a:r>
              <a:rPr lang="en-US" sz="3600" dirty="0"/>
              <a:t>∆ indicates from COOH end.</a:t>
            </a:r>
          </a:p>
          <a:p>
            <a:r>
              <a:rPr lang="en-US" sz="3600" dirty="0"/>
              <a:t>9,12,15 are double bond positions from delta end.</a:t>
            </a:r>
          </a:p>
        </p:txBody>
      </p:sp>
    </p:spTree>
    <p:extLst>
      <p:ext uri="{BB962C8B-B14F-4D97-AF65-F5344CB8AC3E}">
        <p14:creationId xmlns:p14="http://schemas.microsoft.com/office/powerpoint/2010/main" val="25000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9067800" cy="609600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b="1" dirty="0"/>
              <a:t>Short Hand Presentation of </a:t>
            </a:r>
            <a:r>
              <a:rPr lang="en-US" sz="2700" b="1" dirty="0" smtClean="0"/>
              <a:t>FA</a:t>
            </a:r>
          </a:p>
          <a:p>
            <a:pPr marL="0" indent="0" algn="ctr">
              <a:spcBef>
                <a:spcPct val="0"/>
              </a:spcBef>
              <a:spcAft>
                <a:spcPct val="10000"/>
              </a:spcAft>
              <a:buNone/>
            </a:pPr>
            <a:endParaRPr lang="en-US" sz="2700" b="1" dirty="0"/>
          </a:p>
          <a:p>
            <a:pPr marL="0" indent="0"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700" dirty="0"/>
              <a:t>14:0 </a:t>
            </a:r>
            <a:r>
              <a:rPr lang="en-US" sz="2700" b="1" dirty="0">
                <a:solidFill>
                  <a:srgbClr val="FF0000"/>
                </a:solidFill>
              </a:rPr>
              <a:t>Myristic acid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700" dirty="0"/>
              <a:t>16:0 </a:t>
            </a:r>
            <a:r>
              <a:rPr lang="en-US" sz="2700" b="1" dirty="0">
                <a:solidFill>
                  <a:srgbClr val="FF0000"/>
                </a:solidFill>
              </a:rPr>
              <a:t>Palmitic acid 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700" dirty="0"/>
              <a:t>18:0 </a:t>
            </a:r>
            <a:r>
              <a:rPr lang="en-US" sz="2700" b="1" dirty="0">
                <a:solidFill>
                  <a:srgbClr val="FF0000"/>
                </a:solidFill>
              </a:rPr>
              <a:t>Stearic acid      </a:t>
            </a:r>
          </a:p>
          <a:p>
            <a:pPr marL="0" indent="0"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2700" dirty="0"/>
              <a:t>18:1 cis </a:t>
            </a:r>
            <a:r>
              <a:rPr lang="en-US" sz="2700" dirty="0">
                <a:latin typeface="Symbol" pitchFamily="18" charset="2"/>
              </a:rPr>
              <a:t>D</a:t>
            </a:r>
            <a:r>
              <a:rPr lang="en-US" sz="2700" baseline="30000" dirty="0"/>
              <a:t>9</a:t>
            </a:r>
            <a:r>
              <a:rPr lang="en-US" sz="2700" dirty="0"/>
              <a:t> </a:t>
            </a:r>
            <a:r>
              <a:rPr lang="en-US" sz="2700" b="1" dirty="0">
                <a:solidFill>
                  <a:srgbClr val="0070C0"/>
                </a:solidFill>
              </a:rPr>
              <a:t>Oleic acid </a:t>
            </a:r>
            <a:r>
              <a:rPr lang="en-US" sz="2700" dirty="0"/>
              <a:t>(</a:t>
            </a:r>
            <a:r>
              <a:rPr lang="el-GR" sz="2700" b="1" dirty="0"/>
              <a:t>ω</a:t>
            </a:r>
            <a:r>
              <a:rPr lang="en-US" sz="2700" b="1" dirty="0"/>
              <a:t>9)</a:t>
            </a:r>
            <a:endParaRPr lang="en-US" sz="27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dirty="0"/>
              <a:t>18:2 cis</a:t>
            </a:r>
            <a:r>
              <a:rPr lang="en-US" sz="2700" dirty="0">
                <a:latin typeface="Symbol" pitchFamily="18" charset="2"/>
              </a:rPr>
              <a:t>D</a:t>
            </a:r>
            <a:r>
              <a:rPr lang="en-US" sz="2700" baseline="30000" dirty="0"/>
              <a:t>9,12</a:t>
            </a:r>
            <a:r>
              <a:rPr lang="en-US" sz="2700" dirty="0"/>
              <a:t> </a:t>
            </a:r>
            <a:r>
              <a:rPr lang="en-US" sz="2700" b="1" dirty="0">
                <a:solidFill>
                  <a:srgbClr val="C00000"/>
                </a:solidFill>
              </a:rPr>
              <a:t>Linoleic </a:t>
            </a:r>
            <a:r>
              <a:rPr lang="en-US" sz="2700" b="1" dirty="0" smtClean="0">
                <a:solidFill>
                  <a:srgbClr val="C00000"/>
                </a:solidFill>
              </a:rPr>
              <a:t>acid </a:t>
            </a:r>
            <a:r>
              <a:rPr lang="en-US" sz="2700" b="1" dirty="0" smtClean="0"/>
              <a:t>(</a:t>
            </a:r>
            <a:r>
              <a:rPr lang="el-GR" sz="2700" b="1" dirty="0"/>
              <a:t>ω</a:t>
            </a:r>
            <a:r>
              <a:rPr lang="en-US" sz="2700" b="1" dirty="0"/>
              <a:t>6)</a:t>
            </a:r>
            <a:endParaRPr lang="en-US" sz="27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dirty="0"/>
              <a:t>18:3 cis</a:t>
            </a:r>
            <a:r>
              <a:rPr lang="en-US" sz="2700" dirty="0">
                <a:latin typeface="Symbol" pitchFamily="18" charset="2"/>
              </a:rPr>
              <a:t>D</a:t>
            </a:r>
            <a:r>
              <a:rPr lang="en-US" sz="2700" baseline="30000" dirty="0"/>
              <a:t>9,12,15</a:t>
            </a:r>
            <a:r>
              <a:rPr lang="en-US" sz="2700" dirty="0"/>
              <a:t>  </a:t>
            </a:r>
            <a:r>
              <a:rPr lang="en-US" sz="2700" b="1" dirty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en-US" sz="2700" b="1" dirty="0">
                <a:solidFill>
                  <a:srgbClr val="C00000"/>
                </a:solidFill>
              </a:rPr>
              <a:t>-Linolenic acid </a:t>
            </a:r>
            <a:r>
              <a:rPr lang="en-US" sz="2700" dirty="0"/>
              <a:t>(</a:t>
            </a:r>
            <a:r>
              <a:rPr lang="el-GR" sz="2700" b="1" dirty="0"/>
              <a:t>ω</a:t>
            </a:r>
            <a:r>
              <a:rPr lang="en-US" sz="2700" b="1" dirty="0"/>
              <a:t>3)</a:t>
            </a:r>
            <a:endParaRPr lang="en-US" sz="27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dirty="0"/>
              <a:t>20:4 cis</a:t>
            </a:r>
            <a:r>
              <a:rPr lang="en-US" sz="2700" dirty="0">
                <a:latin typeface="Symbol" pitchFamily="18" charset="2"/>
              </a:rPr>
              <a:t>D</a:t>
            </a:r>
            <a:r>
              <a:rPr lang="en-US" sz="2700" baseline="30000" dirty="0"/>
              <a:t>5,8,11,14</a:t>
            </a:r>
            <a:r>
              <a:rPr lang="en-US" sz="2700" dirty="0"/>
              <a:t>  </a:t>
            </a:r>
            <a:r>
              <a:rPr lang="en-US" sz="2700" b="1" dirty="0">
                <a:solidFill>
                  <a:srgbClr val="C00000"/>
                </a:solidFill>
              </a:rPr>
              <a:t>Arachidonic </a:t>
            </a:r>
            <a:r>
              <a:rPr lang="en-US" sz="2700" b="1" dirty="0" smtClean="0">
                <a:solidFill>
                  <a:srgbClr val="C00000"/>
                </a:solidFill>
              </a:rPr>
              <a:t>acid  </a:t>
            </a:r>
            <a:r>
              <a:rPr lang="en-US" sz="2700" b="1" dirty="0" smtClean="0"/>
              <a:t>(</a:t>
            </a:r>
            <a:r>
              <a:rPr lang="el-GR" sz="2700" b="1" dirty="0"/>
              <a:t>ω</a:t>
            </a:r>
            <a:r>
              <a:rPr lang="en-US" sz="2700" b="1" dirty="0"/>
              <a:t>6)</a:t>
            </a:r>
            <a:endParaRPr lang="en-US" sz="2700" dirty="0"/>
          </a:p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dirty="0"/>
              <a:t>20:5 cis</a:t>
            </a:r>
            <a:r>
              <a:rPr lang="en-US" sz="2700" dirty="0">
                <a:latin typeface="Symbol" pitchFamily="18" charset="2"/>
              </a:rPr>
              <a:t>D</a:t>
            </a:r>
            <a:r>
              <a:rPr lang="en-US" sz="2700" baseline="30000" dirty="0"/>
              <a:t>5,8,11,14,17</a:t>
            </a:r>
            <a:r>
              <a:rPr lang="en-US" sz="2700" dirty="0"/>
              <a:t>  </a:t>
            </a:r>
            <a:r>
              <a:rPr lang="en-US" sz="2700" b="1" dirty="0">
                <a:solidFill>
                  <a:srgbClr val="C00000"/>
                </a:solidFill>
              </a:rPr>
              <a:t>Eicosapentaenoic </a:t>
            </a:r>
            <a:r>
              <a:rPr lang="en-US" sz="2700" b="1" dirty="0" smtClean="0">
                <a:solidFill>
                  <a:srgbClr val="C00000"/>
                </a:solidFill>
              </a:rPr>
              <a:t>acid  </a:t>
            </a:r>
            <a:r>
              <a:rPr lang="en-US" sz="2700" dirty="0" smtClean="0"/>
              <a:t>(</a:t>
            </a:r>
            <a:r>
              <a:rPr lang="el-GR" sz="2700" b="1" dirty="0" smtClean="0"/>
              <a:t>ω</a:t>
            </a:r>
            <a:r>
              <a:rPr lang="en-US" sz="2700" b="1" dirty="0" smtClean="0"/>
              <a:t>3 )</a:t>
            </a:r>
          </a:p>
          <a:p>
            <a:pPr marL="0" indent="0">
              <a:spcBef>
                <a:spcPct val="0"/>
              </a:spcBef>
              <a:spcAft>
                <a:spcPct val="10000"/>
              </a:spcAft>
              <a:buNone/>
            </a:pPr>
            <a:r>
              <a:rPr lang="en-US" sz="2700" dirty="0" smtClean="0"/>
              <a:t>22:5 Cis</a:t>
            </a:r>
            <a:r>
              <a:rPr lang="en-US" sz="2700" dirty="0" smtClean="0">
                <a:latin typeface="Symbol" pitchFamily="18" charset="2"/>
              </a:rPr>
              <a:t>D</a:t>
            </a:r>
            <a:r>
              <a:rPr lang="en-US" sz="2700" baseline="30000" dirty="0" smtClean="0"/>
              <a:t>7,10,13,16,19</a:t>
            </a:r>
            <a:r>
              <a:rPr lang="en-US" sz="2700" dirty="0" smtClean="0"/>
              <a:t> </a:t>
            </a:r>
            <a:r>
              <a:rPr lang="en-US" sz="2700" b="1" dirty="0" smtClean="0">
                <a:solidFill>
                  <a:srgbClr val="C00000"/>
                </a:solidFill>
              </a:rPr>
              <a:t>Docosapentaenoic acid </a:t>
            </a:r>
            <a:r>
              <a:rPr lang="en-US" sz="2700" dirty="0"/>
              <a:t>(</a:t>
            </a:r>
            <a:r>
              <a:rPr lang="el-GR" sz="2700" b="1" dirty="0"/>
              <a:t>ω</a:t>
            </a:r>
            <a:r>
              <a:rPr lang="en-US" sz="2700" b="1" dirty="0"/>
              <a:t>3 )</a:t>
            </a:r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68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Properties Of Fatty Acids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792291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Properties Of Fatty Acids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2133600"/>
            <a:ext cx="8229600" cy="45259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Physical Properties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Chemical Reactions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9074808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Physical Properties Of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7247"/>
            <a:ext cx="8229600" cy="4389120"/>
          </a:xfrm>
        </p:spPr>
        <p:txBody>
          <a:bodyPr>
            <a:norm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sz="7200" b="1" dirty="0" smtClean="0"/>
              <a:t>Solubility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7200" b="1" dirty="0" smtClean="0"/>
              <a:t>Melting Point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343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63" y="0"/>
            <a:ext cx="89154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Biomedically Important Lipids</a:t>
            </a:r>
            <a:br>
              <a:rPr lang="en-US" b="1" dirty="0" smtClean="0"/>
            </a:b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Autofit/>
          </a:bodyPr>
          <a:lstStyle/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Fatty Acids   (</a:t>
            </a:r>
            <a:r>
              <a:rPr lang="en-US" sz="4000" b="1" dirty="0">
                <a:solidFill>
                  <a:srgbClr val="C00000"/>
                </a:solidFill>
              </a:rPr>
              <a:t>FAs</a:t>
            </a:r>
            <a:r>
              <a:rPr lang="en-US" sz="4000" b="1" dirty="0"/>
              <a:t>)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Triacylglycerol   (</a:t>
            </a:r>
            <a:r>
              <a:rPr lang="en-US" sz="4000" b="1" dirty="0">
                <a:solidFill>
                  <a:srgbClr val="C00000"/>
                </a:solidFill>
              </a:rPr>
              <a:t>TAG</a:t>
            </a:r>
            <a:r>
              <a:rPr lang="en-US" sz="4000" b="1" dirty="0"/>
              <a:t>)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Phospholipids   (</a:t>
            </a:r>
            <a:r>
              <a:rPr lang="en-US" sz="4000" b="1" dirty="0">
                <a:solidFill>
                  <a:srgbClr val="C00000"/>
                </a:solidFill>
              </a:rPr>
              <a:t>PL</a:t>
            </a:r>
            <a:r>
              <a:rPr lang="en-US" sz="4000" b="1" dirty="0"/>
              <a:t>)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Lipoproteins   (</a:t>
            </a:r>
            <a:r>
              <a:rPr lang="en-US" sz="4000" b="1" dirty="0">
                <a:solidFill>
                  <a:srgbClr val="C00000"/>
                </a:solidFill>
              </a:rPr>
              <a:t>LP</a:t>
            </a:r>
            <a:r>
              <a:rPr lang="en-US" sz="4000" b="1" dirty="0"/>
              <a:t>)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Glycolipids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Cholesterol (</a:t>
            </a:r>
            <a:r>
              <a:rPr lang="en-US" sz="4000" b="1" dirty="0">
                <a:solidFill>
                  <a:srgbClr val="C00000"/>
                </a:solidFill>
              </a:rPr>
              <a:t>Free</a:t>
            </a:r>
            <a:r>
              <a:rPr lang="en-US" sz="4000" b="1" dirty="0"/>
              <a:t>)</a:t>
            </a:r>
          </a:p>
          <a:p>
            <a:pPr marL="557213" indent="-557213">
              <a:buFont typeface="+mj-lt"/>
              <a:buAutoNum type="arabicPeriod"/>
            </a:pPr>
            <a:r>
              <a:rPr lang="en-US" sz="4000" b="1" dirty="0"/>
              <a:t>Cholesterol-Ester (</a:t>
            </a:r>
            <a:r>
              <a:rPr lang="en-US" sz="4000" b="1" dirty="0">
                <a:solidFill>
                  <a:srgbClr val="C00000"/>
                </a:solidFill>
              </a:rPr>
              <a:t>Esterified</a:t>
            </a:r>
            <a:r>
              <a:rPr lang="en-US" sz="4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57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Solubility Of Fatty Acids Depends Upon</a:t>
            </a:r>
            <a:endParaRPr lang="en-US" b="1" dirty="0"/>
          </a:p>
        </p:txBody>
      </p:sp>
      <p:sp>
        <p:nvSpPr>
          <p:cNvPr id="4" name="AutoShape 2" descr="Image result for Cervonic acid 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123100"/>
            <a:ext cx="6845702" cy="1905000"/>
          </a:xfrm>
          <a:prstGeom prst="rect">
            <a:avLst/>
          </a:prstGeom>
        </p:spPr>
      </p:pic>
      <p:sp>
        <p:nvSpPr>
          <p:cNvPr id="6" name="AutoShape 4" descr="Image result for Acetic aci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" y="1389307"/>
            <a:ext cx="2590800" cy="1762125"/>
          </a:xfrm>
          <a:prstGeom prst="rect">
            <a:avLst/>
          </a:prstGeom>
        </p:spPr>
      </p:pic>
      <p:sp>
        <p:nvSpPr>
          <p:cNvPr id="8" name="AutoShape 6" descr="Image result for Acetic aci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erucic aci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58" y="5010928"/>
            <a:ext cx="2990850" cy="1524000"/>
          </a:xfrm>
          <a:prstGeom prst="rect">
            <a:avLst/>
          </a:prstGeom>
        </p:spPr>
      </p:pic>
      <p:pic>
        <p:nvPicPr>
          <p:cNvPr id="9226" name="Picture 10" descr="Image result for arachidic acid stru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94" y="1671283"/>
            <a:ext cx="4556125" cy="119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wa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27" y="5088501"/>
            <a:ext cx="198417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9047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Factors Responsible For Solubility Of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876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Hydrocarbon chain length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Degree of Unsaturation- Number of Double Bonds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Hydrophobicity/Polarity of Fatty acids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Polarity of Solvents 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3684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400800"/>
          </a:xfrm>
        </p:spPr>
        <p:txBody>
          <a:bodyPr>
            <a:normAutofit/>
          </a:bodyPr>
          <a:lstStyle/>
          <a:p>
            <a:r>
              <a:rPr lang="en-US" b="1" dirty="0"/>
              <a:t>Small </a:t>
            </a:r>
            <a:r>
              <a:rPr lang="en-US" b="1" dirty="0" smtClean="0"/>
              <a:t>hydrocarbon chain </a:t>
            </a:r>
            <a:r>
              <a:rPr lang="en-US" b="1" dirty="0"/>
              <a:t>length </a:t>
            </a:r>
            <a:r>
              <a:rPr lang="en-US" dirty="0"/>
              <a:t>are </a:t>
            </a:r>
            <a:r>
              <a:rPr lang="en-US" b="1" dirty="0">
                <a:solidFill>
                  <a:srgbClr val="C00000"/>
                </a:solidFill>
              </a:rPr>
              <a:t>less hydrophobic and  more </a:t>
            </a:r>
            <a:r>
              <a:rPr lang="en-US" b="1" dirty="0" smtClean="0">
                <a:solidFill>
                  <a:srgbClr val="C00000"/>
                </a:solidFill>
              </a:rPr>
              <a:t>soluble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/>
              <a:t>Long Chain FA and VLCFA  more hydrophobic are very less </a:t>
            </a:r>
            <a:r>
              <a:rPr lang="en-US" dirty="0" smtClean="0"/>
              <a:t>soluble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Solubility </a:t>
            </a:r>
            <a:r>
              <a:rPr lang="en-US" dirty="0"/>
              <a:t>of Fatty acids decreases </a:t>
            </a:r>
            <a:r>
              <a:rPr lang="en-US" dirty="0" smtClean="0"/>
              <a:t>with </a:t>
            </a:r>
            <a:r>
              <a:rPr lang="en-US" dirty="0"/>
              <a:t>increase in Fatty acid hydrocarbon chain length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Double bonds increases solubility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4704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Melting Point of 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88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Factors Responsible For</a:t>
            </a:r>
            <a:br>
              <a:rPr lang="en-US" b="1" dirty="0" smtClean="0"/>
            </a:br>
            <a:r>
              <a:rPr lang="en-US" b="1" dirty="0" smtClean="0"/>
              <a:t> Melting Points Of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14" y="2057400"/>
            <a:ext cx="9067800" cy="4876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Hydrocarbon chain length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Nature of Bonds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00000"/>
                </a:solidFill>
              </a:rPr>
              <a:t>Degree of Unsaturation/Number of double bonds</a:t>
            </a:r>
          </a:p>
          <a:p>
            <a:pPr marL="514350" indent="-514350">
              <a:buFont typeface="+mj-lt"/>
              <a:buAutoNum type="arabicPeriod"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4047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Fatty Acids With 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Decreased Melting Points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b="1" dirty="0"/>
              <a:t>Short and Unsaturated </a:t>
            </a:r>
            <a:r>
              <a:rPr lang="en-US" sz="4400" dirty="0"/>
              <a:t>Fatty acids has </a:t>
            </a:r>
            <a:r>
              <a:rPr lang="en-US" sz="4400" b="1" dirty="0">
                <a:solidFill>
                  <a:srgbClr val="C00000"/>
                </a:solidFill>
              </a:rPr>
              <a:t>low melting </a:t>
            </a:r>
            <a:r>
              <a:rPr lang="en-US" sz="4400" b="1" dirty="0" smtClean="0">
                <a:solidFill>
                  <a:srgbClr val="C00000"/>
                </a:solidFill>
              </a:rPr>
              <a:t>point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b="1" dirty="0" smtClean="0"/>
              <a:t>More degree of unsaturation </a:t>
            </a:r>
            <a:r>
              <a:rPr lang="en-US" sz="4400" b="1" dirty="0" smtClean="0">
                <a:solidFill>
                  <a:srgbClr val="C00000"/>
                </a:solidFill>
              </a:rPr>
              <a:t>low is melting point  of FAS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9930960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Melting Points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602980" cy="1142999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600" b="1" dirty="0" smtClean="0"/>
              <a:t>Affected by chain length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 dirty="0" smtClean="0"/>
              <a:t>Longer chain = higher melting temp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4343400"/>
            <a:ext cx="913638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600" b="1" dirty="0">
                <a:latin typeface="Arial" charset="0"/>
              </a:rPr>
              <a:t>Fatty acid:</a:t>
            </a:r>
            <a:r>
              <a:rPr lang="en-US" sz="1600" dirty="0">
                <a:latin typeface="Arial" charset="0"/>
              </a:rPr>
              <a:t>	       </a:t>
            </a:r>
            <a:r>
              <a:rPr lang="en-US" sz="1600" dirty="0" smtClean="0">
                <a:latin typeface="Arial" charset="0"/>
              </a:rPr>
              <a:t>  </a:t>
            </a:r>
            <a:r>
              <a:rPr lang="en-US" sz="1600" b="1" i="1" dirty="0">
                <a:latin typeface="Arial" charset="0"/>
              </a:rPr>
              <a:t>C12:0	</a:t>
            </a:r>
            <a:r>
              <a:rPr lang="en-US" sz="1600" b="1" i="1" dirty="0" smtClean="0">
                <a:latin typeface="Arial" charset="0"/>
              </a:rPr>
              <a:t> C14:0</a:t>
            </a:r>
            <a:r>
              <a:rPr lang="en-US" sz="1600" b="1" i="1" dirty="0">
                <a:latin typeface="Arial" charset="0"/>
              </a:rPr>
              <a:t>	C16:0	</a:t>
            </a:r>
            <a:r>
              <a:rPr lang="en-US" sz="1600" b="1" i="1" dirty="0" smtClean="0">
                <a:latin typeface="Arial" charset="0"/>
              </a:rPr>
              <a:t> C18:0</a:t>
            </a:r>
            <a:r>
              <a:rPr lang="en-US" sz="1600" b="1" i="1" dirty="0">
                <a:latin typeface="Arial" charset="0"/>
              </a:rPr>
              <a:t>	C20:0</a:t>
            </a:r>
          </a:p>
          <a:p>
            <a:r>
              <a:rPr lang="en-US" sz="1600" b="1" dirty="0">
                <a:latin typeface="Arial" charset="0"/>
              </a:rPr>
              <a:t>Melting point:</a:t>
            </a:r>
            <a:r>
              <a:rPr lang="en-US" sz="1600" dirty="0">
                <a:latin typeface="Arial" charset="0"/>
              </a:rPr>
              <a:t>	   </a:t>
            </a:r>
            <a:r>
              <a:rPr lang="en-US" sz="1600" b="1" i="1" dirty="0">
                <a:latin typeface="Arial" charset="0"/>
              </a:rPr>
              <a:t>44°C	58°C	63°C	72°C	77°C</a:t>
            </a:r>
          </a:p>
        </p:txBody>
      </p:sp>
    </p:spTree>
    <p:extLst>
      <p:ext uri="{BB962C8B-B14F-4D97-AF65-F5344CB8AC3E}">
        <p14:creationId xmlns:p14="http://schemas.microsoft.com/office/powerpoint/2010/main" val="1128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 smtClean="0"/>
              <a:t>Melting Points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87788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/>
              <a:t>Affected by </a:t>
            </a:r>
            <a:r>
              <a:rPr lang="en-US" sz="3600" b="1" dirty="0" smtClean="0"/>
              <a:t>number of double bonds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600" dirty="0" smtClean="0"/>
              <a:t>More saturated = higher melting temp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3400" y="44958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3188" algn="ctr"/>
                <a:tab pos="2744788" algn="ctr"/>
                <a:tab pos="4117975" algn="ctr"/>
                <a:tab pos="5653088" algn="ctr"/>
                <a:tab pos="7088188" algn="ctr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2000" b="1" dirty="0">
                <a:latin typeface="Arial" charset="0"/>
              </a:rPr>
              <a:t>Fatty acid:</a:t>
            </a:r>
            <a:r>
              <a:rPr lang="en-US" sz="2000" dirty="0">
                <a:latin typeface="Arial" charset="0"/>
              </a:rPr>
              <a:t>		</a:t>
            </a:r>
            <a:r>
              <a:rPr lang="en-US" sz="2000" b="1" i="1" dirty="0">
                <a:latin typeface="Arial" charset="0"/>
              </a:rPr>
              <a:t>C18:0	C18:1	C18:2	C18:3</a:t>
            </a:r>
          </a:p>
          <a:p>
            <a:r>
              <a:rPr lang="en-US" sz="2000" b="1" dirty="0">
                <a:latin typeface="Arial" charset="0"/>
              </a:rPr>
              <a:t>Melting point:</a:t>
            </a:r>
            <a:r>
              <a:rPr lang="en-US" sz="2000" dirty="0">
                <a:latin typeface="Arial" charset="0"/>
              </a:rPr>
              <a:t>	</a:t>
            </a:r>
            <a:r>
              <a:rPr lang="en-US" sz="2000" b="1" i="1" dirty="0">
                <a:latin typeface="Arial" charset="0"/>
              </a:rPr>
              <a:t>72°C	16°C	–5°C	–11°C</a:t>
            </a:r>
          </a:p>
        </p:txBody>
      </p:sp>
    </p:spTree>
    <p:extLst>
      <p:ext uri="{BB962C8B-B14F-4D97-AF65-F5344CB8AC3E}">
        <p14:creationId xmlns:p14="http://schemas.microsoft.com/office/powerpoint/2010/main" val="28069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2091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Fatty Acids With </a:t>
            </a:r>
            <a:br>
              <a:rPr lang="en-US" b="1" dirty="0" smtClean="0"/>
            </a:br>
            <a:r>
              <a:rPr lang="en-US" b="1" dirty="0" smtClean="0"/>
              <a:t>Increased Melting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b="1" dirty="0"/>
              <a:t>Long and Saturated </a:t>
            </a:r>
            <a:r>
              <a:rPr lang="en-US" sz="4000" dirty="0"/>
              <a:t>Fatty acids are</a:t>
            </a:r>
            <a:r>
              <a:rPr lang="en-US" sz="4000" b="1" dirty="0"/>
              <a:t> </a:t>
            </a:r>
            <a:r>
              <a:rPr lang="en-US" sz="4000" dirty="0"/>
              <a:t>has </a:t>
            </a:r>
            <a:r>
              <a:rPr lang="en-US" sz="4000" b="1" dirty="0">
                <a:solidFill>
                  <a:srgbClr val="C00000"/>
                </a:solidFill>
              </a:rPr>
              <a:t>high melting point</a:t>
            </a:r>
            <a:r>
              <a:rPr lang="en-US" sz="40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/>
              <a:t>Less degree of Unsaturation </a:t>
            </a:r>
            <a:r>
              <a:rPr lang="en-US" sz="4000" b="1" dirty="0" smtClean="0">
                <a:solidFill>
                  <a:srgbClr val="C00000"/>
                </a:solidFill>
              </a:rPr>
              <a:t>more is melting point of Fatty acids</a:t>
            </a:r>
            <a:endParaRPr lang="en-US" sz="4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947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458200" cy="1143000"/>
          </a:xfrm>
        </p:spPr>
        <p:txBody>
          <a:bodyPr/>
          <a:lstStyle/>
          <a:p>
            <a:r>
              <a:rPr lang="en-US" b="1" dirty="0" smtClean="0"/>
              <a:t>Important Features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4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8991600" cy="6477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Thus melting point of Fatty acids(FAs):</a:t>
            </a:r>
          </a:p>
          <a:p>
            <a:pPr lvl="1"/>
            <a:r>
              <a:rPr lang="en-US" sz="5200" b="1" dirty="0" smtClean="0"/>
              <a:t>Increases with increase in chain length of FAs.</a:t>
            </a:r>
          </a:p>
          <a:p>
            <a:pPr lvl="1"/>
            <a:r>
              <a:rPr lang="en-US" sz="5200" b="1" dirty="0" smtClean="0"/>
              <a:t>Decreases with decrease in chain length of FAs.</a:t>
            </a:r>
          </a:p>
          <a:p>
            <a:pPr lvl="1"/>
            <a:r>
              <a:rPr lang="en-US" sz="5200" b="1" dirty="0" smtClean="0"/>
              <a:t>Increases with low unsaturation of FAs</a:t>
            </a:r>
          </a:p>
          <a:p>
            <a:pPr marL="457200" lvl="1" indent="0">
              <a:buNone/>
            </a:pPr>
            <a:endParaRPr lang="en-US" sz="5200" b="1" dirty="0" smtClean="0"/>
          </a:p>
          <a:p>
            <a:pPr lvl="1"/>
            <a:r>
              <a:rPr lang="en-US" sz="5200" b="1" dirty="0" smtClean="0"/>
              <a:t>Decreases with more unsaturation of Fatty acids</a:t>
            </a:r>
            <a:endParaRPr lang="en-US" sz="5200" b="1" dirty="0"/>
          </a:p>
        </p:txBody>
      </p:sp>
    </p:spTree>
    <p:extLst>
      <p:ext uri="{BB962C8B-B14F-4D97-AF65-F5344CB8AC3E}">
        <p14:creationId xmlns:p14="http://schemas.microsoft.com/office/powerpoint/2010/main" val="13606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Structures and Melting Points of Saturated Fatty Acids</a:t>
            </a:r>
          </a:p>
        </p:txBody>
      </p:sp>
      <p:pic>
        <p:nvPicPr>
          <p:cNvPr id="6151" name="Picture 7" descr="18-t01a.jpg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71513"/>
            <a:ext cx="8885237" cy="61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4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7724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Herald"/>
              </a:rPr>
              <a:t>Fatty Acids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/>
          </p:nvPr>
        </p:nvGraphicFramePr>
        <p:xfrm>
          <a:off x="152400" y="1676400"/>
          <a:ext cx="89916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3" name="CS ChemDraw Drawing" r:id="rId4" imgW="7680960" imgH="4338000" progId="ChemDraw.Document.4.5">
                  <p:embed/>
                </p:oleObj>
              </mc:Choice>
              <mc:Fallback>
                <p:oleObj name="CS ChemDraw Drawing" r:id="rId4" imgW="7680960" imgH="4338000" progId="ChemDraw.Document.4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9916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581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24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Chemical Reactions Of Fatty Acids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>
                <a:solidFill>
                  <a:srgbClr val="C00000"/>
                </a:solidFill>
              </a:rPr>
              <a:t>Types Of Chemical Reactions 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Of Fatty acids</a:t>
            </a:r>
          </a:p>
        </p:txBody>
      </p:sp>
    </p:spTree>
    <p:extLst>
      <p:ext uri="{BB962C8B-B14F-4D97-AF65-F5344CB8AC3E}">
        <p14:creationId xmlns:p14="http://schemas.microsoft.com/office/powerpoint/2010/main" val="39504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Reactions due to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Carboxyl </a:t>
            </a:r>
            <a:r>
              <a:rPr lang="en-US" b="1" dirty="0"/>
              <a:t>group of Fatty acids: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2" y="2133600"/>
            <a:ext cx="9144000" cy="5257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Esterification/Esterified forms of Lipids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>
                <a:solidFill>
                  <a:srgbClr val="C00000"/>
                </a:solidFill>
              </a:rPr>
              <a:t>Saponification/Soap Formation</a:t>
            </a:r>
          </a:p>
          <a:p>
            <a:pPr marL="5715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1905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8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Reactions </a:t>
            </a:r>
            <a:r>
              <a:rPr lang="en-US" b="1" dirty="0" smtClean="0"/>
              <a:t>Associated to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Double bonds of Fatty acids: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2" y="2209800"/>
            <a:ext cx="9144000" cy="4373563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rgbClr val="0070C0"/>
                </a:solidFill>
              </a:rPr>
              <a:t>Halogenation/Addition </a:t>
            </a:r>
            <a:r>
              <a:rPr lang="en-US" b="1" dirty="0">
                <a:solidFill>
                  <a:srgbClr val="0070C0"/>
                </a:solidFill>
              </a:rPr>
              <a:t>of Halogens around double </a:t>
            </a:r>
            <a:r>
              <a:rPr lang="en-US" b="1" dirty="0" smtClean="0">
                <a:solidFill>
                  <a:srgbClr val="0070C0"/>
                </a:solidFill>
              </a:rPr>
              <a:t>bond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Hydrogenation/Transform to UFAs to SFAs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5798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Significance Of Halogenation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dirty="0"/>
              <a:t>Halogenation of fatty acids is an </a:t>
            </a:r>
            <a:r>
              <a:rPr lang="en-US" sz="6000" b="1" dirty="0"/>
              <a:t>index of assessing the degree of unsaturation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897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4953000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Iodine Number </a:t>
            </a:r>
            <a:r>
              <a:rPr lang="en-US" sz="4400" dirty="0"/>
              <a:t>is a process of </a:t>
            </a:r>
            <a:r>
              <a:rPr lang="en-US" sz="4400" b="1" dirty="0">
                <a:solidFill>
                  <a:srgbClr val="C00000"/>
                </a:solidFill>
              </a:rPr>
              <a:t>Halogenation </a:t>
            </a:r>
            <a:r>
              <a:rPr lang="en-US" sz="4400" dirty="0"/>
              <a:t>which checks the </a:t>
            </a:r>
            <a:r>
              <a:rPr lang="en-US" sz="4400" b="1" dirty="0"/>
              <a:t>content of SFA and PUFAs </a:t>
            </a:r>
            <a:r>
              <a:rPr lang="en-US" sz="4400" dirty="0"/>
              <a:t>of </a:t>
            </a:r>
            <a:r>
              <a:rPr lang="en-US" sz="4400" dirty="0" smtClean="0"/>
              <a:t>Fats </a:t>
            </a:r>
            <a:r>
              <a:rPr lang="en-US" sz="4400" dirty="0"/>
              <a:t>and </a:t>
            </a:r>
            <a:r>
              <a:rPr lang="en-US" sz="4400" dirty="0" smtClean="0"/>
              <a:t>Oils.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SFA</a:t>
            </a:r>
            <a:r>
              <a:rPr lang="en-US" sz="4400" dirty="0" smtClean="0"/>
              <a:t> has </a:t>
            </a:r>
            <a:r>
              <a:rPr lang="en-US" sz="4400" b="1" dirty="0" smtClean="0"/>
              <a:t>zero  Iodine number.</a:t>
            </a:r>
          </a:p>
          <a:p>
            <a:r>
              <a:rPr lang="en-US" sz="4400" dirty="0" smtClean="0">
                <a:solidFill>
                  <a:srgbClr val="C00000"/>
                </a:solidFill>
              </a:rPr>
              <a:t>PUFAs</a:t>
            </a:r>
            <a:r>
              <a:rPr lang="en-US" sz="4400" dirty="0" smtClean="0"/>
              <a:t> has </a:t>
            </a:r>
            <a:r>
              <a:rPr lang="en-US" sz="4400" b="1" dirty="0" smtClean="0">
                <a:solidFill>
                  <a:srgbClr val="C00000"/>
                </a:solidFill>
              </a:rPr>
              <a:t>high Iodine number.</a:t>
            </a:r>
          </a:p>
          <a:p>
            <a:endParaRPr lang="en-US" sz="4400" dirty="0"/>
          </a:p>
          <a:p>
            <a:endParaRPr lang="en-US" sz="4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Hydrogenation Of Fatty acids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Alters Geometric Isomerism Of Unsaturated Fatty acids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>
                <a:solidFill>
                  <a:srgbClr val="C00000"/>
                </a:solidFill>
              </a:rPr>
              <a:t>Transforms Natural Cis Form to Trans Form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b="1" dirty="0" smtClean="0"/>
              <a:t>Increases Shelf life of PUFAs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34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All-Cis Fatty acids </a:t>
            </a:r>
            <a:br>
              <a:rPr lang="en-US" b="1" dirty="0" smtClean="0"/>
            </a:br>
            <a:r>
              <a:rPr lang="en-US" b="1" dirty="0" smtClean="0">
                <a:solidFill>
                  <a:srgbClr val="0070C0"/>
                </a:solidFill>
              </a:rPr>
              <a:t>Good for Health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86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Human </a:t>
            </a:r>
            <a:r>
              <a:rPr lang="en-US" sz="3600" dirty="0"/>
              <a:t>body </a:t>
            </a:r>
            <a:r>
              <a:rPr lang="en-US" sz="3600" b="1" dirty="0"/>
              <a:t>contain Enzyme system </a:t>
            </a:r>
            <a:r>
              <a:rPr lang="en-US" sz="3600" dirty="0"/>
              <a:t>to </a:t>
            </a:r>
            <a:r>
              <a:rPr lang="en-US" sz="3600" b="1" dirty="0">
                <a:solidFill>
                  <a:srgbClr val="C00000"/>
                </a:solidFill>
              </a:rPr>
              <a:t>metabolize Cis form </a:t>
            </a:r>
            <a:r>
              <a:rPr lang="en-US" sz="3600" dirty="0"/>
              <a:t>of Fatty acids.</a:t>
            </a:r>
          </a:p>
          <a:p>
            <a:r>
              <a:rPr lang="en-US" sz="3600" dirty="0"/>
              <a:t>Cis forms when ingested through food are easily metabolized and </a:t>
            </a:r>
            <a:r>
              <a:rPr lang="en-US" sz="3600" b="1" dirty="0">
                <a:solidFill>
                  <a:srgbClr val="C00000"/>
                </a:solidFill>
              </a:rPr>
              <a:t>does not retain </a:t>
            </a:r>
            <a:r>
              <a:rPr lang="en-US" sz="3600" b="1" dirty="0" smtClean="0">
                <a:solidFill>
                  <a:srgbClr val="C00000"/>
                </a:solidFill>
              </a:rPr>
              <a:t> in the </a:t>
            </a:r>
            <a:r>
              <a:rPr lang="en-US" sz="3600" b="1" dirty="0">
                <a:solidFill>
                  <a:srgbClr val="C00000"/>
                </a:solidFill>
              </a:rPr>
              <a:t>body.</a:t>
            </a:r>
          </a:p>
          <a:p>
            <a:r>
              <a:rPr lang="en-US" sz="3600" dirty="0"/>
              <a:t>Hence </a:t>
            </a:r>
            <a:r>
              <a:rPr lang="en-US" sz="3600" dirty="0" smtClean="0"/>
              <a:t>All –Cis forms are good </a:t>
            </a:r>
            <a:r>
              <a:rPr lang="en-US" sz="3600" dirty="0"/>
              <a:t>for health and </a:t>
            </a:r>
            <a:r>
              <a:rPr lang="en-US" sz="3600" b="1" dirty="0"/>
              <a:t>no risk of </a:t>
            </a:r>
            <a:r>
              <a:rPr lang="en-US" sz="3600" b="1" dirty="0" smtClean="0"/>
              <a:t>Atherosclerosis </a:t>
            </a:r>
            <a:r>
              <a:rPr lang="en-US" sz="3600" b="1" dirty="0"/>
              <a:t>and CVD</a:t>
            </a:r>
            <a:r>
              <a:rPr lang="en-US" sz="3600" b="1" dirty="0" smtClean="0"/>
              <a:t>.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All Cis form of fatty acids are </a:t>
            </a:r>
            <a:r>
              <a:rPr lang="en-US" sz="3600" b="1" dirty="0" smtClean="0">
                <a:solidFill>
                  <a:srgbClr val="C00000"/>
                </a:solidFill>
              </a:rPr>
              <a:t>unstable and easily metabolizable.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44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Heterogeneous Nature Of Lipids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user\Desktop\lip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1"/>
            <a:ext cx="9144000" cy="5384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57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15400" cy="5943600"/>
          </a:xfrm>
        </p:spPr>
        <p:txBody>
          <a:bodyPr>
            <a:normAutofit/>
          </a:bodyPr>
          <a:lstStyle/>
          <a:p>
            <a:r>
              <a:rPr lang="en-US" sz="3600" dirty="0"/>
              <a:t>More content of </a:t>
            </a:r>
            <a:r>
              <a:rPr lang="en-US" sz="3600" b="1" dirty="0"/>
              <a:t>T</a:t>
            </a:r>
            <a:r>
              <a:rPr lang="en-US" sz="3600" b="1" dirty="0" smtClean="0"/>
              <a:t>rans </a:t>
            </a:r>
            <a:r>
              <a:rPr lang="en-US" sz="3600" b="1" dirty="0"/>
              <a:t>F</a:t>
            </a:r>
            <a:r>
              <a:rPr lang="en-US" sz="3600" b="1" dirty="0" smtClean="0"/>
              <a:t>atty </a:t>
            </a:r>
            <a:r>
              <a:rPr lang="en-US" sz="3600" b="1" dirty="0"/>
              <a:t>acids </a:t>
            </a:r>
            <a:r>
              <a:rPr lang="en-US" sz="3600" dirty="0"/>
              <a:t>are found in </a:t>
            </a:r>
            <a:r>
              <a:rPr lang="en-US" sz="3600" b="1" dirty="0" smtClean="0"/>
              <a:t>processed/Refined foods </a:t>
            </a:r>
            <a:r>
              <a:rPr lang="en-US" sz="3600" dirty="0"/>
              <a:t>viz: 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Hydrogenated Oils (Vanaspati Dalda</a:t>
            </a:r>
            <a:r>
              <a:rPr lang="en-US" sz="3600" b="1" dirty="0" smtClean="0">
                <a:solidFill>
                  <a:srgbClr val="C00000"/>
                </a:solidFill>
              </a:rPr>
              <a:t>)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Ghee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Margarine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Bakery products </a:t>
            </a:r>
            <a:r>
              <a:rPr lang="en-US" sz="3600" b="1" dirty="0" smtClean="0">
                <a:solidFill>
                  <a:srgbClr val="C00000"/>
                </a:solidFill>
              </a:rPr>
              <a:t>/Fast foods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Deeply Fried recipes in Oils which are prepared in repeatedly heated oils.</a:t>
            </a:r>
          </a:p>
          <a:p>
            <a:endParaRPr lang="en-US" sz="3600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953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Trans fatty acids increases risk of </a:t>
            </a:r>
            <a:r>
              <a:rPr lang="en-US" sz="4400" b="1" dirty="0" smtClean="0">
                <a:solidFill>
                  <a:srgbClr val="C00000"/>
                </a:solidFill>
              </a:rPr>
              <a:t>:</a:t>
            </a:r>
          </a:p>
          <a:p>
            <a:pPr lvl="1"/>
            <a:r>
              <a:rPr lang="en-US" sz="4200" b="1" dirty="0" smtClean="0"/>
              <a:t>Atherosclerosis</a:t>
            </a:r>
            <a:r>
              <a:rPr lang="en-US" sz="4200" dirty="0" smtClean="0"/>
              <a:t> </a:t>
            </a:r>
          </a:p>
          <a:p>
            <a:pPr lvl="1"/>
            <a:r>
              <a:rPr lang="en-US" sz="4200" b="1" dirty="0" smtClean="0"/>
              <a:t>Cardio </a:t>
            </a:r>
            <a:r>
              <a:rPr lang="en-US" sz="4200" b="1" dirty="0"/>
              <a:t>Vascular </a:t>
            </a:r>
            <a:r>
              <a:rPr lang="en-US" sz="4200" b="1" dirty="0" smtClean="0"/>
              <a:t>disorders:</a:t>
            </a:r>
          </a:p>
          <a:p>
            <a:pPr lvl="2"/>
            <a:r>
              <a:rPr lang="en-US" sz="3900" b="1" dirty="0" smtClean="0">
                <a:solidFill>
                  <a:srgbClr val="0070C0"/>
                </a:solidFill>
              </a:rPr>
              <a:t>Ischemia </a:t>
            </a:r>
          </a:p>
          <a:p>
            <a:pPr lvl="2"/>
            <a:r>
              <a:rPr lang="en-US" sz="3900" b="1" dirty="0" smtClean="0">
                <a:solidFill>
                  <a:srgbClr val="0070C0"/>
                </a:solidFill>
              </a:rPr>
              <a:t>Myocardial </a:t>
            </a:r>
            <a:r>
              <a:rPr lang="en-US" sz="3900" b="1" dirty="0">
                <a:solidFill>
                  <a:srgbClr val="0070C0"/>
                </a:solidFill>
              </a:rPr>
              <a:t>Infarction </a:t>
            </a:r>
            <a:endParaRPr lang="en-US" sz="3900" b="1" dirty="0" smtClean="0">
              <a:solidFill>
                <a:srgbClr val="0070C0"/>
              </a:solidFill>
            </a:endParaRPr>
          </a:p>
          <a:p>
            <a:pPr lvl="1"/>
            <a:r>
              <a:rPr lang="en-US" sz="4200" b="1" dirty="0" smtClean="0"/>
              <a:t>Stroke(Brain attack)</a:t>
            </a:r>
            <a:endParaRPr lang="en-US" sz="42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0678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Message </a:t>
            </a:r>
            <a:br>
              <a:rPr lang="en-US" sz="3200" b="1" dirty="0" smtClean="0"/>
            </a:br>
            <a:r>
              <a:rPr lang="en-US" sz="3200" b="1" dirty="0" smtClean="0"/>
              <a:t>Learnt, Understood And To Be Implemented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800" b="1" dirty="0" smtClean="0">
                <a:solidFill>
                  <a:srgbClr val="0070C0"/>
                </a:solidFill>
              </a:rPr>
              <a:t>For Good Fatty acid metabolism and Significant Health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32037"/>
            <a:ext cx="85344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Eat natural Cis forms of Fatty acids</a:t>
            </a:r>
          </a:p>
          <a:p>
            <a:r>
              <a:rPr lang="en-US" sz="4400" dirty="0" smtClean="0"/>
              <a:t>Avoid Hydrogenated Trans Fatty acids</a:t>
            </a:r>
          </a:p>
          <a:p>
            <a:r>
              <a:rPr lang="en-US" sz="4400" dirty="0" smtClean="0"/>
              <a:t>Eat home made food</a:t>
            </a:r>
          </a:p>
          <a:p>
            <a:r>
              <a:rPr lang="en-US" sz="4400" dirty="0" smtClean="0"/>
              <a:t>Avoid Processed/Junk Foods</a:t>
            </a:r>
          </a:p>
          <a:p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5606038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0"/>
            <a:ext cx="8839200" cy="1714500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 smtClean="0"/>
              <a:t>PUFAs And Omega Fatty </a:t>
            </a:r>
            <a:r>
              <a:rPr lang="en-US" sz="4500" b="1" dirty="0"/>
              <a:t>Acids</a:t>
            </a:r>
          </a:p>
        </p:txBody>
      </p:sp>
    </p:spTree>
    <p:extLst>
      <p:ext uri="{BB962C8B-B14F-4D97-AF65-F5344CB8AC3E}">
        <p14:creationId xmlns:p14="http://schemas.microsoft.com/office/powerpoint/2010/main" val="32347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Omega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4500" b="1" dirty="0" smtClean="0">
                <a:solidFill>
                  <a:srgbClr val="C00000"/>
                </a:solidFill>
              </a:rPr>
              <a:t>In Nutrition </a:t>
            </a:r>
            <a:r>
              <a:rPr lang="en-US" sz="4500" b="1" dirty="0">
                <a:solidFill>
                  <a:srgbClr val="C00000"/>
                </a:solidFill>
              </a:rPr>
              <a:t>and Clinical practice</a:t>
            </a:r>
            <a:endParaRPr lang="en-US" sz="4500" b="1" dirty="0"/>
          </a:p>
          <a:p>
            <a:pPr lvl="4"/>
            <a:r>
              <a:rPr lang="el-GR" sz="4350" b="1" dirty="0"/>
              <a:t>ω</a:t>
            </a:r>
            <a:r>
              <a:rPr lang="en-US" sz="4350" b="1" dirty="0"/>
              <a:t>3 Fatty acids</a:t>
            </a:r>
          </a:p>
          <a:p>
            <a:pPr lvl="4"/>
            <a:r>
              <a:rPr lang="el-GR" sz="4350" b="1" dirty="0"/>
              <a:t>ω</a:t>
            </a:r>
            <a:r>
              <a:rPr lang="en-US" sz="4350" b="1" dirty="0"/>
              <a:t>6 Fatty acids</a:t>
            </a:r>
          </a:p>
          <a:p>
            <a:pPr lvl="4"/>
            <a:r>
              <a:rPr lang="el-GR" sz="4350" b="1" dirty="0"/>
              <a:t>ω</a:t>
            </a:r>
            <a:r>
              <a:rPr lang="en-US" sz="4350" b="1" dirty="0"/>
              <a:t>7 Fatty acids</a:t>
            </a:r>
          </a:p>
          <a:p>
            <a:pPr lvl="4"/>
            <a:r>
              <a:rPr lang="el-GR" sz="4350" b="1" dirty="0"/>
              <a:t>ω</a:t>
            </a:r>
            <a:r>
              <a:rPr lang="en-US" sz="4350" b="1" dirty="0"/>
              <a:t>9 Fatty acids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1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1" y="228600"/>
            <a:ext cx="6172200" cy="857250"/>
          </a:xfrm>
        </p:spPr>
        <p:txBody>
          <a:bodyPr/>
          <a:lstStyle/>
          <a:p>
            <a:pPr algn="ctr"/>
            <a:r>
              <a:rPr lang="en-US" b="1" dirty="0" smtClean="0"/>
              <a:t>Omega Fatty Acids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044706"/>
              </p:ext>
            </p:extLst>
          </p:nvPr>
        </p:nvGraphicFramePr>
        <p:xfrm>
          <a:off x="1" y="1295400"/>
          <a:ext cx="9144000" cy="565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362200"/>
                <a:gridCol w="2286000"/>
                <a:gridCol w="1828800"/>
              </a:tblGrid>
              <a:tr h="168547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Omega 3 Fas</a:t>
                      </a:r>
                    </a:p>
                    <a:p>
                      <a:r>
                        <a:rPr lang="en-US" sz="2400" dirty="0" smtClean="0"/>
                        <a:t>PUFAs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Omega 6 Fas</a:t>
                      </a:r>
                    </a:p>
                    <a:p>
                      <a:r>
                        <a:rPr lang="en-US" sz="2400" dirty="0" smtClean="0"/>
                        <a:t>PUFAs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Omega 7 Fas</a:t>
                      </a:r>
                    </a:p>
                    <a:p>
                      <a:r>
                        <a:rPr lang="en-US" sz="2400" dirty="0" smtClean="0"/>
                        <a:t>MUFAs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Omega 9 Fas</a:t>
                      </a:r>
                    </a:p>
                    <a:p>
                      <a:r>
                        <a:rPr lang="en-US" sz="2400" dirty="0" smtClean="0"/>
                        <a:t>MUFAs</a:t>
                      </a:r>
                      <a:endParaRPr lang="en-US" sz="2400" dirty="0"/>
                    </a:p>
                  </a:txBody>
                  <a:tcPr marL="68580" marR="68580" marT="34290" marB="34290"/>
                </a:tc>
              </a:tr>
              <a:tr h="387712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Linolenic 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C18-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(ODTA)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Timnodonic C20-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(EPA)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Cervonic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C22-(DHA)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Clupanodonic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C22-(DPA)</a:t>
                      </a:r>
                      <a:endParaRPr kumimoji="0"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Linoleic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C18- (ODDA)</a:t>
                      </a:r>
                    </a:p>
                    <a:p>
                      <a:pPr marL="0" algn="l" rtl="0" eaLnBrk="1" latinLnBrk="0" hangingPunct="1"/>
                      <a:endParaRPr kumimoji="0" lang="en-US" sz="3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Arachidonic</a:t>
                      </a:r>
                    </a:p>
                    <a:p>
                      <a:pPr marL="0" algn="l" rtl="0" eaLnBrk="1" latinLnBrk="0" hangingPunct="1"/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C20-(ETA)</a:t>
                      </a:r>
                      <a:endParaRPr kumimoji="0"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Palmitoleic</a:t>
                      </a:r>
                    </a:p>
                    <a:p>
                      <a:r>
                        <a:rPr lang="en-US" sz="3200" baseline="0" dirty="0" smtClean="0"/>
                        <a:t>C16-(HDA) </a:t>
                      </a:r>
                      <a:endParaRPr lang="en-US" sz="3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lvl="2" indent="-274320" algn="l" rtl="0" eaLnBrk="1" latinLnBrk="0" hangingPunct="1">
                        <a:buClr>
                          <a:schemeClr val="accent3"/>
                        </a:buClr>
                        <a:buSzPct val="95000"/>
                      </a:pPr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Oleic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–C18(ODA)  </a:t>
                      </a:r>
                    </a:p>
                    <a:p>
                      <a:pPr marL="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Erucic –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C22(DA)</a:t>
                      </a:r>
                    </a:p>
                    <a:p>
                      <a:pPr marL="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ct val="95000"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Nervonic</a:t>
                      </a:r>
                      <a:r>
                        <a:rPr kumimoji="0"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C24-(TA)</a:t>
                      </a:r>
                    </a:p>
                    <a:p>
                      <a:pPr marL="0" lvl="2" indent="-274320" algn="l" rtl="0" eaLnBrk="1" latinLnBrk="0" hangingPunct="1">
                        <a:buClr>
                          <a:schemeClr val="accent3"/>
                        </a:buClr>
                        <a:buSzPct val="95000"/>
                      </a:pPr>
                      <a:endParaRPr kumimoji="0" 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9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135" y="1314450"/>
            <a:ext cx="7400215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/>
              <a:t>Examples of </a:t>
            </a:r>
            <a:r>
              <a:rPr lang="el-GR" sz="4050" b="1" dirty="0"/>
              <a:t>ω</a:t>
            </a:r>
            <a:r>
              <a:rPr lang="en-US" sz="4050" b="1" dirty="0"/>
              <a:t>3 Fatty acids</a:t>
            </a:r>
            <a:br>
              <a:rPr lang="en-US" sz="4050" b="1" dirty="0"/>
            </a:br>
            <a:r>
              <a:rPr lang="en-US" sz="4050" b="1" dirty="0"/>
              <a:t/>
            </a:r>
            <a:br>
              <a:rPr lang="en-US" sz="4050" b="1" dirty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97380"/>
            <a:ext cx="8618220" cy="4655820"/>
          </a:xfrm>
        </p:spPr>
        <p:txBody>
          <a:bodyPr>
            <a:normAutofit lnSpcReduction="10000"/>
          </a:bodyPr>
          <a:lstStyle/>
          <a:p>
            <a:r>
              <a:rPr lang="en-US" sz="2850" b="1" dirty="0">
                <a:solidFill>
                  <a:srgbClr val="C00000"/>
                </a:solidFill>
              </a:rPr>
              <a:t>Linolenic</a:t>
            </a:r>
            <a:r>
              <a:rPr lang="en-US" sz="2850" b="1" dirty="0"/>
              <a:t> (18:3;9,12,15) (</a:t>
            </a:r>
            <a:r>
              <a:rPr lang="el-GR" sz="2850" b="1" dirty="0"/>
              <a:t>ω</a:t>
            </a:r>
            <a:r>
              <a:rPr lang="en-US" sz="2850" b="1" dirty="0"/>
              <a:t>3</a:t>
            </a:r>
            <a:r>
              <a:rPr lang="en-US" sz="2850" b="1" dirty="0" smtClean="0"/>
              <a:t>)</a:t>
            </a:r>
          </a:p>
          <a:p>
            <a:pPr marL="0" indent="0">
              <a:buNone/>
            </a:pPr>
            <a:endParaRPr lang="en-US" sz="2850" b="1" dirty="0"/>
          </a:p>
          <a:p>
            <a:r>
              <a:rPr lang="en-US" sz="2850" b="1" dirty="0" smtClean="0">
                <a:solidFill>
                  <a:srgbClr val="C00000"/>
                </a:solidFill>
              </a:rPr>
              <a:t>Timnodonic</a:t>
            </a:r>
            <a:r>
              <a:rPr lang="en-US" sz="2850" b="1" dirty="0" smtClean="0"/>
              <a:t>/</a:t>
            </a:r>
            <a:r>
              <a:rPr lang="en-US" sz="2850" b="1" dirty="0" err="1" smtClean="0"/>
              <a:t>Ecosapentaenoic</a:t>
            </a:r>
            <a:r>
              <a:rPr lang="en-US" sz="2850" b="1" dirty="0" smtClean="0"/>
              <a:t> </a:t>
            </a:r>
            <a:r>
              <a:rPr lang="en-US" sz="2850" b="1" dirty="0"/>
              <a:t>Acid </a:t>
            </a:r>
            <a:r>
              <a:rPr lang="en-US" sz="2850" b="1" dirty="0" smtClean="0"/>
              <a:t>/EPA (20:5;5,8,11,14,17</a:t>
            </a:r>
            <a:r>
              <a:rPr lang="en-US" sz="2850" b="1" dirty="0"/>
              <a:t>)(</a:t>
            </a:r>
            <a:r>
              <a:rPr lang="el-GR" sz="2850" b="1" dirty="0"/>
              <a:t>ω</a:t>
            </a:r>
            <a:r>
              <a:rPr lang="en-US" sz="2850" b="1" dirty="0"/>
              <a:t>3</a:t>
            </a:r>
            <a:r>
              <a:rPr lang="en-US" sz="2850" b="1" dirty="0" smtClean="0"/>
              <a:t>)</a:t>
            </a:r>
          </a:p>
          <a:p>
            <a:pPr marL="0" indent="0">
              <a:buNone/>
            </a:pPr>
            <a:endParaRPr lang="en-US" sz="2850" b="1" dirty="0"/>
          </a:p>
          <a:p>
            <a:r>
              <a:rPr lang="en-US" sz="2850" b="1" dirty="0">
                <a:solidFill>
                  <a:srgbClr val="C00000"/>
                </a:solidFill>
              </a:rPr>
              <a:t>Clupanodonic acid</a:t>
            </a:r>
            <a:r>
              <a:rPr lang="en-US" sz="2850" b="1" dirty="0"/>
              <a:t>/(Docosa Pentaenoic Acid): (DPA) (C22:5;7,10,13,16,19 )(</a:t>
            </a:r>
            <a:r>
              <a:rPr lang="el-GR" sz="2850" b="1" dirty="0"/>
              <a:t>ω</a:t>
            </a:r>
            <a:r>
              <a:rPr lang="en-US" sz="2850" b="1" dirty="0"/>
              <a:t>3</a:t>
            </a:r>
            <a:r>
              <a:rPr lang="en-US" sz="2850" b="1" dirty="0" smtClean="0"/>
              <a:t>)</a:t>
            </a:r>
          </a:p>
          <a:p>
            <a:pPr marL="0" indent="0">
              <a:buNone/>
            </a:pPr>
            <a:endParaRPr lang="en-US" sz="2850" b="1" dirty="0"/>
          </a:p>
          <a:p>
            <a:r>
              <a:rPr lang="en-US" sz="2850" b="1" dirty="0">
                <a:solidFill>
                  <a:srgbClr val="C00000"/>
                </a:solidFill>
              </a:rPr>
              <a:t>Cervonic</a:t>
            </a:r>
            <a:r>
              <a:rPr lang="en-US" sz="2850" b="1" dirty="0"/>
              <a:t>/Docosa Hexaenoic Acid (DHA)(22:6;4,7,10,13,16,19)(</a:t>
            </a:r>
            <a:r>
              <a:rPr lang="el-GR" sz="2850" b="1" dirty="0"/>
              <a:t>ω</a:t>
            </a:r>
            <a:r>
              <a:rPr lang="en-US" sz="2850" b="1" dirty="0"/>
              <a:t>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/>
              <a:t>Rich sources of dietary </a:t>
            </a:r>
            <a:r>
              <a:rPr lang="en-US" sz="3600" b="1" dirty="0" smtClean="0"/>
              <a:t> Omega and nutritional essential PUFAS are: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4050" b="1" dirty="0">
                <a:solidFill>
                  <a:srgbClr val="C00000"/>
                </a:solidFill>
              </a:rPr>
              <a:t>Vegetable Oils </a:t>
            </a:r>
            <a:r>
              <a:rPr lang="en-US" sz="4050" b="1" dirty="0"/>
              <a:t>  </a:t>
            </a:r>
            <a:endParaRPr lang="en-US" sz="4050" b="1" dirty="0" smtClean="0"/>
          </a:p>
          <a:p>
            <a:pPr lvl="1"/>
            <a:r>
              <a:rPr lang="en-US" sz="4050" b="1" dirty="0">
                <a:solidFill>
                  <a:srgbClr val="C00000"/>
                </a:solidFill>
              </a:rPr>
              <a:t>Green Leaves, </a:t>
            </a:r>
            <a:r>
              <a:rPr lang="en-US" sz="4050" b="1" dirty="0" smtClean="0">
                <a:solidFill>
                  <a:srgbClr val="C00000"/>
                </a:solidFill>
              </a:rPr>
              <a:t>Algae</a:t>
            </a:r>
            <a:endParaRPr lang="en-US" sz="4050" b="1" dirty="0"/>
          </a:p>
          <a:p>
            <a:pPr lvl="1"/>
            <a:r>
              <a:rPr lang="en-US" sz="4050" b="1" dirty="0">
                <a:solidFill>
                  <a:srgbClr val="C00000"/>
                </a:solidFill>
              </a:rPr>
              <a:t>Fish and Fish </a:t>
            </a:r>
            <a:r>
              <a:rPr lang="en-US" sz="4050" b="1" dirty="0" smtClean="0">
                <a:solidFill>
                  <a:srgbClr val="C00000"/>
                </a:solidFill>
              </a:rPr>
              <a:t>oils</a:t>
            </a:r>
          </a:p>
          <a:p>
            <a:pPr lvl="1"/>
            <a:r>
              <a:rPr lang="en-US" sz="4050" b="1" dirty="0" smtClean="0">
                <a:solidFill>
                  <a:srgbClr val="C00000"/>
                </a:solidFill>
              </a:rPr>
              <a:t>Flax Seeds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3081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Sources,Distribution,Composition Of</a:t>
            </a:r>
            <a:br>
              <a:rPr lang="en-US" b="1" dirty="0" smtClean="0"/>
            </a:br>
            <a:r>
              <a:rPr lang="en-US" b="1" dirty="0" smtClean="0"/>
              <a:t>Fatty Acids In Human Body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429623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Sources Of Fatty Acids To Human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839200" cy="4525963"/>
          </a:xfrm>
        </p:spPr>
        <p:txBody>
          <a:bodyPr/>
          <a:lstStyle/>
          <a:p>
            <a:r>
              <a:rPr lang="en-US" b="1" dirty="0" smtClean="0"/>
              <a:t>Exogenous Sources- </a:t>
            </a:r>
            <a:r>
              <a:rPr lang="en-US" dirty="0" smtClean="0"/>
              <a:t>Dietary Food Items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Endogenous Biosynthesis- </a:t>
            </a:r>
            <a:r>
              <a:rPr lang="en-US" dirty="0" smtClean="0"/>
              <a:t>From Free Excess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Glucose in Liver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8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29000"/>
            <a:ext cx="8534400" cy="857250"/>
          </a:xfrm>
        </p:spPr>
        <p:txBody>
          <a:bodyPr>
            <a:normAutofit fontScale="90000"/>
          </a:bodyPr>
          <a:lstStyle/>
          <a:p>
            <a:r>
              <a:rPr lang="en-US" sz="4500" b="1" dirty="0"/>
              <a:t>Chief Constituents Of Food </a:t>
            </a:r>
            <a:r>
              <a:rPr lang="en-US" sz="4500" b="1" dirty="0" smtClean="0"/>
              <a:t/>
            </a:r>
            <a:br>
              <a:rPr lang="en-US" sz="4500" b="1" dirty="0" smtClean="0"/>
            </a:br>
            <a:r>
              <a:rPr lang="en-US" sz="4500" b="1" dirty="0"/>
              <a:t>OR</a:t>
            </a:r>
            <a:r>
              <a:rPr lang="en-US" sz="4500" b="1" dirty="0" smtClean="0"/>
              <a:t/>
            </a:r>
            <a:br>
              <a:rPr lang="en-US" sz="4500" b="1" dirty="0" smtClean="0"/>
            </a:br>
            <a:r>
              <a:rPr lang="en-US" sz="4500" b="1" dirty="0" smtClean="0"/>
              <a:t>Enumerate </a:t>
            </a:r>
            <a:r>
              <a:rPr lang="en-US" sz="4500" b="1" dirty="0"/>
              <a:t>Macro Nutrients</a:t>
            </a:r>
            <a:br>
              <a:rPr lang="en-US" sz="4500" b="1" dirty="0"/>
            </a:br>
            <a:r>
              <a:rPr lang="en-US" sz="4500" b="1" dirty="0"/>
              <a:t/>
            </a:r>
            <a:br>
              <a:rPr lang="en-US" sz="4500" b="1" dirty="0"/>
            </a:b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4074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</a:t>
            </a:r>
            <a:r>
              <a:rPr lang="en-US" b="1" dirty="0" smtClean="0"/>
              <a:t>eterogeneity Of Lipids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2308623"/>
          <a:ext cx="86868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243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Forms of  Dietary Fatty Acids To Be Ingested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200" b="1" dirty="0"/>
              <a:t>Natural Forms Of Fatty Acids</a:t>
            </a:r>
            <a:br>
              <a:rPr lang="en-US" sz="3200" b="1" dirty="0"/>
            </a:b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8839200" cy="4525963"/>
          </a:xfrm>
        </p:spPr>
        <p:txBody>
          <a:bodyPr>
            <a:normAutofit/>
          </a:bodyPr>
          <a:lstStyle/>
          <a:p>
            <a:r>
              <a:rPr lang="en-US" sz="3600" dirty="0"/>
              <a:t>Fatty acids in nature mostly presently in </a:t>
            </a:r>
          </a:p>
          <a:p>
            <a:pPr lvl="2"/>
            <a:r>
              <a:rPr lang="en-US" sz="3300" b="1" dirty="0">
                <a:solidFill>
                  <a:srgbClr val="0070C0"/>
                </a:solidFill>
              </a:rPr>
              <a:t>Esterified </a:t>
            </a:r>
            <a:r>
              <a:rPr lang="en-US" sz="3300" b="1" dirty="0" smtClean="0">
                <a:solidFill>
                  <a:srgbClr val="0070C0"/>
                </a:solidFill>
              </a:rPr>
              <a:t>form of FAs– </a:t>
            </a:r>
            <a:r>
              <a:rPr lang="en-US" sz="3300" b="1" dirty="0" smtClean="0">
                <a:solidFill>
                  <a:srgbClr val="C00000"/>
                </a:solidFill>
              </a:rPr>
              <a:t>(TAG,PL,CE)</a:t>
            </a:r>
            <a:endParaRPr lang="en-US" sz="3300" b="1" dirty="0">
              <a:solidFill>
                <a:srgbClr val="C00000"/>
              </a:solidFill>
            </a:endParaRPr>
          </a:p>
          <a:p>
            <a:pPr lvl="2"/>
            <a:r>
              <a:rPr lang="en-US" sz="3300" b="1" dirty="0">
                <a:solidFill>
                  <a:srgbClr val="0070C0"/>
                </a:solidFill>
              </a:rPr>
              <a:t>Even Numbered </a:t>
            </a:r>
            <a:r>
              <a:rPr lang="en-US" sz="3300" b="1" dirty="0" smtClean="0">
                <a:solidFill>
                  <a:srgbClr val="0070C0"/>
                </a:solidFill>
              </a:rPr>
              <a:t>Carbon</a:t>
            </a:r>
          </a:p>
          <a:p>
            <a:pPr lvl="2"/>
            <a:r>
              <a:rPr lang="en-US" sz="3300" b="1" dirty="0" smtClean="0">
                <a:solidFill>
                  <a:srgbClr val="0070C0"/>
                </a:solidFill>
              </a:rPr>
              <a:t>Unsaturated- PUFAs/Omega 3 and 6</a:t>
            </a:r>
            <a:endParaRPr lang="en-US" sz="3300" b="1" dirty="0">
              <a:solidFill>
                <a:srgbClr val="0070C0"/>
              </a:solidFill>
            </a:endParaRPr>
          </a:p>
          <a:p>
            <a:pPr lvl="2"/>
            <a:r>
              <a:rPr lang="en-US" sz="3300" b="1" dirty="0">
                <a:solidFill>
                  <a:srgbClr val="0070C0"/>
                </a:solidFill>
              </a:rPr>
              <a:t>Cis forms</a:t>
            </a:r>
          </a:p>
        </p:txBody>
      </p:sp>
    </p:spTree>
    <p:extLst>
      <p:ext uri="{BB962C8B-B14F-4D97-AF65-F5344CB8AC3E}">
        <p14:creationId xmlns:p14="http://schemas.microsoft.com/office/powerpoint/2010/main" val="9084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-76203"/>
          <a:ext cx="9144000" cy="6934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1467238"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Contents Of Fatty acids</a:t>
                      </a:r>
                      <a:endParaRPr lang="en-US" sz="3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Sources</a:t>
                      </a:r>
                      <a:r>
                        <a:rPr lang="en-US" sz="3300" baseline="0" dirty="0" smtClean="0"/>
                        <a:t> Of Oils</a:t>
                      </a:r>
                      <a:endParaRPr lang="en-US" sz="3300" dirty="0"/>
                    </a:p>
                  </a:txBody>
                  <a:tcPr marT="34290" marB="34290"/>
                </a:tc>
              </a:tr>
              <a:tr h="1467238"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Highest Content of MUFA</a:t>
                      </a:r>
                      <a:endParaRPr lang="en-US" sz="3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Olive Oil , Mustard Oil</a:t>
                      </a:r>
                      <a:endParaRPr lang="en-US" sz="3300" dirty="0"/>
                    </a:p>
                  </a:txBody>
                  <a:tcPr marT="34290" marB="34290"/>
                </a:tc>
              </a:tr>
              <a:tr h="2532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baseline="0" dirty="0" smtClean="0"/>
                        <a:t>Highest content of PUFA</a:t>
                      </a:r>
                      <a:endParaRPr lang="en-US" sz="3300" dirty="0" smtClean="0"/>
                    </a:p>
                    <a:p>
                      <a:endParaRPr lang="en-US" sz="33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Safflower, Sunflower, </a:t>
                      </a:r>
                    </a:p>
                    <a:p>
                      <a:r>
                        <a:rPr lang="en-US" sz="3300" dirty="0" smtClean="0"/>
                        <a:t>Flax seed</a:t>
                      </a:r>
                      <a:r>
                        <a:rPr lang="en-US" sz="3300" baseline="0" dirty="0" smtClean="0"/>
                        <a:t> Oil</a:t>
                      </a:r>
                      <a:endParaRPr lang="en-US" sz="3300" dirty="0"/>
                    </a:p>
                  </a:txBody>
                  <a:tcPr marT="34290" marB="34290"/>
                </a:tc>
              </a:tr>
              <a:tr h="1467238"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Highest content</a:t>
                      </a:r>
                      <a:r>
                        <a:rPr lang="en-US" sz="3300" baseline="0" dirty="0" smtClean="0"/>
                        <a:t> of SFA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300" dirty="0" smtClean="0"/>
                        <a:t>Coconut Oil</a:t>
                      </a:r>
                      <a:endParaRPr lang="en-US" sz="3300" dirty="0"/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1"/>
          <a:ext cx="92202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8311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Oils Rich In </a:t>
                      </a:r>
                    </a:p>
                    <a:p>
                      <a:pPr algn="ctr"/>
                      <a:r>
                        <a:rPr lang="en-US" sz="2100" dirty="0" smtClean="0"/>
                        <a:t>SFAs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Oils  rich in </a:t>
                      </a:r>
                    </a:p>
                    <a:p>
                      <a:pPr algn="ctr"/>
                      <a:r>
                        <a:rPr lang="en-US" sz="2100" dirty="0" smtClean="0"/>
                        <a:t>MUFAs</a:t>
                      </a:r>
                      <a:r>
                        <a:rPr lang="en-US" sz="2100" baseline="0" dirty="0" smtClean="0"/>
                        <a:t> </a:t>
                      </a:r>
                      <a:endParaRPr lang="en-US" sz="2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Oils  rich in</a:t>
                      </a:r>
                    </a:p>
                    <a:p>
                      <a:pPr algn="ctr"/>
                      <a:r>
                        <a:rPr lang="en-US" sz="2100" dirty="0" smtClean="0"/>
                        <a:t> PUFAs</a:t>
                      </a:r>
                      <a:r>
                        <a:rPr lang="en-US" sz="2100" baseline="0" dirty="0" smtClean="0"/>
                        <a:t>                                                                                                    </a:t>
                      </a:r>
                      <a:endParaRPr lang="en-US" sz="2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3112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Coconut Oil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dirty="0" smtClean="0"/>
                        <a:t>Olive Oil  (75%)</a:t>
                      </a:r>
                    </a:p>
                    <a:p>
                      <a:pPr algn="ctr"/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Flax seeds/</a:t>
                      </a:r>
                    </a:p>
                    <a:p>
                      <a:pPr algn="ctr"/>
                      <a:r>
                        <a:rPr lang="en-US" sz="2100" b="1" dirty="0" smtClean="0"/>
                        <a:t>Linseed</a:t>
                      </a:r>
                      <a:r>
                        <a:rPr lang="en-US" sz="2100" b="1" baseline="0" dirty="0" smtClean="0"/>
                        <a:t> Oil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1937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Palm Oil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Sunflower Oil (85%)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Soya /Safflower Oil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3112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Butter 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Ground nut /</a:t>
                      </a:r>
                    </a:p>
                    <a:p>
                      <a:pPr algn="ctr"/>
                      <a:r>
                        <a:rPr lang="en-US" sz="2100" b="1" dirty="0" smtClean="0"/>
                        <a:t>Pea nut Oil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Almond Oil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979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Animal</a:t>
                      </a:r>
                      <a:r>
                        <a:rPr lang="en-US" sz="2100" b="1" baseline="0" dirty="0" smtClean="0"/>
                        <a:t> Fat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Almond Oil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Rice Bran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6875">
                <a:tc>
                  <a:txBody>
                    <a:bodyPr/>
                    <a:lstStyle/>
                    <a:p>
                      <a:pPr algn="ctr"/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Sesame Oil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Walnuts Oil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91937">
                <a:tc>
                  <a:txBody>
                    <a:bodyPr/>
                    <a:lstStyle/>
                    <a:p>
                      <a:pPr algn="ctr"/>
                      <a:endParaRPr lang="en-US" sz="21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Beef Fat (Tallow Fat) 50%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Corn Oil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91937">
                <a:tc>
                  <a:txBody>
                    <a:bodyPr/>
                    <a:lstStyle/>
                    <a:p>
                      <a:pPr algn="ctr"/>
                      <a:endParaRPr lang="en-US" sz="21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Lard (Pork Fat) 40%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Marine Fish</a:t>
                      </a:r>
                      <a:endParaRPr lang="en-US" sz="2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7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igure_05_03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Comparison_of_dietary_fat_composition 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25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16" name="Group 440"/>
          <p:cNvGraphicFramePr>
            <a:graphicFrameLocks noGrp="1"/>
          </p:cNvGraphicFramePr>
          <p:nvPr>
            <p:ph idx="1"/>
            <p:extLst/>
          </p:nvPr>
        </p:nvGraphicFramePr>
        <p:xfrm>
          <a:off x="76201" y="2"/>
          <a:ext cx="9067799" cy="6857997"/>
        </p:xfrm>
        <a:graphic>
          <a:graphicData uri="http://schemas.openxmlformats.org/drawingml/2006/table">
            <a:tbl>
              <a:tblPr/>
              <a:tblGrid>
                <a:gridCol w="1627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25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5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75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6350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2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Fatty Acids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Carbons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Double bonds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Abbreviation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Source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Acetic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bacterial metabolism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Propionic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bacterial metabolism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Butyric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butterfat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Caproic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butterfat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Caprylic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Capric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Lauric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coconut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Myristic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 kernel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Palmitic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Palmitoleic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16:1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animal fats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Stearic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animal fats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Oleic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18:1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olive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Linoleic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18:2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grape seed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Linolenic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18:3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flaxseed (linseed)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Arachidonic</a:t>
                      </a:r>
                    </a:p>
                  </a:txBody>
                  <a:tcPr marT="34281" marB="3428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20:4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peanut oil, fish oil </a:t>
                      </a:r>
                    </a:p>
                  </a:txBody>
                  <a:tcPr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8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 26 Fatty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Fatty acid Composition </a:t>
            </a:r>
            <a:br>
              <a:rPr lang="en-US" b="1" dirty="0" smtClean="0"/>
            </a:br>
            <a:r>
              <a:rPr lang="en-US" b="1" dirty="0" smtClean="0"/>
              <a:t>of Human Body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1676399"/>
          <a:ext cx="91440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Fatty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Percentage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Oleic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50% (MUFA)</a:t>
                      </a:r>
                      <a:endParaRPr lang="en-US" sz="36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Palmitic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35% (SFA)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Lionleic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10% (PUFA)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Stearic acid</a:t>
                      </a:r>
                      <a:endParaRPr lang="en-US" sz="3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5% (SFA)</a:t>
                      </a:r>
                      <a:endParaRPr lang="en-US" sz="36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14500"/>
            <a:ext cx="8610600" cy="3886200"/>
          </a:xfrm>
        </p:spPr>
        <p:txBody>
          <a:bodyPr>
            <a:normAutofit/>
          </a:bodyPr>
          <a:lstStyle/>
          <a:p>
            <a:r>
              <a:rPr lang="en-US" sz="4500" dirty="0"/>
              <a:t>Thus </a:t>
            </a:r>
            <a:r>
              <a:rPr lang="en-US" sz="4500" dirty="0" smtClean="0"/>
              <a:t>most </a:t>
            </a:r>
            <a:r>
              <a:rPr lang="en-US" sz="4500" b="1" dirty="0"/>
              <a:t>abundant Fatty acids</a:t>
            </a:r>
            <a:r>
              <a:rPr lang="en-US" sz="4500" dirty="0"/>
              <a:t> present in </a:t>
            </a:r>
            <a:r>
              <a:rPr lang="en-US" sz="4500" b="1" dirty="0"/>
              <a:t>human Lipids </a:t>
            </a:r>
            <a:r>
              <a:rPr lang="en-US" sz="4500" dirty="0"/>
              <a:t>are:</a:t>
            </a:r>
          </a:p>
          <a:p>
            <a:pPr lvl="1"/>
            <a:r>
              <a:rPr lang="en-US" sz="4500" b="1" dirty="0">
                <a:solidFill>
                  <a:srgbClr val="C00000"/>
                </a:solidFill>
              </a:rPr>
              <a:t>Oleic acid (50%)</a:t>
            </a:r>
          </a:p>
          <a:p>
            <a:pPr lvl="1"/>
            <a:r>
              <a:rPr lang="en-US" sz="4500" b="1" dirty="0">
                <a:solidFill>
                  <a:srgbClr val="C00000"/>
                </a:solidFill>
              </a:rPr>
              <a:t>Palmitic acid(35%</a:t>
            </a:r>
            <a:r>
              <a:rPr lang="en-US" sz="4500" b="1" dirty="0"/>
              <a:t>)</a:t>
            </a:r>
          </a:p>
          <a:p>
            <a:pPr marL="294894" lvl="1" indent="0">
              <a:buNone/>
            </a:pPr>
            <a:endParaRPr lang="en-US" sz="4050" b="1" dirty="0"/>
          </a:p>
          <a:p>
            <a:pPr marL="294894" lvl="1" indent="0">
              <a:buNone/>
            </a:pPr>
            <a:endParaRPr lang="en-US" sz="4050" b="1" dirty="0"/>
          </a:p>
        </p:txBody>
      </p:sp>
    </p:spTree>
    <p:extLst>
      <p:ext uri="{BB962C8B-B14F-4D97-AF65-F5344CB8AC3E}">
        <p14:creationId xmlns:p14="http://schemas.microsoft.com/office/powerpoint/2010/main" val="11052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895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Ideal Requirement</a:t>
            </a:r>
            <a:br>
              <a:rPr lang="en-US" b="1" dirty="0" smtClean="0"/>
            </a:br>
            <a:r>
              <a:rPr lang="en-US" b="1" dirty="0" smtClean="0"/>
              <a:t> Of Fatty Acids To Human Body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28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382000" cy="16764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Solubility Of Lipids</a:t>
            </a:r>
          </a:p>
        </p:txBody>
      </p:sp>
    </p:spTree>
    <p:extLst>
      <p:ext uri="{BB962C8B-B14F-4D97-AF65-F5344CB8AC3E}">
        <p14:creationId xmlns:p14="http://schemas.microsoft.com/office/powerpoint/2010/main" val="26673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839200" cy="3543300"/>
          </a:xfrm>
        </p:spPr>
        <p:txBody>
          <a:bodyPr>
            <a:normAutofit fontScale="85000" lnSpcReduction="20000"/>
          </a:bodyPr>
          <a:lstStyle/>
          <a:p>
            <a:r>
              <a:rPr lang="en-US" sz="4050" dirty="0"/>
              <a:t>It is ideal to </a:t>
            </a:r>
            <a:r>
              <a:rPr lang="en-US" sz="4050" b="1" dirty="0"/>
              <a:t>consume ratio </a:t>
            </a:r>
            <a:r>
              <a:rPr lang="en-US" sz="4050" dirty="0"/>
              <a:t>of:</a:t>
            </a:r>
          </a:p>
          <a:p>
            <a:r>
              <a:rPr lang="en-US" sz="7125" b="1" dirty="0"/>
              <a:t>1  :   1   :   1 </a:t>
            </a:r>
          </a:p>
          <a:p>
            <a:r>
              <a:rPr lang="en-US" sz="4200" b="1" dirty="0"/>
              <a:t>SFA   MUFA   PUFAs </a:t>
            </a:r>
          </a:p>
          <a:p>
            <a:pPr marL="0" indent="0">
              <a:buNone/>
            </a:pPr>
            <a:endParaRPr lang="en-US" sz="4200" b="1" dirty="0"/>
          </a:p>
          <a:p>
            <a:r>
              <a:rPr lang="en-US" sz="4050" dirty="0"/>
              <a:t>respectively </a:t>
            </a:r>
            <a:r>
              <a:rPr lang="en-US" sz="4050" b="1" dirty="0">
                <a:solidFill>
                  <a:srgbClr val="C00000"/>
                </a:solidFill>
              </a:rPr>
              <a:t>from the diet to maintain good health</a:t>
            </a:r>
            <a:r>
              <a:rPr lang="en-US" sz="4050" dirty="0"/>
              <a:t>.</a:t>
            </a:r>
          </a:p>
          <a:p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2413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4533900"/>
          </a:xfrm>
        </p:spPr>
        <p:txBody>
          <a:bodyPr>
            <a:normAutofit/>
          </a:bodyPr>
          <a:lstStyle/>
          <a:p>
            <a:r>
              <a:rPr lang="en-US" sz="3600" dirty="0"/>
              <a:t>Naturally there is </a:t>
            </a:r>
            <a:r>
              <a:rPr lang="en-US" sz="3600" b="1" dirty="0">
                <a:solidFill>
                  <a:srgbClr val="C00000"/>
                </a:solidFill>
              </a:rPr>
              <a:t>no single oil  </a:t>
            </a:r>
            <a:r>
              <a:rPr lang="en-US" sz="3600" b="1" dirty="0"/>
              <a:t>which </a:t>
            </a:r>
            <a:r>
              <a:rPr lang="en-US" sz="3600" dirty="0"/>
              <a:t>has all </a:t>
            </a:r>
            <a:r>
              <a:rPr lang="en-US" sz="3600" b="1" dirty="0"/>
              <a:t>3 types of fatty acids in ideal proportion</a:t>
            </a:r>
            <a:r>
              <a:rPr lang="en-US" sz="3600" b="1" dirty="0" smtClean="0"/>
              <a:t>.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dirty="0"/>
              <a:t>Hence it is always </a:t>
            </a:r>
            <a:r>
              <a:rPr lang="en-US" sz="3600" b="1" dirty="0">
                <a:solidFill>
                  <a:srgbClr val="C00000"/>
                </a:solidFill>
              </a:rPr>
              <a:t>advisable to mix a combination of oils and consume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Transportation Of Fatty Acids In Human Body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169230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5897563"/>
          </a:xfrm>
        </p:spPr>
        <p:txBody>
          <a:bodyPr>
            <a:normAutofit/>
          </a:bodyPr>
          <a:lstStyle/>
          <a:p>
            <a:r>
              <a:rPr lang="en-US" sz="5400" b="1" dirty="0"/>
              <a:t>Bound form </a:t>
            </a:r>
            <a:r>
              <a:rPr lang="en-US" sz="5400" b="1" dirty="0" smtClean="0"/>
              <a:t>/Esterified Forms Of Fatty acids </a:t>
            </a:r>
            <a:r>
              <a:rPr lang="en-US" sz="5400" dirty="0" smtClean="0"/>
              <a:t>are </a:t>
            </a:r>
            <a:r>
              <a:rPr lang="en-US" sz="5400" b="1" dirty="0">
                <a:solidFill>
                  <a:srgbClr val="C00000"/>
                </a:solidFill>
              </a:rPr>
              <a:t>Transported through </a:t>
            </a:r>
            <a:r>
              <a:rPr lang="en-US" sz="5400" b="1" dirty="0" smtClean="0">
                <a:solidFill>
                  <a:srgbClr val="C00000"/>
                </a:solidFill>
              </a:rPr>
              <a:t> various Lipoproteins.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45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Fatty acids Transportation  In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800600"/>
          </a:xfrm>
        </p:spPr>
        <p:txBody>
          <a:bodyPr>
            <a:normAutofit fontScale="92500"/>
          </a:bodyPr>
          <a:lstStyle/>
          <a:p>
            <a:r>
              <a:rPr lang="en-US" sz="3900" b="1" dirty="0">
                <a:solidFill>
                  <a:srgbClr val="C00000"/>
                </a:solidFill>
              </a:rPr>
              <a:t>More than 90% </a:t>
            </a:r>
            <a:r>
              <a:rPr lang="en-US" sz="3900" dirty="0"/>
              <a:t>of the fatty acids found in plasma are in the form of </a:t>
            </a:r>
            <a:r>
              <a:rPr lang="en-US" sz="3900" b="1" dirty="0"/>
              <a:t>F</a:t>
            </a:r>
            <a:r>
              <a:rPr lang="en-US" sz="3900" b="1" dirty="0" smtClean="0"/>
              <a:t>atty </a:t>
            </a:r>
            <a:r>
              <a:rPr lang="en-US" sz="3900" b="1" dirty="0"/>
              <a:t>acid </a:t>
            </a:r>
            <a:r>
              <a:rPr lang="en-US" sz="3900" b="1" dirty="0" smtClean="0"/>
              <a:t>esters.</a:t>
            </a:r>
          </a:p>
          <a:p>
            <a:pPr lvl="1"/>
            <a:r>
              <a:rPr lang="en-US" sz="3900" b="1" dirty="0" smtClean="0"/>
              <a:t> Fatty acids Esters/</a:t>
            </a:r>
            <a:r>
              <a:rPr lang="en-US" sz="3900" b="1" dirty="0" err="1" smtClean="0"/>
              <a:t>Esterifed</a:t>
            </a:r>
            <a:r>
              <a:rPr lang="en-US" sz="3900" b="1" dirty="0" smtClean="0"/>
              <a:t> form of Fatty acids exist as:</a:t>
            </a:r>
          </a:p>
          <a:p>
            <a:pPr lvl="1"/>
            <a:r>
              <a:rPr lang="en-US" sz="3900" dirty="0" smtClean="0"/>
              <a:t> </a:t>
            </a:r>
            <a:r>
              <a:rPr lang="en-US" sz="3900" b="1" dirty="0" smtClean="0">
                <a:solidFill>
                  <a:srgbClr val="7030A0"/>
                </a:solidFill>
              </a:rPr>
              <a:t>Triacylglycerol </a:t>
            </a:r>
          </a:p>
          <a:p>
            <a:pPr lvl="1"/>
            <a:r>
              <a:rPr lang="en-US" sz="3900" b="1" dirty="0">
                <a:solidFill>
                  <a:srgbClr val="7030A0"/>
                </a:solidFill>
              </a:rPr>
              <a:t> </a:t>
            </a:r>
            <a:r>
              <a:rPr lang="en-US" sz="3900" b="1" dirty="0" smtClean="0">
                <a:solidFill>
                  <a:srgbClr val="7030A0"/>
                </a:solidFill>
              </a:rPr>
              <a:t>Cholesteryl esters</a:t>
            </a:r>
          </a:p>
          <a:p>
            <a:pPr lvl="1"/>
            <a:r>
              <a:rPr lang="en-US" sz="3900" b="1" dirty="0" smtClean="0">
                <a:solidFill>
                  <a:srgbClr val="7030A0"/>
                </a:solidFill>
              </a:rPr>
              <a:t> Phospholipids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51054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Unesterified</a:t>
            </a:r>
            <a:r>
              <a:rPr lang="en-US" sz="4400" dirty="0" smtClean="0"/>
              <a:t>/</a:t>
            </a:r>
            <a:r>
              <a:rPr lang="en-US" sz="4400" b="1" dirty="0" smtClean="0"/>
              <a:t>Free</a:t>
            </a:r>
            <a:r>
              <a:rPr lang="en-US" sz="4400" dirty="0" smtClean="0"/>
              <a:t> </a:t>
            </a:r>
            <a:r>
              <a:rPr lang="en-US" sz="4400" b="1" dirty="0"/>
              <a:t>F</a:t>
            </a:r>
            <a:r>
              <a:rPr lang="en-US" sz="4400" b="1" dirty="0" smtClean="0"/>
              <a:t>atty acids (FFA)  </a:t>
            </a:r>
            <a:r>
              <a:rPr lang="en-US" sz="4400" dirty="0"/>
              <a:t>are very less amount in body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b="1" dirty="0" smtClean="0"/>
              <a:t>Long Chain FFA </a:t>
            </a:r>
            <a:r>
              <a:rPr lang="en-US" sz="4400" b="1" dirty="0"/>
              <a:t>are transported i</a:t>
            </a:r>
            <a:r>
              <a:rPr lang="en-US" sz="4400" dirty="0"/>
              <a:t>n the blood circulation in </a:t>
            </a:r>
            <a:r>
              <a:rPr lang="en-US" sz="4400" b="1" dirty="0">
                <a:solidFill>
                  <a:srgbClr val="C00000"/>
                </a:solidFill>
              </a:rPr>
              <a:t>association with Albumin.</a:t>
            </a:r>
          </a:p>
          <a:p>
            <a:endParaRPr lang="en-US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3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Functions Of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105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Secondary </a:t>
            </a:r>
            <a:r>
              <a:rPr lang="en-US" dirty="0"/>
              <a:t>Source Of </a:t>
            </a:r>
            <a:r>
              <a:rPr lang="en-US" dirty="0" smtClean="0"/>
              <a:t>Energy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Components </a:t>
            </a:r>
            <a:r>
              <a:rPr lang="en-US" dirty="0"/>
              <a:t>Of </a:t>
            </a:r>
            <a:r>
              <a:rPr lang="en-US" dirty="0" smtClean="0"/>
              <a:t>Biomembranes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PUFA </a:t>
            </a:r>
            <a:r>
              <a:rPr lang="en-US" dirty="0"/>
              <a:t>(Arachidonic Acid) Precursor for Eicosanoid Biosynthesis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Esterification of Cholesterol and its Excretion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PUFAs build and protect Brain and Heart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PUFAs </a:t>
            </a:r>
            <a:r>
              <a:rPr lang="en-US" dirty="0"/>
              <a:t>prevents early </a:t>
            </a:r>
            <a:r>
              <a:rPr lang="en-US" dirty="0" smtClean="0"/>
              <a:t>ageing</a:t>
            </a:r>
            <a:r>
              <a:rPr lang="en-US" dirty="0"/>
              <a:t>,</a:t>
            </a:r>
            <a:r>
              <a:rPr lang="en-US" dirty="0" smtClean="0"/>
              <a:t> prolongs </a:t>
            </a:r>
            <a:r>
              <a:rPr lang="en-US" dirty="0"/>
              <a:t>Clotting time.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9448800" cy="3543300"/>
          </a:xfrm>
        </p:spPr>
        <p:txBody>
          <a:bodyPr>
            <a:normAutofit/>
          </a:bodyPr>
          <a:lstStyle/>
          <a:p>
            <a:r>
              <a:rPr lang="en-US" sz="4950" dirty="0"/>
              <a:t>PUFAs of membrane play role in:(Less compact)</a:t>
            </a:r>
          </a:p>
          <a:p>
            <a:pPr lvl="1"/>
            <a:r>
              <a:rPr lang="en-US" sz="4800" b="1" dirty="0"/>
              <a:t>Membrane fluidity</a:t>
            </a:r>
          </a:p>
          <a:p>
            <a:pPr lvl="1"/>
            <a:r>
              <a:rPr lang="en-US" sz="4800" b="1" dirty="0"/>
              <a:t>Selective permeability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304800"/>
            <a:ext cx="9312323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Functions Of </a:t>
            </a:r>
            <a:br>
              <a:rPr lang="en-US" b="1" dirty="0" smtClean="0"/>
            </a:br>
            <a:r>
              <a:rPr lang="en-US" b="1" dirty="0" smtClean="0"/>
              <a:t>PUFAS /Omega  3, and 6 FAs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68" y="2308860"/>
            <a:ext cx="8731155" cy="329184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Components of </a:t>
            </a:r>
            <a:r>
              <a:rPr lang="en-US" sz="3600" b="1" dirty="0">
                <a:solidFill>
                  <a:srgbClr val="C00000"/>
                </a:solidFill>
              </a:rPr>
              <a:t>cell biomembranes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More </a:t>
            </a:r>
            <a:r>
              <a:rPr lang="en-US" sz="3600" b="1" dirty="0">
                <a:solidFill>
                  <a:srgbClr val="C00000"/>
                </a:solidFill>
              </a:rPr>
              <a:t>associated to Human </a:t>
            </a:r>
            <a:r>
              <a:rPr lang="en-US" sz="3600" b="1" dirty="0" smtClean="0">
                <a:solidFill>
                  <a:srgbClr val="C00000"/>
                </a:solidFill>
              </a:rPr>
              <a:t>brain and Heart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/>
              <a:t>Involve in </a:t>
            </a:r>
            <a:r>
              <a:rPr lang="en-US" sz="3600" b="1" dirty="0">
                <a:solidFill>
                  <a:srgbClr val="0070C0"/>
                </a:solidFill>
              </a:rPr>
              <a:t>Growth ,development and functioning of Brain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657350"/>
            <a:ext cx="8881110" cy="3943350"/>
          </a:xfrm>
        </p:spPr>
        <p:txBody>
          <a:bodyPr>
            <a:normAutofit lnSpcReduction="10000"/>
          </a:bodyPr>
          <a:lstStyle/>
          <a:p>
            <a:r>
              <a:rPr lang="en-US" sz="2700" b="1" dirty="0"/>
              <a:t> Omega  Fatty acids Reduces risk of Heart disease</a:t>
            </a:r>
            <a:r>
              <a:rPr lang="en-US" sz="2700" b="1" dirty="0">
                <a:solidFill>
                  <a:srgbClr val="C00000"/>
                </a:solidFill>
              </a:rPr>
              <a:t>:</a:t>
            </a:r>
          </a:p>
          <a:p>
            <a:pPr>
              <a:buNone/>
            </a:pPr>
            <a:endParaRPr lang="en-US" sz="2700" b="1" dirty="0">
              <a:solidFill>
                <a:srgbClr val="C00000"/>
              </a:solidFill>
            </a:endParaRPr>
          </a:p>
          <a:p>
            <a:pPr lvl="1"/>
            <a:r>
              <a:rPr lang="en-US" sz="3300" b="1" dirty="0">
                <a:solidFill>
                  <a:srgbClr val="C00000"/>
                </a:solidFill>
              </a:rPr>
              <a:t>Reduces Platelet aggregation </a:t>
            </a:r>
            <a:r>
              <a:rPr lang="en-US" sz="3300" dirty="0"/>
              <a:t>by stimulating Prostaglandins and Prostacyclin's .</a:t>
            </a:r>
            <a:endParaRPr lang="en-US" sz="3300" b="1" dirty="0">
              <a:solidFill>
                <a:srgbClr val="C00000"/>
              </a:solidFill>
            </a:endParaRPr>
          </a:p>
          <a:p>
            <a:pPr marL="342900" lvl="1" indent="0">
              <a:buNone/>
            </a:pPr>
            <a:endParaRPr lang="en-US" sz="3300" b="1" dirty="0">
              <a:solidFill>
                <a:srgbClr val="C00000"/>
              </a:solidFill>
            </a:endParaRPr>
          </a:p>
          <a:p>
            <a:pPr lvl="1"/>
            <a:r>
              <a:rPr lang="en-US" sz="3300" b="1" dirty="0">
                <a:solidFill>
                  <a:srgbClr val="C00000"/>
                </a:solidFill>
              </a:rPr>
              <a:t>Reduces</a:t>
            </a:r>
            <a:r>
              <a:rPr lang="en-US" sz="3300" dirty="0">
                <a:solidFill>
                  <a:srgbClr val="C00000"/>
                </a:solidFill>
              </a:rPr>
              <a:t> </a:t>
            </a:r>
            <a:r>
              <a:rPr lang="en-US" sz="3300" b="1" dirty="0">
                <a:solidFill>
                  <a:srgbClr val="C00000"/>
                </a:solidFill>
              </a:rPr>
              <a:t>blood clotting and Thrombus formation by </a:t>
            </a:r>
            <a:r>
              <a:rPr lang="en-US" sz="3300" b="1" dirty="0">
                <a:solidFill>
                  <a:srgbClr val="0070C0"/>
                </a:solidFill>
              </a:rPr>
              <a:t>Lowering the production of Thromboxane .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8120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/>
          <a:p>
            <a:pPr algn="ctr"/>
            <a:r>
              <a:rPr lang="en-US" sz="4050" b="1" dirty="0"/>
              <a:t>Solubility Of Lipids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37560"/>
              </p:ext>
            </p:extLst>
          </p:nvPr>
        </p:nvGraphicFramePr>
        <p:xfrm>
          <a:off x="457200" y="2228851"/>
          <a:ext cx="8458200" cy="352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9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60A0E6-DB56-4ECF-9B39-C6C2422F8B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3732EA-D288-438D-A439-E3564A154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823CE-CF27-44AE-8DF8-52C8C9F50F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865DE3-DF7B-4F40-9013-E5AFA0D7C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5562600"/>
          </a:xfrm>
        </p:spPr>
        <p:txBody>
          <a:bodyPr>
            <a:normAutofit/>
          </a:bodyPr>
          <a:lstStyle/>
          <a:p>
            <a:r>
              <a:rPr lang="en-US" sz="2700" b="1" dirty="0"/>
              <a:t>Omega 3 Fatty acids have  pleiotropic effects </a:t>
            </a:r>
          </a:p>
          <a:p>
            <a:pPr marL="0" indent="0">
              <a:buNone/>
            </a:pPr>
            <a:r>
              <a:rPr lang="en-US" sz="2700" b="1" dirty="0"/>
              <a:t>  (more than on effect):</a:t>
            </a:r>
          </a:p>
          <a:p>
            <a:pPr lvl="1"/>
            <a:r>
              <a:rPr lang="en-US" sz="3300" b="1" dirty="0">
                <a:solidFill>
                  <a:srgbClr val="C00000"/>
                </a:solidFill>
              </a:rPr>
              <a:t>Cardio protective effect</a:t>
            </a:r>
          </a:p>
          <a:p>
            <a:pPr lvl="2"/>
            <a:r>
              <a:rPr lang="en-US" sz="3075" b="1" dirty="0">
                <a:solidFill>
                  <a:srgbClr val="C00000"/>
                </a:solidFill>
              </a:rPr>
              <a:t>Lowers Blood pressure</a:t>
            </a:r>
          </a:p>
          <a:p>
            <a:pPr lvl="2"/>
            <a:r>
              <a:rPr lang="en-US" sz="3075" b="1" dirty="0">
                <a:solidFill>
                  <a:srgbClr val="C00000"/>
                </a:solidFill>
              </a:rPr>
              <a:t>Anti-Inflammatory</a:t>
            </a:r>
          </a:p>
          <a:p>
            <a:pPr lvl="2"/>
            <a:r>
              <a:rPr lang="en-US" sz="3075" b="1" dirty="0">
                <a:solidFill>
                  <a:srgbClr val="C00000"/>
                </a:solidFill>
              </a:rPr>
              <a:t>Anti-Atherogenic </a:t>
            </a:r>
          </a:p>
          <a:p>
            <a:pPr lvl="2"/>
            <a:r>
              <a:rPr lang="en-US" sz="3075" b="1" dirty="0">
                <a:solidFill>
                  <a:srgbClr val="C00000"/>
                </a:solidFill>
              </a:rPr>
              <a:t>Anti-Thrombotic</a:t>
            </a:r>
          </a:p>
        </p:txBody>
      </p:sp>
    </p:spTree>
    <p:extLst>
      <p:ext uri="{BB962C8B-B14F-4D97-AF65-F5344CB8AC3E}">
        <p14:creationId xmlns:p14="http://schemas.microsoft.com/office/powerpoint/2010/main" val="40708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1550"/>
            <a:ext cx="9144000" cy="5029200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solidFill>
                  <a:srgbClr val="C00000"/>
                </a:solidFill>
              </a:rPr>
              <a:t>PUFAs Lowers Risk Of Atherosclerosis</a:t>
            </a:r>
            <a:endParaRPr lang="en-US" sz="3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3300" dirty="0">
              <a:solidFill>
                <a:srgbClr val="C00000"/>
              </a:solidFill>
            </a:endParaRPr>
          </a:p>
          <a:p>
            <a:r>
              <a:rPr lang="en-US" sz="3300" dirty="0"/>
              <a:t>Since  </a:t>
            </a:r>
            <a:r>
              <a:rPr lang="en-US" sz="3300" b="1" dirty="0"/>
              <a:t>double bonds of PUFAs </a:t>
            </a:r>
            <a:r>
              <a:rPr lang="en-US" sz="3300" dirty="0"/>
              <a:t>are unstable and </a:t>
            </a:r>
            <a:r>
              <a:rPr lang="en-US" sz="3300" b="1" dirty="0"/>
              <a:t>easily cleavable</a:t>
            </a:r>
            <a:r>
              <a:rPr lang="en-US" sz="3300" dirty="0"/>
              <a:t>.</a:t>
            </a:r>
          </a:p>
          <a:p>
            <a:r>
              <a:rPr lang="en-US" sz="3300" dirty="0"/>
              <a:t>PUFAs get easily metabolized and do </a:t>
            </a:r>
            <a:r>
              <a:rPr lang="en-US" sz="3300" b="1" dirty="0"/>
              <a:t>not get accumulated </a:t>
            </a:r>
            <a:r>
              <a:rPr lang="en-US" sz="3300" dirty="0"/>
              <a:t>in the blood arteries and capillaries.</a:t>
            </a:r>
          </a:p>
          <a:p>
            <a:r>
              <a:rPr lang="en-US" sz="3300" dirty="0"/>
              <a:t>Thus PUFAs have </a:t>
            </a:r>
            <a:r>
              <a:rPr lang="en-US" sz="3300" b="1" dirty="0">
                <a:solidFill>
                  <a:srgbClr val="C00000"/>
                </a:solidFill>
              </a:rPr>
              <a:t>low risk of Atherosclerosis </a:t>
            </a:r>
            <a:r>
              <a:rPr lang="en-US" sz="3300" dirty="0"/>
              <a:t>and </a:t>
            </a:r>
            <a:r>
              <a:rPr lang="en-US" sz="3300" b="1" dirty="0"/>
              <a:t>Cardio vascular disorders.</a:t>
            </a:r>
          </a:p>
        </p:txBody>
      </p:sp>
    </p:spTree>
    <p:extLst>
      <p:ext uri="{BB962C8B-B14F-4D97-AF65-F5344CB8AC3E}">
        <p14:creationId xmlns:p14="http://schemas.microsoft.com/office/powerpoint/2010/main" val="2265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610100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 smtClean="0">
                <a:solidFill>
                  <a:srgbClr val="C00000"/>
                </a:solidFill>
              </a:rPr>
              <a:t>Fish (</a:t>
            </a:r>
            <a:r>
              <a:rPr lang="en-US" sz="3300" b="1" dirty="0">
                <a:solidFill>
                  <a:srgbClr val="C00000"/>
                </a:solidFill>
              </a:rPr>
              <a:t>rich in Omega 3 Fatty </a:t>
            </a:r>
            <a:r>
              <a:rPr lang="en-US" sz="3300" b="1" dirty="0" smtClean="0">
                <a:solidFill>
                  <a:srgbClr val="C00000"/>
                </a:solidFill>
              </a:rPr>
              <a:t>acids) </a:t>
            </a:r>
            <a:r>
              <a:rPr lang="en-US" sz="3300" b="1" dirty="0">
                <a:solidFill>
                  <a:srgbClr val="C00000"/>
                </a:solidFill>
              </a:rPr>
              <a:t>Eaters has </a:t>
            </a:r>
            <a:r>
              <a:rPr lang="en-US" sz="3300" b="1" dirty="0" smtClean="0">
                <a:solidFill>
                  <a:srgbClr val="0070C0"/>
                </a:solidFill>
              </a:rPr>
              <a:t>Healthy Brain and Heart</a:t>
            </a:r>
            <a:endParaRPr lang="en-US" sz="33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3300" b="1" dirty="0">
              <a:solidFill>
                <a:srgbClr val="C00000"/>
              </a:solidFill>
            </a:endParaRPr>
          </a:p>
          <a:p>
            <a:r>
              <a:rPr lang="en-US" sz="4050" b="1" dirty="0"/>
              <a:t>Brain development with an efficient nervous function</a:t>
            </a:r>
            <a:r>
              <a:rPr lang="en-US" sz="4050" dirty="0"/>
              <a:t>.</a:t>
            </a:r>
          </a:p>
          <a:p>
            <a:pPr marL="0" indent="0">
              <a:buNone/>
            </a:pPr>
            <a:endParaRPr lang="en-US" sz="4050" dirty="0"/>
          </a:p>
          <a:p>
            <a:r>
              <a:rPr lang="en-US" sz="4050" b="1" dirty="0">
                <a:solidFill>
                  <a:srgbClr val="C00000"/>
                </a:solidFill>
              </a:rPr>
              <a:t>Protected from Heart attacks.</a:t>
            </a:r>
          </a:p>
          <a:p>
            <a:endParaRPr lang="en-US" sz="4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229100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C00000"/>
                </a:solidFill>
              </a:rPr>
              <a:t>Deficiency of Essential Fatty acids </a:t>
            </a:r>
            <a:r>
              <a:rPr lang="en-US" sz="3300" b="1" dirty="0"/>
              <a:t>:</a:t>
            </a:r>
          </a:p>
          <a:p>
            <a:pPr algn="ctr"/>
            <a:r>
              <a:rPr lang="en-US" sz="3300" b="1" dirty="0">
                <a:solidFill>
                  <a:srgbClr val="0070C0"/>
                </a:solidFill>
              </a:rPr>
              <a:t>Affects every cell ,organ and system </a:t>
            </a:r>
          </a:p>
          <a:p>
            <a:pPr lvl="1"/>
            <a:r>
              <a:rPr lang="en-US" sz="3300" b="1" dirty="0"/>
              <a:t>Growth retardation</a:t>
            </a:r>
          </a:p>
          <a:p>
            <a:pPr lvl="1"/>
            <a:r>
              <a:rPr lang="en-US" sz="3300" b="1" dirty="0"/>
              <a:t>Problems with reproduction</a:t>
            </a:r>
          </a:p>
          <a:p>
            <a:pPr lvl="1"/>
            <a:r>
              <a:rPr lang="en-US" sz="3300" b="1" dirty="0"/>
              <a:t>Skin lesions</a:t>
            </a:r>
          </a:p>
          <a:p>
            <a:pPr lvl="1"/>
            <a:r>
              <a:rPr lang="en-US" sz="3300" b="1" dirty="0"/>
              <a:t>Kidney and Liver disorders</a:t>
            </a:r>
          </a:p>
          <a:p>
            <a:pPr lvl="1"/>
            <a:r>
              <a:rPr lang="en-US" sz="3300" b="1" dirty="0"/>
              <a:t>Brain disorders/Behavioral disorders.</a:t>
            </a:r>
          </a:p>
          <a:p>
            <a:pPr lvl="1"/>
            <a:endParaRPr lang="en-US" sz="3300" b="1" dirty="0"/>
          </a:p>
          <a:p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26988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663940" cy="17145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Deficiency Of PUFAs/ Omega 3,6  Fatty acids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2308860"/>
            <a:ext cx="8663940" cy="3520440"/>
          </a:xfrm>
        </p:spPr>
        <p:txBody>
          <a:bodyPr>
            <a:normAutofit/>
          </a:bodyPr>
          <a:lstStyle/>
          <a:p>
            <a:r>
              <a:rPr lang="en-US" sz="3225" dirty="0"/>
              <a:t>Deficit of omega  fatty acids </a:t>
            </a:r>
            <a:r>
              <a:rPr lang="en-US" sz="3225" b="1" dirty="0">
                <a:solidFill>
                  <a:srgbClr val="C00000"/>
                </a:solidFill>
              </a:rPr>
              <a:t>affect the normal growth ,development and functioning of brain.</a:t>
            </a:r>
          </a:p>
          <a:p>
            <a:r>
              <a:rPr lang="en-US" sz="3225" dirty="0"/>
              <a:t>Persons may suffer from </a:t>
            </a:r>
            <a:r>
              <a:rPr lang="en-US" sz="3225" b="1" dirty="0"/>
              <a:t>mental illness </a:t>
            </a:r>
            <a:r>
              <a:rPr lang="en-US" sz="3225" dirty="0"/>
              <a:t>like</a:t>
            </a:r>
            <a:r>
              <a:rPr lang="en-US" sz="2700" dirty="0"/>
              <a:t>:</a:t>
            </a:r>
          </a:p>
          <a:p>
            <a:pPr lvl="1"/>
            <a:r>
              <a:rPr lang="en-US" sz="3225" b="1" dirty="0"/>
              <a:t>Depression</a:t>
            </a:r>
          </a:p>
          <a:p>
            <a:pPr lvl="1"/>
            <a:r>
              <a:rPr lang="en-US" sz="3225" b="1" dirty="0"/>
              <a:t>Attention deficit</a:t>
            </a:r>
          </a:p>
          <a:p>
            <a:pPr lvl="1"/>
            <a:r>
              <a:rPr lang="en-US" sz="3225" b="1" dirty="0"/>
              <a:t>Dementia=</a:t>
            </a:r>
            <a:r>
              <a:rPr lang="en-US" sz="3225" b="1" dirty="0">
                <a:solidFill>
                  <a:srgbClr val="C00000"/>
                </a:solidFill>
              </a:rPr>
              <a:t>Alzheimer's Disease</a:t>
            </a:r>
          </a:p>
          <a:p>
            <a:pPr lvl="1">
              <a:buNone/>
            </a:pPr>
            <a:endParaRPr lang="en-US" sz="3225" b="1" dirty="0"/>
          </a:p>
        </p:txBody>
      </p:sp>
    </p:spTree>
    <p:extLst>
      <p:ext uri="{BB962C8B-B14F-4D97-AF65-F5344CB8AC3E}">
        <p14:creationId xmlns:p14="http://schemas.microsoft.com/office/powerpoint/2010/main" val="127648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71650"/>
            <a:ext cx="7772400" cy="4229100"/>
          </a:xfrm>
        </p:spPr>
        <p:txBody>
          <a:bodyPr>
            <a:normAutofit/>
          </a:bodyPr>
          <a:lstStyle/>
          <a:p>
            <a:r>
              <a:rPr lang="en-US" sz="3600" dirty="0"/>
              <a:t>Deficiency of </a:t>
            </a:r>
            <a:r>
              <a:rPr lang="en-US" sz="3600" b="1" dirty="0"/>
              <a:t>Omega 3 Fatty acids</a:t>
            </a:r>
            <a:r>
              <a:rPr lang="en-US" sz="3600" dirty="0"/>
              <a:t> :</a:t>
            </a:r>
          </a:p>
          <a:p>
            <a:pPr lvl="1"/>
            <a:r>
              <a:rPr lang="en-US" sz="3450" b="1" dirty="0">
                <a:solidFill>
                  <a:srgbClr val="C00000"/>
                </a:solidFill>
              </a:rPr>
              <a:t>Alters the cell membrane structure</a:t>
            </a:r>
            <a:r>
              <a:rPr lang="en-US" sz="3450" dirty="0"/>
              <a:t>.</a:t>
            </a:r>
          </a:p>
          <a:p>
            <a:pPr lvl="1"/>
            <a:r>
              <a:rPr lang="en-US" sz="3450" dirty="0"/>
              <a:t>Increases the </a:t>
            </a:r>
            <a:r>
              <a:rPr lang="en-US" sz="3450" b="1" dirty="0">
                <a:solidFill>
                  <a:srgbClr val="C00000"/>
                </a:solidFill>
              </a:rPr>
              <a:t>risk of </a:t>
            </a:r>
          </a:p>
          <a:p>
            <a:pPr lvl="2"/>
            <a:r>
              <a:rPr lang="en-US" sz="3225" b="1" dirty="0">
                <a:solidFill>
                  <a:srgbClr val="C00000"/>
                </a:solidFill>
              </a:rPr>
              <a:t>Heart attack</a:t>
            </a:r>
          </a:p>
          <a:p>
            <a:pPr lvl="2"/>
            <a:r>
              <a:rPr lang="en-US" sz="3225" b="1" dirty="0">
                <a:solidFill>
                  <a:srgbClr val="C00000"/>
                </a:solidFill>
              </a:rPr>
              <a:t>Cancer</a:t>
            </a:r>
          </a:p>
          <a:p>
            <a:pPr lvl="2"/>
            <a:r>
              <a:rPr lang="en-US" sz="3225" b="1" dirty="0">
                <a:solidFill>
                  <a:srgbClr val="C00000"/>
                </a:solidFill>
              </a:rPr>
              <a:t>Rheumatoid Arthritis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88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5755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Phrynoderma /Toad Skin is due</a:t>
            </a:r>
            <a:br>
              <a:rPr lang="en-US" sz="4050" b="1" dirty="0">
                <a:solidFill>
                  <a:srgbClr val="C00000"/>
                </a:solidFill>
              </a:rPr>
            </a:br>
            <a:r>
              <a:rPr lang="en-US" sz="4050" b="1" dirty="0">
                <a:solidFill>
                  <a:srgbClr val="C00000"/>
                </a:solidFill>
              </a:rPr>
              <a:t> to PUFA deficiency.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839200" cy="640080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</a:rPr>
              <a:t>Phrynoderma /Toad Skin </a:t>
            </a:r>
            <a:r>
              <a:rPr lang="en-US" sz="2700" b="1" dirty="0" smtClean="0">
                <a:solidFill>
                  <a:srgbClr val="C00000"/>
                </a:solidFill>
              </a:rPr>
              <a:t>Symptoms</a:t>
            </a:r>
          </a:p>
          <a:p>
            <a:pPr marL="0" indent="0" algn="ctr">
              <a:buNone/>
            </a:pPr>
            <a:endParaRPr lang="en-US" sz="2700" b="1" dirty="0">
              <a:solidFill>
                <a:srgbClr val="C00000"/>
              </a:solidFill>
            </a:endParaRPr>
          </a:p>
          <a:p>
            <a:r>
              <a:rPr lang="en-US" sz="2700" b="1" dirty="0"/>
              <a:t>The skin becomes dry with lesions</a:t>
            </a:r>
          </a:p>
          <a:p>
            <a:pPr marL="0" indent="0">
              <a:buNone/>
            </a:pPr>
            <a:r>
              <a:rPr lang="en-US" sz="2700" dirty="0"/>
              <a:t>   </a:t>
            </a:r>
            <a:r>
              <a:rPr lang="en-US" sz="2700" b="1" dirty="0">
                <a:solidFill>
                  <a:srgbClr val="C00000"/>
                </a:solidFill>
              </a:rPr>
              <a:t>(Scaly Dermatitis).</a:t>
            </a:r>
          </a:p>
          <a:p>
            <a:r>
              <a:rPr lang="en-US" sz="2700" b="1" dirty="0"/>
              <a:t>Presence of </a:t>
            </a:r>
            <a:r>
              <a:rPr lang="en-US" sz="2700" b="1" dirty="0">
                <a:solidFill>
                  <a:srgbClr val="C00000"/>
                </a:solidFill>
              </a:rPr>
              <a:t>horny erruptions </a:t>
            </a:r>
            <a:r>
              <a:rPr lang="en-US" sz="2700" b="1" dirty="0"/>
              <a:t>on the posterior and lateral parts of limbs, back and Buttock.</a:t>
            </a:r>
          </a:p>
          <a:p>
            <a:r>
              <a:rPr lang="en-US" sz="2700" b="1" dirty="0">
                <a:solidFill>
                  <a:srgbClr val="C00000"/>
                </a:solidFill>
              </a:rPr>
              <a:t>Loss of hair</a:t>
            </a:r>
          </a:p>
          <a:p>
            <a:r>
              <a:rPr lang="en-US" sz="2700" b="1" dirty="0">
                <a:solidFill>
                  <a:srgbClr val="C00000"/>
                </a:solidFill>
              </a:rPr>
              <a:t>Poor wound healing</a:t>
            </a:r>
          </a:p>
          <a:p>
            <a:r>
              <a:rPr lang="en-US" sz="2700" b="1" dirty="0">
                <a:solidFill>
                  <a:srgbClr val="C00000"/>
                </a:solidFill>
              </a:rPr>
              <a:t>Acanthosis and Hyperkeratosis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00250"/>
            <a:ext cx="8839200" cy="3600450"/>
          </a:xfrm>
        </p:spPr>
        <p:txBody>
          <a:bodyPr>
            <a:normAutofit/>
          </a:bodyPr>
          <a:lstStyle/>
          <a:p>
            <a:r>
              <a:rPr lang="en-US" sz="3600" b="1" dirty="0"/>
              <a:t>Deficiency of PUFAs lower:</a:t>
            </a:r>
          </a:p>
          <a:p>
            <a:pPr marL="0" indent="0">
              <a:buNone/>
            </a:pPr>
            <a:endParaRPr lang="en-US" sz="3600" dirty="0"/>
          </a:p>
          <a:p>
            <a:pPr lvl="1"/>
            <a:r>
              <a:rPr lang="en-US" sz="3450" dirty="0"/>
              <a:t>Oxidative Phosphorylation-ATP generation</a:t>
            </a:r>
          </a:p>
          <a:p>
            <a:pPr marL="294894" lvl="1" indent="0">
              <a:buNone/>
            </a:pPr>
            <a:endParaRPr lang="en-US" sz="3450" dirty="0"/>
          </a:p>
          <a:p>
            <a:pPr lvl="1"/>
            <a:r>
              <a:rPr lang="en-US" sz="3450" dirty="0"/>
              <a:t>Fibrinolytic Activities</a:t>
            </a:r>
          </a:p>
        </p:txBody>
      </p:sp>
    </p:spTree>
    <p:extLst>
      <p:ext uri="{BB962C8B-B14F-4D97-AF65-F5344CB8AC3E}">
        <p14:creationId xmlns:p14="http://schemas.microsoft.com/office/powerpoint/2010/main" val="4353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/>
          <a:lstStyle/>
          <a:p>
            <a:r>
              <a:rPr lang="en-US" b="1" dirty="0" smtClean="0"/>
              <a:t>Fatty Acids At Glance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80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Lipids are soluble in </a:t>
            </a:r>
            <a:r>
              <a:rPr lang="en-US" b="1" dirty="0" smtClean="0"/>
              <a:t>Fat </a:t>
            </a:r>
            <a:r>
              <a:rPr lang="en-US" b="1" dirty="0"/>
              <a:t>Solvents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34400" cy="5029200"/>
          </a:xfrm>
        </p:spPr>
        <p:txBody>
          <a:bodyPr>
            <a:normAutofit fontScale="77500" lnSpcReduction="20000"/>
          </a:bodyPr>
          <a:lstStyle/>
          <a:p>
            <a:pPr marL="205740" lvl="1" indent="-205740">
              <a:buClr>
                <a:schemeClr val="accent3"/>
              </a:buClr>
              <a:buSzPct val="95000"/>
            </a:pPr>
            <a:r>
              <a:rPr lang="en-US" sz="4350" b="1" dirty="0"/>
              <a:t>Lipids are </a:t>
            </a:r>
            <a:r>
              <a:rPr lang="en-US" sz="4350" b="1" dirty="0">
                <a:solidFill>
                  <a:srgbClr val="0070C0"/>
                </a:solidFill>
              </a:rPr>
              <a:t>readily soluble </a:t>
            </a:r>
            <a:r>
              <a:rPr lang="en-US" sz="4350" b="1" dirty="0" smtClean="0">
                <a:solidFill>
                  <a:srgbClr val="0070C0"/>
                </a:solidFill>
              </a:rPr>
              <a:t>in</a:t>
            </a:r>
          </a:p>
          <a:p>
            <a:pPr marL="0" lvl="1" indent="0">
              <a:buClr>
                <a:schemeClr val="accent3"/>
              </a:buClr>
              <a:buSzPct val="95000"/>
              <a:buNone/>
            </a:pPr>
            <a:r>
              <a:rPr lang="en-US" sz="4350" b="1" dirty="0" smtClean="0">
                <a:solidFill>
                  <a:srgbClr val="C00000"/>
                </a:solidFill>
              </a:rPr>
              <a:t> </a:t>
            </a:r>
          </a:p>
          <a:p>
            <a:pPr marL="205740" lvl="1" indent="-205740">
              <a:buClr>
                <a:schemeClr val="accent3"/>
              </a:buClr>
              <a:buSzPct val="95000"/>
            </a:pPr>
            <a:r>
              <a:rPr lang="en-US" sz="4350" b="1" dirty="0" smtClean="0">
                <a:solidFill>
                  <a:srgbClr val="C00000"/>
                </a:solidFill>
              </a:rPr>
              <a:t>Non </a:t>
            </a:r>
            <a:r>
              <a:rPr lang="en-US" sz="4350" b="1" dirty="0">
                <a:solidFill>
                  <a:srgbClr val="C00000"/>
                </a:solidFill>
              </a:rPr>
              <a:t>polar Organic solvents </a:t>
            </a:r>
            <a:r>
              <a:rPr lang="en-US" sz="4350" b="1" dirty="0"/>
              <a:t>/</a:t>
            </a:r>
            <a:r>
              <a:rPr lang="en-US" sz="4350" b="1" dirty="0">
                <a:solidFill>
                  <a:srgbClr val="FF0000"/>
                </a:solidFill>
              </a:rPr>
              <a:t>Fat </a:t>
            </a:r>
            <a:r>
              <a:rPr lang="en-US" sz="4350" b="1" dirty="0" smtClean="0">
                <a:solidFill>
                  <a:srgbClr val="FF0000"/>
                </a:solidFill>
              </a:rPr>
              <a:t>Solvents</a:t>
            </a:r>
          </a:p>
          <a:p>
            <a:pPr marL="0" lvl="1" indent="0">
              <a:buClr>
                <a:schemeClr val="accent3"/>
              </a:buClr>
              <a:buSzPct val="95000"/>
              <a:buNone/>
            </a:pPr>
            <a:endParaRPr lang="en-US" sz="4350" dirty="0">
              <a:solidFill>
                <a:srgbClr val="FF0000"/>
              </a:solidFill>
            </a:endParaRPr>
          </a:p>
          <a:p>
            <a:pPr lvl="1"/>
            <a:r>
              <a:rPr lang="en-US" sz="4350" b="1" dirty="0">
                <a:solidFill>
                  <a:srgbClr val="7030A0"/>
                </a:solidFill>
              </a:rPr>
              <a:t>Acetone </a:t>
            </a:r>
          </a:p>
          <a:p>
            <a:pPr lvl="1"/>
            <a:r>
              <a:rPr lang="en-US" sz="4350" b="1" dirty="0">
                <a:solidFill>
                  <a:srgbClr val="7030A0"/>
                </a:solidFill>
              </a:rPr>
              <a:t>Alcohol (Hot) </a:t>
            </a:r>
          </a:p>
          <a:p>
            <a:pPr lvl="1"/>
            <a:r>
              <a:rPr lang="en-US" sz="4350" b="1" dirty="0">
                <a:solidFill>
                  <a:srgbClr val="7030A0"/>
                </a:solidFill>
              </a:rPr>
              <a:t>Benzene</a:t>
            </a:r>
          </a:p>
          <a:p>
            <a:pPr lvl="1"/>
            <a:r>
              <a:rPr lang="en-US" sz="4350" b="1" dirty="0">
                <a:solidFill>
                  <a:srgbClr val="7030A0"/>
                </a:solidFill>
              </a:rPr>
              <a:t>Chloroform </a:t>
            </a:r>
          </a:p>
          <a:p>
            <a:pPr lvl="1"/>
            <a:r>
              <a:rPr lang="en-US" sz="4350" b="1" dirty="0">
                <a:solidFill>
                  <a:srgbClr val="7030A0"/>
                </a:solidFill>
              </a:rPr>
              <a:t>Ether</a:t>
            </a:r>
            <a:endParaRPr lang="en-US" sz="4350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1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964"/>
            <a:ext cx="8229600" cy="1143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488279"/>
              </p:ext>
            </p:extLst>
          </p:nvPr>
        </p:nvGraphicFramePr>
        <p:xfrm>
          <a:off x="0" y="0"/>
          <a:ext cx="9144000" cy="6902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5715000"/>
              </a:tblGrid>
              <a:tr h="97269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Name of Biomolecule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Fatty acids</a:t>
                      </a:r>
                      <a:endParaRPr lang="en-US" sz="2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8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Class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Derived Lipids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089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Structural Features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Organic acids ,Hydrocarbon Chain (C2-26) Terminal Mono Carboxylic Acid 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89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Sources of FAs</a:t>
                      </a:r>
                      <a:r>
                        <a:rPr lang="en-US" sz="2800" b="1" baseline="0" dirty="0" smtClean="0"/>
                        <a:t> to body</a:t>
                      </a:r>
                      <a:endParaRPr 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From Exogenous and Endogenous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8357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Distribution in Body</a:t>
                      </a:r>
                    </a:p>
                    <a:p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 mostly in esterified form, Associated with Simple and Compound Lipids. Distributed in all tissues.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8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Functional aspects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Energy, Biomembrane</a:t>
                      </a:r>
                      <a:r>
                        <a:rPr lang="en-US" sz="2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components</a:t>
                      </a:r>
                      <a:endParaRPr lang="en-US" sz="2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002437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Interrelationships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Fatty acids associated to other form of  Simple and Compound Lipids</a:t>
                      </a:r>
                      <a:endParaRPr lang="en-US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8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/>
              <a:t>Study Of Derived Lipids Alcohols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0952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Alcohols Involved In </a:t>
            </a:r>
            <a:br>
              <a:rPr lang="en-US" sz="6000" b="1" dirty="0" smtClean="0"/>
            </a:br>
            <a:r>
              <a:rPr lang="en-US" sz="6000" b="1" dirty="0" smtClean="0"/>
              <a:t>Lipid Structures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935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 Alcohols Involved In </a:t>
            </a:r>
            <a:br>
              <a:rPr lang="en-US" b="1" dirty="0" smtClean="0"/>
            </a:br>
            <a:r>
              <a:rPr lang="en-US" b="1" dirty="0" smtClean="0"/>
              <a:t>Various Forms Of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991600" cy="4648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 smtClean="0"/>
              <a:t>1.   Glycerol</a:t>
            </a:r>
            <a:r>
              <a:rPr lang="en-US" sz="5400" dirty="0" smtClean="0"/>
              <a:t> </a:t>
            </a:r>
          </a:p>
          <a:p>
            <a:pPr marL="0" indent="0">
              <a:buNone/>
            </a:pPr>
            <a:r>
              <a:rPr lang="en-US" sz="5400" dirty="0" smtClean="0"/>
              <a:t>      </a:t>
            </a:r>
            <a:r>
              <a:rPr lang="en-US" sz="5400" b="1" dirty="0" smtClean="0">
                <a:solidFill>
                  <a:srgbClr val="C00000"/>
                </a:solidFill>
              </a:rPr>
              <a:t>(</a:t>
            </a:r>
            <a:r>
              <a:rPr lang="en-US" sz="5400" b="1" dirty="0" smtClean="0">
                <a:solidFill>
                  <a:srgbClr val="0070C0"/>
                </a:solidFill>
              </a:rPr>
              <a:t>C3</a:t>
            </a:r>
            <a:r>
              <a:rPr lang="en-US" sz="5400" b="1" dirty="0" smtClean="0">
                <a:solidFill>
                  <a:srgbClr val="C00000"/>
                </a:solidFill>
              </a:rPr>
              <a:t>-Trihydric Alcohol)</a:t>
            </a:r>
            <a:endParaRPr lang="en-US" sz="5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5400" b="1" dirty="0" smtClean="0">
                <a:solidFill>
                  <a:srgbClr val="C00000"/>
                </a:solidFill>
              </a:rPr>
              <a:t>2.   </a:t>
            </a:r>
            <a:r>
              <a:rPr lang="en-US" sz="5400" b="1" dirty="0" smtClean="0"/>
              <a:t>Sphingol/Sphingosine</a:t>
            </a:r>
            <a:r>
              <a:rPr lang="en-US" sz="5400" dirty="0" smtClean="0"/>
              <a:t> </a:t>
            </a:r>
            <a:endParaRPr lang="en-US" sz="5400" dirty="0"/>
          </a:p>
          <a:p>
            <a:pPr marL="0" indent="0">
              <a:buNone/>
            </a:pPr>
            <a:r>
              <a:rPr lang="en-US" sz="5400" b="1" dirty="0" smtClean="0">
                <a:solidFill>
                  <a:srgbClr val="C00000"/>
                </a:solidFill>
              </a:rPr>
              <a:t>      (</a:t>
            </a:r>
            <a:r>
              <a:rPr lang="en-US" sz="5400" b="1" dirty="0" smtClean="0">
                <a:solidFill>
                  <a:srgbClr val="0070C0"/>
                </a:solidFill>
              </a:rPr>
              <a:t>C18</a:t>
            </a:r>
            <a:r>
              <a:rPr lang="en-US" sz="5400" b="1" dirty="0" smtClean="0">
                <a:solidFill>
                  <a:srgbClr val="C00000"/>
                </a:solidFill>
              </a:rPr>
              <a:t>-Dihydric Alcohol)</a:t>
            </a:r>
          </a:p>
          <a:p>
            <a:pPr marL="0" indent="0">
              <a:buNone/>
            </a:pPr>
            <a:r>
              <a:rPr lang="en-US" sz="5400" b="1" dirty="0" smtClean="0"/>
              <a:t>3.   Cholesterol</a:t>
            </a:r>
            <a:r>
              <a:rPr lang="en-US" sz="5400" dirty="0" smtClean="0"/>
              <a:t> </a:t>
            </a:r>
          </a:p>
          <a:p>
            <a:pPr marL="0" indent="0">
              <a:buNone/>
            </a:pPr>
            <a:r>
              <a:rPr lang="en-US" sz="5400" dirty="0" smtClean="0"/>
              <a:t>      </a:t>
            </a:r>
            <a:r>
              <a:rPr lang="en-US" sz="5400" b="1" dirty="0" smtClean="0">
                <a:solidFill>
                  <a:srgbClr val="C00000"/>
                </a:solidFill>
              </a:rPr>
              <a:t>(</a:t>
            </a:r>
            <a:r>
              <a:rPr lang="en-US" sz="5400" b="1" dirty="0" smtClean="0">
                <a:solidFill>
                  <a:srgbClr val="0070C0"/>
                </a:solidFill>
              </a:rPr>
              <a:t>C27</a:t>
            </a:r>
            <a:r>
              <a:rPr lang="en-US" sz="5400" b="1" dirty="0" smtClean="0">
                <a:solidFill>
                  <a:srgbClr val="C00000"/>
                </a:solidFill>
              </a:rPr>
              <a:t>-Monohydric Alcohol)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/>
              <a:t>Alcohols Of Lipids</a:t>
            </a:r>
            <a:br>
              <a:rPr lang="en-US" sz="6600" b="1" dirty="0" smtClean="0"/>
            </a:br>
            <a:r>
              <a:rPr lang="en-US" sz="6600" b="1" dirty="0" smtClean="0"/>
              <a:t>Are 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0070C0"/>
                </a:solidFill>
              </a:rPr>
              <a:t>Classified </a:t>
            </a:r>
            <a:br>
              <a:rPr lang="en-US" sz="6600" b="1" dirty="0" smtClean="0">
                <a:solidFill>
                  <a:srgbClr val="0070C0"/>
                </a:solidFill>
              </a:rPr>
            </a:br>
            <a:r>
              <a:rPr lang="en-US" sz="6600" b="1" dirty="0" smtClean="0">
                <a:solidFill>
                  <a:srgbClr val="0070C0"/>
                </a:solidFill>
              </a:rPr>
              <a:t>As</a:t>
            </a:r>
            <a:br>
              <a:rPr lang="en-US" sz="6600" b="1" dirty="0" smtClean="0">
                <a:solidFill>
                  <a:srgbClr val="0070C0"/>
                </a:solidFill>
              </a:rPr>
            </a:br>
            <a:r>
              <a:rPr lang="en-US" sz="6600" b="1" dirty="0" smtClean="0">
                <a:solidFill>
                  <a:srgbClr val="0070C0"/>
                </a:solidFill>
              </a:rPr>
              <a:t> Derived Lipids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Glycerol is a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Derived Lipid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/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Obtained from Hydrolysis of 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Simple and Compound Lipids</a:t>
            </a:r>
            <a:r>
              <a:rPr lang="en-US" sz="4000" b="1" dirty="0">
                <a:solidFill>
                  <a:srgbClr val="C00000"/>
                </a:solidFill>
              </a:rPr>
              <a:t/>
            </a:r>
            <a:br>
              <a:rPr lang="en-US" sz="4000" b="1" dirty="0">
                <a:solidFill>
                  <a:srgbClr val="C00000"/>
                </a:solidFill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25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248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88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Glycerol/ Glycerin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5029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Glycerol [C3 ]is a </a:t>
            </a:r>
            <a:r>
              <a:rPr lang="en-US" sz="4400" b="1" dirty="0" smtClean="0">
                <a:solidFill>
                  <a:srgbClr val="C00000"/>
                </a:solidFill>
              </a:rPr>
              <a:t>POLYOL</a:t>
            </a:r>
          </a:p>
          <a:p>
            <a:r>
              <a:rPr lang="en-US" sz="4400" dirty="0" smtClean="0"/>
              <a:t>Glycerol is chemically </a:t>
            </a:r>
            <a:r>
              <a:rPr lang="en-US" sz="4400" b="1" dirty="0" smtClean="0">
                <a:solidFill>
                  <a:srgbClr val="C00000"/>
                </a:solidFill>
              </a:rPr>
              <a:t>Trihydric Alcohol </a:t>
            </a:r>
            <a:r>
              <a:rPr lang="en-US" sz="4400" dirty="0" smtClean="0"/>
              <a:t>(3 –OH groups)</a:t>
            </a:r>
          </a:p>
          <a:p>
            <a:r>
              <a:rPr lang="en-US" sz="4400" b="1" dirty="0" smtClean="0"/>
              <a:t>Glycerol has </a:t>
            </a:r>
            <a:r>
              <a:rPr lang="en-US" sz="4400" b="1" dirty="0" smtClean="0">
                <a:solidFill>
                  <a:srgbClr val="0070C0"/>
                </a:solidFill>
              </a:rPr>
              <a:t>potency to interact </a:t>
            </a:r>
            <a:r>
              <a:rPr lang="en-US" sz="4400" b="1" dirty="0" smtClean="0"/>
              <a:t>with </a:t>
            </a:r>
            <a:r>
              <a:rPr lang="en-US" sz="4400" b="1" dirty="0" smtClean="0">
                <a:solidFill>
                  <a:srgbClr val="C00000"/>
                </a:solidFill>
              </a:rPr>
              <a:t>3 same or different Fatty acids .</a:t>
            </a:r>
            <a:endParaRPr lang="en-US" sz="4400" b="1" dirty="0">
              <a:solidFill>
                <a:srgbClr val="C00000"/>
              </a:solidFill>
            </a:endParaRPr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8871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800" dirty="0"/>
              <a:t>Glycerol is a </a:t>
            </a:r>
            <a:r>
              <a:rPr lang="en-US" sz="4800" b="1" dirty="0"/>
              <a:t>backbone </a:t>
            </a:r>
            <a:r>
              <a:rPr lang="en-US" sz="4800" b="1" dirty="0" smtClean="0"/>
              <a:t>of </a:t>
            </a:r>
            <a:r>
              <a:rPr lang="en-US" sz="4800" b="1" dirty="0">
                <a:solidFill>
                  <a:srgbClr val="0070C0"/>
                </a:solidFill>
              </a:rPr>
              <a:t>Glycerol based </a:t>
            </a:r>
            <a:r>
              <a:rPr lang="en-US" sz="4800" b="1" dirty="0" smtClean="0">
                <a:solidFill>
                  <a:srgbClr val="0070C0"/>
                </a:solidFill>
              </a:rPr>
              <a:t>Lipids</a:t>
            </a:r>
            <a:r>
              <a:rPr lang="en-US" sz="4800" b="1" dirty="0" smtClean="0"/>
              <a:t> </a:t>
            </a:r>
            <a:r>
              <a:rPr lang="en-US" sz="4800" dirty="0" smtClean="0"/>
              <a:t>viz:</a:t>
            </a:r>
          </a:p>
          <a:p>
            <a:pPr lvl="1">
              <a:buFont typeface="Wingdings" pitchFamily="2" charset="2"/>
              <a:buChar char="v"/>
            </a:pPr>
            <a:r>
              <a:rPr lang="en-US" sz="4600" dirty="0" smtClean="0"/>
              <a:t> </a:t>
            </a:r>
            <a:r>
              <a:rPr lang="en-US" sz="4600" b="1" dirty="0">
                <a:solidFill>
                  <a:srgbClr val="C00000"/>
                </a:solidFill>
              </a:rPr>
              <a:t>Triacylglycerol </a:t>
            </a:r>
            <a:endParaRPr lang="en-US" sz="46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4600" b="1" dirty="0" smtClean="0">
                <a:solidFill>
                  <a:srgbClr val="C00000"/>
                </a:solidFill>
              </a:rPr>
              <a:t>  Glycerophospholipids</a:t>
            </a:r>
            <a:endParaRPr lang="en-US" sz="4600" b="1" dirty="0">
              <a:solidFill>
                <a:srgbClr val="C00000"/>
              </a:solidFill>
            </a:endParaRPr>
          </a:p>
          <a:p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Glycerol Sources To Human Body</a:t>
            </a:r>
            <a:br>
              <a:rPr lang="en-US" b="1" dirty="0" smtClean="0"/>
            </a:br>
            <a:r>
              <a:rPr lang="en-US" b="1" dirty="0" smtClean="0">
                <a:solidFill>
                  <a:srgbClr val="0070C0"/>
                </a:solidFill>
              </a:rPr>
              <a:t>Endogenous and Exogenous Sources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			 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	</a:t>
            </a:r>
            <a:r>
              <a:rPr lang="en-US" sz="4800" b="1" dirty="0" smtClean="0">
                <a:solidFill>
                  <a:srgbClr val="C00000"/>
                </a:solidFill>
              </a:rPr>
              <a:t>		Glycerol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		         </a:t>
            </a:r>
            <a:r>
              <a:rPr lang="en-US" sz="5400" b="1" dirty="0" smtClean="0"/>
              <a:t>Glucose</a:t>
            </a:r>
            <a:endParaRPr lang="en-US" sz="5400" b="1" dirty="0"/>
          </a:p>
        </p:txBody>
      </p:sp>
      <p:sp>
        <p:nvSpPr>
          <p:cNvPr id="4" name="Up Arrow 3"/>
          <p:cNvSpPr/>
          <p:nvPr/>
        </p:nvSpPr>
        <p:spPr>
          <a:xfrm>
            <a:off x="3657600" y="3124200"/>
            <a:ext cx="484632" cy="13179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 flipV="1">
            <a:off x="4572000" y="3204212"/>
            <a:ext cx="457200" cy="13179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75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27" y="47052"/>
            <a:ext cx="8229600" cy="1143000"/>
          </a:xfrm>
        </p:spPr>
        <p:txBody>
          <a:bodyPr/>
          <a:lstStyle/>
          <a:p>
            <a:r>
              <a:rPr lang="en-US" b="1" dirty="0" smtClean="0"/>
              <a:t>Size And Density Of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27" y="1204120"/>
            <a:ext cx="8382000" cy="3581400"/>
          </a:xfrm>
        </p:spPr>
        <p:txBody>
          <a:bodyPr>
            <a:normAutofit/>
          </a:bodyPr>
          <a:lstStyle/>
          <a:p>
            <a:r>
              <a:rPr lang="en-US" sz="3900" b="1" dirty="0"/>
              <a:t>Lipids are biomolecules relatively :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Smaller in size</a:t>
            </a:r>
            <a:endParaRPr lang="en-US" sz="4800" b="1" dirty="0"/>
          </a:p>
          <a:p>
            <a:pPr lvl="1"/>
            <a:r>
              <a:rPr lang="en-US" sz="4800" b="1" dirty="0">
                <a:solidFill>
                  <a:srgbClr val="0070C0"/>
                </a:solidFill>
              </a:rPr>
              <a:t>Less </a:t>
            </a:r>
            <a:r>
              <a:rPr lang="en-US" sz="4800" b="1" dirty="0" smtClean="0">
                <a:solidFill>
                  <a:srgbClr val="0070C0"/>
                </a:solidFill>
              </a:rPr>
              <a:t>dense </a:t>
            </a:r>
          </a:p>
          <a:p>
            <a:pPr lvl="1"/>
            <a:r>
              <a:rPr lang="en-US" sz="4000" b="1" dirty="0" smtClean="0"/>
              <a:t>(Buoyancy- Float in Water)</a:t>
            </a:r>
            <a:endParaRPr lang="en-US" sz="4000" b="1" dirty="0"/>
          </a:p>
          <a:p>
            <a:endParaRPr lang="en-US" sz="54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2362201" cy="23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ater and o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2362200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Float in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6705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Source Of Glycerol To Human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Glucose is responsible for  </a:t>
            </a:r>
            <a:r>
              <a:rPr lang="en-US" b="1" dirty="0" smtClean="0"/>
              <a:t>biosynthesis of Glycerol</a:t>
            </a:r>
            <a:r>
              <a:rPr lang="en-US" dirty="0" smtClean="0"/>
              <a:t> in human body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Glucose transforms to </a:t>
            </a:r>
            <a:r>
              <a:rPr lang="en-US" b="1" dirty="0" smtClean="0">
                <a:solidFill>
                  <a:srgbClr val="0070C0"/>
                </a:solidFill>
              </a:rPr>
              <a:t>Glyceraldehyde,</a:t>
            </a:r>
            <a:r>
              <a:rPr lang="en-US" b="1" dirty="0" smtClean="0"/>
              <a:t> 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Glyceraldehyde on </a:t>
            </a:r>
            <a:r>
              <a:rPr lang="en-US" b="1" dirty="0">
                <a:solidFill>
                  <a:srgbClr val="0070C0"/>
                </a:solidFill>
              </a:rPr>
              <a:t>reduction</a:t>
            </a:r>
            <a:r>
              <a:rPr lang="en-US" b="1" dirty="0"/>
              <a:t> </a:t>
            </a:r>
            <a:r>
              <a:rPr lang="en-US" b="1" dirty="0" smtClean="0"/>
              <a:t> forms </a:t>
            </a:r>
            <a:r>
              <a:rPr lang="en-US" b="1" dirty="0">
                <a:solidFill>
                  <a:srgbClr val="C00000"/>
                </a:solidFill>
              </a:rPr>
              <a:t>Glycerol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0350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Glycerol formed </a:t>
            </a:r>
            <a:r>
              <a:rPr lang="en-US" b="1" dirty="0"/>
              <a:t>is then used </a:t>
            </a:r>
            <a:r>
              <a:rPr lang="en-US" b="1" dirty="0">
                <a:solidFill>
                  <a:srgbClr val="7030A0"/>
                </a:solidFill>
              </a:rPr>
              <a:t>for Biosynthesis </a:t>
            </a:r>
            <a:r>
              <a:rPr lang="en-US" b="1" dirty="0"/>
              <a:t>of </a:t>
            </a:r>
            <a:r>
              <a:rPr lang="en-US" b="1" dirty="0">
                <a:solidFill>
                  <a:srgbClr val="C00000"/>
                </a:solidFill>
              </a:rPr>
              <a:t>Glycerol based Lipids</a:t>
            </a:r>
            <a:r>
              <a:rPr lang="en-US" b="1" dirty="0" smtClean="0"/>
              <a:t>.</a:t>
            </a:r>
          </a:p>
          <a:p>
            <a:endParaRPr lang="en-US" b="1" dirty="0"/>
          </a:p>
          <a:p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Glycerol released from hydrolysis </a:t>
            </a:r>
            <a:r>
              <a:rPr lang="en-US" b="1" dirty="0"/>
              <a:t>of Glycerol based Lipids is </a:t>
            </a:r>
            <a:r>
              <a:rPr lang="en-US" b="1" dirty="0">
                <a:solidFill>
                  <a:srgbClr val="0070C0"/>
                </a:solidFill>
              </a:rPr>
              <a:t>transformed to Glucose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070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SPHINGOSINE/SPHINGOL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483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hcc.mnscu.edu/chem/V.26/sphingos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91440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4693920"/>
          </a:xfrm>
        </p:spPr>
        <p:txBody>
          <a:bodyPr>
            <a:normAutofit/>
          </a:bodyPr>
          <a:lstStyle/>
          <a:p>
            <a:r>
              <a:rPr lang="en-US" sz="5400" b="1" dirty="0"/>
              <a:t>Sphingosine</a:t>
            </a:r>
            <a:r>
              <a:rPr lang="en-US" sz="5400" dirty="0"/>
              <a:t> is a </a:t>
            </a:r>
            <a:r>
              <a:rPr lang="en-US" sz="5400" b="1" dirty="0"/>
              <a:t>derived Lipid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b="1" dirty="0" smtClean="0">
                <a:solidFill>
                  <a:srgbClr val="C00000"/>
                </a:solidFill>
              </a:rPr>
              <a:t>Obtained from Hydrolysis of Sphingolipids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9600"/>
            <a:ext cx="91440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4800" dirty="0" smtClean="0"/>
              <a:t>Sphingosine is a </a:t>
            </a:r>
            <a:r>
              <a:rPr lang="en-US" sz="4800" b="1" dirty="0" smtClean="0">
                <a:solidFill>
                  <a:srgbClr val="C00000"/>
                </a:solidFill>
              </a:rPr>
              <a:t>C18</a:t>
            </a:r>
            <a:r>
              <a:rPr lang="en-US" sz="4800" b="1" dirty="0" smtClean="0"/>
              <a:t>, </a:t>
            </a:r>
            <a:r>
              <a:rPr lang="en-US" sz="4800" b="1" dirty="0"/>
              <a:t>complex </a:t>
            </a:r>
            <a:r>
              <a:rPr lang="en-US" sz="4800" b="1" dirty="0">
                <a:solidFill>
                  <a:srgbClr val="FF0000"/>
                </a:solidFill>
              </a:rPr>
              <a:t>D</a:t>
            </a:r>
            <a:r>
              <a:rPr lang="en-US" sz="4800" b="1" dirty="0" smtClean="0">
                <a:solidFill>
                  <a:srgbClr val="FF0000"/>
                </a:solidFill>
              </a:rPr>
              <a:t>ihydric</a:t>
            </a:r>
            <a:r>
              <a:rPr lang="en-US" sz="4800" b="1" dirty="0" smtClean="0"/>
              <a:t>,</a:t>
            </a:r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Amino alcohol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b="1" dirty="0" smtClean="0"/>
              <a:t>Sphingosine is </a:t>
            </a:r>
            <a:r>
              <a:rPr lang="en-US" sz="4800" b="1" dirty="0" smtClean="0">
                <a:solidFill>
                  <a:srgbClr val="0070C0"/>
                </a:solidFill>
              </a:rPr>
              <a:t>biosynthesized</a:t>
            </a:r>
            <a:r>
              <a:rPr lang="en-US" sz="4800" b="1" dirty="0" smtClean="0"/>
              <a:t> in human body using </a:t>
            </a:r>
            <a:r>
              <a:rPr lang="en-US" sz="4800" b="1" dirty="0" smtClean="0">
                <a:solidFill>
                  <a:srgbClr val="C00000"/>
                </a:solidFill>
              </a:rPr>
              <a:t>amino acid Serine.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Serine</a:t>
            </a:r>
            <a:r>
              <a:rPr lang="en-US" sz="4800" dirty="0" smtClean="0"/>
              <a:t> provides </a:t>
            </a:r>
            <a:r>
              <a:rPr lang="en-US" sz="4800" b="1" dirty="0" smtClean="0"/>
              <a:t>NH2 group </a:t>
            </a:r>
            <a:r>
              <a:rPr lang="en-US" sz="4800" dirty="0" smtClean="0"/>
              <a:t>of Sphingosine.</a:t>
            </a:r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33771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686800" cy="5943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Sphingosine forms Sphingolipids </a:t>
            </a:r>
            <a:r>
              <a:rPr lang="en-US" sz="4400" dirty="0" smtClean="0"/>
              <a:t>/</a:t>
            </a:r>
            <a:r>
              <a:rPr lang="en-US" sz="4400" b="1" dirty="0" smtClean="0"/>
              <a:t>Compound Lipids with Alcohol Sphingol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Examples of Sphingolipids</a:t>
            </a:r>
            <a:r>
              <a:rPr lang="en-US" sz="4400" dirty="0" smtClean="0"/>
              <a:t>: </a:t>
            </a:r>
          </a:p>
          <a:p>
            <a:pPr lvl="2"/>
            <a:r>
              <a:rPr lang="en-US" sz="4400" b="1" dirty="0">
                <a:solidFill>
                  <a:srgbClr val="C00000"/>
                </a:solidFill>
              </a:rPr>
              <a:t>Sphingophospholipids </a:t>
            </a:r>
            <a:endParaRPr lang="en-US" sz="4400" dirty="0"/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Sphingoglycolipids </a:t>
            </a:r>
          </a:p>
          <a:p>
            <a:pPr marL="393192" lvl="1" indent="0">
              <a:buNone/>
            </a:pP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0884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www.rpi.edu/dept/bcbp/molbiochem/MBWeb/mb1/part2/images/ceram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4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2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What Is a Ceramide?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" y="2133600"/>
            <a:ext cx="9448800" cy="438912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A Fatty </a:t>
            </a:r>
            <a:r>
              <a:rPr lang="en-US" sz="5400" dirty="0"/>
              <a:t>acid </a:t>
            </a:r>
            <a:r>
              <a:rPr lang="en-US" sz="5400" dirty="0" smtClean="0"/>
              <a:t> </a:t>
            </a:r>
            <a:r>
              <a:rPr lang="en-US" sz="5400" dirty="0"/>
              <a:t>linked to </a:t>
            </a:r>
            <a:r>
              <a:rPr lang="en-US" sz="5400" dirty="0" smtClean="0"/>
              <a:t>an </a:t>
            </a:r>
            <a:r>
              <a:rPr lang="en-US" sz="5400" b="1" dirty="0" smtClean="0"/>
              <a:t>amino </a:t>
            </a:r>
            <a:r>
              <a:rPr lang="en-US" sz="5400" b="1" dirty="0"/>
              <a:t>group </a:t>
            </a:r>
            <a:r>
              <a:rPr lang="en-US" sz="5400" dirty="0"/>
              <a:t>of </a:t>
            </a:r>
            <a:r>
              <a:rPr lang="en-US" sz="5400" b="1" dirty="0" smtClean="0">
                <a:solidFill>
                  <a:srgbClr val="0070C0"/>
                </a:solidFill>
              </a:rPr>
              <a:t>Sphingosine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dirty="0"/>
              <a:t>With an </a:t>
            </a:r>
            <a:r>
              <a:rPr lang="en-US" sz="5400" b="1" dirty="0"/>
              <a:t>amide linkage </a:t>
            </a:r>
            <a:r>
              <a:rPr lang="en-US" sz="5400" dirty="0" smtClean="0"/>
              <a:t>form  a </a:t>
            </a:r>
            <a:r>
              <a:rPr lang="en-US" sz="5400" b="1" dirty="0" smtClean="0">
                <a:solidFill>
                  <a:srgbClr val="FF0000"/>
                </a:solidFill>
              </a:rPr>
              <a:t>Ceramide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432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Ceramide</a:t>
            </a:r>
            <a:r>
              <a:rPr lang="en-US" sz="4400" dirty="0" smtClean="0"/>
              <a:t> if linked to </a:t>
            </a:r>
            <a:r>
              <a:rPr lang="en-US" sz="4400" b="1" dirty="0" smtClean="0">
                <a:solidFill>
                  <a:srgbClr val="FF0000"/>
                </a:solidFill>
              </a:rPr>
              <a:t>Phosphate and Nitrogenous </a:t>
            </a:r>
            <a:r>
              <a:rPr lang="en-US" sz="4400" dirty="0" smtClean="0"/>
              <a:t>groups  forms </a:t>
            </a:r>
            <a:r>
              <a:rPr lang="en-US" sz="4400" b="1" dirty="0"/>
              <a:t>Sphingop</a:t>
            </a:r>
            <a:r>
              <a:rPr lang="en-US" sz="4400" b="1" dirty="0" smtClean="0"/>
              <a:t>hospholipids.</a:t>
            </a:r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Ceramide</a:t>
            </a:r>
            <a:r>
              <a:rPr lang="en-US" sz="4400" dirty="0" smtClean="0"/>
              <a:t> linked to </a:t>
            </a:r>
            <a:r>
              <a:rPr lang="en-US" sz="4400" b="1" dirty="0" smtClean="0">
                <a:solidFill>
                  <a:srgbClr val="FF0000"/>
                </a:solidFill>
              </a:rPr>
              <a:t>Carbohydrate moieties </a:t>
            </a:r>
            <a:r>
              <a:rPr lang="en-US" sz="4400" dirty="0" smtClean="0"/>
              <a:t>form </a:t>
            </a:r>
            <a:r>
              <a:rPr lang="en-US" sz="4400" b="1" dirty="0" smtClean="0"/>
              <a:t>Sphingoglycolipids.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971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16462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Complex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Lipid structures 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are </a:t>
            </a:r>
            <a:r>
              <a:rPr lang="en-US" b="1" dirty="0">
                <a:solidFill>
                  <a:srgbClr val="0070C0"/>
                </a:solidFill>
              </a:rPr>
              <a:t>not </a:t>
            </a:r>
            <a:r>
              <a:rPr lang="en-US" b="1" dirty="0" smtClean="0">
                <a:solidFill>
                  <a:srgbClr val="0070C0"/>
                </a:solidFill>
              </a:rPr>
              <a:t>Bio-Polymers 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476" y="1798638"/>
            <a:ext cx="3729524" cy="4830762"/>
          </a:xfrm>
        </p:spPr>
        <p:txBody>
          <a:bodyPr>
            <a:normAutofit fontScale="92500"/>
          </a:bodyPr>
          <a:lstStyle/>
          <a:p>
            <a:r>
              <a:rPr lang="en-US" sz="4050" dirty="0"/>
              <a:t>Unlike Complex Carbohydrates and Proteins </a:t>
            </a:r>
            <a:endParaRPr lang="en-US" sz="4050" dirty="0" smtClean="0"/>
          </a:p>
          <a:p>
            <a:pPr marL="0" indent="0">
              <a:buNone/>
            </a:pPr>
            <a:endParaRPr lang="en-US" sz="4050" dirty="0" smtClean="0"/>
          </a:p>
          <a:p>
            <a:r>
              <a:rPr lang="en-US" b="1" dirty="0">
                <a:solidFill>
                  <a:srgbClr val="0070C0"/>
                </a:solidFill>
              </a:rPr>
              <a:t>Lipid structure </a:t>
            </a:r>
            <a:r>
              <a:rPr lang="en-US" b="1" dirty="0" smtClean="0">
                <a:solidFill>
                  <a:srgbClr val="0070C0"/>
                </a:solidFill>
              </a:rPr>
              <a:t>contains </a:t>
            </a:r>
            <a:r>
              <a:rPr lang="en-US" b="1" dirty="0">
                <a:solidFill>
                  <a:srgbClr val="C00000"/>
                </a:solidFill>
              </a:rPr>
              <a:t>no repeatedly linked Monomeric </a:t>
            </a:r>
            <a:r>
              <a:rPr lang="en-US" b="1" dirty="0" smtClean="0">
                <a:solidFill>
                  <a:srgbClr val="C00000"/>
                </a:solidFill>
              </a:rPr>
              <a:t>units</a:t>
            </a: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625" b="1" dirty="0"/>
          </a:p>
        </p:txBody>
      </p:sp>
      <p:pic>
        <p:nvPicPr>
          <p:cNvPr id="13" name="Picture 6" descr="Image result for phospholipid general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50" y="1798638"/>
            <a:ext cx="2545326" cy="4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Glycogen general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" y="1369537"/>
            <a:ext cx="2590800" cy="28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267314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upload.wikimedia.org/wikipedia/commons/thumb/b/b5/Sphingolipids_general_structures.png/1920px-Sphingolipids_general_structu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8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Sphingosine Based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14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/>
              <a:t>Sterols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010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 smtClean="0"/>
              <a:t>Common Sterol And Steroids</a:t>
            </a:r>
          </a:p>
        </p:txBody>
      </p:sp>
      <p:pic>
        <p:nvPicPr>
          <p:cNvPr id="59395" name="Picture 15" descr="Cholest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9718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6" descr="Vitamin 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281940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7" descr="Testoster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62507"/>
            <a:ext cx="3333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1760" name="Group 32"/>
          <p:cNvGraphicFramePr>
            <a:graphicFrameLocks noGrp="1"/>
          </p:cNvGraphicFramePr>
          <p:nvPr/>
        </p:nvGraphicFramePr>
        <p:xfrm>
          <a:off x="5105400" y="4343400"/>
          <a:ext cx="3581400" cy="2149475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5092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  </a:t>
                      </a:r>
                      <a:r>
                        <a:rPr kumimoji="0" lang="en-US" sz="8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080"/>
                          </a:solidFill>
                          <a:effectLst/>
                          <a:latin typeface="Verdana" pitchFamily="34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</a:t>
                      </a: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608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2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Stigmasterol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(a phytosterol)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4" marB="45734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9401" name="Picture 25" descr="Stigmaster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4775"/>
            <a:ext cx="29527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Text Box 27"/>
          <p:cNvSpPr txBox="1">
            <a:spLocks noChangeArrowheads="1"/>
          </p:cNvSpPr>
          <p:nvPr/>
        </p:nvSpPr>
        <p:spPr bwMode="auto">
          <a:xfrm>
            <a:off x="2133600" y="3512403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/>
              <a:t>Cholesterol</a:t>
            </a:r>
            <a:br>
              <a:rPr lang="en-US" sz="2400" dirty="0"/>
            </a:br>
            <a:r>
              <a:rPr lang="en-US" sz="2400" dirty="0"/>
              <a:t>(a sterol)</a:t>
            </a:r>
          </a:p>
        </p:txBody>
      </p:sp>
      <p:sp>
        <p:nvSpPr>
          <p:cNvPr id="59403" name="Text Box 28"/>
          <p:cNvSpPr txBox="1">
            <a:spLocks noChangeArrowheads="1"/>
          </p:cNvSpPr>
          <p:nvPr/>
        </p:nvSpPr>
        <p:spPr bwMode="auto">
          <a:xfrm>
            <a:off x="6934200" y="3200400"/>
            <a:ext cx="1905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/>
              <a:t>Vitamin D3</a:t>
            </a:r>
            <a:br>
              <a:rPr lang="en-US"/>
            </a:br>
            <a:r>
              <a:rPr lang="en-US"/>
              <a:t>(cholecalciferol)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9404" name="Text Box 29"/>
          <p:cNvSpPr txBox="1">
            <a:spLocks noChangeArrowheads="1"/>
          </p:cNvSpPr>
          <p:nvPr/>
        </p:nvSpPr>
        <p:spPr bwMode="auto">
          <a:xfrm>
            <a:off x="2286000" y="5803900"/>
            <a:ext cx="2209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400" dirty="0"/>
              <a:t>Testosterone</a:t>
            </a:r>
            <a:br>
              <a:rPr lang="en-US" sz="2400" dirty="0"/>
            </a:br>
            <a:r>
              <a:rPr lang="en-US" sz="2400" dirty="0"/>
              <a:t>(a steroid hormone) 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30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Sterols are </a:t>
            </a:r>
            <a:r>
              <a:rPr lang="en-US" sz="5400" dirty="0"/>
              <a:t>chemically </a:t>
            </a:r>
            <a:r>
              <a:rPr lang="en-US" sz="5400" b="1" dirty="0" smtClean="0">
                <a:solidFill>
                  <a:srgbClr val="C00000"/>
                </a:solidFill>
              </a:rPr>
              <a:t>complex, organic  monohydric Alcohols</a:t>
            </a:r>
            <a:r>
              <a:rPr lang="en-US" sz="5400" b="1" dirty="0" smtClean="0"/>
              <a:t>.</a:t>
            </a:r>
          </a:p>
          <a:p>
            <a:pPr marL="0" indent="0">
              <a:buNone/>
            </a:pPr>
            <a:endParaRPr lang="en-US" sz="5400" b="1" dirty="0" smtClean="0"/>
          </a:p>
          <a:p>
            <a:r>
              <a:rPr lang="en-US" sz="5400" b="1" dirty="0"/>
              <a:t>Sterols </a:t>
            </a:r>
            <a:r>
              <a:rPr lang="en-US" sz="5400" b="1" dirty="0" smtClean="0"/>
              <a:t>has </a:t>
            </a:r>
            <a:r>
              <a:rPr lang="en-US" sz="5400" b="1" dirty="0" smtClean="0">
                <a:solidFill>
                  <a:srgbClr val="C00000"/>
                </a:solidFill>
              </a:rPr>
              <a:t>cyclic </a:t>
            </a:r>
            <a:r>
              <a:rPr lang="en-US" sz="5400" b="1" dirty="0">
                <a:solidFill>
                  <a:srgbClr val="C00000"/>
                </a:solidFill>
              </a:rPr>
              <a:t>ring </a:t>
            </a:r>
            <a:r>
              <a:rPr lang="en-US" sz="5400" b="1" dirty="0" smtClean="0">
                <a:solidFill>
                  <a:srgbClr val="C00000"/>
                </a:solidFill>
              </a:rPr>
              <a:t>structures</a:t>
            </a:r>
            <a:endParaRPr lang="en-US" sz="5400" b="1" dirty="0"/>
          </a:p>
          <a:p>
            <a:endParaRPr lang="en-US" sz="5400" b="1" dirty="0" smtClean="0"/>
          </a:p>
          <a:p>
            <a:endParaRPr lang="en-US" sz="4000" dirty="0" smtClean="0"/>
          </a:p>
          <a:p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314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</p:spPr>
        <p:txBody>
          <a:bodyPr>
            <a:normAutofit fontScale="92500"/>
          </a:bodyPr>
          <a:lstStyle/>
          <a:p>
            <a:r>
              <a:rPr lang="en-US" sz="6600" dirty="0" smtClean="0"/>
              <a:t>Sterols have </a:t>
            </a:r>
            <a:r>
              <a:rPr lang="en-US" sz="6600" b="1" dirty="0"/>
              <a:t>a </a:t>
            </a:r>
            <a:r>
              <a:rPr lang="en-US" sz="6600" b="1" dirty="0" smtClean="0"/>
              <a:t>parent ring 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Cyclo </a:t>
            </a:r>
            <a:r>
              <a:rPr lang="en-US" sz="6600" b="1" dirty="0">
                <a:solidFill>
                  <a:srgbClr val="C00000"/>
                </a:solidFill>
              </a:rPr>
              <a:t>Pentano Perhydro Phenantherene </a:t>
            </a:r>
            <a:r>
              <a:rPr lang="en-US" sz="6600" dirty="0"/>
              <a:t>(CPPP) nucleus.</a:t>
            </a:r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020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Examples  Of Sterols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525000" cy="5105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Cholesterol </a:t>
            </a:r>
            <a:r>
              <a:rPr lang="en-US" sz="3600" b="1" dirty="0" smtClean="0">
                <a:solidFill>
                  <a:schemeClr val="accent1"/>
                </a:solidFill>
              </a:rPr>
              <a:t>(Animal Sterol)</a:t>
            </a:r>
          </a:p>
          <a:p>
            <a:r>
              <a:rPr lang="en-US" sz="4800" b="1" dirty="0" smtClean="0"/>
              <a:t>7 Dehydrocholesterol</a:t>
            </a:r>
            <a:r>
              <a:rPr lang="en-US" sz="3500" dirty="0" smtClean="0"/>
              <a:t>( Provitamin D)</a:t>
            </a:r>
          </a:p>
          <a:p>
            <a:r>
              <a:rPr lang="en-US" sz="4800" b="1" dirty="0" smtClean="0"/>
              <a:t>Coprosterol </a:t>
            </a:r>
            <a:r>
              <a:rPr lang="en-US" sz="3900" dirty="0" smtClean="0"/>
              <a:t>(Excretory form Cholesterol)</a:t>
            </a:r>
          </a:p>
          <a:p>
            <a:r>
              <a:rPr lang="en-US" sz="4800" b="1" dirty="0"/>
              <a:t>Ergosterol</a:t>
            </a:r>
            <a:r>
              <a:rPr lang="en-US" sz="4800" dirty="0"/>
              <a:t> </a:t>
            </a:r>
            <a:r>
              <a:rPr lang="en-US" sz="3900" dirty="0"/>
              <a:t>(Plant Sterol)</a:t>
            </a:r>
          </a:p>
          <a:p>
            <a:r>
              <a:rPr lang="en-US" sz="4800" b="1" dirty="0"/>
              <a:t>Sitosterol</a:t>
            </a:r>
            <a:r>
              <a:rPr lang="en-US" sz="4800" dirty="0"/>
              <a:t> </a:t>
            </a:r>
            <a:r>
              <a:rPr lang="en-US" sz="3900" dirty="0"/>
              <a:t>(Plant Sterol</a:t>
            </a:r>
            <a:r>
              <a:rPr lang="en-US" sz="3900" dirty="0" smtClean="0"/>
              <a:t>)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9168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9144000" cy="2743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  <a:cs typeface="Times New Roman" pitchFamily="18" charset="0"/>
              </a:rPr>
              <a:t>Cholesterol </a:t>
            </a:r>
            <a:br>
              <a:rPr lang="en-US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Most abundant Sterol of Human body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Cholesterol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534400" cy="4770120"/>
          </a:xfrm>
        </p:spPr>
        <p:txBody>
          <a:bodyPr>
            <a:normAutofit fontScale="62500" lnSpcReduction="20000"/>
          </a:bodyPr>
          <a:lstStyle/>
          <a:p>
            <a:r>
              <a:rPr lang="en-US" sz="6400" dirty="0" smtClean="0"/>
              <a:t>Cholesterol is  an </a:t>
            </a:r>
            <a:r>
              <a:rPr lang="en-US" sz="6400" b="1" dirty="0" smtClean="0">
                <a:solidFill>
                  <a:srgbClr val="C00000"/>
                </a:solidFill>
              </a:rPr>
              <a:t>Animal Sterol </a:t>
            </a:r>
            <a:r>
              <a:rPr lang="en-US" sz="6400" dirty="0" smtClean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endParaRPr lang="en-US" sz="6400" dirty="0" smtClean="0">
              <a:solidFill>
                <a:srgbClr val="C00000"/>
              </a:solidFill>
            </a:endParaRPr>
          </a:p>
          <a:p>
            <a:r>
              <a:rPr lang="en-US" sz="6400" dirty="0" smtClean="0"/>
              <a:t>Cholesterol  means </a:t>
            </a:r>
            <a:r>
              <a:rPr lang="en-US" sz="6400" b="1" dirty="0">
                <a:solidFill>
                  <a:srgbClr val="C00000"/>
                </a:solidFill>
              </a:rPr>
              <a:t>S</a:t>
            </a:r>
            <a:r>
              <a:rPr lang="en-US" sz="6400" b="1" dirty="0" smtClean="0">
                <a:solidFill>
                  <a:srgbClr val="C00000"/>
                </a:solidFill>
              </a:rPr>
              <a:t>olid Alcohol</a:t>
            </a:r>
            <a:r>
              <a:rPr lang="en-US" sz="6400" b="1" dirty="0" smtClean="0"/>
              <a:t> </a:t>
            </a:r>
            <a:r>
              <a:rPr lang="en-US" sz="6400" dirty="0" smtClean="0"/>
              <a:t>as it was </a:t>
            </a:r>
            <a:r>
              <a:rPr lang="en-US" sz="6400" b="1" dirty="0" smtClean="0">
                <a:solidFill>
                  <a:srgbClr val="0070C0"/>
                </a:solidFill>
              </a:rPr>
              <a:t>first obtained from gall stones </a:t>
            </a:r>
            <a:r>
              <a:rPr lang="en-US" sz="6400" dirty="0" smtClean="0"/>
              <a:t>of bile.</a:t>
            </a:r>
          </a:p>
          <a:p>
            <a:pPr marL="0" indent="0">
              <a:buNone/>
            </a:pPr>
            <a:endParaRPr lang="en-US" sz="6400" dirty="0" smtClean="0"/>
          </a:p>
          <a:p>
            <a:r>
              <a:rPr lang="en-US" sz="6400" dirty="0" smtClean="0"/>
              <a:t>Cholesterol is excreted via bile hence </a:t>
            </a:r>
            <a:r>
              <a:rPr lang="en-US" sz="6400" b="1" dirty="0" smtClean="0">
                <a:solidFill>
                  <a:srgbClr val="C00000"/>
                </a:solidFill>
              </a:rPr>
              <a:t>richly composed in bile ,Gall stones.</a:t>
            </a:r>
          </a:p>
          <a:p>
            <a:endParaRPr lang="en-US" sz="64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54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991600" cy="4343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Cholesterol </a:t>
            </a:r>
            <a:br>
              <a:rPr lang="en-US" sz="6000" b="1" dirty="0" smtClean="0"/>
            </a:br>
            <a:r>
              <a:rPr lang="en-US" sz="6000" b="1" dirty="0" smtClean="0"/>
              <a:t>Is A Derived Lipid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906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227320"/>
          </a:xfrm>
        </p:spPr>
        <p:txBody>
          <a:bodyPr>
            <a:normAutofit/>
          </a:bodyPr>
          <a:lstStyle/>
          <a:p>
            <a:r>
              <a:rPr lang="en-US" sz="4800" dirty="0"/>
              <a:t>Cholesterol is classified  as </a:t>
            </a:r>
            <a:r>
              <a:rPr lang="en-US" sz="4800" b="1" dirty="0" smtClean="0">
                <a:solidFill>
                  <a:srgbClr val="C00000"/>
                </a:solidFill>
              </a:rPr>
              <a:t>Derived </a:t>
            </a:r>
            <a:r>
              <a:rPr lang="en-US" sz="4800" b="1" dirty="0">
                <a:solidFill>
                  <a:srgbClr val="C00000"/>
                </a:solidFill>
              </a:rPr>
              <a:t>Lipid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800" b="1" dirty="0">
              <a:solidFill>
                <a:srgbClr val="C00000"/>
              </a:solidFill>
            </a:endParaRPr>
          </a:p>
          <a:p>
            <a:r>
              <a:rPr lang="en-US" sz="4800" dirty="0"/>
              <a:t>It is </a:t>
            </a:r>
            <a:r>
              <a:rPr lang="en-US" sz="4800" b="1" dirty="0">
                <a:solidFill>
                  <a:srgbClr val="C00000"/>
                </a:solidFill>
              </a:rPr>
              <a:t>derived</a:t>
            </a:r>
            <a:r>
              <a:rPr lang="en-US" sz="4800" dirty="0"/>
              <a:t> </a:t>
            </a:r>
            <a:r>
              <a:rPr lang="en-US" sz="4800" dirty="0" smtClean="0"/>
              <a:t>from </a:t>
            </a:r>
            <a:r>
              <a:rPr lang="en-US" sz="4800" b="1" dirty="0" smtClean="0">
                <a:solidFill>
                  <a:srgbClr val="C00000"/>
                </a:solidFill>
              </a:rPr>
              <a:t>hydrolysis of  </a:t>
            </a:r>
            <a:r>
              <a:rPr lang="en-US" sz="4800" b="1" dirty="0">
                <a:solidFill>
                  <a:srgbClr val="0070C0"/>
                </a:solidFill>
              </a:rPr>
              <a:t>Cholesterol Ester </a:t>
            </a:r>
            <a:r>
              <a:rPr lang="en-US" sz="4800" b="1" dirty="0" smtClean="0"/>
              <a:t>(Human Body Wax</a:t>
            </a:r>
            <a:r>
              <a:rPr lang="en-US" sz="4800" b="1" dirty="0"/>
              <a:t>). 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17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534400" cy="1524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Chemical Nature Of Lipids</a:t>
            </a:r>
          </a:p>
        </p:txBody>
      </p:sp>
    </p:spTree>
    <p:extLst>
      <p:ext uri="{BB962C8B-B14F-4D97-AF65-F5344CB8AC3E}">
        <p14:creationId xmlns:p14="http://schemas.microsoft.com/office/powerpoint/2010/main" val="308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Chemical Structures Of </a:t>
            </a:r>
            <a:br>
              <a:rPr lang="en-US" b="1" dirty="0" smtClean="0"/>
            </a:br>
            <a:r>
              <a:rPr lang="en-US" b="1" dirty="0" smtClean="0"/>
              <a:t>Cholesterol and Cholesterol Ester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393027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71500"/>
            <a:ext cx="3810000" cy="685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b="1" dirty="0" smtClean="0">
                <a:solidFill>
                  <a:schemeClr val="tx1"/>
                </a:solidFill>
              </a:rPr>
              <a:t>Pentahydrophenantrene </a:t>
            </a:r>
            <a:r>
              <a:rPr lang="uk-UA" sz="2800" b="1" dirty="0" smtClean="0">
                <a:solidFill>
                  <a:schemeClr val="tx1"/>
                </a:solidFill>
              </a:rPr>
              <a:t>(</a:t>
            </a:r>
            <a:r>
              <a:rPr lang="en-US" sz="2800" b="1" dirty="0"/>
              <a:t>S</a:t>
            </a:r>
            <a:r>
              <a:rPr lang="en-US" sz="2800" b="1" dirty="0" smtClean="0">
                <a:solidFill>
                  <a:schemeClr val="tx1"/>
                </a:solidFill>
              </a:rPr>
              <a:t>terane</a:t>
            </a:r>
            <a:r>
              <a:rPr lang="uk-UA" sz="2800" b="1" dirty="0" smtClean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22530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1523999"/>
          <a:ext cx="4495800" cy="509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1" name="Точечный рисунок" r:id="rId3" imgW="2066667" imgH="1333333" progId="Paint.Picture">
                  <p:embed/>
                </p:oleObj>
              </mc:Choice>
              <mc:Fallback>
                <p:oleObj name="Точечный рисунок" r:id="rId3" imgW="2066667" imgH="1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3999"/>
                        <a:ext cx="4495800" cy="5091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495800" cy="519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1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igure_05_07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9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389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Cholesterol is </a:t>
            </a:r>
            <a:r>
              <a:rPr lang="en-US" sz="4800" b="1" dirty="0" smtClean="0">
                <a:solidFill>
                  <a:srgbClr val="0070C0"/>
                </a:solidFill>
              </a:rPr>
              <a:t>complex,</a:t>
            </a:r>
            <a:r>
              <a:rPr lang="en-US" sz="4800" dirty="0" smtClean="0"/>
              <a:t> </a:t>
            </a:r>
            <a:r>
              <a:rPr lang="en-US" sz="4800" b="1" dirty="0" smtClean="0"/>
              <a:t>cyclic, </a:t>
            </a:r>
            <a:r>
              <a:rPr lang="en-US" sz="4800" b="1" dirty="0" smtClean="0">
                <a:solidFill>
                  <a:srgbClr val="C00000"/>
                </a:solidFill>
              </a:rPr>
              <a:t>unsaturated</a:t>
            </a:r>
            <a:r>
              <a:rPr lang="en-US" sz="4800" dirty="0" smtClean="0"/>
              <a:t>, </a:t>
            </a:r>
            <a:r>
              <a:rPr lang="en-US" sz="4800" b="1" dirty="0" smtClean="0">
                <a:solidFill>
                  <a:srgbClr val="C00000"/>
                </a:solidFill>
              </a:rPr>
              <a:t>monohydric</a:t>
            </a:r>
            <a:r>
              <a:rPr lang="en-US" sz="4800" b="1" dirty="0" smtClean="0"/>
              <a:t> Alcohol.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dirty="0"/>
              <a:t>M</a:t>
            </a:r>
            <a:r>
              <a:rPr lang="en-US" sz="4800" dirty="0" smtClean="0"/>
              <a:t>olecular formula is </a:t>
            </a:r>
            <a:r>
              <a:rPr lang="en-US" sz="4800" b="1" dirty="0" smtClean="0"/>
              <a:t>C27H45</a:t>
            </a:r>
            <a:r>
              <a:rPr lang="en-US" sz="4800" b="1" dirty="0" smtClean="0">
                <a:solidFill>
                  <a:srgbClr val="C00000"/>
                </a:solidFill>
              </a:rPr>
              <a:t>OH</a:t>
            </a:r>
          </a:p>
        </p:txBody>
      </p:sp>
    </p:spTree>
    <p:extLst>
      <p:ext uri="{BB962C8B-B14F-4D97-AF65-F5344CB8AC3E}">
        <p14:creationId xmlns:p14="http://schemas.microsoft.com/office/powerpoint/2010/main" val="12868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Cholesterol </a:t>
            </a:r>
            <a:r>
              <a:rPr lang="en-US" sz="4400" dirty="0"/>
              <a:t>has parent nucleus as </a:t>
            </a:r>
            <a:r>
              <a:rPr lang="en-US" sz="4400" b="1" dirty="0">
                <a:solidFill>
                  <a:srgbClr val="C00000"/>
                </a:solidFill>
              </a:rPr>
              <a:t>Cyclo Pentano Per hydro Phenantherene ring </a:t>
            </a:r>
            <a:r>
              <a:rPr lang="en-US" sz="4400" dirty="0"/>
              <a:t>system(CPPP</a:t>
            </a:r>
            <a:r>
              <a:rPr lang="en-US" sz="4400" dirty="0" smtClean="0"/>
              <a:t>).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The </a:t>
            </a:r>
            <a:r>
              <a:rPr lang="en-US" sz="4400" dirty="0" smtClean="0"/>
              <a:t>structure of CPPP </a:t>
            </a:r>
            <a:r>
              <a:rPr lang="en-US" sz="4400" dirty="0"/>
              <a:t>has </a:t>
            </a:r>
            <a:r>
              <a:rPr lang="en-US" sz="4400" b="1" dirty="0">
                <a:solidFill>
                  <a:srgbClr val="C00000"/>
                </a:solidFill>
              </a:rPr>
              <a:t>four fused cyclic rings</a:t>
            </a:r>
            <a:r>
              <a:rPr lang="en-US" sz="4400" dirty="0"/>
              <a:t> (A,B,C and D)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179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82" y="838200"/>
            <a:ext cx="8839200" cy="50292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Hexane ring </a:t>
            </a:r>
            <a:r>
              <a:rPr lang="en-US" sz="5400" b="1" dirty="0" smtClean="0"/>
              <a:t>A,B,C</a:t>
            </a:r>
            <a:r>
              <a:rPr lang="en-US" sz="5400" dirty="0" smtClean="0"/>
              <a:t> is a </a:t>
            </a:r>
            <a:r>
              <a:rPr lang="en-US" sz="5400" b="1" dirty="0" smtClean="0">
                <a:solidFill>
                  <a:srgbClr val="C00000"/>
                </a:solidFill>
              </a:rPr>
              <a:t>Phenatrene</a:t>
            </a:r>
            <a:r>
              <a:rPr lang="en-US" sz="5400" dirty="0" smtClean="0"/>
              <a:t> nucleus.</a:t>
            </a:r>
          </a:p>
          <a:p>
            <a:pPr marL="0" indent="0">
              <a:buNone/>
            </a:pPr>
            <a:endParaRPr lang="en-US" sz="5400" dirty="0" smtClean="0"/>
          </a:p>
          <a:p>
            <a:r>
              <a:rPr lang="en-US" sz="5400" b="1" dirty="0" smtClean="0"/>
              <a:t>D</a:t>
            </a:r>
            <a:r>
              <a:rPr lang="en-US" sz="5400" dirty="0" smtClean="0"/>
              <a:t> ring is </a:t>
            </a:r>
            <a:r>
              <a:rPr lang="en-US" sz="5400" b="1" dirty="0" smtClean="0">
                <a:solidFill>
                  <a:srgbClr val="C00000"/>
                </a:solidFill>
              </a:rPr>
              <a:t>Cyclopentane </a:t>
            </a:r>
            <a:r>
              <a:rPr lang="en-US" sz="5400" dirty="0" smtClean="0"/>
              <a:t>ring.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445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257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algn="ctr"/>
            <a:r>
              <a:rPr lang="en-US" sz="3500" b="1" dirty="0" smtClean="0">
                <a:solidFill>
                  <a:srgbClr val="C00000"/>
                </a:solidFill>
              </a:rPr>
              <a:t>The Structure of Cholesterol </a:t>
            </a:r>
            <a:r>
              <a:rPr lang="en-US" sz="3500" b="1" dirty="0">
                <a:solidFill>
                  <a:srgbClr val="C00000"/>
                </a:solidFill>
              </a:rPr>
              <a:t>P</a:t>
            </a:r>
            <a:r>
              <a:rPr lang="en-US" sz="3500" b="1" dirty="0" smtClean="0">
                <a:solidFill>
                  <a:srgbClr val="C00000"/>
                </a:solidFill>
              </a:rPr>
              <a:t>ossess:</a:t>
            </a:r>
          </a:p>
          <a:p>
            <a:pPr marL="0" indent="0" algn="ctr">
              <a:buNone/>
            </a:pPr>
            <a:endParaRPr lang="en-US" sz="3500" b="1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Hydroxyl group </a:t>
            </a:r>
            <a:r>
              <a:rPr lang="en-US" sz="4000" dirty="0" smtClean="0"/>
              <a:t>(-OH) at C3.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Double bond </a:t>
            </a:r>
            <a:r>
              <a:rPr lang="en-US" sz="4000" dirty="0" smtClean="0"/>
              <a:t>between C5 and C6.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5 </a:t>
            </a:r>
            <a:r>
              <a:rPr lang="en-US" sz="4000" b="1" dirty="0"/>
              <a:t>Methyl </a:t>
            </a:r>
            <a:r>
              <a:rPr lang="en-US" sz="4000" dirty="0"/>
              <a:t>(-CH3) groups</a:t>
            </a:r>
            <a:r>
              <a:rPr lang="en-US" sz="4000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8 </a:t>
            </a:r>
            <a:r>
              <a:rPr lang="en-US" sz="4000" b="1" dirty="0"/>
              <a:t>Carbon side </a:t>
            </a:r>
            <a:r>
              <a:rPr lang="en-US" sz="4000" b="1" dirty="0" smtClean="0"/>
              <a:t>chain</a:t>
            </a:r>
            <a:r>
              <a:rPr lang="en-US" sz="4000" dirty="0" smtClean="0"/>
              <a:t> </a:t>
            </a:r>
            <a:r>
              <a:rPr lang="en-US" sz="4000" dirty="0"/>
              <a:t>linked to C17 of the structure.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538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Forms Of Cholesterol In Human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991600" cy="477012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Cholesterol exists in two forms:</a:t>
            </a:r>
          </a:p>
          <a:p>
            <a:pPr lvl="1"/>
            <a:r>
              <a:rPr lang="en-US" sz="4000" b="1" dirty="0" smtClean="0"/>
              <a:t>Free Cholesterol - 30%</a:t>
            </a:r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</a:t>
            </a:r>
            <a:r>
              <a:rPr lang="en-US" sz="4000" dirty="0" smtClean="0"/>
              <a:t>(Amphipathic form)</a:t>
            </a:r>
          </a:p>
          <a:p>
            <a:pPr marL="393192" lvl="1" indent="0">
              <a:buNone/>
            </a:pPr>
            <a:endParaRPr lang="en-US" sz="4000" dirty="0" smtClean="0"/>
          </a:p>
          <a:p>
            <a:pPr lvl="1"/>
            <a:r>
              <a:rPr lang="en-US" sz="4000" b="1" dirty="0" smtClean="0"/>
              <a:t>Cholesterol Ester - 70%</a:t>
            </a:r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 </a:t>
            </a:r>
            <a:r>
              <a:rPr lang="en-US" sz="4000" dirty="0" smtClean="0"/>
              <a:t>(Non polar form)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05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1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Properties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Cholesterol is </a:t>
            </a:r>
            <a:r>
              <a:rPr lang="en-US" sz="4000" b="1" dirty="0" smtClean="0"/>
              <a:t>white or pale yellowish, crystalline ,odorless compound.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Insoluble in water and soluble in organic solvents</a:t>
            </a:r>
            <a:r>
              <a:rPr lang="en-US" sz="4000" dirty="0" smtClean="0"/>
              <a:t> like </a:t>
            </a:r>
            <a:r>
              <a:rPr lang="en-US" sz="4000" b="1" dirty="0" smtClean="0"/>
              <a:t>Ether and Chloroform.</a:t>
            </a:r>
          </a:p>
          <a:p>
            <a:pPr marL="0" indent="0">
              <a:buNone/>
            </a:pP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41886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3423" y="838200"/>
            <a:ext cx="3313113" cy="11620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Chemically Lipids are Esters </a:t>
            </a:r>
            <a:br>
              <a:rPr lang="en-US" sz="3600" dirty="0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15177" y="381000"/>
            <a:ext cx="5111750" cy="5853113"/>
          </a:xfrm>
        </p:spPr>
        <p:txBody>
          <a:bodyPr/>
          <a:lstStyle/>
          <a:p>
            <a:r>
              <a:rPr lang="en-US" b="1" dirty="0" smtClean="0"/>
              <a:t>Most Lipids </a:t>
            </a:r>
            <a:r>
              <a:rPr lang="en-US" b="1" dirty="0"/>
              <a:t>are Esters of </a:t>
            </a:r>
            <a:r>
              <a:rPr lang="en-US" b="1" dirty="0">
                <a:solidFill>
                  <a:srgbClr val="0070C0"/>
                </a:solidFill>
              </a:rPr>
              <a:t>Fatty acids(-COOH)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/>
              <a:t>with </a:t>
            </a:r>
            <a:r>
              <a:rPr lang="en-US" b="1" dirty="0">
                <a:solidFill>
                  <a:srgbClr val="FF0000"/>
                </a:solidFill>
              </a:rPr>
              <a:t>Alcohol</a:t>
            </a:r>
            <a:r>
              <a:rPr lang="en-US" b="1" dirty="0"/>
              <a:t> (-OH</a:t>
            </a:r>
            <a:r>
              <a:rPr lang="en-US" b="1" dirty="0" smtClean="0"/>
              <a:t>)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/>
              <a:t>Lipids are relatively or potentially </a:t>
            </a:r>
            <a:r>
              <a:rPr lang="en-US" b="1" dirty="0">
                <a:solidFill>
                  <a:srgbClr val="C00000"/>
                </a:solidFill>
              </a:rPr>
              <a:t>associated with Fatty acids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Image result for Lipid and Ester b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8862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ntranet.tdmu.edu.ua/data/kafedra/internal/clinlab/classes_stud/en/pharm/prov_pharm/ptn/4/04.%20CLINICAL%20INVESTIGATION%20OF%20URINE.%20LABORATORY%20DIAGNOSTICS%20OF%20THE%20KIDNEY%20DISEASES.files/image05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ages.rheumatology.org/image_dir/album75676/md_99-14-0036.t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734"/>
            <a:ext cx="9144000" cy="35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Crystals of Cholesterol Rhombic </a:t>
            </a:r>
            <a:r>
              <a:rPr lang="en-US" b="1" dirty="0"/>
              <a:t>plates with</a:t>
            </a:r>
            <a:r>
              <a:rPr lang="en-US" dirty="0"/>
              <a:t> </a:t>
            </a:r>
            <a:r>
              <a:rPr lang="en-US" b="1" dirty="0" smtClean="0"/>
              <a:t>Notched </a:t>
            </a:r>
            <a:r>
              <a:rPr lang="en-US" b="1" dirty="0"/>
              <a:t>edges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1722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Qualitative Tests For Cholesterol detection are:</a:t>
            </a:r>
          </a:p>
          <a:p>
            <a:pPr marL="0" indent="0" algn="ctr">
              <a:buNone/>
            </a:pPr>
            <a:endParaRPr lang="en-US" sz="4000" b="1" dirty="0" smtClean="0"/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Liebermann Burchard Reaction</a:t>
            </a:r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Salkowski Reaction</a:t>
            </a:r>
          </a:p>
          <a:p>
            <a:pPr lvl="1"/>
            <a:r>
              <a:rPr lang="en-US" sz="4400" b="1" dirty="0" smtClean="0">
                <a:solidFill>
                  <a:srgbClr val="C00000"/>
                </a:solidFill>
              </a:rPr>
              <a:t>Zak’s Reaction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2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124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Sources Of Cholesterol </a:t>
            </a:r>
            <a:r>
              <a:rPr lang="en-US" sz="6600" b="1" dirty="0" smtClean="0"/>
              <a:t/>
            </a:r>
            <a:br>
              <a:rPr lang="en-US" sz="6600" b="1" dirty="0" smtClean="0"/>
            </a:br>
            <a:r>
              <a:rPr lang="en-US" sz="6600" b="1" dirty="0" smtClean="0"/>
              <a:t>To </a:t>
            </a:r>
            <a:r>
              <a:rPr lang="en-US" sz="6600" b="1" dirty="0"/>
              <a:t>Human Body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296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296400" cy="7086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Exogenous Sources of Cholesterol:</a:t>
            </a:r>
          </a:p>
          <a:p>
            <a:pPr lvl="1"/>
            <a:r>
              <a:rPr lang="en-US" sz="3800" b="1" dirty="0" smtClean="0">
                <a:solidFill>
                  <a:srgbClr val="C00000"/>
                </a:solidFill>
              </a:rPr>
              <a:t>Animal Origin Food Items</a:t>
            </a:r>
          </a:p>
          <a:p>
            <a:pPr marL="393192" lvl="1" indent="0">
              <a:buNone/>
            </a:pPr>
            <a:endParaRPr lang="en-US" sz="38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/>
              <a:t>Endogenous Source Of Cholesterol:</a:t>
            </a:r>
          </a:p>
          <a:p>
            <a:pPr lvl="1"/>
            <a:r>
              <a:rPr lang="en-US" sz="3800" dirty="0" smtClean="0"/>
              <a:t>Obtained In </a:t>
            </a:r>
            <a:r>
              <a:rPr lang="en-US" sz="3800" b="1" dirty="0" smtClean="0">
                <a:solidFill>
                  <a:srgbClr val="C00000"/>
                </a:solidFill>
              </a:rPr>
              <a:t>well fed condition from Excess Glucose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5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Dietary Sources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Cholesterol is exclusively present in </a:t>
            </a:r>
            <a:r>
              <a:rPr lang="en-US" sz="6000" b="1" dirty="0" smtClean="0"/>
              <a:t>animal foods.</a:t>
            </a:r>
          </a:p>
        </p:txBody>
      </p:sp>
      <p:sp>
        <p:nvSpPr>
          <p:cNvPr id="4" name="AutoShape 2" descr="Image result for dietary sources of cholester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553200"/>
          </a:xfrm>
        </p:spPr>
        <p:txBody>
          <a:bodyPr>
            <a:normAutofit/>
          </a:bodyPr>
          <a:lstStyle/>
          <a:p>
            <a:r>
              <a:rPr lang="en-US" sz="3600" dirty="0"/>
              <a:t>The dietary rich sources of  Cholesterol </a:t>
            </a:r>
            <a:r>
              <a:rPr lang="en-US" sz="3600" dirty="0" smtClean="0"/>
              <a:t> </a:t>
            </a:r>
            <a:r>
              <a:rPr lang="en-US" sz="3600" b="1" dirty="0">
                <a:solidFill>
                  <a:srgbClr val="C00000"/>
                </a:solidFill>
              </a:rPr>
              <a:t>animal </a:t>
            </a:r>
            <a:r>
              <a:rPr lang="en-US" sz="3600" b="1" dirty="0" smtClean="0">
                <a:solidFill>
                  <a:srgbClr val="C00000"/>
                </a:solidFill>
              </a:rPr>
              <a:t>origin foods </a:t>
            </a:r>
            <a:r>
              <a:rPr lang="en-US" sz="3600" dirty="0" smtClean="0"/>
              <a:t>like:</a:t>
            </a:r>
            <a:endParaRPr lang="en-US" sz="3600" dirty="0"/>
          </a:p>
          <a:p>
            <a:pPr lvl="1"/>
            <a:r>
              <a:rPr lang="en-US" sz="4400" b="1" dirty="0"/>
              <a:t>Egg Yolk</a:t>
            </a:r>
          </a:p>
          <a:p>
            <a:pPr lvl="1"/>
            <a:r>
              <a:rPr lang="en-US" sz="4400" b="1" dirty="0"/>
              <a:t>Meat</a:t>
            </a:r>
          </a:p>
          <a:p>
            <a:pPr lvl="1"/>
            <a:r>
              <a:rPr lang="en-US" sz="4400" b="1" dirty="0"/>
              <a:t>Milk</a:t>
            </a:r>
          </a:p>
          <a:p>
            <a:pPr lvl="1"/>
            <a:r>
              <a:rPr lang="en-US" sz="4400" b="1" dirty="0" smtClean="0"/>
              <a:t>Butter</a:t>
            </a:r>
          </a:p>
          <a:p>
            <a:pPr lvl="1"/>
            <a:r>
              <a:rPr lang="en-US" sz="4400" b="1" dirty="0" smtClean="0"/>
              <a:t>Ghee</a:t>
            </a:r>
            <a:endParaRPr lang="en-US" sz="4400" b="1" dirty="0"/>
          </a:p>
          <a:p>
            <a:pPr lvl="1"/>
            <a:r>
              <a:rPr lang="en-US" sz="4400" b="1" dirty="0"/>
              <a:t>Cream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76400"/>
            <a:ext cx="5867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8768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Remember </a:t>
            </a:r>
            <a:r>
              <a:rPr lang="en-US" sz="6600" b="1" dirty="0" smtClean="0"/>
              <a:t>Cholesterol</a:t>
            </a:r>
            <a:r>
              <a:rPr lang="en-US" sz="6600" dirty="0" smtClean="0"/>
              <a:t> is </a:t>
            </a:r>
            <a:r>
              <a:rPr lang="en-US" sz="6600" b="1" dirty="0" smtClean="0">
                <a:solidFill>
                  <a:srgbClr val="C00000"/>
                </a:solidFill>
              </a:rPr>
              <a:t>absent in plant origin food items.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Endogenous Source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497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Cholesterol Biosynthesized in human body from </a:t>
            </a:r>
            <a:r>
              <a:rPr lang="en-US" sz="4800" b="1" dirty="0" smtClean="0">
                <a:solidFill>
                  <a:srgbClr val="C00000"/>
                </a:solidFill>
              </a:rPr>
              <a:t>Free Excess Glucose</a:t>
            </a:r>
            <a:r>
              <a:rPr lang="en-US" sz="4800" dirty="0" smtClean="0"/>
              <a:t> in </a:t>
            </a:r>
            <a:r>
              <a:rPr lang="en-US" sz="4800" b="1" dirty="0" smtClean="0"/>
              <a:t>Liver.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9633451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Transportation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922520"/>
          </a:xfrm>
        </p:spPr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4800" b="1" dirty="0">
                <a:solidFill>
                  <a:srgbClr val="C00000"/>
                </a:solidFill>
                <a:cs typeface="Times New Roman" pitchFamily="18" charset="0"/>
              </a:rPr>
              <a:t>Cholesterol in blood is transported by </a:t>
            </a:r>
            <a:r>
              <a:rPr lang="en-US" sz="4800" b="1" dirty="0" smtClean="0">
                <a:cs typeface="Times New Roman" pitchFamily="18" charset="0"/>
              </a:rPr>
              <a:t>Lipoproteins</a:t>
            </a:r>
            <a:r>
              <a:rPr lang="en-US" sz="48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</a:p>
          <a:p>
            <a:pPr marL="0" lvl="1" indent="0">
              <a:buClr>
                <a:schemeClr val="accent3"/>
              </a:buClr>
              <a:buSzPct val="95000"/>
              <a:buNone/>
            </a:pPr>
            <a:endParaRPr lang="en-US" sz="4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marL="674370" lvl="2" indent="-274320">
              <a:buClr>
                <a:schemeClr val="accent3"/>
              </a:buClr>
              <a:buSzPct val="95000"/>
            </a:pPr>
            <a:r>
              <a:rPr lang="en-US" sz="4400" b="1" dirty="0" smtClean="0">
                <a:cs typeface="Times New Roman" pitchFamily="18" charset="0"/>
              </a:rPr>
              <a:t>Chylomicrons</a:t>
            </a:r>
            <a:r>
              <a:rPr lang="en-US" sz="4400" b="1" dirty="0" smtClean="0">
                <a:solidFill>
                  <a:srgbClr val="0070C0"/>
                </a:solidFill>
                <a:cs typeface="Times New Roman" pitchFamily="18" charset="0"/>
              </a:rPr>
              <a:t> ( Dietary origin)</a:t>
            </a:r>
          </a:p>
          <a:p>
            <a:pPr marL="674370" lvl="2" indent="-274320">
              <a:buClr>
                <a:schemeClr val="accent3"/>
              </a:buClr>
              <a:buSzPct val="95000"/>
            </a:pPr>
            <a:r>
              <a:rPr lang="en-US" sz="4400" b="1" dirty="0">
                <a:cs typeface="Times New Roman" pitchFamily="18" charset="0"/>
              </a:rPr>
              <a:t>LDL</a:t>
            </a:r>
            <a:r>
              <a:rPr lang="en-US" sz="44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cs typeface="Times New Roman" pitchFamily="18" charset="0"/>
              </a:rPr>
              <a:t>(From Hepatocytes to Extra hepatocytes)</a:t>
            </a:r>
          </a:p>
          <a:p>
            <a:pPr marL="674370" lvl="2" indent="-274320">
              <a:buClr>
                <a:schemeClr val="accent3"/>
              </a:buClr>
              <a:buSzPct val="95000"/>
            </a:pPr>
            <a:r>
              <a:rPr lang="en-US" sz="4400" b="1" dirty="0" smtClean="0">
                <a:cs typeface="Times New Roman" pitchFamily="18" charset="0"/>
              </a:rPr>
              <a:t>HDL</a:t>
            </a:r>
            <a:r>
              <a:rPr lang="en-US" sz="44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cs typeface="Times New Roman" pitchFamily="18" charset="0"/>
              </a:rPr>
              <a:t>(From Extra hepatocytes to Hepatocytes)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3600"/>
            <a:ext cx="9144000" cy="2971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Occurrence and Distribution Of Cholesterol in the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432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DEFINITION OF LIPIDS</a:t>
            </a:r>
          </a:p>
        </p:txBody>
      </p:sp>
    </p:spTree>
    <p:extLst>
      <p:ext uri="{BB962C8B-B14F-4D97-AF65-F5344CB8AC3E}">
        <p14:creationId xmlns:p14="http://schemas.microsoft.com/office/powerpoint/2010/main" val="3273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562600"/>
          </a:xfrm>
        </p:spPr>
        <p:txBody>
          <a:bodyPr>
            <a:normAutofit/>
          </a:bodyPr>
          <a:lstStyle/>
          <a:p>
            <a:pPr lvl="1"/>
            <a:r>
              <a:rPr lang="en-US" sz="4800" b="1" dirty="0"/>
              <a:t>70 %  </a:t>
            </a:r>
            <a:r>
              <a:rPr lang="en-US" sz="4800" dirty="0"/>
              <a:t>of </a:t>
            </a:r>
            <a:r>
              <a:rPr lang="en-US" sz="4800" dirty="0" smtClean="0"/>
              <a:t>Cholesterol </a:t>
            </a:r>
            <a:r>
              <a:rPr lang="en-US" sz="4800" dirty="0"/>
              <a:t>associated with </a:t>
            </a:r>
            <a:r>
              <a:rPr lang="en-US" sz="4800" b="1" dirty="0">
                <a:solidFill>
                  <a:srgbClr val="0070C0"/>
                </a:solidFill>
              </a:rPr>
              <a:t>cellular </a:t>
            </a:r>
            <a:r>
              <a:rPr lang="en-US" sz="4800" b="1" dirty="0" smtClean="0">
                <a:solidFill>
                  <a:srgbClr val="0070C0"/>
                </a:solidFill>
              </a:rPr>
              <a:t>components</a:t>
            </a:r>
          </a:p>
          <a:p>
            <a:pPr marL="457200" lvl="1" indent="0">
              <a:buNone/>
            </a:pPr>
            <a:endParaRPr lang="en-US" sz="4800" dirty="0"/>
          </a:p>
          <a:p>
            <a:pPr lvl="1"/>
            <a:r>
              <a:rPr lang="en-US" sz="4800" b="1" dirty="0"/>
              <a:t>30 % </a:t>
            </a:r>
            <a:r>
              <a:rPr lang="en-US" sz="4800" dirty="0" smtClean="0"/>
              <a:t>of Cholesterol </a:t>
            </a:r>
            <a:r>
              <a:rPr lang="en-US" sz="4800" dirty="0"/>
              <a:t>is in the </a:t>
            </a:r>
            <a:r>
              <a:rPr lang="en-US" sz="4800" b="1" dirty="0" smtClean="0">
                <a:solidFill>
                  <a:srgbClr val="C00000"/>
                </a:solidFill>
              </a:rPr>
              <a:t>Blood.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4008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Cholesterol is richly present in </a:t>
            </a:r>
            <a:r>
              <a:rPr lang="en-US" sz="3500" b="1" dirty="0" smtClean="0"/>
              <a:t>Nervous tissue Brain.</a:t>
            </a:r>
          </a:p>
          <a:p>
            <a:pPr marL="0" indent="0">
              <a:buNone/>
            </a:pPr>
            <a:endParaRPr lang="en-US" sz="3500" b="1" dirty="0" smtClean="0"/>
          </a:p>
          <a:p>
            <a:r>
              <a:rPr lang="en-US" sz="3500" dirty="0" smtClean="0"/>
              <a:t>Other organs containing Cholesterol are:</a:t>
            </a:r>
          </a:p>
          <a:p>
            <a:pPr lvl="1"/>
            <a:r>
              <a:rPr lang="en-US" sz="4000" b="1" dirty="0" smtClean="0"/>
              <a:t>Liver</a:t>
            </a:r>
          </a:p>
          <a:p>
            <a:pPr lvl="1"/>
            <a:r>
              <a:rPr lang="en-US" sz="4000" b="1" dirty="0" smtClean="0"/>
              <a:t>Adrenal Cortex </a:t>
            </a:r>
          </a:p>
          <a:p>
            <a:pPr lvl="1"/>
            <a:r>
              <a:rPr lang="en-US" sz="4000" b="1" dirty="0" smtClean="0"/>
              <a:t>Gonads</a:t>
            </a:r>
          </a:p>
          <a:p>
            <a:pPr lvl="1"/>
            <a:r>
              <a:rPr lang="en-US" sz="4000" b="1" dirty="0"/>
              <a:t>Intestinal Mucosal cells</a:t>
            </a:r>
          </a:p>
          <a:p>
            <a:pPr lvl="1"/>
            <a:r>
              <a:rPr lang="en-US" sz="4000" b="1" dirty="0"/>
              <a:t>Skin</a:t>
            </a:r>
          </a:p>
          <a:p>
            <a:pPr lvl="1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60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Functions Of </a:t>
            </a:r>
            <a:r>
              <a:rPr lang="en-US" b="1" dirty="0" smtClean="0"/>
              <a:t>Cholesterol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C00000"/>
                </a:solidFill>
              </a:rPr>
              <a:t>Depends Upon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Quality and Quantity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655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904"/>
            <a:ext cx="8885583" cy="2514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Cholesterol is </a:t>
            </a:r>
            <a:r>
              <a:rPr lang="en-US" sz="3600" b="1" dirty="0" smtClean="0">
                <a:solidFill>
                  <a:srgbClr val="C00000"/>
                </a:solidFill>
              </a:rPr>
              <a:t>constituent of biomembranes of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cell </a:t>
            </a:r>
          </a:p>
          <a:p>
            <a:r>
              <a:rPr lang="en-US" sz="3600" b="1" dirty="0" smtClean="0"/>
              <a:t>It give </a:t>
            </a:r>
            <a:r>
              <a:rPr lang="en-US" sz="3600" b="1" dirty="0" smtClean="0">
                <a:solidFill>
                  <a:srgbClr val="7030A0"/>
                </a:solidFill>
              </a:rPr>
              <a:t>structure, shape and fluidity </a:t>
            </a:r>
            <a:r>
              <a:rPr lang="en-US" sz="3600" b="1" dirty="0" smtClean="0">
                <a:solidFill>
                  <a:srgbClr val="C00000"/>
                </a:solidFill>
              </a:rPr>
              <a:t>to them.</a:t>
            </a:r>
            <a:endParaRPr lang="en-US" sz="3600" b="1" dirty="0" smtClean="0"/>
          </a:p>
        </p:txBody>
      </p:sp>
      <p:pic>
        <p:nvPicPr>
          <p:cNvPr id="327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74619"/>
              </p:ext>
            </p:extLst>
          </p:nvPr>
        </p:nvGraphicFramePr>
        <p:xfrm>
          <a:off x="0" y="0"/>
          <a:ext cx="9144000" cy="678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/>
                <a:gridCol w="4648200"/>
              </a:tblGrid>
              <a:tr h="13563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Effects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dirty="0" smtClean="0"/>
                        <a:t>on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dirty="0" smtClean="0"/>
                        <a:t>Membrane without Cholesterol </a:t>
                      </a:r>
                      <a:endParaRPr lang="en-US" sz="3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636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In Cold Environment</a:t>
                      </a:r>
                      <a:endParaRPr lang="en-US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In Hot Environment</a:t>
                      </a:r>
                      <a:endParaRPr lang="en-US" sz="3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3563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Rigid/ Not Flexible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Too</a:t>
                      </a:r>
                      <a:r>
                        <a:rPr lang="en-US" sz="3600" baseline="0" dirty="0" smtClean="0"/>
                        <a:t> Flexible</a:t>
                      </a:r>
                      <a:endParaRPr lang="en-US" sz="3600" dirty="0"/>
                    </a:p>
                  </a:txBody>
                  <a:tcPr/>
                </a:tc>
              </a:tr>
              <a:tr h="135636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Not Fluid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Very</a:t>
                      </a:r>
                      <a:r>
                        <a:rPr lang="en-US" sz="3600" baseline="0" dirty="0" smtClean="0"/>
                        <a:t> Fluid</a:t>
                      </a:r>
                      <a:endParaRPr lang="en-US" sz="3600" dirty="0"/>
                    </a:p>
                  </a:txBody>
                  <a:tcPr/>
                </a:tc>
              </a:tr>
              <a:tr h="1356360"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May Get damage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/>
                        <a:t>Not hold Shape</a:t>
                      </a:r>
                      <a:endParaRPr lang="en-US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8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382000" cy="5715000"/>
          </a:xfrm>
        </p:spPr>
        <p:txBody>
          <a:bodyPr>
            <a:normAutofit/>
          </a:bodyPr>
          <a:lstStyle/>
          <a:p>
            <a:r>
              <a:rPr lang="en-US" sz="5400" dirty="0"/>
              <a:t>Cholesterol richly </a:t>
            </a:r>
            <a:r>
              <a:rPr lang="en-US" sz="5400" b="1" dirty="0"/>
              <a:t>present in </a:t>
            </a:r>
            <a:r>
              <a:rPr lang="en-US" sz="5400" b="1" dirty="0">
                <a:solidFill>
                  <a:srgbClr val="C00000"/>
                </a:solidFill>
              </a:rPr>
              <a:t>nervous tissue </a:t>
            </a:r>
            <a:r>
              <a:rPr lang="en-US" sz="5400" b="1" dirty="0"/>
              <a:t>and </a:t>
            </a:r>
            <a:r>
              <a:rPr lang="en-US" sz="5400" b="1" dirty="0">
                <a:solidFill>
                  <a:srgbClr val="0070C0"/>
                </a:solidFill>
              </a:rPr>
              <a:t>covers Myelin sheaths</a:t>
            </a:r>
            <a:r>
              <a:rPr lang="en-US" sz="5400" b="1" dirty="0" smtClean="0"/>
              <a:t>.</a:t>
            </a:r>
          </a:p>
          <a:p>
            <a:endParaRPr lang="en-US" sz="5400" b="1" dirty="0" smtClean="0"/>
          </a:p>
          <a:p>
            <a:r>
              <a:rPr lang="en-US" sz="5400" b="1" dirty="0" smtClean="0"/>
              <a:t>Cholesterol </a:t>
            </a:r>
            <a:r>
              <a:rPr lang="en-US" sz="5400" b="1" dirty="0" smtClean="0">
                <a:solidFill>
                  <a:srgbClr val="C00000"/>
                </a:solidFill>
              </a:rPr>
              <a:t>help in nerve impulse conduction</a:t>
            </a:r>
            <a:r>
              <a:rPr lang="en-US" sz="5400" b="1" dirty="0" smtClean="0"/>
              <a:t>.</a:t>
            </a:r>
            <a:endParaRPr lang="en-US" sz="5400" b="1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014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763000" cy="6096000"/>
          </a:xfrm>
        </p:spPr>
        <p:txBody>
          <a:bodyPr>
            <a:normAutofit/>
          </a:bodyPr>
          <a:lstStyle/>
          <a:p>
            <a:r>
              <a:rPr lang="en-US" sz="4800" dirty="0"/>
              <a:t>Cholesterol helps in nerve impulse transmission since:</a:t>
            </a:r>
          </a:p>
          <a:p>
            <a:pPr lvl="1"/>
            <a:r>
              <a:rPr lang="en-US" sz="4800" b="1" dirty="0"/>
              <a:t>It has </a:t>
            </a:r>
            <a:r>
              <a:rPr lang="en-US" sz="4800" b="1" dirty="0">
                <a:solidFill>
                  <a:srgbClr val="C00000"/>
                </a:solidFill>
              </a:rPr>
              <a:t>high dielectric constant</a:t>
            </a:r>
            <a:r>
              <a:rPr lang="en-US" sz="4800" dirty="0" smtClean="0">
                <a:solidFill>
                  <a:srgbClr val="C00000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4800" b="1" dirty="0" smtClean="0"/>
          </a:p>
          <a:p>
            <a:pPr lvl="1"/>
            <a:r>
              <a:rPr lang="en-US" sz="4800" b="1" dirty="0" smtClean="0"/>
              <a:t>It </a:t>
            </a:r>
            <a:r>
              <a:rPr lang="en-US" sz="4800" b="1" dirty="0"/>
              <a:t>is a  </a:t>
            </a:r>
            <a:r>
              <a:rPr lang="en-US" sz="4800" b="1" dirty="0">
                <a:solidFill>
                  <a:srgbClr val="C00000"/>
                </a:solidFill>
              </a:rPr>
              <a:t>poor conductor of heat and electricity.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551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Cholesterol Serves Precursor for Biosynthesis Of  Many Steroids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6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Derivatives of Cholesterol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9067800" cy="4602163"/>
          </a:xfrm>
        </p:spPr>
        <p:txBody>
          <a:bodyPr>
            <a:noAutofit/>
          </a:bodyPr>
          <a:lstStyle/>
          <a:p>
            <a:r>
              <a:rPr lang="en-US" sz="4800" dirty="0" smtClean="0"/>
              <a:t>Steroids are </a:t>
            </a:r>
            <a:r>
              <a:rPr lang="en-US" sz="4800" b="1" dirty="0" smtClean="0">
                <a:solidFill>
                  <a:srgbClr val="C00000"/>
                </a:solidFill>
              </a:rPr>
              <a:t>derivatives of Sterols.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dirty="0" smtClean="0"/>
              <a:t>Chemical </a:t>
            </a:r>
            <a:r>
              <a:rPr lang="en-US" sz="4800" b="1" dirty="0" smtClean="0"/>
              <a:t>Compounds obtained from Cholesterol </a:t>
            </a:r>
            <a:r>
              <a:rPr lang="en-US" sz="4800" dirty="0" smtClean="0"/>
              <a:t>are termed as </a:t>
            </a:r>
            <a:r>
              <a:rPr lang="en-US" sz="4800" b="1" dirty="0" smtClean="0">
                <a:solidFill>
                  <a:srgbClr val="C00000"/>
                </a:solidFill>
              </a:rPr>
              <a:t>Steroidal compounds.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6324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Derivatives of Cholesterol</a:t>
            </a:r>
            <a:endParaRPr lang="en-US" sz="4000" b="1" dirty="0"/>
          </a:p>
          <a:p>
            <a:r>
              <a:rPr lang="en-US" sz="3200" b="1" dirty="0"/>
              <a:t>Vitamin </a:t>
            </a:r>
            <a:r>
              <a:rPr lang="en-US" sz="3200" b="1" dirty="0" smtClean="0"/>
              <a:t>D </a:t>
            </a:r>
            <a:r>
              <a:rPr lang="en-US" sz="3200" dirty="0" smtClean="0"/>
              <a:t>(Cholecalciferol</a:t>
            </a:r>
            <a:r>
              <a:rPr lang="en-US" sz="3200" dirty="0"/>
              <a:t>)</a:t>
            </a:r>
          </a:p>
          <a:p>
            <a:r>
              <a:rPr lang="en-US" sz="3200" b="1" dirty="0"/>
              <a:t>Bile </a:t>
            </a:r>
            <a:r>
              <a:rPr lang="en-US" sz="3200" b="1" dirty="0" smtClean="0"/>
              <a:t>acids   </a:t>
            </a:r>
            <a:r>
              <a:rPr lang="en-US" sz="3200" dirty="0" smtClean="0"/>
              <a:t>(Cholic </a:t>
            </a:r>
            <a:r>
              <a:rPr lang="en-US" sz="3200" dirty="0"/>
              <a:t>and Chenodeoxycholic acid</a:t>
            </a:r>
            <a:r>
              <a:rPr lang="en-US" sz="3200" dirty="0" smtClean="0"/>
              <a:t>)</a:t>
            </a:r>
          </a:p>
          <a:p>
            <a:r>
              <a:rPr lang="en-US" sz="3200" b="1" dirty="0" smtClean="0"/>
              <a:t>Bile Salts </a:t>
            </a:r>
            <a:r>
              <a:rPr lang="en-US" sz="3200" dirty="0" smtClean="0"/>
              <a:t>are obtained from Bile acids.</a:t>
            </a:r>
            <a:endParaRPr lang="en-US" sz="3200" dirty="0"/>
          </a:p>
          <a:p>
            <a:r>
              <a:rPr lang="en-US" sz="3200" b="1" dirty="0">
                <a:solidFill>
                  <a:srgbClr val="C00000"/>
                </a:solidFill>
              </a:rPr>
              <a:t>Steroidal </a:t>
            </a:r>
            <a:r>
              <a:rPr lang="en-US" sz="3200" b="1" dirty="0" smtClean="0">
                <a:solidFill>
                  <a:srgbClr val="C00000"/>
                </a:solidFill>
              </a:rPr>
              <a:t>Hormones </a:t>
            </a:r>
            <a:endParaRPr lang="en-US" sz="3200" b="1" dirty="0">
              <a:solidFill>
                <a:srgbClr val="C00000"/>
              </a:solidFill>
            </a:endParaRPr>
          </a:p>
          <a:p>
            <a:pPr lvl="1"/>
            <a:r>
              <a:rPr lang="en-US" sz="3200" b="1" dirty="0" smtClean="0"/>
              <a:t>ACTH</a:t>
            </a:r>
          </a:p>
          <a:p>
            <a:pPr lvl="1"/>
            <a:r>
              <a:rPr lang="en-US" sz="3200" b="1" dirty="0" smtClean="0"/>
              <a:t>Mineralocorticoids  </a:t>
            </a:r>
          </a:p>
          <a:p>
            <a:pPr lvl="1"/>
            <a:r>
              <a:rPr lang="en-US" sz="3200" b="1" dirty="0" smtClean="0"/>
              <a:t>Glucocorticoids</a:t>
            </a:r>
          </a:p>
          <a:p>
            <a:pPr lvl="1"/>
            <a:r>
              <a:rPr lang="en-US" sz="3200" b="1" dirty="0" smtClean="0"/>
              <a:t>Sex Hormones: Androgens, Progesterone, Estrogen </a:t>
            </a:r>
            <a:r>
              <a:rPr lang="en-US" sz="3200" b="1" dirty="0"/>
              <a:t>and </a:t>
            </a:r>
            <a:r>
              <a:rPr lang="en-US" sz="3200" b="1" dirty="0" smtClean="0"/>
              <a:t>Testosterone</a:t>
            </a:r>
            <a:endParaRPr lang="en-US" sz="3200" b="1" dirty="0"/>
          </a:p>
          <a:p>
            <a:pPr lvl="1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448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04800"/>
            <a:ext cx="8229600" cy="857250"/>
          </a:xfrm>
        </p:spPr>
        <p:txBody>
          <a:bodyPr/>
          <a:lstStyle/>
          <a:p>
            <a:r>
              <a:rPr lang="en-US" b="1" dirty="0"/>
              <a:t>Bloor’s Definition Of Lipids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4495800"/>
          </a:xfrm>
        </p:spPr>
        <p:txBody>
          <a:bodyPr>
            <a:noAutofit/>
          </a:bodyPr>
          <a:lstStyle/>
          <a:p>
            <a:r>
              <a:rPr lang="en-US" sz="3000" dirty="0"/>
              <a:t>Lipids are </a:t>
            </a:r>
            <a:r>
              <a:rPr lang="en-US" sz="3000" b="1" dirty="0"/>
              <a:t>Organic, Heterogeneous Hydrophobic Biomolecules </a:t>
            </a:r>
            <a:endParaRPr lang="en-US" sz="3000" b="1" dirty="0" smtClean="0"/>
          </a:p>
          <a:p>
            <a:pPr marL="0" indent="0">
              <a:buNone/>
            </a:pPr>
            <a:endParaRPr lang="en-US" sz="3000" b="1" dirty="0"/>
          </a:p>
          <a:p>
            <a:r>
              <a:rPr lang="en-US" sz="3000" b="1" dirty="0">
                <a:solidFill>
                  <a:srgbClr val="C00000"/>
                </a:solidFill>
              </a:rPr>
              <a:t>Relatively insoluble in water </a:t>
            </a:r>
            <a:r>
              <a:rPr lang="en-US" sz="3000" dirty="0"/>
              <a:t>and </a:t>
            </a:r>
            <a:r>
              <a:rPr lang="en-US" sz="3000" b="1" dirty="0">
                <a:solidFill>
                  <a:srgbClr val="C00000"/>
                </a:solidFill>
              </a:rPr>
              <a:t>soluble in organic solvents</a:t>
            </a:r>
            <a:r>
              <a:rPr lang="en-US" sz="3000" b="1" dirty="0" smtClean="0"/>
              <a:t>.</a:t>
            </a:r>
          </a:p>
          <a:p>
            <a:pPr marL="0" indent="0">
              <a:buNone/>
            </a:pPr>
            <a:endParaRPr lang="en-US" sz="3000" b="1" dirty="0"/>
          </a:p>
          <a:p>
            <a:r>
              <a:rPr lang="en-US" sz="3000" dirty="0"/>
              <a:t>Chemically </a:t>
            </a:r>
            <a:r>
              <a:rPr lang="en-US" sz="3000" b="1" dirty="0"/>
              <a:t>Esters of Fatty acids with Alcohol</a:t>
            </a:r>
            <a:r>
              <a:rPr lang="en-US" sz="3000" b="1" dirty="0" smtClean="0"/>
              <a:t>.</a:t>
            </a:r>
          </a:p>
          <a:p>
            <a:pPr marL="0" indent="0">
              <a:buNone/>
            </a:pPr>
            <a:endParaRPr lang="en-US" sz="3000" b="1" dirty="0"/>
          </a:p>
          <a:p>
            <a:r>
              <a:rPr lang="en-US" sz="3000" b="1" dirty="0">
                <a:solidFill>
                  <a:srgbClr val="0070C0"/>
                </a:solidFill>
              </a:rPr>
              <a:t>Utilized by body to </a:t>
            </a:r>
            <a:r>
              <a:rPr lang="en-US" sz="3000" b="1" dirty="0" smtClean="0">
                <a:solidFill>
                  <a:srgbClr val="0070C0"/>
                </a:solidFill>
              </a:rPr>
              <a:t>produce energy ( </a:t>
            </a:r>
            <a:r>
              <a:rPr lang="en-US" sz="3000" b="1" dirty="0" smtClean="0">
                <a:solidFill>
                  <a:srgbClr val="C00000"/>
                </a:solidFill>
              </a:rPr>
              <a:t>ATP)</a:t>
            </a:r>
            <a:endParaRPr 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457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Bile  Acids and Bile Salts</a:t>
            </a:r>
            <a:endParaRPr lang="ru-RU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4578" name="Object 3"/>
          <p:cNvGraphicFramePr>
            <a:graphicFrameLocks noGrp="1" noChangeAspect="1"/>
          </p:cNvGraphicFramePr>
          <p:nvPr>
            <p:ph type="body" idx="1"/>
            <p:extLst/>
          </p:nvPr>
        </p:nvGraphicFramePr>
        <p:xfrm>
          <a:off x="0" y="1371600"/>
          <a:ext cx="91440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" name="Точечный рисунок" r:id="rId3" imgW="4809524" imgH="4858428" progId="Paint.Picture">
                  <p:embed/>
                </p:oleObj>
              </mc:Choice>
              <mc:Fallback>
                <p:oleObj name="Точечный рисунок" r:id="rId3" imgW="4809524" imgH="485842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144000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8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Steroids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ormones</a:t>
            </a:r>
            <a:endPara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5602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1605094807"/>
              </p:ext>
            </p:extLst>
          </p:nvPr>
        </p:nvGraphicFramePr>
        <p:xfrm>
          <a:off x="0" y="990600"/>
          <a:ext cx="34290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3" name="Точечный рисунок" r:id="rId3" imgW="2305372" imgH="1619476" progId="Paint.Picture">
                  <p:embed/>
                </p:oleObj>
              </mc:Choice>
              <mc:Fallback>
                <p:oleObj name="Точечный рисунок" r:id="rId3" imgW="2305372" imgH="1619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3429000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860853"/>
              </p:ext>
            </p:extLst>
          </p:nvPr>
        </p:nvGraphicFramePr>
        <p:xfrm>
          <a:off x="3581400" y="990600"/>
          <a:ext cx="32766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4" name="Bitmap Image" r:id="rId5" imgW="2257560" imgH="1542960" progId="Paint.Picture">
                  <p:embed/>
                </p:oleObj>
              </mc:Choice>
              <mc:Fallback>
                <p:oleObj name="Bitmap Image" r:id="rId5" imgW="2257560" imgH="15429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990600"/>
                        <a:ext cx="32766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951427"/>
              </p:ext>
            </p:extLst>
          </p:nvPr>
        </p:nvGraphicFramePr>
        <p:xfrm>
          <a:off x="6705600" y="990600"/>
          <a:ext cx="24384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" name="Точечный рисунок" r:id="rId7" imgW="2514286" imgH="1943371" progId="Paint.Picture">
                  <p:embed/>
                </p:oleObj>
              </mc:Choice>
              <mc:Fallback>
                <p:oleObj name="Точечный рисунок" r:id="rId7" imgW="2514286" imgH="19433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990600"/>
                        <a:ext cx="2438400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83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Disorders Related To Cholesterol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5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458200" cy="438912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Serum Total Cholesterol level </a:t>
            </a:r>
            <a:r>
              <a:rPr lang="en-US" sz="6600" dirty="0" smtClean="0"/>
              <a:t>of a Healthy human body is </a:t>
            </a:r>
            <a:r>
              <a:rPr lang="en-US" sz="6600" b="1" dirty="0" smtClean="0"/>
              <a:t>150-200 mg%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2494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53" y="762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Hypercholesterolemia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293" y="1371600"/>
            <a:ext cx="9148293" cy="53340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 algn="ctr"/>
            <a:r>
              <a:rPr lang="en-US" sz="3500" b="1" dirty="0" smtClean="0">
                <a:solidFill>
                  <a:srgbClr val="C00000"/>
                </a:solidFill>
              </a:rPr>
              <a:t>Causes for Hypercholesterolemia</a:t>
            </a:r>
          </a:p>
          <a:p>
            <a:r>
              <a:rPr lang="en-US" sz="3200" b="1" dirty="0" smtClean="0"/>
              <a:t>High intake </a:t>
            </a:r>
            <a:r>
              <a:rPr lang="en-US" sz="3200" dirty="0" smtClean="0"/>
              <a:t>of dietary Cholesterol(animal origin) is a exogenous source of Cholesterol.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b="1" dirty="0" smtClean="0">
                <a:solidFill>
                  <a:srgbClr val="C00000"/>
                </a:solidFill>
              </a:rPr>
              <a:t>Elevated endogenous Cholesterol biosynthesis</a:t>
            </a:r>
            <a:r>
              <a:rPr lang="en-US" sz="3200" dirty="0" smtClean="0"/>
              <a:t> when a very </a:t>
            </a:r>
            <a:r>
              <a:rPr lang="en-US" sz="3200" b="1" dirty="0" smtClean="0">
                <a:solidFill>
                  <a:srgbClr val="FF0000"/>
                </a:solidFill>
              </a:rPr>
              <a:t>rich Carbohydrates is ingested.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/>
              <a:t>Defect in Cholesterol transport by Lipoproteins </a:t>
            </a:r>
            <a:r>
              <a:rPr lang="en-US" sz="3200" dirty="0" smtClean="0"/>
              <a:t>in blood  retains Cholesterol in blood.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44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Conditions Of Hypercholesterolemia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Diabetes mellitus</a:t>
            </a:r>
          </a:p>
          <a:p>
            <a:r>
              <a:rPr lang="en-US" sz="6000" dirty="0" smtClean="0"/>
              <a:t>Obstructive Jaundice</a:t>
            </a:r>
          </a:p>
          <a:p>
            <a:r>
              <a:rPr lang="en-US" sz="6000" dirty="0" smtClean="0"/>
              <a:t>Nephrotic Syndrome</a:t>
            </a:r>
          </a:p>
          <a:p>
            <a:r>
              <a:rPr lang="en-US" sz="6000" dirty="0" smtClean="0"/>
              <a:t>Hypothyroidism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0015243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504" y="381000"/>
            <a:ext cx="6344478" cy="6858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Hypercholesterolemia</a:t>
            </a:r>
            <a:r>
              <a:rPr lang="en-US" dirty="0" smtClean="0"/>
              <a:t>  leads to :</a:t>
            </a:r>
          </a:p>
          <a:p>
            <a:pPr lvl="1"/>
            <a:r>
              <a:rPr lang="en-US" sz="3200" dirty="0" smtClean="0"/>
              <a:t>Deposits of </a:t>
            </a:r>
            <a:r>
              <a:rPr lang="en-US" sz="3200" b="1" dirty="0" smtClean="0"/>
              <a:t>excess of Cholesterol </a:t>
            </a:r>
            <a:r>
              <a:rPr lang="en-US" sz="3200" dirty="0" smtClean="0"/>
              <a:t>in </a:t>
            </a:r>
            <a:r>
              <a:rPr lang="en-US" sz="3200" b="1" dirty="0" smtClean="0"/>
              <a:t>blood vessels.</a:t>
            </a:r>
          </a:p>
          <a:p>
            <a:pPr marL="457200" lvl="1" indent="0">
              <a:buNone/>
            </a:pPr>
            <a:r>
              <a:rPr lang="en-US" sz="3200" b="1" dirty="0" smtClean="0"/>
              <a:t> 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Atherosclerosis </a:t>
            </a:r>
            <a:r>
              <a:rPr lang="en-US" sz="3200" dirty="0" smtClean="0"/>
              <a:t>and atheroma /</a:t>
            </a:r>
            <a:r>
              <a:rPr lang="en-US" sz="3200" b="1" dirty="0" smtClean="0">
                <a:solidFill>
                  <a:srgbClr val="C00000"/>
                </a:solidFill>
              </a:rPr>
              <a:t>plaque formation</a:t>
            </a:r>
            <a:r>
              <a:rPr lang="en-US" sz="3200" dirty="0" smtClean="0"/>
              <a:t>.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Increased risk of </a:t>
            </a:r>
            <a:r>
              <a:rPr lang="en-US" sz="3200" b="1" dirty="0" smtClean="0"/>
              <a:t>ischemia </a:t>
            </a:r>
            <a:r>
              <a:rPr lang="en-US" sz="3200" dirty="0" smtClean="0"/>
              <a:t>and </a:t>
            </a:r>
            <a:r>
              <a:rPr lang="en-US" sz="3200" b="1" dirty="0" smtClean="0"/>
              <a:t>Myocardial infarction and Stroke.</a:t>
            </a:r>
            <a:endParaRPr lang="en-US" sz="3200" b="1" dirty="0"/>
          </a:p>
        </p:txBody>
      </p:sp>
      <p:sp>
        <p:nvSpPr>
          <p:cNvPr id="2" name="AutoShape 2" descr="Image result for atherosclero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0"/>
            <a:ext cx="297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" y="228600"/>
            <a:ext cx="9134302" cy="6629400"/>
          </a:xfrm>
        </p:spPr>
        <p:txBody>
          <a:bodyPr>
            <a:noAutofit/>
          </a:bodyPr>
          <a:lstStyle/>
          <a:p>
            <a:pPr lvl="1" algn="ctr"/>
            <a:r>
              <a:rPr lang="en-US" sz="3600" b="1" dirty="0" smtClean="0">
                <a:solidFill>
                  <a:srgbClr val="C00000"/>
                </a:solidFill>
              </a:rPr>
              <a:t>Cholesterol Summary</a:t>
            </a:r>
          </a:p>
          <a:p>
            <a:pPr lvl="1"/>
            <a:r>
              <a:rPr lang="en-US" sz="3600" dirty="0" smtClean="0"/>
              <a:t>Cholesterol is </a:t>
            </a:r>
            <a:r>
              <a:rPr lang="en-US" sz="3600" b="1" dirty="0" smtClean="0"/>
              <a:t>exclusively found </a:t>
            </a:r>
            <a:r>
              <a:rPr lang="en-US" sz="3600" b="1" dirty="0"/>
              <a:t>only in </a:t>
            </a:r>
            <a:r>
              <a:rPr lang="en-US" sz="3600" b="1" dirty="0" smtClean="0"/>
              <a:t>animals.</a:t>
            </a:r>
          </a:p>
          <a:p>
            <a:pPr lvl="1"/>
            <a:r>
              <a:rPr lang="en-US" sz="3600" b="1" dirty="0"/>
              <a:t>Exogeneous</a:t>
            </a:r>
            <a:r>
              <a:rPr lang="en-US" sz="3600" dirty="0"/>
              <a:t> Cholesterol comes </a:t>
            </a:r>
            <a:r>
              <a:rPr lang="en-US" sz="3600" b="1" dirty="0">
                <a:solidFill>
                  <a:srgbClr val="0070C0"/>
                </a:solidFill>
              </a:rPr>
              <a:t>from </a:t>
            </a:r>
            <a:r>
              <a:rPr lang="en-US" sz="3600" b="1" dirty="0" smtClean="0">
                <a:solidFill>
                  <a:srgbClr val="0070C0"/>
                </a:solidFill>
              </a:rPr>
              <a:t>diet</a:t>
            </a:r>
            <a:endParaRPr lang="en-US" sz="3600" b="1" dirty="0">
              <a:solidFill>
                <a:srgbClr val="0070C0"/>
              </a:solidFill>
            </a:endParaRP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Endogeneous</a:t>
            </a:r>
            <a:r>
              <a:rPr lang="en-US" sz="3600" dirty="0" smtClean="0"/>
              <a:t> Cholesterol </a:t>
            </a:r>
            <a:r>
              <a:rPr lang="en-US" sz="3600" dirty="0"/>
              <a:t>is </a:t>
            </a:r>
            <a:r>
              <a:rPr lang="en-US" sz="3600" b="1" dirty="0" smtClean="0"/>
              <a:t>biosynthesized </a:t>
            </a:r>
            <a:r>
              <a:rPr lang="en-US" sz="3600" dirty="0"/>
              <a:t>by the </a:t>
            </a:r>
            <a:r>
              <a:rPr lang="en-US" sz="3600" b="1" dirty="0" smtClean="0"/>
              <a:t>Liver from Glucose  product  Acetyl-CoA.</a:t>
            </a:r>
          </a:p>
          <a:p>
            <a:pPr lvl="1"/>
            <a:r>
              <a:rPr lang="en-US" sz="3600" dirty="0"/>
              <a:t>Cholesterol is an important </a:t>
            </a:r>
            <a:r>
              <a:rPr lang="en-US" sz="3600" b="1" dirty="0">
                <a:solidFill>
                  <a:srgbClr val="C00000"/>
                </a:solidFill>
              </a:rPr>
              <a:t>component of biomembranes, steroidal hormones, bile acids and Vitamin D</a:t>
            </a:r>
          </a:p>
          <a:p>
            <a:pPr marL="393192" lvl="1" indent="0">
              <a:buNone/>
            </a:pPr>
            <a:endParaRPr lang="en-US" sz="3600" b="1" dirty="0"/>
          </a:p>
          <a:p>
            <a:pPr lvl="1">
              <a:buFontTx/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721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Study Of </a:t>
            </a:r>
            <a:br>
              <a:rPr lang="en-US" sz="5400" b="1" dirty="0" smtClean="0"/>
            </a:br>
            <a:r>
              <a:rPr lang="en-US" sz="5400" b="1" dirty="0" smtClean="0"/>
              <a:t>Simple Lipids/Neutral Lipids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4835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10" y="2590800"/>
            <a:ext cx="8915400" cy="1143000"/>
          </a:xfrm>
        </p:spPr>
        <p:txBody>
          <a:bodyPr/>
          <a:lstStyle/>
          <a:p>
            <a:pPr algn="ctr"/>
            <a:r>
              <a:rPr lang="en-US" b="1" dirty="0" smtClean="0"/>
              <a:t>Triacylglycerols/Triglycerides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94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Essential Food Nutrients</a:t>
            </a:r>
            <a:br>
              <a:rPr lang="en-US" b="1" dirty="0" smtClean="0">
                <a:solidFill>
                  <a:srgbClr val="C00000"/>
                </a:solidFill>
              </a:rPr>
            </a:b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7546950"/>
              </p:ext>
            </p:extLst>
          </p:nvPr>
        </p:nvGraphicFramePr>
        <p:xfrm>
          <a:off x="457200" y="1066800"/>
          <a:ext cx="8382000" cy="464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6051448"/>
            <a:ext cx="8327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Body </a:t>
            </a:r>
            <a:r>
              <a:rPr lang="en-US" sz="32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Constituents And Functional Biomolecules</a:t>
            </a:r>
            <a:endParaRPr 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500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89FE67-D812-4CA5-BB30-74021B488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D5B075-C8E8-427D-BFCE-A1292EBF8B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930A8E-87BC-4370-A9FC-6552B8AC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9DC989-C8E5-4A34-85A9-C16D85D9A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ECB07A-C54B-4FE1-9063-F759B9A28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3613F8-2826-4BB9-82B8-155D4641B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024348-8D7A-45A6-A1F0-DA88FD67D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Sources Of Lipids To Human Body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295401"/>
            <a:ext cx="4876800" cy="483076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Exogenous Sources</a:t>
            </a:r>
          </a:p>
          <a:p>
            <a:pPr lvl="1"/>
            <a:r>
              <a:rPr lang="en-US" sz="2800" b="1" dirty="0" smtClean="0"/>
              <a:t>Ingestion Dietary 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295402"/>
            <a:ext cx="4419600" cy="4830761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Endogenous Sources</a:t>
            </a:r>
          </a:p>
          <a:p>
            <a:pPr lvl="1"/>
            <a:r>
              <a:rPr lang="en-US" b="1" dirty="0" smtClean="0"/>
              <a:t>Biosynthesis In Liver</a:t>
            </a:r>
          </a:p>
          <a:p>
            <a:pPr lvl="1"/>
            <a:r>
              <a:rPr lang="en-US" b="1" dirty="0" smtClean="0"/>
              <a:t>Intestine</a:t>
            </a:r>
            <a:endParaRPr lang="en-US" b="1" dirty="0"/>
          </a:p>
        </p:txBody>
      </p:sp>
      <p:pic>
        <p:nvPicPr>
          <p:cNvPr id="3076" name="Picture 4" descr="Image result for food high in f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114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Liver Synthesis of Lip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15841"/>
            <a:ext cx="4800600" cy="392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8882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80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Chemical name of Fat/Oil is </a:t>
            </a:r>
            <a:r>
              <a:rPr lang="en-US" sz="3600" b="1" dirty="0" smtClean="0"/>
              <a:t>Triacylglycerol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(TAG).</a:t>
            </a:r>
          </a:p>
          <a:p>
            <a:pPr marL="0" indent="0">
              <a:buNone/>
            </a:pPr>
            <a:endParaRPr lang="en-US" sz="3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4400" b="1" dirty="0" smtClean="0">
                <a:solidFill>
                  <a:srgbClr val="C00000"/>
                </a:solidFill>
              </a:rPr>
              <a:t>TAG is a </a:t>
            </a:r>
            <a:r>
              <a:rPr lang="en-US" sz="4400" b="1" dirty="0" smtClean="0">
                <a:solidFill>
                  <a:srgbClr val="0070C0"/>
                </a:solidFill>
              </a:rPr>
              <a:t>Simple, Glycerol based ,Neutral Lipid.</a:t>
            </a:r>
          </a:p>
          <a:p>
            <a:pPr marL="0" indent="0">
              <a:buNone/>
            </a:pPr>
            <a:endParaRPr lang="en-US" sz="3600" b="1" dirty="0"/>
          </a:p>
          <a:p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81279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Chemical Structures Of </a:t>
            </a:r>
            <a:br>
              <a:rPr lang="en-US" sz="5400" b="1" dirty="0" smtClean="0"/>
            </a:br>
            <a:r>
              <a:rPr lang="en-US" sz="5400" b="1" dirty="0" smtClean="0"/>
              <a:t>Triacylglycerol (TAG)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5526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39"/>
            <a:ext cx="8229600" cy="1143000"/>
          </a:xfrm>
        </p:spPr>
        <p:txBody>
          <a:bodyPr/>
          <a:lstStyle/>
          <a:p>
            <a:r>
              <a:rPr lang="en-US" b="1" dirty="0" smtClean="0"/>
              <a:t>Triacylglycerol/</a:t>
            </a:r>
            <a:r>
              <a:rPr lang="en-US" b="1" dirty="0"/>
              <a:t>Fats/Oils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296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TAG/Fats/Oils  are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dirty="0" smtClean="0"/>
              <a:t>Chemically </a:t>
            </a:r>
            <a:r>
              <a:rPr lang="en-US" sz="4000" b="1" dirty="0" smtClean="0"/>
              <a:t>Esters</a:t>
            </a:r>
            <a:r>
              <a:rPr lang="en-US" sz="4000" dirty="0" smtClean="0"/>
              <a:t> of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>
                <a:solidFill>
                  <a:schemeClr val="accent1"/>
                </a:solidFill>
              </a:rPr>
              <a:t>Three </a:t>
            </a:r>
            <a:r>
              <a:rPr lang="en-US" sz="4000" b="1" dirty="0" smtClean="0">
                <a:solidFill>
                  <a:srgbClr val="0070C0"/>
                </a:solidFill>
              </a:rPr>
              <a:t>Fatty acids </a:t>
            </a:r>
            <a:r>
              <a:rPr lang="en-US" sz="4000" b="1" dirty="0" smtClean="0"/>
              <a:t>( </a:t>
            </a:r>
            <a:r>
              <a:rPr lang="en-US" sz="4000" b="1" dirty="0" smtClean="0">
                <a:solidFill>
                  <a:srgbClr val="7030A0"/>
                </a:solidFill>
              </a:rPr>
              <a:t>Same or Different</a:t>
            </a:r>
            <a:r>
              <a:rPr lang="en-US" sz="4000" b="1" dirty="0" smtClean="0"/>
              <a:t>)</a:t>
            </a:r>
            <a:r>
              <a:rPr lang="en-US" sz="4000" dirty="0" smtClean="0"/>
              <a:t> 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/>
              <a:t>with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one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Glycerol </a:t>
            </a: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Trihydric Alcohol</a:t>
            </a:r>
            <a:r>
              <a:rPr lang="en-US" sz="4000" dirty="0" smtClean="0"/>
              <a:t>).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23521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igure_05_01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620000" cy="7794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/>
              <a:t>Most Common Fatty Acids in Triacylglycerol</a:t>
            </a:r>
          </a:p>
        </p:txBody>
      </p:sp>
      <p:graphicFrame>
        <p:nvGraphicFramePr>
          <p:cNvPr id="183299" name="Group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52400" y="1295402"/>
          <a:ext cx="8991601" cy="4968876"/>
        </p:xfrm>
        <a:graphic>
          <a:graphicData uri="http://schemas.openxmlformats.org/drawingml/2006/table">
            <a:tbl>
              <a:tblPr/>
              <a:tblGrid>
                <a:gridCol w="27144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8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85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1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Fatty acid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Carbon:Double bonds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Double bonds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Myristic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Palmitic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Palmitoleic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16:1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Stearic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18:0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18:1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Linoleic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-9,12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Linolenic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18:3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-9,12,15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Arachidonic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20:4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-5,8,11,14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Eicosapentaenoic 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20:5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-5,8,11,14,17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7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Docosahexaenoic</a:t>
                      </a:r>
                    </a:p>
                  </a:txBody>
                  <a:tcPr marT="45727" marB="4572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22:6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-4,7,10,13,16,19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1239" name="Text Box 62"/>
          <p:cNvSpPr txBox="1">
            <a:spLocks noChangeArrowheads="1"/>
          </p:cNvSpPr>
          <p:nvPr/>
        </p:nvSpPr>
        <p:spPr bwMode="auto">
          <a:xfrm>
            <a:off x="3429000" y="6400800"/>
            <a:ext cx="2614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Arial" charset="0"/>
              </a:rPr>
              <a:t>CH</a:t>
            </a:r>
            <a:r>
              <a:rPr lang="en-US" sz="2400" b="1" baseline="-25000" dirty="0" smtClean="0">
                <a:latin typeface="Arial" charset="0"/>
              </a:rPr>
              <a:t>3</a:t>
            </a:r>
            <a:r>
              <a:rPr lang="en-US" sz="2400" b="1" dirty="0" smtClean="0">
                <a:latin typeface="Arial" charset="0"/>
              </a:rPr>
              <a:t>(CH</a:t>
            </a:r>
            <a:r>
              <a:rPr lang="en-US" sz="2400" b="1" baseline="-25000" dirty="0" smtClean="0">
                <a:latin typeface="Arial" charset="0"/>
              </a:rPr>
              <a:t>2</a:t>
            </a:r>
            <a:r>
              <a:rPr lang="en-US" sz="2400" b="1" dirty="0" smtClean="0">
                <a:latin typeface="Arial" charset="0"/>
              </a:rPr>
              <a:t>)</a:t>
            </a:r>
            <a:r>
              <a:rPr lang="en-US" sz="2400" b="1" baseline="-25000" dirty="0" smtClean="0">
                <a:latin typeface="Arial" charset="0"/>
              </a:rPr>
              <a:t>n </a:t>
            </a:r>
            <a:r>
              <a:rPr lang="en-US" sz="2400" b="1" dirty="0" smtClean="0">
                <a:latin typeface="Arial" charset="0"/>
              </a:rPr>
              <a:t>COOH</a:t>
            </a: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1054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TAG is </a:t>
            </a:r>
            <a:r>
              <a:rPr lang="en-US" sz="6000" b="1" dirty="0" smtClean="0">
                <a:solidFill>
                  <a:srgbClr val="C00000"/>
                </a:solidFill>
              </a:rPr>
              <a:t>Neutral </a:t>
            </a:r>
            <a:r>
              <a:rPr lang="en-US" sz="6000" b="1" dirty="0">
                <a:solidFill>
                  <a:srgbClr val="C00000"/>
                </a:solidFill>
              </a:rPr>
              <a:t>or </a:t>
            </a:r>
            <a:r>
              <a:rPr lang="en-US" sz="6000" b="1" dirty="0" smtClean="0">
                <a:solidFill>
                  <a:srgbClr val="C00000"/>
                </a:solidFill>
              </a:rPr>
              <a:t>Non </a:t>
            </a:r>
            <a:r>
              <a:rPr lang="en-US" sz="6000" b="1" dirty="0">
                <a:solidFill>
                  <a:srgbClr val="C00000"/>
                </a:solidFill>
              </a:rPr>
              <a:t>polar lipid.</a:t>
            </a:r>
          </a:p>
          <a:p>
            <a:r>
              <a:rPr lang="en-US" sz="6000" dirty="0" smtClean="0"/>
              <a:t>Since </a:t>
            </a:r>
            <a:r>
              <a:rPr lang="en-US" sz="6000" b="1" dirty="0" smtClean="0"/>
              <a:t>TAG structure </a:t>
            </a:r>
            <a:r>
              <a:rPr lang="en-US" sz="6000" dirty="0" smtClean="0"/>
              <a:t>has </a:t>
            </a:r>
            <a:r>
              <a:rPr lang="en-US" sz="6000" b="1" dirty="0" smtClean="0">
                <a:solidFill>
                  <a:srgbClr val="7030A0"/>
                </a:solidFill>
              </a:rPr>
              <a:t>no charged/polar groups </a:t>
            </a:r>
            <a:r>
              <a:rPr lang="en-US" sz="6000" dirty="0" smtClean="0"/>
              <a:t>in its structure.</a:t>
            </a:r>
          </a:p>
        </p:txBody>
      </p:sp>
    </p:spTree>
    <p:extLst>
      <p:ext uri="{BB962C8B-B14F-4D97-AF65-F5344CB8AC3E}">
        <p14:creationId xmlns:p14="http://schemas.microsoft.com/office/powerpoint/2010/main" val="31172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895600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Types Of </a:t>
            </a:r>
            <a:r>
              <a:rPr lang="en-US" sz="4800" b="1" dirty="0" smtClean="0"/>
              <a:t>Triacylglycerol</a:t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>
                <a:solidFill>
                  <a:srgbClr val="C00000"/>
                </a:solidFill>
              </a:rPr>
              <a:t>Based On Nature Of Fatty Acid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2" y="228600"/>
            <a:ext cx="7939825" cy="3124200"/>
          </a:xfrm>
        </p:spPr>
        <p:txBody>
          <a:bodyPr>
            <a:normAutofit lnSpcReduction="10000"/>
          </a:bodyPr>
          <a:lstStyle/>
          <a:p>
            <a:r>
              <a:rPr lang="en-US" sz="9600" dirty="0" smtClean="0"/>
              <a:t>Simple TAG</a:t>
            </a:r>
          </a:p>
          <a:p>
            <a:r>
              <a:rPr lang="en-US" sz="9600" dirty="0" smtClean="0"/>
              <a:t>Mixed TAG</a:t>
            </a:r>
            <a:endParaRPr lang="en-US" sz="9600" dirty="0"/>
          </a:p>
        </p:txBody>
      </p:sp>
      <p:pic>
        <p:nvPicPr>
          <p:cNvPr id="10242" name="Picture 2" descr="Image result for simple and mixed triglyce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" y="3352800"/>
            <a:ext cx="90828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55626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Simple TAG: </a:t>
            </a:r>
            <a:r>
              <a:rPr lang="en-US" sz="4400" b="1" dirty="0">
                <a:solidFill>
                  <a:srgbClr val="C00000"/>
                </a:solidFill>
              </a:rPr>
              <a:t>T</a:t>
            </a:r>
            <a:r>
              <a:rPr lang="en-US" sz="4400" b="1" dirty="0" smtClean="0">
                <a:solidFill>
                  <a:srgbClr val="C00000"/>
                </a:solidFill>
              </a:rPr>
              <a:t>hree  same Fatty acids </a:t>
            </a:r>
            <a:r>
              <a:rPr lang="en-US" sz="4400" dirty="0" smtClean="0"/>
              <a:t>are esterified to Glycerol to form simple TAG.</a:t>
            </a:r>
          </a:p>
          <a:p>
            <a:r>
              <a:rPr lang="en-US" sz="4400" b="1" dirty="0" smtClean="0"/>
              <a:t>Examples  of Simple TAG:</a:t>
            </a:r>
          </a:p>
          <a:p>
            <a:pPr lvl="1"/>
            <a:r>
              <a:rPr lang="en-US" sz="4200" dirty="0" smtClean="0"/>
              <a:t>TriPalmitin</a:t>
            </a:r>
          </a:p>
          <a:p>
            <a:pPr lvl="1"/>
            <a:r>
              <a:rPr lang="en-US" sz="4200" dirty="0" smtClean="0"/>
              <a:t>TriStearin</a:t>
            </a:r>
          </a:p>
          <a:p>
            <a:pPr lvl="1"/>
            <a:r>
              <a:rPr lang="en-US" sz="4200" dirty="0" smtClean="0"/>
              <a:t>TriOlein</a:t>
            </a:r>
          </a:p>
          <a:p>
            <a:pPr>
              <a:buNone/>
            </a:pP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9446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410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800" b="1" dirty="0"/>
              <a:t>Mixed TAG: </a:t>
            </a:r>
            <a:endParaRPr lang="en-US" sz="4800" b="1" dirty="0" smtClean="0"/>
          </a:p>
          <a:p>
            <a:r>
              <a:rPr lang="en-US" sz="4800" dirty="0" smtClean="0"/>
              <a:t>The </a:t>
            </a:r>
            <a:r>
              <a:rPr lang="en-US" sz="4800" b="1" dirty="0">
                <a:solidFill>
                  <a:srgbClr val="C00000"/>
                </a:solidFill>
              </a:rPr>
              <a:t>3 </a:t>
            </a:r>
            <a:r>
              <a:rPr lang="en-US" sz="4800" b="1" dirty="0" smtClean="0">
                <a:solidFill>
                  <a:srgbClr val="C00000"/>
                </a:solidFill>
              </a:rPr>
              <a:t> different Fatty </a:t>
            </a:r>
            <a:r>
              <a:rPr lang="en-US" sz="4800" b="1" dirty="0">
                <a:solidFill>
                  <a:srgbClr val="C00000"/>
                </a:solidFill>
              </a:rPr>
              <a:t>acids </a:t>
            </a:r>
            <a:r>
              <a:rPr lang="en-US" sz="4800" dirty="0" smtClean="0"/>
              <a:t>esterified to Glycerol to form a mixed TAG.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Mixed TAG’s are </a:t>
            </a:r>
            <a:r>
              <a:rPr lang="en-US" sz="4800" b="1" dirty="0" smtClean="0"/>
              <a:t>more </a:t>
            </a:r>
            <a:r>
              <a:rPr lang="en-US" sz="4800" b="1" dirty="0" smtClean="0">
                <a:solidFill>
                  <a:srgbClr val="C00000"/>
                </a:solidFill>
              </a:rPr>
              <a:t>predominant in nature</a:t>
            </a:r>
            <a:r>
              <a:rPr lang="en-US" sz="4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00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2192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Occurrence /Distribution Of Lipids In Human Body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752600"/>
            <a:ext cx="3465513" cy="5105400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Bio </a:t>
            </a:r>
            <a:r>
              <a:rPr lang="en-US" sz="2800" b="1" dirty="0" smtClean="0"/>
              <a:t>Membranes</a:t>
            </a:r>
          </a:p>
          <a:p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smtClean="0"/>
              <a:t>Depot Fat</a:t>
            </a:r>
          </a:p>
          <a:p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Nervous System –</a:t>
            </a:r>
            <a:r>
              <a:rPr lang="en-US" sz="2800" b="1" dirty="0" smtClean="0"/>
              <a:t>Brain</a:t>
            </a:r>
          </a:p>
          <a:p>
            <a:endParaRPr lang="en-US" sz="28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Subcutaneous Layer of Skin</a:t>
            </a:r>
          </a:p>
          <a:p>
            <a:endParaRPr lang="en-US" sz="2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/>
              <a:t>Padding of Internal Soft Organs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pic>
        <p:nvPicPr>
          <p:cNvPr id="4098" name="Picture 2" descr="Image result for Lipids associated to Biomembr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2400"/>
            <a:ext cx="55689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048000"/>
            <a:ext cx="5568949" cy="37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901714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6019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In a Mixed TAG</a:t>
            </a:r>
          </a:p>
          <a:p>
            <a:pPr marL="0" indent="0" algn="ctr">
              <a:buNone/>
            </a:pPr>
            <a:endParaRPr lang="en-US" sz="3600" b="1" dirty="0" smtClean="0"/>
          </a:p>
          <a:p>
            <a:r>
              <a:rPr lang="en-US" sz="4000" b="1" dirty="0" smtClean="0"/>
              <a:t>First Carbon C1 </a:t>
            </a:r>
            <a:r>
              <a:rPr lang="en-US" sz="4000" dirty="0" smtClean="0"/>
              <a:t>-has </a:t>
            </a:r>
            <a:r>
              <a:rPr lang="en-US" sz="4000" b="1" dirty="0" smtClean="0">
                <a:solidFill>
                  <a:srgbClr val="C00000"/>
                </a:solidFill>
              </a:rPr>
              <a:t>Saturated Fatty acid</a:t>
            </a:r>
          </a:p>
          <a:p>
            <a:r>
              <a:rPr lang="en-US" sz="4000" b="1" dirty="0" smtClean="0"/>
              <a:t>Second position C2-</a:t>
            </a:r>
            <a:r>
              <a:rPr lang="en-US" sz="4000" dirty="0" smtClean="0"/>
              <a:t>has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Unsaturated Fatty acid-PUFA</a:t>
            </a:r>
          </a:p>
          <a:p>
            <a:r>
              <a:rPr lang="en-US" sz="4000" dirty="0" smtClean="0"/>
              <a:t>The </a:t>
            </a:r>
            <a:r>
              <a:rPr lang="en-US" sz="4000" b="1" dirty="0" smtClean="0"/>
              <a:t>3 </a:t>
            </a:r>
            <a:r>
              <a:rPr lang="en-US" sz="4000" b="1" baseline="30000" dirty="0" smtClean="0"/>
              <a:t>rd</a:t>
            </a:r>
            <a:r>
              <a:rPr lang="en-US" sz="4000" b="1" dirty="0" smtClean="0"/>
              <a:t> position  C3 Fatty acid </a:t>
            </a:r>
            <a:r>
              <a:rPr lang="en-US" sz="4000" dirty="0" smtClean="0"/>
              <a:t>in TAG has- </a:t>
            </a:r>
            <a:r>
              <a:rPr lang="en-US" sz="4000" b="1" dirty="0" smtClean="0">
                <a:solidFill>
                  <a:srgbClr val="C00000"/>
                </a:solidFill>
              </a:rPr>
              <a:t>either Saturated/Unsaturated fatty acid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4572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Olive </a:t>
            </a:r>
            <a:r>
              <a:rPr lang="en-US" sz="5400" b="1" dirty="0" smtClean="0"/>
              <a:t>Oil Rich In Simple TAG</a:t>
            </a:r>
            <a:endParaRPr lang="en-US" sz="54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153400" cy="41148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ct val="15000"/>
              </a:spcBef>
            </a:pPr>
            <a:r>
              <a:rPr lang="en-US" sz="2800" dirty="0"/>
              <a:t>Olive oil contains mostly </a:t>
            </a:r>
            <a:r>
              <a:rPr lang="en-US" sz="2800" dirty="0" smtClean="0"/>
              <a:t>TAG as </a:t>
            </a:r>
            <a:r>
              <a:rPr lang="en-US" sz="2800" b="1" dirty="0" smtClean="0"/>
              <a:t>Triolein</a:t>
            </a:r>
            <a:r>
              <a:rPr lang="en-US" sz="2800" b="1" dirty="0"/>
              <a:t>, which has three </a:t>
            </a:r>
            <a:r>
              <a:rPr lang="en-US" sz="2800" b="1" dirty="0" smtClean="0"/>
              <a:t>Oleic acids.</a:t>
            </a:r>
            <a:endParaRPr lang="en-US" sz="2800" b="1" dirty="0"/>
          </a:p>
        </p:txBody>
      </p:sp>
      <p:pic>
        <p:nvPicPr>
          <p:cNvPr id="12292" name="Picture 4" descr=" 18-07.jpg                                                      00032983Platinum_IPL                   BA1A60C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686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Sources OF </a:t>
            </a:r>
            <a:r>
              <a:rPr lang="en-US" b="1" dirty="0" smtClean="0"/>
              <a:t>Triacylglycerol </a:t>
            </a:r>
            <a:br>
              <a:rPr lang="en-US" b="1" dirty="0" smtClean="0"/>
            </a:br>
            <a:r>
              <a:rPr lang="en-US" b="1" dirty="0" smtClean="0"/>
              <a:t>To </a:t>
            </a:r>
            <a:br>
              <a:rPr lang="en-US" b="1" dirty="0" smtClean="0"/>
            </a:br>
            <a:r>
              <a:rPr lang="en-US" b="1" dirty="0" smtClean="0"/>
              <a:t>Human 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381000"/>
            <a:ext cx="8839200" cy="5562600"/>
          </a:xfrm>
        </p:spPr>
        <p:txBody>
          <a:bodyPr>
            <a:noAutofit/>
          </a:bodyPr>
          <a:lstStyle/>
          <a:p>
            <a:pPr marL="393192" lvl="1" indent="0">
              <a:buNone/>
            </a:pPr>
            <a:endParaRPr lang="en-US" sz="3600" dirty="0"/>
          </a:p>
          <a:p>
            <a:pPr lvl="1"/>
            <a:r>
              <a:rPr lang="en-US" sz="4400" b="1" dirty="0"/>
              <a:t>Exogenesis source of TAG </a:t>
            </a:r>
            <a:r>
              <a:rPr lang="en-US" sz="4400" dirty="0" smtClean="0"/>
              <a:t>: </a:t>
            </a:r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Dietary Fats/Oils</a:t>
            </a: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sz="4400" b="1" dirty="0"/>
              <a:t>Endogenous source of TAG </a:t>
            </a:r>
            <a:r>
              <a:rPr lang="en-US" sz="4400" dirty="0" smtClean="0"/>
              <a:t>: </a:t>
            </a:r>
            <a:endParaRPr lang="en-US" sz="4400" dirty="0"/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Liver Lipogenesis  in well fed condition </a:t>
            </a:r>
          </a:p>
          <a:p>
            <a:pPr lvl="2"/>
            <a:r>
              <a:rPr lang="en-US" sz="4400" b="1" dirty="0" smtClean="0">
                <a:solidFill>
                  <a:srgbClr val="C00000"/>
                </a:solidFill>
              </a:rPr>
              <a:t>Using Glucose product Acetyl-CoA.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Dietary Sources Of TAG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38912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Animal Fat (Solid)</a:t>
            </a:r>
          </a:p>
          <a:p>
            <a:r>
              <a:rPr lang="en-US" sz="6600" dirty="0" smtClean="0"/>
              <a:t>Plant Oils (Liquid)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866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Arial" pitchFamily="34" charset="0"/>
              </a:rPr>
              <a:t>Fats (solid T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riacylglycerol) </a:t>
            </a:r>
            <a:b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</a:b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Oil </a:t>
            </a:r>
            <a:r>
              <a:rPr lang="en-US" sz="2800" b="1" dirty="0">
                <a:solidFill>
                  <a:srgbClr val="003300"/>
                </a:solidFill>
                <a:latin typeface="Arial" pitchFamily="34" charset="0"/>
              </a:rPr>
              <a:t>(a liquid 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</a:rPr>
              <a:t>Triacylglycerol)</a:t>
            </a:r>
            <a:endParaRPr lang="en-US" sz="2800" b="1" dirty="0">
              <a:solidFill>
                <a:srgbClr val="003300"/>
              </a:solidFill>
              <a:latin typeface="Arial" pitchFamily="34" charset="0"/>
            </a:endParaRPr>
          </a:p>
        </p:txBody>
      </p:sp>
      <p:pic>
        <p:nvPicPr>
          <p:cNvPr id="47108" name="Picture 4" descr="p_36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133600"/>
            <a:ext cx="6858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6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Occurrence/Distribution Of TAG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4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5029200"/>
          </a:xfrm>
        </p:spPr>
        <p:txBody>
          <a:bodyPr>
            <a:noAutofit/>
          </a:bodyPr>
          <a:lstStyle/>
          <a:p>
            <a:pPr indent="342900" eaLnBrk="0" hangingPunct="0">
              <a:lnSpc>
                <a:spcPct val="115000"/>
              </a:lnSpc>
              <a:buFont typeface="Wingdings" pitchFamily="2" charset="2"/>
              <a:buChar char="q"/>
            </a:pPr>
            <a:r>
              <a:rPr lang="en-US" sz="6000" b="1" dirty="0" smtClean="0"/>
              <a:t>TAG is a </a:t>
            </a:r>
            <a:r>
              <a:rPr lang="en-US" sz="6000" b="1" dirty="0"/>
              <a:t>most </a:t>
            </a:r>
            <a:r>
              <a:rPr lang="en-US" sz="6000" b="1" dirty="0" smtClean="0"/>
              <a:t>widely distributed </a:t>
            </a:r>
            <a:r>
              <a:rPr lang="en-US" sz="6000" b="1" dirty="0" smtClean="0">
                <a:solidFill>
                  <a:srgbClr val="C00000"/>
                </a:solidFill>
              </a:rPr>
              <a:t>abundant </a:t>
            </a:r>
            <a:r>
              <a:rPr lang="en-US" sz="6000" b="1" dirty="0">
                <a:solidFill>
                  <a:srgbClr val="C00000"/>
                </a:solidFill>
              </a:rPr>
              <a:t>natural </a:t>
            </a:r>
            <a:r>
              <a:rPr lang="en-US" sz="6000" b="1" dirty="0" smtClean="0">
                <a:solidFill>
                  <a:srgbClr val="C00000"/>
                </a:solidFill>
              </a:rPr>
              <a:t>lipid.</a:t>
            </a:r>
            <a:r>
              <a:rPr lang="en-US" sz="6000" b="1" dirty="0" smtClean="0"/>
              <a:t>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674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7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TAG Major Lipid Form Of Human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5" y="1600200"/>
            <a:ext cx="8991600" cy="5257800"/>
          </a:xfrm>
        </p:spPr>
        <p:txBody>
          <a:bodyPr>
            <a:normAutofit/>
          </a:bodyPr>
          <a:lstStyle/>
          <a:p>
            <a:pPr lvl="1"/>
            <a:r>
              <a:rPr lang="en-US" sz="5400" b="1" dirty="0">
                <a:solidFill>
                  <a:srgbClr val="0070C0"/>
                </a:solidFill>
              </a:rPr>
              <a:t>P</a:t>
            </a:r>
            <a:r>
              <a:rPr lang="en-US" sz="5400" b="1" dirty="0" smtClean="0">
                <a:solidFill>
                  <a:srgbClr val="0070C0"/>
                </a:solidFill>
              </a:rPr>
              <a:t>redominant Lipid ingested </a:t>
            </a:r>
            <a:r>
              <a:rPr lang="en-US" sz="5400" dirty="0" smtClean="0"/>
              <a:t>in </a:t>
            </a:r>
            <a:r>
              <a:rPr lang="en-US" sz="5400" b="1" dirty="0" smtClean="0">
                <a:solidFill>
                  <a:srgbClr val="C00000"/>
                </a:solidFill>
              </a:rPr>
              <a:t>Human diet </a:t>
            </a:r>
            <a:r>
              <a:rPr lang="en-US" sz="5400" dirty="0" smtClean="0"/>
              <a:t>is </a:t>
            </a:r>
            <a:r>
              <a:rPr lang="en-US" sz="5400" b="1" dirty="0" smtClean="0"/>
              <a:t>TAG 98%.</a:t>
            </a:r>
          </a:p>
          <a:p>
            <a:pPr marL="457200" lvl="1" indent="0">
              <a:buNone/>
            </a:pPr>
            <a:endParaRPr lang="en-US" sz="5400" b="1" dirty="0" smtClean="0"/>
          </a:p>
          <a:p>
            <a:pPr lvl="1"/>
            <a:r>
              <a:rPr lang="en-US" sz="5400" b="1" dirty="0" smtClean="0">
                <a:solidFill>
                  <a:srgbClr val="0070C0"/>
                </a:solidFill>
              </a:rPr>
              <a:t>Abundant Lipid of </a:t>
            </a:r>
            <a:r>
              <a:rPr lang="en-US" sz="5400" b="1" dirty="0" smtClean="0">
                <a:solidFill>
                  <a:srgbClr val="C00000"/>
                </a:solidFill>
              </a:rPr>
              <a:t>human body</a:t>
            </a:r>
            <a:r>
              <a:rPr lang="en-US" sz="5400" dirty="0" smtClean="0"/>
              <a:t> </a:t>
            </a:r>
            <a:r>
              <a:rPr lang="en-US" sz="5400" b="1" dirty="0"/>
              <a:t>Lipid </a:t>
            </a:r>
            <a:r>
              <a:rPr lang="en-US" sz="5400" dirty="0" smtClean="0"/>
              <a:t>is </a:t>
            </a:r>
            <a:r>
              <a:rPr lang="en-US" sz="5400" b="1" dirty="0"/>
              <a:t>TAG 95 %.</a:t>
            </a:r>
          </a:p>
        </p:txBody>
      </p:sp>
    </p:spTree>
    <p:extLst>
      <p:ext uri="{BB962C8B-B14F-4D97-AF65-F5344CB8AC3E}">
        <p14:creationId xmlns:p14="http://schemas.microsoft.com/office/powerpoint/2010/main" val="35778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/>
              <a:t>Transportation Of TAG in blood is By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114800" cy="4245033"/>
          </a:xfrm>
        </p:spPr>
        <p:txBody>
          <a:bodyPr>
            <a:normAutofit fontScale="92500" lnSpcReduction="10000"/>
          </a:bodyPr>
          <a:lstStyle/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b="1" dirty="0"/>
              <a:t>Chylomicrons</a:t>
            </a:r>
            <a:r>
              <a:rPr lang="en-US" sz="4000" dirty="0"/>
              <a:t> </a:t>
            </a:r>
            <a:r>
              <a:rPr lang="en-US" sz="4000" dirty="0" smtClean="0"/>
              <a:t>: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dirty="0" smtClean="0"/>
              <a:t>Transports exogenous  dietary TAG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b="1" dirty="0" smtClean="0"/>
              <a:t>VLDL:</a:t>
            </a:r>
          </a:p>
          <a:p>
            <a:pPr marL="274320" lvl="4" indent="-274320">
              <a:buClr>
                <a:schemeClr val="accent3"/>
              </a:buClr>
              <a:buSzPct val="95000"/>
            </a:pPr>
            <a:r>
              <a:rPr lang="en-US" sz="4000" dirty="0" smtClean="0"/>
              <a:t> Transports endogenous TAG </a:t>
            </a:r>
            <a:endParaRPr lang="en-US" sz="4000" dirty="0"/>
          </a:p>
          <a:p>
            <a:pPr marL="0" lvl="4" indent="0">
              <a:buClr>
                <a:schemeClr val="accent3"/>
              </a:buClr>
              <a:buSzPct val="95000"/>
              <a:buNone/>
            </a:pPr>
            <a:endParaRPr lang="en-US" sz="4000" dirty="0"/>
          </a:p>
          <a:p>
            <a:endParaRPr lang="en-US" dirty="0"/>
          </a:p>
        </p:txBody>
      </p:sp>
      <p:pic>
        <p:nvPicPr>
          <p:cNvPr id="4" name="Picture 4" descr="Image result for Distribution of Triacylglycerol in human 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87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534400" cy="1943100"/>
          </a:xfrm>
        </p:spPr>
        <p:txBody>
          <a:bodyPr>
            <a:noAutofit/>
          </a:bodyPr>
          <a:lstStyle/>
          <a:p>
            <a:r>
              <a:rPr lang="en-US" sz="5400" b="1" dirty="0"/>
              <a:t>Biological Functions Of </a:t>
            </a:r>
            <a:r>
              <a:rPr lang="en-US" sz="5400" b="1" dirty="0" smtClean="0"/>
              <a:t>Lipids</a:t>
            </a:r>
            <a:br>
              <a:rPr lang="en-US" sz="5400" b="1" dirty="0" smtClean="0"/>
            </a:br>
            <a:r>
              <a:rPr lang="en-US" sz="3600" b="1" dirty="0">
                <a:solidFill>
                  <a:srgbClr val="C00000"/>
                </a:solidFill>
              </a:rPr>
              <a:t>Calorific, Membrane Structural, Signaling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57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dirty="0"/>
              <a:t>Biomedical Importance Of TAG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078693"/>
              </p:ext>
            </p:extLst>
          </p:nvPr>
        </p:nvGraphicFramePr>
        <p:xfrm>
          <a:off x="0" y="-152398"/>
          <a:ext cx="9144000" cy="7163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999"/>
                <a:gridCol w="4851401"/>
                <a:gridCol w="3276600"/>
              </a:tblGrid>
              <a:tr h="12184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Distribution/Location Of TAG in Human Body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Role of TAG</a:t>
                      </a:r>
                      <a:endParaRPr lang="en-US" sz="2800" dirty="0"/>
                    </a:p>
                  </a:txBody>
                  <a:tcPr/>
                </a:tc>
              </a:tr>
              <a:tr h="12184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Predominant Dietary Form of Lipid Ingested in GIT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Dietary and Calorific Value- </a:t>
                      </a:r>
                      <a:r>
                        <a:rPr lang="en-US" sz="2800" b="1" dirty="0" smtClean="0"/>
                        <a:t>Secondary Source of Energy</a:t>
                      </a:r>
                      <a:endParaRPr lang="en-US" sz="2800" b="1" dirty="0"/>
                    </a:p>
                  </a:txBody>
                  <a:tcPr/>
                </a:tc>
              </a:tr>
              <a:tr h="99754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Adiposecytes/Depot Fat-  Exclusively TAG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Reservoir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</a:rPr>
                        <a:t> of Energy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47280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Subcutaneous layer /Below Skin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Insuating Effect</a:t>
                      </a:r>
                      <a:r>
                        <a:rPr lang="en-US" sz="2800" dirty="0" smtClean="0"/>
                        <a:t>, Regulates</a:t>
                      </a:r>
                      <a:r>
                        <a:rPr lang="en-US" sz="2800" baseline="0" dirty="0" smtClean="0"/>
                        <a:t> Body Temperature</a:t>
                      </a:r>
                      <a:endParaRPr lang="en-US" sz="2800" dirty="0"/>
                    </a:p>
                  </a:txBody>
                  <a:tcPr/>
                </a:tc>
              </a:tr>
              <a:tr h="210310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Fat Pad around Internal Soft Visceral Organs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Mechanical Shock absorbers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6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1.TAG Serves As Source Of Energy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087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372600" cy="6553200"/>
          </a:xfrm>
        </p:spPr>
        <p:txBody>
          <a:bodyPr/>
          <a:lstStyle/>
          <a:p>
            <a:r>
              <a:rPr lang="en-US" sz="4800" dirty="0" smtClean="0"/>
              <a:t>TAG </a:t>
            </a:r>
            <a:r>
              <a:rPr lang="en-US" sz="4800" dirty="0"/>
              <a:t>has </a:t>
            </a:r>
            <a:r>
              <a:rPr lang="en-US" sz="4800" b="1" dirty="0">
                <a:solidFill>
                  <a:srgbClr val="C00000"/>
                </a:solidFill>
              </a:rPr>
              <a:t>high calorific value </a:t>
            </a:r>
            <a:r>
              <a:rPr lang="en-US" sz="4800" b="1" dirty="0"/>
              <a:t>(9Kcal/gram) </a:t>
            </a:r>
            <a:r>
              <a:rPr lang="en-US" sz="4800" dirty="0"/>
              <a:t>more than Carbohydrates (4 Kcal/gram ).</a:t>
            </a:r>
          </a:p>
          <a:p>
            <a:endParaRPr lang="en-US" sz="4800" dirty="0"/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sz="5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3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2.TAG Reservoir Of Energy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977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1400"/>
            <a:ext cx="8229600" cy="1143000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5400" b="1" dirty="0" smtClean="0">
                <a:solidFill>
                  <a:srgbClr val="C00000"/>
                </a:solidFill>
              </a:rPr>
              <a:t>Storage form </a:t>
            </a:r>
            <a:r>
              <a:rPr lang="en-US" sz="5400" dirty="0" smtClean="0"/>
              <a:t>of </a:t>
            </a:r>
            <a:r>
              <a:rPr lang="en-US" sz="5400" b="1" dirty="0" smtClean="0"/>
              <a:t>Lipid</a:t>
            </a:r>
            <a:r>
              <a:rPr lang="en-US" sz="5400" dirty="0" smtClean="0"/>
              <a:t> in human body is </a:t>
            </a:r>
            <a:r>
              <a:rPr lang="en-US" sz="5400" b="1" dirty="0" smtClean="0">
                <a:solidFill>
                  <a:srgbClr val="C00000"/>
                </a:solidFill>
              </a:rPr>
              <a:t>TAG.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Triacylglycerols In Its Structure 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Links and Stores Fatty acids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Fatty acids </a:t>
            </a:r>
            <a:r>
              <a:rPr lang="en-US" sz="4800" dirty="0" smtClean="0"/>
              <a:t>are </a:t>
            </a:r>
            <a:r>
              <a:rPr lang="en-US" sz="4800" b="1" dirty="0" smtClean="0">
                <a:solidFill>
                  <a:srgbClr val="C00000"/>
                </a:solidFill>
              </a:rPr>
              <a:t>not stored in free form</a:t>
            </a:r>
            <a:r>
              <a:rPr lang="en-US" sz="4800" dirty="0" smtClean="0"/>
              <a:t> in living beings.</a:t>
            </a:r>
          </a:p>
          <a:p>
            <a:r>
              <a:rPr lang="en-US" sz="4800" b="1" dirty="0" smtClean="0"/>
              <a:t>Fatty acids</a:t>
            </a:r>
            <a:r>
              <a:rPr lang="en-US" sz="4800" dirty="0" smtClean="0"/>
              <a:t> are </a:t>
            </a:r>
            <a:r>
              <a:rPr lang="en-US" sz="4800" b="1" dirty="0" smtClean="0"/>
              <a:t>stored </a:t>
            </a:r>
            <a:r>
              <a:rPr lang="en-US" sz="4800" dirty="0" smtClean="0"/>
              <a:t>in </a:t>
            </a:r>
            <a:r>
              <a:rPr lang="en-US" sz="4800" b="1" dirty="0" smtClean="0"/>
              <a:t>bound form </a:t>
            </a:r>
            <a:r>
              <a:rPr lang="en-US" sz="4800" dirty="0" smtClean="0"/>
              <a:t>as</a:t>
            </a:r>
            <a:r>
              <a:rPr lang="en-US" sz="4800" b="1" dirty="0" smtClean="0"/>
              <a:t> TAG.</a:t>
            </a:r>
          </a:p>
          <a:p>
            <a:r>
              <a:rPr lang="en-US" sz="4800" dirty="0"/>
              <a:t>Thus </a:t>
            </a:r>
            <a:r>
              <a:rPr lang="en-US" sz="4800" b="1" dirty="0">
                <a:solidFill>
                  <a:srgbClr val="C00000"/>
                </a:solidFill>
              </a:rPr>
              <a:t>TAG</a:t>
            </a:r>
            <a:r>
              <a:rPr lang="en-US" sz="4800" dirty="0"/>
              <a:t> is a </a:t>
            </a:r>
            <a:r>
              <a:rPr lang="en-US" sz="4800" b="1" dirty="0"/>
              <a:t>storage form of Fatty acids </a:t>
            </a:r>
            <a:r>
              <a:rPr lang="en-US" sz="4800" dirty="0"/>
              <a:t>.</a:t>
            </a:r>
          </a:p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656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Criteria's For TAG To Be Chosen As Reservoir of Energy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Autofit/>
          </a:bodyPr>
          <a:lstStyle/>
          <a:p>
            <a:r>
              <a:rPr lang="en-US" sz="5400" dirty="0" smtClean="0"/>
              <a:t>TAG is </a:t>
            </a:r>
            <a:r>
              <a:rPr lang="en-US" sz="5400" b="1" dirty="0" smtClean="0">
                <a:solidFill>
                  <a:srgbClr val="0070C0"/>
                </a:solidFill>
              </a:rPr>
              <a:t>highly</a:t>
            </a:r>
            <a:r>
              <a:rPr lang="en-US" sz="5400" dirty="0" smtClean="0">
                <a:solidFill>
                  <a:srgbClr val="0070C0"/>
                </a:solidFill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</a:rPr>
              <a:t>reduced </a:t>
            </a:r>
            <a:r>
              <a:rPr lang="en-US" sz="5400" b="1" dirty="0" smtClean="0"/>
              <a:t>and </a:t>
            </a:r>
            <a:r>
              <a:rPr lang="en-US" sz="5400" b="1" dirty="0" smtClean="0">
                <a:solidFill>
                  <a:srgbClr val="0070C0"/>
                </a:solidFill>
              </a:rPr>
              <a:t>anhydrous </a:t>
            </a:r>
            <a:r>
              <a:rPr lang="en-US" sz="5400" dirty="0" smtClean="0"/>
              <a:t>form.</a:t>
            </a:r>
          </a:p>
          <a:p>
            <a:pPr marL="0" indent="0">
              <a:buNone/>
            </a:pPr>
            <a:endParaRPr lang="en-US" sz="5400" dirty="0" smtClean="0"/>
          </a:p>
          <a:p>
            <a:r>
              <a:rPr lang="en-US" sz="5400" dirty="0" smtClean="0"/>
              <a:t>Hence </a:t>
            </a:r>
            <a:r>
              <a:rPr lang="en-US" sz="5400" b="1" dirty="0" smtClean="0">
                <a:solidFill>
                  <a:srgbClr val="C00000"/>
                </a:solidFill>
              </a:rPr>
              <a:t>chosen as energy reserve </a:t>
            </a:r>
            <a:r>
              <a:rPr lang="en-US" sz="5400" dirty="0" smtClean="0"/>
              <a:t>of the body.</a:t>
            </a:r>
          </a:p>
        </p:txBody>
      </p:sp>
    </p:spTree>
    <p:extLst>
      <p:ext uri="{BB962C8B-B14F-4D97-AF65-F5344CB8AC3E}">
        <p14:creationId xmlns:p14="http://schemas.microsoft.com/office/powerpoint/2010/main" val="20345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709"/>
            <a:ext cx="9144000" cy="683029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Because of insolubility of TAG in aqueous phase:</a:t>
            </a:r>
          </a:p>
          <a:p>
            <a:r>
              <a:rPr lang="en-US" sz="4800" dirty="0" smtClean="0"/>
              <a:t>Body TAG are mostly found in </a:t>
            </a:r>
            <a:r>
              <a:rPr lang="en-US" sz="4800" b="1" dirty="0" smtClean="0">
                <a:solidFill>
                  <a:srgbClr val="0070C0"/>
                </a:solidFill>
              </a:rPr>
              <a:t>isolated compartments as droplets.</a:t>
            </a:r>
          </a:p>
          <a:p>
            <a:r>
              <a:rPr lang="en-US" sz="4800" dirty="0" smtClean="0"/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TAG in anhydrous form </a:t>
            </a:r>
            <a:r>
              <a:rPr lang="en-US" sz="4800" dirty="0" smtClean="0"/>
              <a:t>is packed in </a:t>
            </a:r>
            <a:r>
              <a:rPr lang="en-US" sz="4800" b="1" dirty="0" smtClean="0">
                <a:solidFill>
                  <a:srgbClr val="C00000"/>
                </a:solidFill>
              </a:rPr>
              <a:t>Adipocytes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/>
              <a:t>(Depot Fat)</a:t>
            </a:r>
            <a:endParaRPr lang="en-US" sz="4800" b="1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00600"/>
            <a:ext cx="3657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172136"/>
              </p:ext>
            </p:extLst>
          </p:nvPr>
        </p:nvGraphicFramePr>
        <p:xfrm>
          <a:off x="-1" y="0"/>
          <a:ext cx="9144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/>
                <a:gridCol w="2362200"/>
                <a:gridCol w="5791201"/>
              </a:tblGrid>
              <a:tr h="96093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Lipid</a:t>
                      </a:r>
                      <a:r>
                        <a:rPr lang="en-US" sz="2800" baseline="0" dirty="0" smtClean="0"/>
                        <a:t> Form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Biochemical Role</a:t>
                      </a:r>
                      <a:endParaRPr lang="en-US" sz="2800" dirty="0"/>
                    </a:p>
                  </a:txBody>
                  <a:tcPr/>
                </a:tc>
              </a:tr>
              <a:tr h="239519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Triacylglycerol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Predominant</a:t>
                      </a:r>
                      <a:r>
                        <a:rPr lang="en-US" sz="2800" b="1" baseline="0" dirty="0" smtClean="0"/>
                        <a:t> Lipid form of Diet</a:t>
                      </a:r>
                    </a:p>
                    <a:p>
                      <a:r>
                        <a:rPr lang="en-US" sz="2800" b="1" baseline="0" dirty="0" smtClean="0"/>
                        <a:t>Calorific Value</a:t>
                      </a:r>
                    </a:p>
                    <a:p>
                      <a:r>
                        <a:rPr lang="en-US" sz="2800" b="1" baseline="0" dirty="0" smtClean="0"/>
                        <a:t>Reservoir of Energy </a:t>
                      </a:r>
                      <a:r>
                        <a:rPr lang="en-US" sz="2800" baseline="0" dirty="0" smtClean="0"/>
                        <a:t>for long term</a:t>
                      </a:r>
                    </a:p>
                    <a:p>
                      <a:r>
                        <a:rPr lang="en-US" sz="2800" b="1" baseline="0" dirty="0" smtClean="0"/>
                        <a:t>Insulator and Mechanical Shock absorber</a:t>
                      </a:r>
                      <a:endParaRPr lang="en-US" sz="2800" b="1" dirty="0"/>
                    </a:p>
                  </a:txBody>
                  <a:tcPr/>
                </a:tc>
              </a:tr>
              <a:tr h="191778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Fatty acids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FAs Stored as TAG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Oxidize to generate ATP</a:t>
                      </a:r>
                      <a:endParaRPr lang="en-US" sz="2800" dirty="0" smtClean="0"/>
                    </a:p>
                    <a:p>
                      <a:r>
                        <a:rPr lang="en-US" sz="2800" b="1" dirty="0" smtClean="0"/>
                        <a:t>Components of Phospholipids &amp; Glycolipids </a:t>
                      </a:r>
                      <a:endParaRPr lang="en-US" sz="2800" b="1" dirty="0"/>
                    </a:p>
                  </a:txBody>
                  <a:tcPr/>
                </a:tc>
              </a:tr>
              <a:tr h="158409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Phospholipids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Components of Biomembranes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Lung Surfactant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Clotting</a:t>
                      </a:r>
                      <a:r>
                        <a:rPr lang="en-US" sz="2800" baseline="0" dirty="0" smtClean="0"/>
                        <a:t> Mechanism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5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24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3.Store House Of TAG 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is High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/>
              <a:t>In Comparison To </a:t>
            </a:r>
            <a:br>
              <a:rPr lang="en-US" b="1" dirty="0" smtClean="0"/>
            </a:br>
            <a:r>
              <a:rPr lang="en-US" b="1" dirty="0" smtClean="0"/>
              <a:t>Glycogen Stores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41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244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More </a:t>
            </a:r>
            <a:r>
              <a:rPr lang="en-US" sz="4400" b="1" dirty="0"/>
              <a:t>content </a:t>
            </a:r>
            <a:r>
              <a:rPr lang="en-US" sz="4400" dirty="0"/>
              <a:t>of </a:t>
            </a:r>
            <a:r>
              <a:rPr lang="en-US" sz="4400" b="1" dirty="0"/>
              <a:t>energy</a:t>
            </a:r>
            <a:r>
              <a:rPr lang="en-US" sz="4400" dirty="0"/>
              <a:t> can be stored </a:t>
            </a:r>
            <a:r>
              <a:rPr lang="en-US" sz="4400" dirty="0" smtClean="0"/>
              <a:t>by TAG in </a:t>
            </a:r>
            <a:r>
              <a:rPr lang="en-US" sz="4400" b="1" dirty="0">
                <a:solidFill>
                  <a:srgbClr val="C00000"/>
                </a:solidFill>
              </a:rPr>
              <a:t>comparison to Glycogen stores.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116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800600"/>
          </a:xfrm>
        </p:spPr>
        <p:txBody>
          <a:bodyPr>
            <a:normAutofit/>
          </a:bodyPr>
          <a:lstStyle/>
          <a:p>
            <a:r>
              <a:rPr lang="en-US" sz="5400" b="1" dirty="0"/>
              <a:t>1 gm </a:t>
            </a:r>
            <a:r>
              <a:rPr lang="en-US" sz="5400" dirty="0"/>
              <a:t>of </a:t>
            </a:r>
            <a:r>
              <a:rPr lang="en-US" sz="5400" b="1" dirty="0"/>
              <a:t>anhydrous</a:t>
            </a:r>
            <a:r>
              <a:rPr lang="en-US" sz="5400" dirty="0"/>
              <a:t> </a:t>
            </a:r>
            <a:r>
              <a:rPr lang="en-US" sz="5400" b="1" dirty="0"/>
              <a:t>TAG stores </a:t>
            </a:r>
            <a:r>
              <a:rPr lang="en-US" sz="5400" b="1" dirty="0">
                <a:solidFill>
                  <a:srgbClr val="C00000"/>
                </a:solidFill>
              </a:rPr>
              <a:t>more than 6 times</a:t>
            </a:r>
            <a:r>
              <a:rPr lang="en-US" sz="5400" b="1" dirty="0"/>
              <a:t> </a:t>
            </a:r>
            <a:r>
              <a:rPr lang="en-US" sz="5400" dirty="0"/>
              <a:t>as much as </a:t>
            </a:r>
            <a:r>
              <a:rPr lang="en-US" sz="5400" b="1" dirty="0"/>
              <a:t>energy </a:t>
            </a:r>
            <a:r>
              <a:rPr lang="en-US" sz="5400" dirty="0"/>
              <a:t>as </a:t>
            </a:r>
            <a:r>
              <a:rPr lang="en-US" sz="5400" b="1" dirty="0"/>
              <a:t>1 gm of hydrated Glycogen.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417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2578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400" b="1" dirty="0"/>
              <a:t>Hydrated molecules requires more space</a:t>
            </a:r>
            <a:r>
              <a:rPr lang="en-US" sz="4400" b="1" dirty="0" smtClean="0"/>
              <a:t>.</a:t>
            </a:r>
          </a:p>
          <a:p>
            <a:pPr marL="0" indent="0" algn="ctr">
              <a:buNone/>
            </a:pPr>
            <a:endParaRPr lang="en-US" sz="4300" b="1" dirty="0" smtClean="0"/>
          </a:p>
          <a:p>
            <a:r>
              <a:rPr lang="en-US" sz="4300" b="1" dirty="0" smtClean="0">
                <a:solidFill>
                  <a:srgbClr val="C00000"/>
                </a:solidFill>
              </a:rPr>
              <a:t>TAG stored in  anhydrous </a:t>
            </a:r>
            <a:r>
              <a:rPr lang="en-US" sz="4300" dirty="0" smtClean="0"/>
              <a:t>form </a:t>
            </a:r>
          </a:p>
          <a:p>
            <a:pPr marL="0" indent="0">
              <a:buNone/>
            </a:pPr>
            <a:r>
              <a:rPr lang="en-US" sz="4300" dirty="0" smtClean="0"/>
              <a:t>   requires </a:t>
            </a:r>
            <a:r>
              <a:rPr lang="en-US" sz="4300" b="1" dirty="0" smtClean="0">
                <a:solidFill>
                  <a:srgbClr val="C00000"/>
                </a:solidFill>
              </a:rPr>
              <a:t>less space.</a:t>
            </a:r>
          </a:p>
          <a:p>
            <a:pPr marL="0" indent="0">
              <a:buNone/>
            </a:pPr>
            <a:endParaRPr lang="en-US" sz="4300" b="1" dirty="0" smtClean="0">
              <a:solidFill>
                <a:srgbClr val="C00000"/>
              </a:solidFill>
            </a:endParaRPr>
          </a:p>
          <a:p>
            <a:r>
              <a:rPr lang="en-US" sz="4800" dirty="0" smtClean="0"/>
              <a:t>In contrast </a:t>
            </a:r>
            <a:r>
              <a:rPr lang="en-US" sz="4800" b="1" dirty="0" smtClean="0"/>
              <a:t>Glycogen being hydrated </a:t>
            </a:r>
            <a:r>
              <a:rPr lang="en-US" sz="4800" dirty="0" smtClean="0"/>
              <a:t>requires more space.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(</a:t>
            </a:r>
            <a:r>
              <a:rPr lang="en-US" sz="4800" dirty="0">
                <a:solidFill>
                  <a:srgbClr val="C00000"/>
                </a:solidFill>
              </a:rPr>
              <a:t>1 gm of Glycogen binds with  2gm of water</a:t>
            </a:r>
            <a:r>
              <a:rPr lang="en-US" sz="4800" dirty="0" smtClean="0">
                <a:solidFill>
                  <a:srgbClr val="C00000"/>
                </a:solidFill>
              </a:rPr>
              <a:t>)</a:t>
            </a:r>
            <a:endParaRPr lang="en-US" sz="4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6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5257800"/>
          </a:xfrm>
        </p:spPr>
        <p:txBody>
          <a:bodyPr>
            <a:noAutofit/>
          </a:bodyPr>
          <a:lstStyle/>
          <a:p>
            <a:r>
              <a:rPr lang="en-US" sz="5400" b="1" dirty="0"/>
              <a:t>TAG </a:t>
            </a:r>
            <a:r>
              <a:rPr lang="en-US" sz="5400" b="1" dirty="0" smtClean="0"/>
              <a:t>When excess serves </a:t>
            </a:r>
            <a:r>
              <a:rPr lang="en-US" sz="5400" dirty="0" smtClean="0"/>
              <a:t>as an </a:t>
            </a:r>
            <a:r>
              <a:rPr lang="en-US" sz="5400" b="1" dirty="0" smtClean="0">
                <a:solidFill>
                  <a:srgbClr val="C00000"/>
                </a:solidFill>
              </a:rPr>
              <a:t>energy </a:t>
            </a:r>
            <a:r>
              <a:rPr lang="en-US" sz="5400" b="1" dirty="0">
                <a:solidFill>
                  <a:srgbClr val="C00000"/>
                </a:solidFill>
              </a:rPr>
              <a:t>reservoir </a:t>
            </a:r>
            <a:r>
              <a:rPr lang="en-US" sz="5400" b="1" dirty="0" smtClean="0"/>
              <a:t>stored </a:t>
            </a:r>
            <a:r>
              <a:rPr lang="en-US" sz="5400" b="1" dirty="0"/>
              <a:t>in </a:t>
            </a:r>
            <a:r>
              <a:rPr lang="en-US" sz="5400" b="1" dirty="0" smtClean="0"/>
              <a:t>Adipocytes </a:t>
            </a:r>
            <a:r>
              <a:rPr lang="en-US" sz="5400" dirty="0"/>
              <a:t>as </a:t>
            </a:r>
            <a:r>
              <a:rPr lang="en-US" sz="5400" dirty="0" smtClean="0"/>
              <a:t>:</a:t>
            </a:r>
          </a:p>
          <a:p>
            <a:pPr lvl="1"/>
            <a:r>
              <a:rPr lang="en-US" sz="5400" b="1" dirty="0">
                <a:solidFill>
                  <a:srgbClr val="C00000"/>
                </a:solidFill>
              </a:rPr>
              <a:t>Anhydrous form </a:t>
            </a:r>
            <a:endParaRPr lang="en-US" sz="5400" b="1" dirty="0" smtClean="0">
              <a:solidFill>
                <a:srgbClr val="C00000"/>
              </a:solidFill>
            </a:endParaRP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Concentrated  </a:t>
            </a: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Unlimited </a:t>
            </a:r>
            <a:r>
              <a:rPr lang="en-US" sz="5400" b="1" dirty="0">
                <a:solidFill>
                  <a:srgbClr val="C00000"/>
                </a:solidFill>
              </a:rPr>
              <a:t>amount</a:t>
            </a:r>
          </a:p>
          <a:p>
            <a:pPr marL="457200" lvl="1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534400" cy="5897563"/>
          </a:xfrm>
        </p:spPr>
        <p:txBody>
          <a:bodyPr>
            <a:normAutofit fontScale="92500" lnSpcReduction="20000"/>
          </a:bodyPr>
          <a:lstStyle/>
          <a:p>
            <a:r>
              <a:rPr lang="en-US" sz="6000" dirty="0" smtClean="0"/>
              <a:t>Stores of TAG are </a:t>
            </a:r>
            <a:r>
              <a:rPr lang="en-US" sz="6000" dirty="0"/>
              <a:t>utilized </a:t>
            </a:r>
            <a:r>
              <a:rPr lang="en-US" sz="6000" dirty="0" smtClean="0"/>
              <a:t>in </a:t>
            </a:r>
            <a:r>
              <a:rPr lang="en-US" sz="6000" b="1" dirty="0" smtClean="0">
                <a:solidFill>
                  <a:srgbClr val="C00000"/>
                </a:solidFill>
              </a:rPr>
              <a:t>between </a:t>
            </a:r>
            <a:r>
              <a:rPr lang="en-US" sz="6000" b="1" dirty="0">
                <a:solidFill>
                  <a:srgbClr val="C00000"/>
                </a:solidFill>
              </a:rPr>
              <a:t>meals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r>
              <a:rPr lang="en-US" sz="6000" dirty="0"/>
              <a:t>and </a:t>
            </a:r>
            <a:r>
              <a:rPr lang="en-US" sz="6000" b="1" dirty="0">
                <a:solidFill>
                  <a:srgbClr val="0070C0"/>
                </a:solidFill>
              </a:rPr>
              <a:t>starvation phase</a:t>
            </a:r>
            <a:r>
              <a:rPr lang="en-US" sz="6000" dirty="0" smtClean="0"/>
              <a:t>.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/>
              <a:t>A </a:t>
            </a:r>
            <a:r>
              <a:rPr lang="en-US" sz="6000" b="1" dirty="0"/>
              <a:t>good storage of depot Fat </a:t>
            </a:r>
            <a:r>
              <a:rPr lang="en-US" sz="6000" dirty="0"/>
              <a:t>can suffice for </a:t>
            </a:r>
            <a:r>
              <a:rPr lang="en-US" sz="6000" b="1" dirty="0"/>
              <a:t>2-3 months </a:t>
            </a:r>
            <a:r>
              <a:rPr lang="en-US" sz="6000" dirty="0"/>
              <a:t>in </a:t>
            </a:r>
            <a:r>
              <a:rPr lang="en-US" sz="6000" b="1" dirty="0">
                <a:solidFill>
                  <a:srgbClr val="C00000"/>
                </a:solidFill>
              </a:rPr>
              <a:t>starvation condition.</a:t>
            </a:r>
          </a:p>
          <a:p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7200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1816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4400" dirty="0" smtClean="0"/>
              <a:t>The stored TAG is used as </a:t>
            </a:r>
            <a:r>
              <a:rPr lang="en-US" sz="4400" b="1" dirty="0" smtClean="0"/>
              <a:t>long term energy source for body activities.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dirty="0" smtClean="0"/>
              <a:t>In </a:t>
            </a:r>
            <a:r>
              <a:rPr lang="en-US" sz="4400" b="1" dirty="0">
                <a:solidFill>
                  <a:srgbClr val="C00000"/>
                </a:solidFill>
              </a:rPr>
              <a:t>long marathon race </a:t>
            </a:r>
            <a:r>
              <a:rPr lang="en-US" sz="4400" dirty="0"/>
              <a:t>energy for muscle activity is provided by the </a:t>
            </a:r>
            <a:r>
              <a:rPr lang="en-US" sz="4400" b="1" dirty="0"/>
              <a:t>hydrolysis of depot TAG.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60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4. TAG Regulates Body Temperature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049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Autofit/>
          </a:bodyPr>
          <a:lstStyle/>
          <a:p>
            <a:r>
              <a:rPr lang="en-US" sz="4000" dirty="0"/>
              <a:t>The </a:t>
            </a:r>
            <a:r>
              <a:rPr lang="en-US" sz="4000" b="1" dirty="0"/>
              <a:t>subcutaneous Fat </a:t>
            </a:r>
            <a:r>
              <a:rPr lang="en-US" sz="4000" dirty="0"/>
              <a:t>layer is a TAG </a:t>
            </a:r>
            <a:endParaRPr lang="en-US" sz="4000" dirty="0" smtClean="0"/>
          </a:p>
          <a:p>
            <a:r>
              <a:rPr lang="en-US" sz="4000" dirty="0" smtClean="0"/>
              <a:t>TAG is a </a:t>
            </a:r>
            <a:r>
              <a:rPr lang="en-US" sz="4000" b="1" dirty="0" smtClean="0"/>
              <a:t>bad conductor of heat and electricity</a:t>
            </a:r>
            <a:r>
              <a:rPr lang="en-US" sz="4000" dirty="0" smtClean="0"/>
              <a:t> and serves as a </a:t>
            </a:r>
            <a:r>
              <a:rPr lang="en-US" sz="4000" b="1" dirty="0" smtClean="0">
                <a:solidFill>
                  <a:srgbClr val="C00000"/>
                </a:solidFill>
              </a:rPr>
              <a:t>thermal and electrical insulator.</a:t>
            </a:r>
          </a:p>
          <a:p>
            <a:r>
              <a:rPr lang="en-US" sz="4000" dirty="0" smtClean="0"/>
              <a:t>Which prevents loss of heat from the body and plays important role in </a:t>
            </a:r>
            <a:r>
              <a:rPr lang="en-US" sz="4000" b="1" dirty="0" smtClean="0">
                <a:solidFill>
                  <a:srgbClr val="C00000"/>
                </a:solidFill>
              </a:rPr>
              <a:t>regulating body temperature.</a:t>
            </a:r>
          </a:p>
        </p:txBody>
      </p:sp>
    </p:spTree>
    <p:extLst>
      <p:ext uri="{BB962C8B-B14F-4D97-AF65-F5344CB8AC3E}">
        <p14:creationId xmlns:p14="http://schemas.microsoft.com/office/powerpoint/2010/main" val="22346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67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5.TAG Protects Internal Visceral Organ and 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944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152338"/>
              </p:ext>
            </p:extLst>
          </p:nvPr>
        </p:nvGraphicFramePr>
        <p:xfrm>
          <a:off x="-1" y="0"/>
          <a:ext cx="9144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1"/>
                <a:gridCol w="2362200"/>
                <a:gridCol w="5791201"/>
              </a:tblGrid>
              <a:tr h="11301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Lipid</a:t>
                      </a:r>
                      <a:r>
                        <a:rPr lang="en-US" sz="2800" baseline="0" dirty="0" smtClean="0"/>
                        <a:t> Form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Biochemical Role</a:t>
                      </a:r>
                      <a:endParaRPr lang="en-US" sz="2800" dirty="0"/>
                    </a:p>
                  </a:txBody>
                  <a:tcPr/>
                </a:tc>
              </a:tr>
              <a:tr h="109677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Glycolipids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Components of Biomembranes Neurons, Myelin Sheaths</a:t>
                      </a:r>
                      <a:endParaRPr lang="en-US" sz="2800" dirty="0"/>
                    </a:p>
                  </a:txBody>
                  <a:tcPr/>
                </a:tc>
              </a:tr>
              <a:tr h="148461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Cholesterol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Components of Biomembranes</a:t>
                      </a:r>
                    </a:p>
                    <a:p>
                      <a:r>
                        <a:rPr lang="en-US" sz="2800" dirty="0" smtClean="0"/>
                        <a:t>Nerve Impulse conduction </a:t>
                      </a:r>
                    </a:p>
                    <a:p>
                      <a:r>
                        <a:rPr lang="en-US" sz="2800" dirty="0" smtClean="0"/>
                        <a:t>Precursors of Steroids</a:t>
                      </a:r>
                      <a:endParaRPr lang="en-US" sz="2800" dirty="0"/>
                    </a:p>
                  </a:txBody>
                  <a:tcPr/>
                </a:tc>
              </a:tr>
              <a:tr h="1283426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Cholesterol Ester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Transport ,Storage and excretory form of Cholesterol </a:t>
                      </a:r>
                      <a:endParaRPr lang="en-US" sz="2800" dirty="0"/>
                    </a:p>
                  </a:txBody>
                  <a:tcPr/>
                </a:tc>
              </a:tr>
              <a:tr h="186303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Lipoproteins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Vehicles for transportation</a:t>
                      </a:r>
                      <a:r>
                        <a:rPr lang="en-US" sz="2800" baseline="0" dirty="0" smtClean="0"/>
                        <a:t> of various forms of Lipids through aqueous phase of blood and lymph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2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82000" cy="5181600"/>
          </a:xfrm>
        </p:spPr>
        <p:txBody>
          <a:bodyPr>
            <a:normAutofit fontScale="92500"/>
          </a:bodyPr>
          <a:lstStyle/>
          <a:p>
            <a:r>
              <a:rPr lang="en-US" sz="5400" dirty="0" smtClean="0"/>
              <a:t>A presence of </a:t>
            </a:r>
            <a:r>
              <a:rPr lang="en-US" sz="5400" b="1" dirty="0" smtClean="0"/>
              <a:t>Fatty</a:t>
            </a:r>
            <a:r>
              <a:rPr lang="en-US" sz="5400" dirty="0" smtClean="0"/>
              <a:t> (TAG) </a:t>
            </a:r>
            <a:r>
              <a:rPr lang="en-US" sz="5400" b="1" dirty="0"/>
              <a:t>pad</a:t>
            </a:r>
            <a:r>
              <a:rPr lang="en-US" sz="5400" dirty="0"/>
              <a:t> around the </a:t>
            </a:r>
            <a:r>
              <a:rPr lang="en-US" sz="5400" b="1" dirty="0"/>
              <a:t>soft delicate </a:t>
            </a:r>
            <a:r>
              <a:rPr lang="en-US" sz="5400" dirty="0"/>
              <a:t>internal </a:t>
            </a:r>
            <a:r>
              <a:rPr lang="en-US" sz="5400" b="1" dirty="0" smtClean="0"/>
              <a:t>visceral organs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Protects </a:t>
            </a:r>
            <a:r>
              <a:rPr lang="en-US" sz="5400" b="1" dirty="0">
                <a:solidFill>
                  <a:srgbClr val="C00000"/>
                </a:solidFill>
              </a:rPr>
              <a:t>from mechanical trauma or injury </a:t>
            </a:r>
            <a:r>
              <a:rPr lang="en-US" sz="5400" dirty="0"/>
              <a:t>by </a:t>
            </a:r>
            <a:r>
              <a:rPr lang="en-US" sz="5400" b="1" dirty="0"/>
              <a:t>acting as a shock absorber.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015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83125"/>
            <a:ext cx="8686800" cy="5029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TAG </a:t>
            </a:r>
            <a:r>
              <a:rPr lang="en-US" sz="6000" b="1" dirty="0" smtClean="0">
                <a:solidFill>
                  <a:srgbClr val="C00000"/>
                </a:solidFill>
              </a:rPr>
              <a:t>provides shape  to body</a:t>
            </a:r>
            <a:r>
              <a:rPr lang="en-US" sz="6000" b="1" dirty="0" smtClean="0"/>
              <a:t> and </a:t>
            </a:r>
          </a:p>
          <a:p>
            <a:r>
              <a:rPr lang="en-US" sz="6000" b="1" dirty="0">
                <a:solidFill>
                  <a:srgbClr val="0070C0"/>
                </a:solidFill>
              </a:rPr>
              <a:t>K</a:t>
            </a:r>
            <a:r>
              <a:rPr lang="en-US" sz="6000" b="1" dirty="0" smtClean="0">
                <a:solidFill>
                  <a:srgbClr val="0070C0"/>
                </a:solidFill>
              </a:rPr>
              <a:t>eep skin smooth and supple</a:t>
            </a:r>
            <a:r>
              <a:rPr lang="en-US" sz="6000" b="1" dirty="0" smtClean="0"/>
              <a:t>.</a:t>
            </a:r>
            <a:endParaRPr lang="en-US" sz="6000" b="1" dirty="0"/>
          </a:p>
        </p:txBody>
      </p:sp>
      <p:sp>
        <p:nvSpPr>
          <p:cNvPr id="2" name="AutoShape 2" descr="Image result for use moisturiz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962398"/>
            <a:ext cx="2593975" cy="2749551"/>
          </a:xfrm>
          <a:prstGeom prst="rect">
            <a:avLst/>
          </a:prstGeom>
        </p:spPr>
      </p:pic>
      <p:sp>
        <p:nvSpPr>
          <p:cNvPr id="5" name="AutoShape 4" descr="Image result for use moisturiz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67" y="3962399"/>
            <a:ext cx="2716834" cy="2749549"/>
          </a:xfrm>
          <a:prstGeom prst="rect">
            <a:avLst/>
          </a:prstGeom>
        </p:spPr>
      </p:pic>
      <p:pic>
        <p:nvPicPr>
          <p:cNvPr id="52234" name="Picture 10" descr="Image result for use moisturiz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95601" y="3962398"/>
            <a:ext cx="3657599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96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458200" cy="400812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8000" b="1" dirty="0" smtClean="0"/>
              <a:t>Remember TAG is </a:t>
            </a:r>
            <a:r>
              <a:rPr lang="en-US" sz="8000" b="1" dirty="0" smtClean="0">
                <a:solidFill>
                  <a:srgbClr val="C00000"/>
                </a:solidFill>
              </a:rPr>
              <a:t>not associated </a:t>
            </a:r>
            <a:r>
              <a:rPr lang="en-US" sz="8000" b="1" dirty="0" smtClean="0">
                <a:solidFill>
                  <a:srgbClr val="0070C0"/>
                </a:solidFill>
              </a:rPr>
              <a:t>to biomembranes</a:t>
            </a:r>
            <a:r>
              <a:rPr lang="en-US" sz="8000" b="1" dirty="0" smtClean="0">
                <a:solidFill>
                  <a:srgbClr val="C00000"/>
                </a:solidFill>
              </a:rPr>
              <a:t>.</a:t>
            </a:r>
            <a:endParaRPr lang="en-US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7912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MAG and DAG are derived Lipids</a:t>
            </a:r>
            <a:r>
              <a:rPr lang="en-US" sz="4800" b="1" dirty="0" smtClean="0">
                <a:solidFill>
                  <a:srgbClr val="C00000"/>
                </a:solidFill>
              </a:rPr>
              <a:t>.</a:t>
            </a:r>
            <a:endParaRPr lang="en-US" sz="4800" b="1" dirty="0" smtClean="0"/>
          </a:p>
          <a:p>
            <a:r>
              <a:rPr lang="en-US" sz="4800" b="1" dirty="0" smtClean="0"/>
              <a:t>Monoacylglycerol </a:t>
            </a:r>
            <a:r>
              <a:rPr lang="en-US" sz="4800" dirty="0" smtClean="0"/>
              <a:t>and </a:t>
            </a:r>
            <a:r>
              <a:rPr lang="en-US" sz="4800" b="1" dirty="0" smtClean="0"/>
              <a:t>Diacylglycerol </a:t>
            </a:r>
            <a:r>
              <a:rPr lang="en-US" sz="4800" dirty="0" smtClean="0"/>
              <a:t>are hydrolytic products of </a:t>
            </a:r>
            <a:r>
              <a:rPr lang="en-US" sz="4800" b="1" dirty="0" smtClean="0"/>
              <a:t>Triacylglycerol.</a:t>
            </a:r>
          </a:p>
          <a:p>
            <a:r>
              <a:rPr lang="en-US" sz="4800" dirty="0" smtClean="0"/>
              <a:t>These are  produced during </a:t>
            </a:r>
            <a:r>
              <a:rPr lang="en-US" sz="4800" b="1" dirty="0" smtClean="0"/>
              <a:t>TAG metabolism </a:t>
            </a:r>
            <a:r>
              <a:rPr lang="en-US" sz="4800" dirty="0" smtClean="0"/>
              <a:t>in the body.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72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60339"/>
            <a:ext cx="8683624" cy="4183062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3600" b="1" dirty="0" smtClean="0"/>
              <a:t>Monoacylglycerol (MAG) /(Monoglycerides): </a:t>
            </a:r>
            <a:r>
              <a:rPr lang="en-US" sz="3600" dirty="0" smtClean="0"/>
              <a:t>A Glycerol esterified with one fatty acid.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3600" dirty="0" smtClean="0"/>
          </a:p>
          <a:p>
            <a:pPr lvl="1">
              <a:lnSpc>
                <a:spcPct val="90000"/>
              </a:lnSpc>
            </a:pPr>
            <a:r>
              <a:rPr lang="en-US" sz="3600" b="1" dirty="0" smtClean="0"/>
              <a:t>Diacylglycerol (DAG) (Diglycerides):</a:t>
            </a:r>
          </a:p>
          <a:p>
            <a:pPr lvl="1">
              <a:lnSpc>
                <a:spcPct val="90000"/>
              </a:lnSpc>
            </a:pPr>
            <a:r>
              <a:rPr lang="en-US" sz="3600" dirty="0" smtClean="0"/>
              <a:t>A Glycerol esterified with two fatty acids.</a:t>
            </a:r>
            <a:endParaRPr lang="en-US" sz="3600" dirty="0"/>
          </a:p>
        </p:txBody>
      </p:sp>
      <p:sp>
        <p:nvSpPr>
          <p:cNvPr id="2" name="AutoShape 2" descr="Image result for Mono Acyl Glycerol and DA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1"/>
            <a:ext cx="9144000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Healthy TAG In Human Body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Ingesting Natural Mixed Form – PUFAs and Short chain FAs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Avoiding Trans Fats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Balanced/Moderate ingestion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excess or deficient TAG stores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Normal serum TAG levels &lt; 150 mg%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21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b="1" dirty="0" smtClean="0"/>
              <a:t>Disorders Associated To TAG</a:t>
            </a:r>
            <a:endParaRPr lang="en-US" b="1" dirty="0"/>
          </a:p>
        </p:txBody>
      </p:sp>
      <p:pic>
        <p:nvPicPr>
          <p:cNvPr id="39938" name="Picture 2" descr="Image result for Normal Serum TAG leve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855"/>
            <a:ext cx="9144000" cy="57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CFA7A-61F2-4874-B970-7928A7C3FC52}" type="slidenum">
              <a:rPr lang="en-US"/>
              <a:pPr>
                <a:defRPr/>
              </a:pPr>
              <a:t>347</a:t>
            </a:fld>
            <a:endParaRPr lang="en-US" dirty="0"/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Bad About : TAG/ Fats and  Oils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8686800" cy="4922520"/>
          </a:xfrm>
        </p:spPr>
        <p:txBody>
          <a:bodyPr/>
          <a:lstStyle/>
          <a:p>
            <a:pPr lvl="1"/>
            <a:r>
              <a:rPr lang="en-US" sz="3600" dirty="0" smtClean="0"/>
              <a:t>Excess Fat leads to </a:t>
            </a:r>
            <a:r>
              <a:rPr lang="en-US" sz="3600" b="1" dirty="0" smtClean="0">
                <a:solidFill>
                  <a:srgbClr val="C00000"/>
                </a:solidFill>
              </a:rPr>
              <a:t>Obesity</a:t>
            </a:r>
          </a:p>
          <a:p>
            <a:pPr lvl="1"/>
            <a:r>
              <a:rPr lang="en-US" sz="3600" dirty="0" smtClean="0"/>
              <a:t>Increases risk for </a:t>
            </a:r>
            <a:r>
              <a:rPr lang="en-US" sz="3600" b="1" dirty="0" smtClean="0"/>
              <a:t>Diabetes Mellitus</a:t>
            </a:r>
          </a:p>
          <a:p>
            <a:pPr lvl="1"/>
            <a:r>
              <a:rPr lang="en-US" sz="3600" dirty="0" smtClean="0"/>
              <a:t>Leads to Coronary Artery disease</a:t>
            </a:r>
          </a:p>
          <a:p>
            <a:pPr lvl="1"/>
            <a:r>
              <a:rPr lang="en-US" sz="3600" dirty="0" smtClean="0"/>
              <a:t>MI, Stroke</a:t>
            </a:r>
          </a:p>
          <a:p>
            <a:pPr lvl="1"/>
            <a:r>
              <a:rPr lang="en-US" sz="3600" dirty="0" smtClean="0"/>
              <a:t> </a:t>
            </a:r>
            <a:r>
              <a:rPr lang="en-US" sz="3600" b="1" dirty="0" smtClean="0"/>
              <a:t>Susceptible to Cancer </a:t>
            </a:r>
          </a:p>
          <a:p>
            <a:pPr lvl="1">
              <a:buFont typeface="Arial" pitchFamily="34" charset="0"/>
              <a:buNone/>
            </a:pPr>
            <a:endParaRPr lang="en-US" dirty="0" smtClean="0"/>
          </a:p>
        </p:txBody>
      </p:sp>
      <p:pic>
        <p:nvPicPr>
          <p:cNvPr id="22532" name="Picture 2" descr="http://upload.wikimedia.org/wikipedia/commons/9/9e/Obesity-waist_circumfer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83424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5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Disorders </a:t>
            </a:r>
            <a:r>
              <a:rPr lang="en-US" b="1" dirty="0" smtClean="0"/>
              <a:t>Related To 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54864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Normal Fat content of adult:</a:t>
            </a:r>
          </a:p>
          <a:p>
            <a:pPr lvl="1"/>
            <a:r>
              <a:rPr lang="en-US" sz="4600" b="1" dirty="0" smtClean="0"/>
              <a:t>Men 21%</a:t>
            </a:r>
          </a:p>
          <a:p>
            <a:pPr lvl="1"/>
            <a:r>
              <a:rPr lang="en-US" sz="4600" b="1" dirty="0" smtClean="0"/>
              <a:t>Women 26%</a:t>
            </a:r>
          </a:p>
          <a:p>
            <a:r>
              <a:rPr lang="en-US" sz="4800" dirty="0" smtClean="0"/>
              <a:t>If the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Fat</a:t>
            </a:r>
            <a:r>
              <a:rPr lang="en-US" sz="4800" dirty="0" smtClean="0">
                <a:solidFill>
                  <a:srgbClr val="C00000"/>
                </a:solidFill>
              </a:rPr>
              <a:t> </a:t>
            </a:r>
            <a:r>
              <a:rPr lang="en-US" sz="4800" dirty="0" smtClean="0"/>
              <a:t>content of an adult body goes </a:t>
            </a:r>
            <a:r>
              <a:rPr lang="en-US" sz="4800" b="1" dirty="0" smtClean="0">
                <a:solidFill>
                  <a:srgbClr val="C00000"/>
                </a:solidFill>
              </a:rPr>
              <a:t>above the normal </a:t>
            </a:r>
            <a:r>
              <a:rPr lang="en-US" sz="4800" dirty="0" smtClean="0"/>
              <a:t>content the condition is termed as </a:t>
            </a:r>
            <a:r>
              <a:rPr lang="en-US" sz="4800" b="1" dirty="0" smtClean="0">
                <a:solidFill>
                  <a:srgbClr val="C00000"/>
                </a:solidFill>
              </a:rPr>
              <a:t>Obesity.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864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4838700"/>
          </a:xfrm>
        </p:spPr>
        <p:txBody>
          <a:bodyPr>
            <a:normAutofit/>
          </a:bodyPr>
          <a:lstStyle/>
          <a:p>
            <a:r>
              <a:rPr lang="en-US" sz="6000" dirty="0"/>
              <a:t>Lipids </a:t>
            </a:r>
            <a:r>
              <a:rPr lang="en-US" sz="6000" dirty="0" smtClean="0"/>
              <a:t>of </a:t>
            </a:r>
            <a:r>
              <a:rPr lang="en-US" sz="6000" b="1" dirty="0">
                <a:solidFill>
                  <a:srgbClr val="C00000"/>
                </a:solidFill>
              </a:rPr>
              <a:t>dietary and Calorific </a:t>
            </a:r>
            <a:r>
              <a:rPr lang="en-US" sz="6000" b="1" dirty="0" smtClean="0">
                <a:solidFill>
                  <a:srgbClr val="C00000"/>
                </a:solidFill>
              </a:rPr>
              <a:t>value</a:t>
            </a:r>
          </a:p>
          <a:p>
            <a:pPr lvl="1"/>
            <a:r>
              <a:rPr lang="en-US" sz="5600" b="1" dirty="0" smtClean="0">
                <a:solidFill>
                  <a:srgbClr val="0070C0"/>
                </a:solidFill>
              </a:rPr>
              <a:t>Triacylglycerol</a:t>
            </a:r>
          </a:p>
          <a:p>
            <a:pPr lvl="1"/>
            <a:r>
              <a:rPr lang="en-US" sz="5600" b="1" dirty="0" smtClean="0">
                <a:solidFill>
                  <a:srgbClr val="0070C0"/>
                </a:solidFill>
              </a:rPr>
              <a:t>Fatty acids</a:t>
            </a:r>
            <a:endParaRPr lang="en-US" sz="5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1632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Image result for Obes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172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24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result for Obe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0"/>
            <a:ext cx="9005455" cy="32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Image result for Obe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0"/>
            <a:ext cx="441959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776" y="3048001"/>
            <a:ext cx="48031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Image result for Obes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-20782"/>
            <a:ext cx="8229600" cy="4525963"/>
          </a:xfrm>
        </p:spPr>
        <p:txBody>
          <a:bodyPr/>
          <a:lstStyle/>
          <a:p>
            <a:r>
              <a:rPr lang="en-US" sz="5400" dirty="0" smtClean="0"/>
              <a:t>Obesity has </a:t>
            </a:r>
            <a:r>
              <a:rPr lang="en-US" sz="5400" b="1" dirty="0" smtClean="0"/>
              <a:t>excess fat depots.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Truncal/central obesity </a:t>
            </a:r>
            <a:r>
              <a:rPr lang="en-US" sz="5400" dirty="0" smtClean="0"/>
              <a:t>is a risk factor for heart attack</a:t>
            </a:r>
            <a:r>
              <a:rPr lang="en-US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700895"/>
            <a:ext cx="6067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0292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Obesity</a:t>
            </a:r>
            <a:r>
              <a:rPr lang="en-US" sz="4400" dirty="0"/>
              <a:t> has abnormal Lipid metabolism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Increased Blood Cholesterol and Lipoproteins.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565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534400" cy="57451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800" b="1" dirty="0"/>
              <a:t>Obese persons </a:t>
            </a:r>
            <a:r>
              <a:rPr lang="en-US" sz="4800" dirty="0"/>
              <a:t>has </a:t>
            </a:r>
            <a:r>
              <a:rPr lang="en-US" sz="4800" b="1" dirty="0">
                <a:solidFill>
                  <a:srgbClr val="C00000"/>
                </a:solidFill>
              </a:rPr>
              <a:t>high risk </a:t>
            </a:r>
            <a:r>
              <a:rPr lang="en-US" sz="4800" b="1" dirty="0" smtClean="0">
                <a:solidFill>
                  <a:srgbClr val="C00000"/>
                </a:solidFill>
              </a:rPr>
              <a:t>of</a:t>
            </a:r>
            <a:endParaRPr lang="en-US" sz="4800" b="1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4800" b="1" dirty="0" smtClean="0">
                <a:solidFill>
                  <a:srgbClr val="0070C0"/>
                </a:solidFill>
              </a:rPr>
              <a:t>Diabetes mellitus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b="1" dirty="0" smtClean="0">
                <a:solidFill>
                  <a:srgbClr val="0070C0"/>
                </a:solidFill>
              </a:rPr>
              <a:t>Atherosclerosis </a:t>
            </a:r>
            <a:r>
              <a:rPr lang="en-US" sz="4800" b="1" dirty="0">
                <a:solidFill>
                  <a:srgbClr val="0070C0"/>
                </a:solidFill>
              </a:rPr>
              <a:t>and </a:t>
            </a:r>
            <a:r>
              <a:rPr lang="en-US" sz="4800" b="1" dirty="0" smtClean="0">
                <a:solidFill>
                  <a:srgbClr val="0070C0"/>
                </a:solidFill>
              </a:rPr>
              <a:t>CVD</a:t>
            </a:r>
          </a:p>
          <a:p>
            <a:r>
              <a:rPr lang="en-US" sz="4800" b="1" dirty="0" smtClean="0"/>
              <a:t>Consequently lead to </a:t>
            </a:r>
            <a:r>
              <a:rPr lang="en-US" sz="4800" b="1" dirty="0" smtClean="0">
                <a:solidFill>
                  <a:srgbClr val="C00000"/>
                </a:solidFill>
              </a:rPr>
              <a:t>Metabolic Syndrome</a:t>
            </a:r>
            <a:endParaRPr lang="en-US" sz="4800" b="1" dirty="0">
              <a:solidFill>
                <a:srgbClr val="C0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964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Prevent Obesity</a:t>
            </a:r>
            <a:endParaRPr lang="en-US" b="1" dirty="0"/>
          </a:p>
        </p:txBody>
      </p:sp>
      <p:pic>
        <p:nvPicPr>
          <p:cNvPr id="4813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68" y="1664819"/>
            <a:ext cx="274320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Image result for Obe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5667"/>
            <a:ext cx="2971800" cy="24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68" y="4426527"/>
            <a:ext cx="2514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18470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age result for prevent obes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3" y="130669"/>
            <a:ext cx="8659318" cy="1042416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Structural Role Of </a:t>
            </a:r>
            <a:r>
              <a:rPr lang="en-US" sz="4000" b="1" dirty="0" smtClean="0"/>
              <a:t>Lipids</a:t>
            </a:r>
            <a:br>
              <a:rPr lang="en-US" sz="4000" b="1" dirty="0" smtClean="0"/>
            </a:br>
            <a:r>
              <a:rPr lang="en-US" sz="4050" b="1" dirty="0" err="1" smtClean="0"/>
              <a:t>Lipids</a:t>
            </a:r>
            <a:r>
              <a:rPr lang="en-US" sz="4050" b="1" dirty="0" smtClean="0"/>
              <a:t> Associated To </a:t>
            </a:r>
            <a:r>
              <a:rPr lang="en-US" b="1" dirty="0"/>
              <a:t>Biomembranes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3" y="5029200"/>
            <a:ext cx="8686800" cy="2133599"/>
          </a:xfrm>
        </p:spPr>
        <p:txBody>
          <a:bodyPr>
            <a:normAutofit/>
          </a:bodyPr>
          <a:lstStyle/>
          <a:p>
            <a:pPr marL="685800" indent="-685800">
              <a:buFont typeface="+mj-lt"/>
              <a:buAutoNum type="arabicPeriod"/>
            </a:pPr>
            <a:r>
              <a:rPr lang="en-US" sz="3000" b="1" dirty="0">
                <a:solidFill>
                  <a:srgbClr val="C00000"/>
                </a:solidFill>
              </a:rPr>
              <a:t>Phospholipid bilayer</a:t>
            </a:r>
            <a:endParaRPr lang="en-US" sz="3000" dirty="0"/>
          </a:p>
          <a:p>
            <a:pPr marL="685800" indent="-685800">
              <a:buFont typeface="+mj-lt"/>
              <a:buAutoNum type="arabicPeriod"/>
            </a:pPr>
            <a:r>
              <a:rPr lang="en-US" sz="3000" b="1" dirty="0">
                <a:solidFill>
                  <a:srgbClr val="C00000"/>
                </a:solidFill>
              </a:rPr>
              <a:t>Glycosphingolipids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3000" b="1" dirty="0">
                <a:solidFill>
                  <a:srgbClr val="C00000"/>
                </a:solidFill>
              </a:rPr>
              <a:t>Cholesterol</a:t>
            </a:r>
          </a:p>
          <a:p>
            <a:endParaRPr lang="en-US" b="1" dirty="0"/>
          </a:p>
        </p:txBody>
      </p:sp>
      <p:pic>
        <p:nvPicPr>
          <p:cNvPr id="60418" name="Picture 2" descr="https://phys.libretexts.org/@api/deki/files/2471/Picture1.png?revision=1&amp;size=bestfit&amp;width=448&amp;height=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31" y="1828801"/>
            <a:ext cx="91252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b="1" dirty="0" smtClean="0"/>
              <a:t>Properties Of Triacylglycerol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5208538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90800"/>
            <a:ext cx="899160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Lipid </a:t>
            </a:r>
            <a:r>
              <a:rPr lang="en-US" sz="6000" dirty="0" smtClean="0"/>
              <a:t> </a:t>
            </a:r>
            <a:r>
              <a:rPr lang="en-US" sz="6000" b="1" dirty="0" smtClean="0">
                <a:solidFill>
                  <a:srgbClr val="C00000"/>
                </a:solidFill>
              </a:rPr>
              <a:t>Peroxidation </a:t>
            </a:r>
            <a:r>
              <a:rPr lang="en-US" sz="6000" dirty="0" smtClean="0"/>
              <a:t>(autoxidation</a:t>
            </a:r>
            <a:r>
              <a:rPr lang="en-US" sz="6000" dirty="0"/>
              <a:t>) 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53762266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51" y="858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Lipid Peroxidation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Is a source of Higher Free Radicals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13949" cy="502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During </a:t>
            </a:r>
            <a:r>
              <a:rPr lang="en-US" sz="3600" b="1" dirty="0" smtClean="0"/>
              <a:t>Oxygen metabolism in body.</a:t>
            </a:r>
          </a:p>
          <a:p>
            <a:pPr marL="0" indent="0">
              <a:buNone/>
            </a:pPr>
            <a:endParaRPr lang="en-US" sz="3600" b="1" dirty="0" smtClean="0"/>
          </a:p>
          <a:p>
            <a:r>
              <a:rPr lang="en-US" sz="3600" b="1" dirty="0">
                <a:solidFill>
                  <a:srgbClr val="C00000"/>
                </a:solidFill>
              </a:rPr>
              <a:t>O</a:t>
            </a:r>
            <a:r>
              <a:rPr lang="en-US" sz="3600" b="1" dirty="0" smtClean="0">
                <a:solidFill>
                  <a:srgbClr val="C00000"/>
                </a:solidFill>
              </a:rPr>
              <a:t>xygen derived free radicals </a:t>
            </a:r>
            <a:r>
              <a:rPr lang="en-US" sz="3600" dirty="0" smtClean="0"/>
              <a:t>(RO.,OH.,ROO.) with </a:t>
            </a:r>
            <a:r>
              <a:rPr lang="en-US" sz="3600" b="1" dirty="0" smtClean="0"/>
              <a:t>unpaired electrons are released.</a:t>
            </a:r>
          </a:p>
          <a:p>
            <a:pPr marL="0" indent="0">
              <a:buNone/>
            </a:pPr>
            <a:endParaRPr lang="en-US" sz="3600" b="1" dirty="0" smtClean="0"/>
          </a:p>
          <a:p>
            <a:r>
              <a:rPr lang="en-US" sz="3600" b="1" dirty="0" smtClean="0"/>
              <a:t>These Reactive Oxygen Species (ROS) , </a:t>
            </a:r>
            <a:r>
              <a:rPr lang="en-US" sz="3600" b="1" dirty="0" smtClean="0">
                <a:solidFill>
                  <a:srgbClr val="C00000"/>
                </a:solidFill>
              </a:rPr>
              <a:t>Free radicals interact and oxidize double bonds of PUFAs</a:t>
            </a:r>
            <a:r>
              <a:rPr lang="en-US" sz="3600" b="1" dirty="0" smtClean="0"/>
              <a:t> </a:t>
            </a:r>
            <a:r>
              <a:rPr lang="en-US" sz="3600" dirty="0" smtClean="0"/>
              <a:t>leads to chain reactions of lipid peroxidation.</a:t>
            </a:r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5795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257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Steps of Lipid </a:t>
            </a:r>
            <a:r>
              <a:rPr lang="en-US" sz="4800" b="1" dirty="0">
                <a:solidFill>
                  <a:srgbClr val="C00000"/>
                </a:solidFill>
              </a:rPr>
              <a:t>peroxidation </a:t>
            </a:r>
            <a:r>
              <a:rPr lang="en-US" sz="4800" b="1" dirty="0" smtClean="0">
                <a:solidFill>
                  <a:srgbClr val="C00000"/>
                </a:solidFill>
              </a:rPr>
              <a:t>reaction:</a:t>
            </a:r>
          </a:p>
          <a:p>
            <a:pPr lvl="1"/>
            <a:r>
              <a:rPr lang="en-US" sz="4600" b="1" dirty="0" smtClean="0"/>
              <a:t>Initiation</a:t>
            </a:r>
          </a:p>
          <a:p>
            <a:pPr lvl="1"/>
            <a:r>
              <a:rPr lang="en-US" sz="4600" b="1" dirty="0" smtClean="0"/>
              <a:t>Propagation </a:t>
            </a:r>
          </a:p>
          <a:p>
            <a:pPr lvl="1"/>
            <a:r>
              <a:rPr lang="en-US" sz="4600" b="1" dirty="0" smtClean="0"/>
              <a:t>Termination </a:t>
            </a:r>
          </a:p>
        </p:txBody>
      </p:sp>
    </p:spTree>
    <p:extLst>
      <p:ext uri="{BB962C8B-B14F-4D97-AF65-F5344CB8AC3E}">
        <p14:creationId xmlns:p14="http://schemas.microsoft.com/office/powerpoint/2010/main" val="5030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 smtClean="0"/>
              <a:t>PUFAs are more prone for peroxidation.</a:t>
            </a:r>
          </a:p>
          <a:p>
            <a:pPr marL="0" indent="0">
              <a:buNone/>
            </a:pPr>
            <a:endParaRPr lang="en-US" sz="5400" b="1" dirty="0" smtClean="0"/>
          </a:p>
          <a:p>
            <a:r>
              <a:rPr lang="en-US" sz="5400" b="1" dirty="0" smtClean="0"/>
              <a:t>Lipid </a:t>
            </a:r>
            <a:r>
              <a:rPr lang="en-US" sz="5400" b="1" dirty="0"/>
              <a:t>peroxidation Provide</a:t>
            </a:r>
            <a:r>
              <a:rPr lang="en-US" sz="5400" dirty="0"/>
              <a:t> continuous </a:t>
            </a:r>
            <a:r>
              <a:rPr lang="en-US" sz="5400" b="1" dirty="0"/>
              <a:t>Free radicals</a:t>
            </a:r>
            <a:r>
              <a:rPr lang="en-US" sz="5400" b="1" dirty="0" smtClean="0"/>
              <a:t>.</a:t>
            </a:r>
          </a:p>
          <a:p>
            <a:pPr marL="0" indent="0">
              <a:buNone/>
            </a:pPr>
            <a:endParaRPr lang="en-US" sz="5400" b="1" dirty="0"/>
          </a:p>
          <a:p>
            <a:r>
              <a:rPr lang="en-US" sz="5400" dirty="0" smtClean="0"/>
              <a:t>Thus has </a:t>
            </a:r>
            <a:r>
              <a:rPr lang="en-US" sz="5400" dirty="0"/>
              <a:t>potentially </a:t>
            </a:r>
            <a:r>
              <a:rPr lang="en-US" sz="5400" b="1" dirty="0">
                <a:solidFill>
                  <a:srgbClr val="C00000"/>
                </a:solidFill>
              </a:rPr>
              <a:t>devastating effects in the body</a:t>
            </a:r>
            <a:r>
              <a:rPr lang="en-US" sz="5400" b="1" dirty="0" smtClean="0">
                <a:solidFill>
                  <a:srgbClr val="C00000"/>
                </a:solidFill>
              </a:rPr>
              <a:t>.</a:t>
            </a:r>
            <a:r>
              <a:rPr lang="en-US" sz="5400" b="1" dirty="0"/>
              <a:t> </a:t>
            </a:r>
            <a:endParaRPr lang="en-US" sz="5400" b="1" dirty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763000" cy="5486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In vitro peroxidation of Lipids </a:t>
            </a:r>
            <a:r>
              <a:rPr lang="en-US" sz="4000" b="1" dirty="0"/>
              <a:t>deteriorates </a:t>
            </a:r>
            <a:r>
              <a:rPr lang="en-US" sz="4000" b="1" dirty="0" smtClean="0"/>
              <a:t>the quality of</a:t>
            </a:r>
          </a:p>
          <a:p>
            <a:pPr marL="0" indent="0" algn="ctr">
              <a:buNone/>
            </a:pPr>
            <a:r>
              <a:rPr lang="en-US" sz="4000" b="1" dirty="0" smtClean="0"/>
              <a:t> Fats and Oils</a:t>
            </a:r>
          </a:p>
          <a:p>
            <a:r>
              <a:rPr lang="en-US" sz="4000" dirty="0" smtClean="0"/>
              <a:t>Makes the Fat/Oil </a:t>
            </a:r>
            <a:r>
              <a:rPr lang="en-US" sz="4000" b="1" dirty="0">
                <a:solidFill>
                  <a:srgbClr val="C00000"/>
                </a:solidFill>
              </a:rPr>
              <a:t>rancid and in edible</a:t>
            </a:r>
            <a:r>
              <a:rPr lang="en-US" sz="40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dirty="0" smtClean="0"/>
              <a:t>Fat/oil has </a:t>
            </a:r>
            <a:r>
              <a:rPr lang="en-US" sz="4000" b="1" dirty="0" smtClean="0"/>
              <a:t>bad taste and odor 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/>
              <a:t>Decreases the shelf life </a:t>
            </a:r>
            <a:r>
              <a:rPr lang="en-US" sz="4000" dirty="0" smtClean="0"/>
              <a:t>of Fats and Oils.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16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91600" cy="57912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In vivo peroxidation of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C00000"/>
                </a:solidFill>
              </a:rPr>
              <a:t>membrane Lipids damages cells &amp; tissues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dirty="0" smtClean="0"/>
              <a:t>Lipid peroxidation has devastating effects on body Lipids.</a:t>
            </a:r>
          </a:p>
          <a:p>
            <a:r>
              <a:rPr lang="en-US" sz="4000" dirty="0" smtClean="0"/>
              <a:t>Increases risk of Inflammatory diseases</a:t>
            </a:r>
          </a:p>
          <a:p>
            <a:r>
              <a:rPr lang="en-US" sz="4000" dirty="0" smtClean="0"/>
              <a:t>Ageing</a:t>
            </a:r>
          </a:p>
          <a:p>
            <a:r>
              <a:rPr lang="en-US" sz="4000" dirty="0" smtClean="0"/>
              <a:t>Cancer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44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5715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Antioxidants </a:t>
            </a:r>
            <a:r>
              <a:rPr lang="en-US" sz="4000" dirty="0" smtClean="0"/>
              <a:t>control and </a:t>
            </a:r>
            <a:r>
              <a:rPr lang="en-US" sz="4000" b="1" dirty="0" smtClean="0"/>
              <a:t>reduces</a:t>
            </a:r>
          </a:p>
          <a:p>
            <a:pPr marL="0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In vivo </a:t>
            </a:r>
            <a:r>
              <a:rPr lang="en-US" sz="4000" dirty="0" smtClean="0"/>
              <a:t>and </a:t>
            </a:r>
            <a:r>
              <a:rPr lang="en-US" sz="4000" b="1" dirty="0" smtClean="0"/>
              <a:t>In vitro </a:t>
            </a:r>
            <a:r>
              <a:rPr lang="en-US" sz="4000" b="1" dirty="0" smtClean="0">
                <a:solidFill>
                  <a:srgbClr val="C00000"/>
                </a:solidFill>
              </a:rPr>
              <a:t>Lipid peroxidation</a:t>
            </a:r>
            <a:r>
              <a:rPr lang="en-US" sz="4000" b="1" dirty="0" smtClean="0"/>
              <a:t>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>
                <a:solidFill>
                  <a:srgbClr val="0070C0"/>
                </a:solidFill>
              </a:rPr>
              <a:t>Naturally occurring antioxidants </a:t>
            </a:r>
            <a:r>
              <a:rPr lang="en-US" sz="4000" dirty="0" smtClean="0"/>
              <a:t>are :</a:t>
            </a:r>
          </a:p>
          <a:p>
            <a:pPr lvl="1"/>
            <a:r>
              <a:rPr lang="en-US" sz="4000" b="1" dirty="0" smtClean="0"/>
              <a:t>Vitamin E</a:t>
            </a:r>
          </a:p>
          <a:p>
            <a:pPr lvl="1"/>
            <a:r>
              <a:rPr lang="en-US" sz="4000" b="1" dirty="0" smtClean="0"/>
              <a:t>Vitamin C</a:t>
            </a:r>
          </a:p>
          <a:p>
            <a:pPr lvl="1"/>
            <a:r>
              <a:rPr lang="en-US" sz="4000" b="1" dirty="0" smtClean="0"/>
              <a:t>Beta Carotene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363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5867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Body Enzymes as Antioxidants: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Catalase 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Glutathione Peroxidase</a:t>
            </a:r>
          </a:p>
          <a:p>
            <a:pPr lvl="1"/>
            <a:r>
              <a:rPr lang="en-US" sz="3600" b="1" dirty="0" smtClean="0">
                <a:solidFill>
                  <a:srgbClr val="C00000"/>
                </a:solidFill>
              </a:rPr>
              <a:t>Superoxide Dismutase</a:t>
            </a:r>
          </a:p>
          <a:p>
            <a:pPr lvl="1"/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sz="3600" b="1" dirty="0" smtClean="0"/>
              <a:t>Other </a:t>
            </a:r>
            <a:r>
              <a:rPr lang="en-US" sz="3600" b="1" dirty="0"/>
              <a:t>Substances as Antioxidants: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Urate</a:t>
            </a:r>
          </a:p>
          <a:p>
            <a:pPr lvl="1"/>
            <a:r>
              <a:rPr lang="en-US" sz="3600" b="1" dirty="0" smtClean="0">
                <a:solidFill>
                  <a:srgbClr val="0070C0"/>
                </a:solidFill>
              </a:rPr>
              <a:t>Bilirubin</a:t>
            </a:r>
          </a:p>
        </p:txBody>
      </p:sp>
    </p:spTree>
    <p:extLst>
      <p:ext uri="{BB962C8B-B14F-4D97-AF65-F5344CB8AC3E}">
        <p14:creationId xmlns:p14="http://schemas.microsoft.com/office/powerpoint/2010/main" val="26182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62" y="914400"/>
            <a:ext cx="8839200" cy="48768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Food Additives as Antioxidants:</a:t>
            </a:r>
          </a:p>
          <a:p>
            <a:pPr lvl="1"/>
            <a:r>
              <a:rPr lang="en-US" sz="4400" dirty="0" smtClean="0"/>
              <a:t>Alpha Naphtol</a:t>
            </a:r>
          </a:p>
          <a:p>
            <a:pPr lvl="1"/>
            <a:r>
              <a:rPr lang="en-US" sz="4400" dirty="0" smtClean="0"/>
              <a:t>Gallic Acid</a:t>
            </a:r>
          </a:p>
          <a:p>
            <a:pPr lvl="1"/>
            <a:r>
              <a:rPr lang="en-US" sz="4400" dirty="0" smtClean="0"/>
              <a:t>Butylated Hydroxy Anisole (BHA)</a:t>
            </a:r>
          </a:p>
          <a:p>
            <a:pPr lvl="1"/>
            <a:r>
              <a:rPr lang="en-US" sz="4400" dirty="0" smtClean="0"/>
              <a:t>Butylated Hydroxy Toluene (BHT)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899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534400" cy="1885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Lipids  </a:t>
            </a:r>
            <a:br>
              <a:rPr lang="en-US" sz="4050" b="1" dirty="0">
                <a:solidFill>
                  <a:srgbClr val="C00000"/>
                </a:solidFill>
              </a:rPr>
            </a:br>
            <a:r>
              <a:rPr lang="en-US" sz="4050" b="1" dirty="0"/>
              <a:t>Superior Than </a:t>
            </a:r>
            <a:br>
              <a:rPr lang="en-US" sz="4050" b="1" dirty="0"/>
            </a:br>
            <a:r>
              <a:rPr lang="en-US" sz="4050" b="1" dirty="0">
                <a:solidFill>
                  <a:srgbClr val="C00000"/>
                </a:solidFill>
              </a:rPr>
              <a:t>Carbohydrates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029200"/>
          </a:xfrm>
        </p:spPr>
        <p:txBody>
          <a:bodyPr/>
          <a:lstStyle/>
          <a:p>
            <a:pPr algn="ctr"/>
            <a:r>
              <a:rPr lang="en-US" sz="4400" b="1" dirty="0" smtClean="0"/>
              <a:t>Preventive Antioxidants:</a:t>
            </a:r>
          </a:p>
          <a:p>
            <a:r>
              <a:rPr lang="en-US" sz="4000" dirty="0" smtClean="0"/>
              <a:t>Reduces rate of Chain initiation of Lipid peroxidation</a:t>
            </a:r>
          </a:p>
          <a:p>
            <a:pPr lvl="1"/>
            <a:r>
              <a:rPr lang="en-US" sz="4000" b="1" dirty="0" smtClean="0"/>
              <a:t>Catalase </a:t>
            </a:r>
          </a:p>
          <a:p>
            <a:pPr lvl="1"/>
            <a:r>
              <a:rPr lang="en-US" sz="4000" b="1" dirty="0" smtClean="0"/>
              <a:t>Peroxidase</a:t>
            </a:r>
          </a:p>
          <a:p>
            <a:pPr lvl="1"/>
            <a:r>
              <a:rPr lang="en-US" sz="4000" b="1" dirty="0" smtClean="0"/>
              <a:t>EDTA</a:t>
            </a:r>
          </a:p>
          <a:p>
            <a:pPr lvl="1"/>
            <a:r>
              <a:rPr lang="en-US" sz="4000" b="1" dirty="0" smtClean="0"/>
              <a:t>DTPA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033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Chain Breaking Antioxidants:</a:t>
            </a:r>
          </a:p>
          <a:p>
            <a:r>
              <a:rPr lang="en-US" sz="4400" dirty="0" smtClean="0"/>
              <a:t>Interferes the chain propagation of Lipid peroxidation.</a:t>
            </a:r>
          </a:p>
          <a:p>
            <a:pPr lvl="1"/>
            <a:r>
              <a:rPr lang="en-US" sz="4400" dirty="0" smtClean="0"/>
              <a:t>Vitamin E </a:t>
            </a:r>
          </a:p>
          <a:p>
            <a:pPr lvl="1"/>
            <a:r>
              <a:rPr lang="en-US" sz="4400" dirty="0" smtClean="0"/>
              <a:t>Urate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292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Rancidity Of Fats/Oils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529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389120"/>
          </a:xfrm>
        </p:spPr>
        <p:txBody>
          <a:bodyPr>
            <a:noAutofit/>
          </a:bodyPr>
          <a:lstStyle/>
          <a:p>
            <a:r>
              <a:rPr lang="en-US" sz="4800" dirty="0" smtClean="0"/>
              <a:t>Rancidity is a </a:t>
            </a:r>
            <a:r>
              <a:rPr lang="en-US" sz="4800" b="1" dirty="0" smtClean="0"/>
              <a:t>physico chemical phenomenon </a:t>
            </a:r>
          </a:p>
          <a:p>
            <a:r>
              <a:rPr lang="en-US" sz="4800" dirty="0" smtClean="0"/>
              <a:t>Which </a:t>
            </a:r>
            <a:r>
              <a:rPr lang="en-US" sz="4800" b="1" dirty="0" smtClean="0">
                <a:solidFill>
                  <a:srgbClr val="C00000"/>
                </a:solidFill>
              </a:rPr>
              <a:t>deteriorates Fats and Oils </a:t>
            </a:r>
          </a:p>
          <a:p>
            <a:r>
              <a:rPr lang="en-US" sz="4800" dirty="0" smtClean="0"/>
              <a:t>Resulting in an </a:t>
            </a:r>
            <a:r>
              <a:rPr lang="en-US" sz="4800" b="1" dirty="0" smtClean="0">
                <a:solidFill>
                  <a:srgbClr val="C00000"/>
                </a:solidFill>
              </a:rPr>
              <a:t>unpleasant taste </a:t>
            </a:r>
            <a:r>
              <a:rPr lang="en-US" sz="4800" b="1" dirty="0">
                <a:solidFill>
                  <a:srgbClr val="C00000"/>
                </a:solidFill>
              </a:rPr>
              <a:t>,</a:t>
            </a:r>
            <a:r>
              <a:rPr lang="en-US" sz="4800" b="1" dirty="0" smtClean="0">
                <a:solidFill>
                  <a:srgbClr val="C00000"/>
                </a:solidFill>
              </a:rPr>
              <a:t>odor and color of Fat/Oil       	       </a:t>
            </a:r>
            <a:r>
              <a:rPr lang="en-US" sz="4800" b="1" dirty="0" smtClean="0"/>
              <a:t>(Rancid Fat/oil)</a:t>
            </a:r>
          </a:p>
        </p:txBody>
      </p:sp>
    </p:spTree>
    <p:extLst>
      <p:ext uri="{BB962C8B-B14F-4D97-AF65-F5344CB8AC3E}">
        <p14:creationId xmlns:p14="http://schemas.microsoft.com/office/powerpoint/2010/main" val="3147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3" y="2819400"/>
            <a:ext cx="9144000" cy="4648200"/>
          </a:xfrm>
        </p:spPr>
        <p:txBody>
          <a:bodyPr/>
          <a:lstStyle/>
          <a:p>
            <a:r>
              <a:rPr lang="en-US" sz="6600" dirty="0"/>
              <a:t>Rancid </a:t>
            </a:r>
            <a:r>
              <a:rPr lang="en-US" sz="6600" dirty="0" smtClean="0"/>
              <a:t>Fat </a:t>
            </a:r>
            <a:r>
              <a:rPr lang="en-US" sz="6600" dirty="0"/>
              <a:t>is </a:t>
            </a:r>
            <a:r>
              <a:rPr lang="en-US" sz="6600" b="1" dirty="0" smtClean="0">
                <a:solidFill>
                  <a:srgbClr val="C00000"/>
                </a:solidFill>
              </a:rPr>
              <a:t>inedible</a:t>
            </a:r>
            <a:endParaRPr lang="en-US" sz="6600" b="1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Factors Causing Rancidity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59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991600" cy="59436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Double bond</a:t>
            </a:r>
            <a:r>
              <a:rPr lang="en-US" sz="4000" b="1" dirty="0"/>
              <a:t> </a:t>
            </a:r>
            <a:r>
              <a:rPr lang="en-US" sz="4000" dirty="0"/>
              <a:t>containing </a:t>
            </a:r>
            <a:r>
              <a:rPr lang="en-US" sz="4000" dirty="0" smtClean="0"/>
              <a:t>/Unsaturated Fatty acids are </a:t>
            </a:r>
            <a:r>
              <a:rPr lang="en-US" sz="4000" b="1" dirty="0" smtClean="0">
                <a:solidFill>
                  <a:srgbClr val="C00000"/>
                </a:solidFill>
              </a:rPr>
              <a:t>unstable</a:t>
            </a:r>
            <a:r>
              <a:rPr lang="en-US" sz="4000" b="1" dirty="0" smtClean="0"/>
              <a:t> </a:t>
            </a:r>
            <a:r>
              <a:rPr lang="en-US" sz="4000" dirty="0" smtClean="0"/>
              <a:t>and </a:t>
            </a:r>
            <a:r>
              <a:rPr lang="en-US" sz="4000" b="1" dirty="0" smtClean="0"/>
              <a:t>ready</a:t>
            </a:r>
            <a:r>
              <a:rPr lang="en-US" sz="4000" dirty="0" smtClean="0"/>
              <a:t> for </a:t>
            </a:r>
            <a:r>
              <a:rPr lang="en-US" sz="4000" b="1" dirty="0" smtClean="0">
                <a:solidFill>
                  <a:srgbClr val="C00000"/>
                </a:solidFill>
              </a:rPr>
              <a:t>peroxidation and rancidity.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b="1" dirty="0" smtClean="0"/>
              <a:t>Single bond </a:t>
            </a:r>
            <a:r>
              <a:rPr lang="en-US" sz="4000" dirty="0" smtClean="0"/>
              <a:t>containing/Saturated Fatty acids are </a:t>
            </a:r>
            <a:r>
              <a:rPr lang="en-US" sz="4000" b="1" dirty="0" smtClean="0">
                <a:solidFill>
                  <a:srgbClr val="C00000"/>
                </a:solidFill>
              </a:rPr>
              <a:t>stable and less peroxidized and made rancid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682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PUFAs are more prone to Rancidity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>
                <a:solidFill>
                  <a:srgbClr val="C00000"/>
                </a:solidFill>
              </a:rPr>
              <a:t>Since Double bonds are more susceptible to Lipid peroxidation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Causes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5029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Fats and Oils get </a:t>
            </a:r>
            <a:r>
              <a:rPr lang="en-US" sz="3600" b="1" dirty="0"/>
              <a:t>R</a:t>
            </a:r>
            <a:r>
              <a:rPr lang="en-US" sz="3600" b="1" dirty="0" smtClean="0"/>
              <a:t>ancid on Ageing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Various </a:t>
            </a:r>
            <a:r>
              <a:rPr lang="en-US" sz="3600" b="1" dirty="0">
                <a:solidFill>
                  <a:srgbClr val="C00000"/>
                </a:solidFill>
              </a:rPr>
              <a:t>F</a:t>
            </a:r>
            <a:r>
              <a:rPr lang="en-US" sz="3600" b="1" dirty="0" smtClean="0">
                <a:solidFill>
                  <a:srgbClr val="C00000"/>
                </a:solidFill>
              </a:rPr>
              <a:t>actors aggravates rancidity </a:t>
            </a:r>
            <a:r>
              <a:rPr lang="en-US" sz="3600" dirty="0" smtClean="0"/>
              <a:t>of Oils and Fats: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Improper handling by an exposure to:</a:t>
            </a:r>
          </a:p>
          <a:p>
            <a:pPr lvl="1"/>
            <a:r>
              <a:rPr lang="en-US" sz="3600" b="1" dirty="0" smtClean="0"/>
              <a:t>Light</a:t>
            </a:r>
          </a:p>
          <a:p>
            <a:pPr lvl="1"/>
            <a:r>
              <a:rPr lang="en-US" sz="3600" b="1" dirty="0" smtClean="0"/>
              <a:t>Air (Oxygen)</a:t>
            </a:r>
          </a:p>
          <a:p>
            <a:pPr lvl="1"/>
            <a:r>
              <a:rPr lang="en-US" sz="3600" b="1" dirty="0" smtClean="0"/>
              <a:t>Moisture</a:t>
            </a:r>
          </a:p>
          <a:p>
            <a:pPr lvl="1"/>
            <a:r>
              <a:rPr lang="en-US" sz="3600" b="1" dirty="0" smtClean="0"/>
              <a:t>Microbes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656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and Mechanism </a:t>
            </a:r>
            <a:br>
              <a:rPr lang="en-US" b="1" dirty="0" smtClean="0"/>
            </a:br>
            <a:r>
              <a:rPr lang="en-US" b="1" dirty="0" smtClean="0"/>
              <a:t>Of Rancidity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29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43050"/>
            <a:ext cx="88392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/>
            </a:r>
            <a:br>
              <a:rPr lang="en-US" sz="4050" b="1" dirty="0">
                <a:solidFill>
                  <a:srgbClr val="C00000"/>
                </a:solidFill>
              </a:rPr>
            </a:br>
            <a:r>
              <a:rPr lang="en-US" sz="3300" b="1" dirty="0">
                <a:solidFill>
                  <a:srgbClr val="C00000"/>
                </a:solidFill>
              </a:rPr>
              <a:t>Lipids are Superior Than Carbohydrates</a:t>
            </a:r>
            <a:r>
              <a:rPr lang="en-US" sz="4050" b="1" dirty="0">
                <a:solidFill>
                  <a:srgbClr val="C00000"/>
                </a:solidFill>
              </a:rPr>
              <a:t/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08860"/>
            <a:ext cx="8763000" cy="3520440"/>
          </a:xfrm>
        </p:spPr>
        <p:txBody>
          <a:bodyPr>
            <a:normAutofit/>
          </a:bodyPr>
          <a:lstStyle/>
          <a:p>
            <a:pPr lvl="1"/>
            <a:r>
              <a:rPr lang="en-US" sz="2850" b="1" dirty="0"/>
              <a:t>Lipids have Higher Calorific value </a:t>
            </a:r>
            <a:r>
              <a:rPr lang="en-US" sz="2850" dirty="0"/>
              <a:t>(9Kcal/gm)</a:t>
            </a:r>
          </a:p>
          <a:p>
            <a:pPr lvl="1"/>
            <a:r>
              <a:rPr lang="en-US" sz="2850" b="1" dirty="0"/>
              <a:t>High storage content </a:t>
            </a:r>
            <a:r>
              <a:rPr lang="en-US" sz="2850" dirty="0"/>
              <a:t>, can be stored in unlimited amount.</a:t>
            </a:r>
          </a:p>
          <a:p>
            <a:pPr lvl="1"/>
            <a:r>
              <a:rPr lang="en-US" sz="2850" dirty="0"/>
              <a:t>They </a:t>
            </a:r>
            <a:r>
              <a:rPr lang="en-US" sz="2850" b="1" dirty="0"/>
              <a:t>provide</a:t>
            </a:r>
            <a:r>
              <a:rPr lang="en-US" sz="2850" dirty="0"/>
              <a:t> </a:t>
            </a:r>
            <a:r>
              <a:rPr lang="en-US" sz="2850" b="1" dirty="0"/>
              <a:t>energy source for longer duration</a:t>
            </a:r>
            <a:r>
              <a:rPr lang="en-US" sz="2850" dirty="0"/>
              <a:t>.</a:t>
            </a:r>
          </a:p>
          <a:p>
            <a:pPr marL="294894" lvl="1" indent="0">
              <a:buNone/>
            </a:pPr>
            <a:r>
              <a:rPr lang="en-US" sz="2850" dirty="0"/>
              <a:t>   </a:t>
            </a:r>
            <a:r>
              <a:rPr lang="en-US" sz="2850" b="1" dirty="0">
                <a:solidFill>
                  <a:srgbClr val="C00000"/>
                </a:solidFill>
              </a:rPr>
              <a:t>(During Marathon Races)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Types Of Rancidity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Oxidative Rancidity</a:t>
            </a:r>
          </a:p>
          <a:p>
            <a:r>
              <a:rPr lang="en-US" sz="6000" b="1" dirty="0" smtClean="0">
                <a:solidFill>
                  <a:srgbClr val="C00000"/>
                </a:solidFill>
              </a:rPr>
              <a:t>Hydrolytic Rancidity</a:t>
            </a:r>
          </a:p>
          <a:p>
            <a:r>
              <a:rPr lang="en-US" sz="6000" b="1" dirty="0" smtClean="0">
                <a:solidFill>
                  <a:srgbClr val="C00000"/>
                </a:solidFill>
              </a:rPr>
              <a:t>Ketonic Rancidity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438912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Oxidative Rancidity</a:t>
            </a:r>
            <a:r>
              <a:rPr lang="en-US" sz="4000" b="1" dirty="0" smtClean="0"/>
              <a:t>:</a:t>
            </a:r>
          </a:p>
          <a:p>
            <a:r>
              <a:rPr lang="en-US" sz="4400" dirty="0" smtClean="0"/>
              <a:t>PUFAs having </a:t>
            </a:r>
            <a:r>
              <a:rPr lang="en-US" sz="4400" b="1" dirty="0" smtClean="0"/>
              <a:t>double bonds </a:t>
            </a:r>
            <a:r>
              <a:rPr lang="en-US" sz="4400" dirty="0" smtClean="0"/>
              <a:t>are easily oxidized to form its peroxides.</a:t>
            </a:r>
          </a:p>
          <a:p>
            <a:r>
              <a:rPr lang="en-US" sz="4400" dirty="0" smtClean="0"/>
              <a:t>By the action of </a:t>
            </a:r>
            <a:r>
              <a:rPr lang="en-US" sz="4400" b="1" dirty="0" smtClean="0"/>
              <a:t>Oxygen Derived Free radicals (ODFR).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533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 </a:t>
            </a:r>
            <a:r>
              <a:rPr lang="en-US" sz="4800" b="1" dirty="0" smtClean="0"/>
              <a:t>cellular Lipids </a:t>
            </a:r>
            <a:r>
              <a:rPr lang="en-US" sz="4800" dirty="0" smtClean="0"/>
              <a:t>are also likely to </a:t>
            </a:r>
            <a:r>
              <a:rPr lang="en-US" sz="4800" b="1" dirty="0" smtClean="0">
                <a:solidFill>
                  <a:srgbClr val="C00000"/>
                </a:solidFill>
              </a:rPr>
              <a:t>get peroxidized </a:t>
            </a:r>
            <a:r>
              <a:rPr lang="en-US" sz="4800" dirty="0" smtClean="0"/>
              <a:t>by </a:t>
            </a:r>
            <a:r>
              <a:rPr lang="en-US" sz="4800" b="1" dirty="0" smtClean="0">
                <a:solidFill>
                  <a:srgbClr val="0070C0"/>
                </a:solidFill>
              </a:rPr>
              <a:t>Free radical action </a:t>
            </a:r>
            <a:r>
              <a:rPr lang="en-US" sz="4800" dirty="0" smtClean="0"/>
              <a:t>causing damage to biomembranes.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36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1816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Hydrolytic Rancidity</a:t>
            </a:r>
            <a:r>
              <a:rPr lang="en-US" sz="4400" b="1" dirty="0" smtClean="0"/>
              <a:t>:</a:t>
            </a:r>
          </a:p>
          <a:p>
            <a:pPr marL="0" indent="0" algn="ctr">
              <a:buNone/>
            </a:pPr>
            <a:endParaRPr lang="en-US" sz="4400" b="1" dirty="0" smtClean="0"/>
          </a:p>
          <a:p>
            <a:r>
              <a:rPr lang="en-US" sz="4400" dirty="0" smtClean="0"/>
              <a:t>Long Chain Saturated fatty acids are </a:t>
            </a:r>
            <a:r>
              <a:rPr lang="en-US" sz="4400" b="1" dirty="0" smtClean="0">
                <a:solidFill>
                  <a:srgbClr val="C00000"/>
                </a:solidFill>
              </a:rPr>
              <a:t>hydrolyzed</a:t>
            </a:r>
            <a:r>
              <a:rPr lang="en-US" sz="4400" dirty="0" smtClean="0"/>
              <a:t> by </a:t>
            </a:r>
            <a:r>
              <a:rPr lang="en-US" sz="4400" b="1" dirty="0">
                <a:solidFill>
                  <a:srgbClr val="00B0F0"/>
                </a:solidFill>
              </a:rPr>
              <a:t>B</a:t>
            </a:r>
            <a:r>
              <a:rPr lang="en-US" sz="4400" b="1" dirty="0" smtClean="0">
                <a:solidFill>
                  <a:srgbClr val="00B0F0"/>
                </a:solidFill>
              </a:rPr>
              <a:t>acterial Enzymes .</a:t>
            </a:r>
          </a:p>
          <a:p>
            <a:r>
              <a:rPr lang="en-US" sz="4400" dirty="0" smtClean="0"/>
              <a:t>To produce </a:t>
            </a:r>
            <a:r>
              <a:rPr lang="en-US" sz="4400" b="1" dirty="0" smtClean="0"/>
              <a:t>Dicarboxylic  acids, Aldehydes</a:t>
            </a:r>
            <a:r>
              <a:rPr lang="en-US" sz="4400" dirty="0" smtClean="0"/>
              <a:t>, </a:t>
            </a:r>
            <a:r>
              <a:rPr lang="en-US" sz="4400" b="1" dirty="0" smtClean="0"/>
              <a:t>Ketones</a:t>
            </a:r>
            <a:r>
              <a:rPr lang="en-US" sz="4400" dirty="0" smtClean="0"/>
              <a:t> etc which make </a:t>
            </a:r>
            <a:r>
              <a:rPr lang="en-US" sz="4400" dirty="0"/>
              <a:t>a</a:t>
            </a:r>
            <a:r>
              <a:rPr lang="en-US" sz="4400" dirty="0" smtClean="0"/>
              <a:t> Fat rancid.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724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3300"/>
                </a:solidFill>
              </a:rPr>
              <a:t>Ketonic </a:t>
            </a:r>
            <a:r>
              <a:rPr lang="en-US" b="1" dirty="0">
                <a:solidFill>
                  <a:srgbClr val="FF3300"/>
                </a:solidFill>
              </a:rPr>
              <a:t>Rancidity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389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It is due to the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contamination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with certain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Fungi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such as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Asperigillus Niger on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Oils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such as </a:t>
            </a:r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Coconut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oil.</a:t>
            </a:r>
          </a:p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Ketones,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Fatty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aldehydes, short chain fatty acids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fatty alcohols 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are formed. </a:t>
            </a:r>
          </a:p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Moisture accelerates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Ketonic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rancidity.</a:t>
            </a:r>
            <a:endParaRPr lang="en-GB" sz="40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28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648200"/>
          </a:xfrm>
        </p:spPr>
        <p:txBody>
          <a:bodyPr>
            <a:normAutofit fontScale="92500"/>
          </a:bodyPr>
          <a:lstStyle/>
          <a:p>
            <a:r>
              <a:rPr lang="en-US" sz="5400" dirty="0"/>
              <a:t>Rancidity gives bad odor and taste to rancid Fats/oils.</a:t>
            </a:r>
          </a:p>
          <a:p>
            <a:r>
              <a:rPr lang="en-US" sz="5400" b="1" dirty="0" smtClean="0"/>
              <a:t>Due to Dicarboxylic acids ,Ketones , Aldehydes </a:t>
            </a:r>
            <a:r>
              <a:rPr lang="en-US" sz="5400" dirty="0" smtClean="0"/>
              <a:t>Produced during </a:t>
            </a:r>
            <a:r>
              <a:rPr lang="en-US" sz="5400" smtClean="0"/>
              <a:t>the process of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090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77" y="228600"/>
            <a:ext cx="8962623" cy="5791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Prevention 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of 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</a:t>
            </a: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ancidity of Fat/Oil By 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3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Good </a:t>
            </a:r>
            <a:r>
              <a:rPr lang="en-US" sz="38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storage </a:t>
            </a:r>
            <a:r>
              <a:rPr lang="en-US" sz="3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conditions</a:t>
            </a:r>
            <a:endParaRPr lang="en-US" sz="3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Less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Exposure 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Low Oxygen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moisture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No very High temperatures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No Bacteria 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 </a:t>
            </a:r>
            <a:r>
              <a:rPr lang="en-US" sz="4000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fungalcontamination</a:t>
            </a:r>
            <a:endParaRPr lang="en-US" sz="4000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Addition of Antioxidants</a:t>
            </a:r>
          </a:p>
          <a:p>
            <a:pPr marL="393192" lvl="1" indent="0">
              <a:lnSpc>
                <a:spcPct val="80000"/>
              </a:lnSpc>
              <a:buNone/>
              <a:defRPr/>
            </a:pPr>
            <a:endParaRPr lang="en-US" sz="4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2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Prevention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305800" cy="461772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Rancidity can be prevented by </a:t>
            </a:r>
            <a:r>
              <a:rPr lang="en-US" sz="4800" b="1" dirty="0" smtClean="0">
                <a:solidFill>
                  <a:srgbClr val="C00000"/>
                </a:solidFill>
              </a:rPr>
              <a:t>proper handling of oils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sz="51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By keeping fats or oils in </a:t>
            </a:r>
            <a:r>
              <a:rPr lang="en-US" sz="51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well closed containers in cold, dark and dry place</a:t>
            </a:r>
            <a:r>
              <a:rPr lang="en-US" sz="51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sz="51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en-US" sz="5000" b="1" dirty="0" smtClean="0"/>
          </a:p>
        </p:txBody>
      </p:sp>
    </p:spTree>
    <p:extLst>
      <p:ext uri="{BB962C8B-B14F-4D97-AF65-F5344CB8AC3E}">
        <p14:creationId xmlns:p14="http://schemas.microsoft.com/office/powerpoint/2010/main" val="8384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Prevention Of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915400" cy="477012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Avoid</a:t>
            </a:r>
            <a:r>
              <a:rPr lang="en-US" sz="4600" dirty="0" smtClean="0"/>
              <a:t> </a:t>
            </a:r>
            <a:r>
              <a:rPr lang="en-US" sz="4600" dirty="0"/>
              <a:t>exposure to </a:t>
            </a:r>
            <a:r>
              <a:rPr lang="en-US" sz="4600" b="1" dirty="0"/>
              <a:t>direct sunlight, moisture and air</a:t>
            </a:r>
            <a:r>
              <a:rPr lang="en-US" sz="4600" b="1" dirty="0" smtClean="0"/>
              <a:t>.</a:t>
            </a:r>
          </a:p>
          <a:p>
            <a:pPr marL="393192" lvl="1" indent="0">
              <a:buNone/>
            </a:pPr>
            <a:endParaRPr lang="en-US" sz="4600" b="1" dirty="0"/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Avoid over</a:t>
            </a:r>
            <a:r>
              <a:rPr lang="en-US" sz="4600" dirty="0" smtClean="0"/>
              <a:t> </a:t>
            </a:r>
            <a:r>
              <a:rPr lang="en-US" sz="4600" dirty="0"/>
              <a:t>and </a:t>
            </a:r>
            <a:r>
              <a:rPr lang="en-US" sz="4600" b="1" dirty="0">
                <a:solidFill>
                  <a:srgbClr val="C00000"/>
                </a:solidFill>
              </a:rPr>
              <a:t>repeated</a:t>
            </a:r>
            <a:r>
              <a:rPr lang="en-US" sz="4600" dirty="0"/>
              <a:t> </a:t>
            </a:r>
            <a:r>
              <a:rPr lang="en-US" sz="4600" b="1" dirty="0">
                <a:solidFill>
                  <a:srgbClr val="C00000"/>
                </a:solidFill>
              </a:rPr>
              <a:t>heating </a:t>
            </a:r>
            <a:r>
              <a:rPr lang="en-US" sz="4600" dirty="0"/>
              <a:t>of  oils and fats.</a:t>
            </a:r>
          </a:p>
          <a:p>
            <a:endParaRPr lang="en-US" sz="4800" dirty="0"/>
          </a:p>
          <a:p>
            <a:pPr marL="393192" lvl="1" indent="0">
              <a:lnSpc>
                <a:spcPct val="80000"/>
              </a:lnSpc>
              <a:buNone/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86800" cy="4800600"/>
          </a:xfrm>
        </p:spPr>
        <p:txBody>
          <a:bodyPr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Removal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of catalysts such as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Lead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Copper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4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from Fat/Oils that </a:t>
            </a: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catalyzes </a:t>
            </a:r>
            <a:r>
              <a:rPr lang="en-US" sz="4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</a:t>
            </a:r>
            <a:r>
              <a:rPr lang="en-US" sz="4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prevents rancidity.</a:t>
            </a:r>
            <a:endParaRPr lang="en-US" sz="4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4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Thus Lipids serve as </a:t>
            </a:r>
            <a:r>
              <a:rPr lang="en-US" sz="4500" b="1" dirty="0">
                <a:solidFill>
                  <a:srgbClr val="C00000"/>
                </a:solidFill>
              </a:rPr>
              <a:t>major</a:t>
            </a:r>
            <a:r>
              <a:rPr lang="en-US" sz="4500" dirty="0"/>
              <a:t> </a:t>
            </a:r>
            <a:r>
              <a:rPr lang="en-US" sz="4500" b="1" dirty="0">
                <a:solidFill>
                  <a:srgbClr val="C00000"/>
                </a:solidFill>
              </a:rPr>
              <a:t>reservoir of energy </a:t>
            </a:r>
            <a:r>
              <a:rPr lang="en-US" sz="4500" dirty="0"/>
              <a:t>for </a:t>
            </a:r>
            <a:r>
              <a:rPr lang="en-US" sz="4500" b="1" dirty="0"/>
              <a:t>long term use </a:t>
            </a:r>
            <a:r>
              <a:rPr lang="en-US" sz="4500" dirty="0"/>
              <a:t>in human beings.</a:t>
            </a:r>
          </a:p>
          <a:p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6026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Antioxidants Prevent Rancidity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763000" cy="4525963"/>
          </a:xfrm>
        </p:spPr>
        <p:txBody>
          <a:bodyPr>
            <a:noAutofit/>
          </a:bodyPr>
          <a:lstStyle/>
          <a:p>
            <a:r>
              <a:rPr lang="en-US" sz="6000" dirty="0" smtClean="0"/>
              <a:t>Antioxidants are </a:t>
            </a:r>
            <a:r>
              <a:rPr lang="en-US" sz="6000" b="1" dirty="0" smtClean="0"/>
              <a:t>chemical agents </a:t>
            </a:r>
            <a:r>
              <a:rPr lang="en-US" sz="6000" dirty="0" smtClean="0"/>
              <a:t>which </a:t>
            </a:r>
            <a:r>
              <a:rPr lang="en-US" sz="6000" b="1" dirty="0" smtClean="0"/>
              <a:t>prevent peroxidation </a:t>
            </a:r>
            <a:r>
              <a:rPr lang="en-US" sz="6000" dirty="0" smtClean="0"/>
              <a:t>and </a:t>
            </a:r>
            <a:r>
              <a:rPr lang="en-US" sz="6000" b="1" dirty="0" smtClean="0"/>
              <a:t>Hydrolysis of Fats/Oils</a:t>
            </a:r>
            <a:r>
              <a:rPr lang="en-US" sz="6000" dirty="0" smtClean="0"/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307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534400" cy="5943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600" b="1" dirty="0" smtClean="0"/>
              <a:t>Examples Of Antioxidants:</a:t>
            </a:r>
          </a:p>
          <a:p>
            <a:r>
              <a:rPr lang="en-US" sz="4000" dirty="0" smtClean="0"/>
              <a:t>Tocopherol(Vitamin E)</a:t>
            </a:r>
          </a:p>
          <a:p>
            <a:r>
              <a:rPr lang="en-US" sz="4000" dirty="0" smtClean="0"/>
              <a:t>Vitamin C</a:t>
            </a:r>
          </a:p>
          <a:p>
            <a:r>
              <a:rPr lang="en-US" sz="4000" dirty="0" smtClean="0"/>
              <a:t>Propyl Gallate</a:t>
            </a:r>
          </a:p>
          <a:p>
            <a:r>
              <a:rPr lang="en-US" sz="4000" dirty="0" smtClean="0"/>
              <a:t>Alpha Napthol</a:t>
            </a:r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Phenols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Tannins </a:t>
            </a:r>
          </a:p>
          <a:p>
            <a:r>
              <a:rPr lang="en-US" sz="4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Hydroquinone's</a:t>
            </a: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4000" dirty="0" smtClean="0"/>
          </a:p>
          <a:p>
            <a:r>
              <a:rPr lang="en-US" sz="4000" dirty="0" smtClean="0"/>
              <a:t>Butylated Hydroxy Anisole(BHA)</a:t>
            </a:r>
          </a:p>
          <a:p>
            <a:r>
              <a:rPr lang="en-US" sz="4000" dirty="0" smtClean="0"/>
              <a:t>Butylated Hydroxy Toluene (BHT)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4951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The most common natural antioxidant is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vitamin E that is important in vitro and in vivo.</a:t>
            </a:r>
            <a:endParaRPr lang="en-GB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sz="4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4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Vegetable oils </a:t>
            </a:r>
            <a:r>
              <a:rPr lang="en-US" sz="4000" dirty="0" smtClean="0"/>
              <a:t>are associated with </a:t>
            </a:r>
            <a:r>
              <a:rPr lang="en-US" sz="4000" b="1" dirty="0" smtClean="0"/>
              <a:t>high content </a:t>
            </a:r>
            <a:r>
              <a:rPr lang="en-US" sz="4000" dirty="0" smtClean="0"/>
              <a:t>of </a:t>
            </a:r>
            <a:r>
              <a:rPr lang="en-US" sz="4000" b="1" dirty="0" smtClean="0">
                <a:solidFill>
                  <a:srgbClr val="C00000"/>
                </a:solidFill>
              </a:rPr>
              <a:t>natural antioxidants (Vitamin E), </a:t>
            </a:r>
          </a:p>
          <a:p>
            <a:r>
              <a:rPr lang="en-US" sz="4000" dirty="0" smtClean="0"/>
              <a:t>Hence </a:t>
            </a:r>
            <a:r>
              <a:rPr lang="en-US" sz="4000" b="1" dirty="0" smtClean="0"/>
              <a:t>oils do not undergo rancid rapidly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As compared to </a:t>
            </a:r>
            <a:r>
              <a:rPr lang="en-US" sz="4000" b="1" dirty="0" smtClean="0"/>
              <a:t>animal fats </a:t>
            </a:r>
            <a:r>
              <a:rPr lang="en-US" sz="4000" dirty="0" smtClean="0"/>
              <a:t>which are </a:t>
            </a:r>
            <a:r>
              <a:rPr lang="en-US" sz="4000" b="1" dirty="0" smtClean="0"/>
              <a:t>poor in naturally </a:t>
            </a:r>
            <a:r>
              <a:rPr lang="en-US" sz="4000" dirty="0" smtClean="0"/>
              <a:t>associated</a:t>
            </a:r>
            <a:r>
              <a:rPr lang="en-US" sz="4000" dirty="0"/>
              <a:t> </a:t>
            </a:r>
            <a:r>
              <a:rPr lang="en-US" sz="4000" b="1" dirty="0"/>
              <a:t>antioxidants 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062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91600" cy="5562600"/>
          </a:xfrm>
        </p:spPr>
        <p:txBody>
          <a:bodyPr>
            <a:normAutofit/>
          </a:bodyPr>
          <a:lstStyle/>
          <a:p>
            <a:r>
              <a:rPr lang="en-US" sz="4800" dirty="0"/>
              <a:t>Rancidity of Fats and Oils is prevented by adding Antioxidants.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Thus addition of Antioxidants</a:t>
            </a:r>
            <a:r>
              <a:rPr lang="en-US" sz="4800" dirty="0" smtClean="0"/>
              <a:t> </a:t>
            </a:r>
            <a:r>
              <a:rPr lang="en-US" sz="4800" b="1" dirty="0">
                <a:solidFill>
                  <a:srgbClr val="0070C0"/>
                </a:solidFill>
              </a:rPr>
              <a:t>increases shelf life </a:t>
            </a:r>
            <a:r>
              <a:rPr lang="en-US" sz="4800" b="1" dirty="0"/>
              <a:t>of  commercially synthesized Fats and Oils</a:t>
            </a:r>
            <a:r>
              <a:rPr lang="en-US" sz="4800" dirty="0"/>
              <a:t>.</a:t>
            </a:r>
          </a:p>
          <a:p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Hazards of Rancid Fats</a:t>
            </a:r>
            <a:r>
              <a:rPr lang="en-US" b="1" dirty="0"/>
              <a:t>:</a:t>
            </a:r>
            <a:br>
              <a:rPr lang="en-US" b="1" dirty="0"/>
            </a:b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296400" cy="5791200"/>
          </a:xfrm>
        </p:spPr>
        <p:txBody>
          <a:bodyPr>
            <a:noAutofit/>
          </a:bodyPr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destroys the content of </a:t>
            </a:r>
            <a:r>
              <a:rPr lang="en-US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polyunsaturated essential fatty acids.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causes 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economical loss </a:t>
            </a: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because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rancid fat is inedible.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The products of rancidity are 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toxic, 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i.e., 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causes food poisoning and cancer.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Rancidity 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destroys the fat-soluble vitamins </a:t>
            </a:r>
            <a:r>
              <a:rPr lang="en-US" sz="3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(vitamins A, D, K and </a:t>
            </a: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 associated with it.</a:t>
            </a: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endParaRPr lang="en-GB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1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Others Properties Of TAG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/>
              <a:t>Depends On Nature Of 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8631721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Chain Length Of Fatty acids</a:t>
            </a:r>
            <a:br>
              <a:rPr lang="en-US" b="1" dirty="0"/>
            </a:br>
            <a:r>
              <a:rPr lang="en-US" b="1" dirty="0"/>
              <a:t>Of TAG affects  Melting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9935" y="304800"/>
            <a:ext cx="8955088" cy="2630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 dirty="0" smtClean="0"/>
              <a:t>“</a:t>
            </a:r>
            <a:r>
              <a:rPr lang="en-US" b="1" dirty="0"/>
              <a:t>H</a:t>
            </a:r>
            <a:r>
              <a:rPr lang="en-US" sz="3200" b="1" dirty="0" smtClean="0"/>
              <a:t>ardness</a:t>
            </a:r>
            <a:r>
              <a:rPr lang="en-US" sz="3200" dirty="0" smtClean="0"/>
              <a:t>” of the Fat/TAG depends on chain length.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 smtClean="0"/>
              <a:t>&lt; 10 carbons </a:t>
            </a:r>
            <a:r>
              <a:rPr lang="en-US" sz="3200" dirty="0" smtClean="0"/>
              <a:t>in Fatty Acid = </a:t>
            </a:r>
            <a:r>
              <a:rPr lang="en-US" sz="3200" b="1" dirty="0" smtClean="0"/>
              <a:t>liquid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200" b="1" dirty="0" smtClean="0"/>
              <a:t>&gt;20 carbons  </a:t>
            </a:r>
            <a:r>
              <a:rPr lang="en-US" sz="3200" dirty="0" smtClean="0"/>
              <a:t>in Fatty Acid = </a:t>
            </a:r>
            <a:r>
              <a:rPr lang="en-US" sz="3200" b="1" dirty="0" smtClean="0"/>
              <a:t>solid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  <p:graphicFrame>
        <p:nvGraphicFramePr>
          <p:cNvPr id="154650" name="Group 26"/>
          <p:cNvGraphicFramePr>
            <a:graphicFrameLocks noGrp="1"/>
          </p:cNvGraphicFramePr>
          <p:nvPr>
            <p:extLst/>
          </p:nvPr>
        </p:nvGraphicFramePr>
        <p:xfrm>
          <a:off x="-1" y="2935288"/>
          <a:ext cx="9115023" cy="3922713"/>
        </p:xfrm>
        <a:graphic>
          <a:graphicData uri="http://schemas.openxmlformats.org/drawingml/2006/table">
            <a:tbl>
              <a:tblPr/>
              <a:tblGrid>
                <a:gridCol w="3418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58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83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7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Acetic Acid    (2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Vinegar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Liquid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12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Stearic Acid  (18 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Beef Tallow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0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Arachidic Acid (20 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Butter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7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Differences In Fat and Oil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419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Fat and Oils are </a:t>
            </a:r>
            <a:r>
              <a:rPr lang="en-US" sz="4400" b="1" dirty="0" smtClean="0"/>
              <a:t>different</a:t>
            </a:r>
            <a:r>
              <a:rPr lang="en-US" sz="4400" dirty="0" smtClean="0"/>
              <a:t> in </a:t>
            </a:r>
            <a:r>
              <a:rPr lang="en-US" sz="4400" b="1" dirty="0" smtClean="0"/>
              <a:t>Physical Characteristics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C00000"/>
                </a:solidFill>
              </a:rPr>
              <a:t>Fat is solid at room temperature.</a:t>
            </a:r>
          </a:p>
          <a:p>
            <a:r>
              <a:rPr lang="en-US" sz="4400" b="1" dirty="0" smtClean="0">
                <a:solidFill>
                  <a:srgbClr val="0070C0"/>
                </a:solidFill>
              </a:rPr>
              <a:t>Oil is liquid at room temperature.</a:t>
            </a:r>
          </a:p>
          <a:p>
            <a:pPr>
              <a:buNone/>
            </a:pP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476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5562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Identify A Food Nutrient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C00000"/>
                </a:solidFill>
              </a:rPr>
              <a:t>Richly Associated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/>
              <a:t>To Following Food Items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8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3581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b="1" dirty="0">
                <a:solidFill>
                  <a:srgbClr val="C00000"/>
                </a:solidFill>
              </a:rPr>
              <a:t>Classification Of </a:t>
            </a:r>
            <a:r>
              <a:rPr lang="en-US" sz="4500" b="1" dirty="0" smtClean="0">
                <a:solidFill>
                  <a:srgbClr val="C00000"/>
                </a:solidFill>
              </a:rPr>
              <a:t>Lipids</a:t>
            </a:r>
            <a:br>
              <a:rPr lang="en-US" sz="4500" b="1" dirty="0" smtClean="0">
                <a:solidFill>
                  <a:srgbClr val="C00000"/>
                </a:solidFill>
              </a:rPr>
            </a:br>
            <a:r>
              <a:rPr lang="en-US" sz="4500" b="1" dirty="0">
                <a:solidFill>
                  <a:srgbClr val="C00000"/>
                </a:solidFill>
              </a:rPr>
              <a:t/>
            </a:r>
            <a:br>
              <a:rPr lang="en-US" sz="4500" b="1" dirty="0">
                <a:solidFill>
                  <a:srgbClr val="C00000"/>
                </a:solidFill>
              </a:rPr>
            </a:br>
            <a:r>
              <a:rPr lang="en-US" sz="4500" b="1" dirty="0"/>
              <a:t>With Examples of Biomedically Important Lipids</a:t>
            </a:r>
            <a:br>
              <a:rPr lang="en-US" sz="4500" b="1" dirty="0"/>
            </a:br>
            <a:r>
              <a:rPr lang="en-US" sz="4500" b="1" dirty="0"/>
              <a:t/>
            </a:r>
            <a:br>
              <a:rPr lang="en-US" sz="45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0" y="228600"/>
            <a:ext cx="9110870" cy="6400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0070C0"/>
                </a:solidFill>
              </a:rPr>
              <a:t>TAG of Fat is </a:t>
            </a:r>
            <a:r>
              <a:rPr lang="en-US" sz="4400" b="1" dirty="0" smtClean="0">
                <a:solidFill>
                  <a:srgbClr val="C00000"/>
                </a:solidFill>
              </a:rPr>
              <a:t>solid</a:t>
            </a:r>
            <a:r>
              <a:rPr lang="en-US" sz="4400" b="1" dirty="0" smtClean="0"/>
              <a:t> </a:t>
            </a:r>
            <a:r>
              <a:rPr lang="en-US" sz="4400" dirty="0" smtClean="0"/>
              <a:t>since chemically composed of  </a:t>
            </a:r>
            <a:r>
              <a:rPr lang="en-US" sz="4400" b="1" dirty="0" smtClean="0"/>
              <a:t>long and saturated fatty acids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Source of Fat is Animal foods</a:t>
            </a:r>
            <a:r>
              <a:rPr lang="en-US" sz="4400" dirty="0" smtClean="0">
                <a:solidFill>
                  <a:srgbClr val="C00000"/>
                </a:solidFill>
              </a:rPr>
              <a:t>.</a:t>
            </a:r>
          </a:p>
          <a:p>
            <a:pPr>
              <a:buNone/>
            </a:pPr>
            <a:endParaRPr lang="en-US" sz="4400" dirty="0" smtClean="0">
              <a:solidFill>
                <a:srgbClr val="C00000"/>
              </a:solidFill>
            </a:endParaRPr>
          </a:p>
          <a:p>
            <a:r>
              <a:rPr lang="en-US" sz="4400" b="1" dirty="0" smtClean="0">
                <a:solidFill>
                  <a:srgbClr val="0070C0"/>
                </a:solidFill>
              </a:rPr>
              <a:t>TAG of Oil is </a:t>
            </a:r>
            <a:r>
              <a:rPr lang="en-US" sz="4400" b="1" dirty="0" smtClean="0">
                <a:solidFill>
                  <a:srgbClr val="C00000"/>
                </a:solidFill>
              </a:rPr>
              <a:t>liquid</a:t>
            </a:r>
            <a:r>
              <a:rPr lang="en-US" sz="4400" b="1" dirty="0" smtClean="0"/>
              <a:t> </a:t>
            </a:r>
            <a:r>
              <a:rPr lang="en-US" sz="4400" dirty="0" smtClean="0"/>
              <a:t>as composed of </a:t>
            </a:r>
            <a:r>
              <a:rPr lang="en-US" sz="4400" b="1" dirty="0" smtClean="0"/>
              <a:t>short and unsaturated fatty acids.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Source of Oil is plant</a:t>
            </a:r>
            <a:r>
              <a:rPr lang="en-US" sz="4400" dirty="0" smtClean="0">
                <a:solidFill>
                  <a:srgbClr val="C00000"/>
                </a:solidFill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at 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" y="0"/>
            <a:ext cx="9112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>
          <a:xfrm>
            <a:off x="606424" y="0"/>
            <a:ext cx="7772400" cy="1143000"/>
          </a:xfrm>
          <a:noFill/>
        </p:spPr>
        <p:txBody>
          <a:bodyPr lIns="90487" tIns="44450" rIns="90487" bIns="44450"/>
          <a:lstStyle/>
          <a:p>
            <a:pPr algn="ctr" eaLnBrk="1" hangingPunct="1"/>
            <a:r>
              <a:rPr lang="en-US" sz="4800" b="1" u="sng" dirty="0" smtClean="0">
                <a:solidFill>
                  <a:schemeClr val="accent2"/>
                </a:solidFill>
              </a:rPr>
              <a:t>Hydrogenation Of Fat/Oil</a:t>
            </a:r>
          </a:p>
        </p:txBody>
      </p:sp>
      <p:sp>
        <p:nvSpPr>
          <p:cNvPr id="20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382000" cy="5089525"/>
          </a:xfrm>
          <a:noFill/>
        </p:spPr>
        <p:txBody>
          <a:bodyPr lIns="90487" tIns="44450" rIns="90487" bIns="44450"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Treatment of Oils(TAG) rich in PUFAs with Hydrogen gas, (H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2).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Catalyst required (Nickel).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Adding Hydrogen at double bonds of PUFAs.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It is also called </a:t>
            </a:r>
            <a:r>
              <a:rPr lang="en-US" sz="3200" b="1" dirty="0" smtClean="0">
                <a:solidFill>
                  <a:srgbClr val="C00000"/>
                </a:solidFill>
              </a:rPr>
              <a:t>“Hardening of  Oils”</a:t>
            </a:r>
          </a:p>
          <a:p>
            <a:pPr eaLnBrk="1" hangingPunct="1"/>
            <a:r>
              <a:rPr lang="en-US" sz="3200" b="1" dirty="0" smtClean="0">
                <a:solidFill>
                  <a:srgbClr val="008080"/>
                </a:solidFill>
              </a:rPr>
              <a:t>Hydrogenation  converts PUFAs with  cis  form to trans form.</a:t>
            </a:r>
          </a:p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Margarine </a:t>
            </a:r>
          </a:p>
          <a:p>
            <a:pPr lvl="1" eaLnBrk="1" hangingPunct="1"/>
            <a:r>
              <a:rPr lang="en-US" sz="3200" b="1" dirty="0" smtClean="0">
                <a:solidFill>
                  <a:srgbClr val="FF0000"/>
                </a:solidFill>
              </a:rPr>
              <a:t>Vanaspati Dalda Crisco, Spry, etc.</a:t>
            </a:r>
          </a:p>
        </p:txBody>
      </p:sp>
      <p:grpSp>
        <p:nvGrpSpPr>
          <p:cNvPr id="2055" name="Group 5"/>
          <p:cNvGrpSpPr>
            <a:grpSpLocks/>
          </p:cNvGrpSpPr>
          <p:nvPr/>
        </p:nvGrpSpPr>
        <p:grpSpPr bwMode="auto">
          <a:xfrm>
            <a:off x="7683500" y="5029200"/>
            <a:ext cx="1325562" cy="1649413"/>
            <a:chOff x="4677" y="1064"/>
            <a:chExt cx="835" cy="1039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4677" y="1064"/>
              <a:ext cx="835" cy="1039"/>
              <a:chOff x="4677" y="1064"/>
              <a:chExt cx="835" cy="1039"/>
            </a:xfrm>
          </p:grpSpPr>
          <p:graphicFrame>
            <p:nvGraphicFramePr>
              <p:cNvPr id="2052" name="Object 7"/>
              <p:cNvGraphicFramePr>
                <a:graphicFrameLocks/>
              </p:cNvGraphicFramePr>
              <p:nvPr/>
            </p:nvGraphicFramePr>
            <p:xfrm>
              <a:off x="4677" y="1064"/>
              <a:ext cx="835" cy="103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994" name="Microsoft ClipArt Gallery" r:id="rId4" imgW="1638300" imgH="3162300" progId="MS_ClipArt_Gallery">
                      <p:embed/>
                    </p:oleObj>
                  </mc:Choice>
                  <mc:Fallback>
                    <p:oleObj name="Microsoft ClipArt Gallery" r:id="rId4" imgW="1638300" imgH="3162300" progId="MS_ClipArt_Gallery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7" y="1064"/>
                            <a:ext cx="835" cy="103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57" name="Oval 8"/>
              <p:cNvSpPr>
                <a:spLocks noChangeArrowheads="1"/>
              </p:cNvSpPr>
              <p:nvPr/>
            </p:nvSpPr>
            <p:spPr bwMode="auto">
              <a:xfrm>
                <a:off x="4706" y="1084"/>
                <a:ext cx="762" cy="82"/>
              </a:xfrm>
              <a:prstGeom prst="ellipse">
                <a:avLst/>
              </a:prstGeom>
              <a:solidFill>
                <a:srgbClr val="91919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050" name="Object 9"/>
            <p:cNvGraphicFramePr>
              <a:graphicFrameLocks/>
            </p:cNvGraphicFramePr>
            <p:nvPr/>
          </p:nvGraphicFramePr>
          <p:xfrm>
            <a:off x="4777" y="1590"/>
            <a:ext cx="694" cy="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995" name="Microsoft ClipArt Gallery" r:id="rId6" imgW="5537200" imgH="3289300" progId="MS_ClipArt_Gallery">
                    <p:embed/>
                  </p:oleObj>
                </mc:Choice>
                <mc:Fallback>
                  <p:oleObj name="Microsoft ClipArt Gallery" r:id="rId6" imgW="5537200" imgH="3289300" progId="MS_ClipArt_Gallery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7" y="1590"/>
                          <a:ext cx="694" cy="4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0"/>
            <p:cNvGraphicFramePr>
              <a:graphicFrameLocks/>
            </p:cNvGraphicFramePr>
            <p:nvPr/>
          </p:nvGraphicFramePr>
          <p:xfrm>
            <a:off x="4773" y="1313"/>
            <a:ext cx="660" cy="1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996" name="Microsoft WordArt 2.0" r:id="rId8" imgW="6096000" imgH="4064000" progId="MSWordArt.2">
                    <p:embed/>
                  </p:oleObj>
                </mc:Choice>
                <mc:Fallback>
                  <p:oleObj name="Microsoft WordArt 2.0" r:id="rId8" imgW="6096000" imgH="4064000" progId="MSWordArt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3" y="1313"/>
                          <a:ext cx="660" cy="1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730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Advantages and Disadvantages Of Hydrogenation Of Fat /Fatty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076" y="2720181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Advantages Of Fat Hydrogenation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endParaRPr lang="en-US" sz="4800" b="1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527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050" y="1066800"/>
            <a:ext cx="91440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sz="5400" dirty="0" smtClean="0"/>
              <a:t>Hydrogenation transforms  </a:t>
            </a:r>
            <a:r>
              <a:rPr lang="en-US" sz="5400" b="1" dirty="0" smtClean="0"/>
              <a:t>unstable ,unsaturated , liquid TAGs</a:t>
            </a:r>
            <a:r>
              <a:rPr lang="en-US" sz="5400" dirty="0" smtClean="0"/>
              <a:t>:</a:t>
            </a:r>
          </a:p>
          <a:p>
            <a:pPr marL="0" indent="0">
              <a:buNone/>
            </a:pPr>
            <a:endParaRPr lang="en-US" sz="5400" dirty="0" smtClean="0"/>
          </a:p>
          <a:p>
            <a:pPr lvl="1"/>
            <a:r>
              <a:rPr lang="en-US" sz="5200" b="1" dirty="0" smtClean="0">
                <a:solidFill>
                  <a:srgbClr val="0070C0"/>
                </a:solidFill>
              </a:rPr>
              <a:t>To stable, saturated, solid TAGs</a:t>
            </a:r>
          </a:p>
          <a:p>
            <a:pPr lvl="1"/>
            <a:r>
              <a:rPr lang="en-US" sz="5200" b="1" dirty="0">
                <a:solidFill>
                  <a:srgbClr val="C00000"/>
                </a:solidFill>
              </a:rPr>
              <a:t>Reduces risk of Rancidity</a:t>
            </a:r>
            <a:r>
              <a:rPr lang="en-US" sz="5200" dirty="0"/>
              <a:t> </a:t>
            </a:r>
            <a:endParaRPr lang="en-US" sz="5200" b="1" dirty="0" smtClean="0">
              <a:solidFill>
                <a:srgbClr val="0070C0"/>
              </a:solidFill>
            </a:endParaRPr>
          </a:p>
          <a:p>
            <a:pPr lvl="1"/>
            <a:r>
              <a:rPr lang="en-US" sz="5200" b="1" dirty="0" smtClean="0"/>
              <a:t>Increases </a:t>
            </a:r>
            <a:r>
              <a:rPr lang="en-US" sz="5200" b="1" dirty="0"/>
              <a:t>s</a:t>
            </a:r>
            <a:r>
              <a:rPr lang="en-US" sz="5200" b="1" dirty="0" smtClean="0"/>
              <a:t>helf life and business.</a:t>
            </a:r>
          </a:p>
          <a:p>
            <a:pPr lvl="1"/>
            <a:r>
              <a:rPr lang="en-US" sz="5200" dirty="0" smtClean="0"/>
              <a:t>Example : Vanaspati Dalda </a:t>
            </a:r>
            <a:r>
              <a:rPr lang="en-US" sz="5200" dirty="0"/>
              <a:t>,Margarine.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Disadvantages Of Hydrogenation Of Fat/Fatty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69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86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Trans Fats increases the risk of Atherosclerosis and CVD.</a:t>
            </a:r>
            <a:br>
              <a:rPr lang="en-US" sz="5400" b="1" dirty="0"/>
            </a:br>
            <a:r>
              <a:rPr lang="en-US" sz="5400" dirty="0"/>
              <a:t/>
            </a:r>
            <a:br>
              <a:rPr lang="en-US" sz="5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0" y="1676400"/>
            <a:ext cx="8686800" cy="4343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Hydrogenated  </a:t>
            </a:r>
            <a:r>
              <a:rPr lang="en-US" sz="4800" b="1" dirty="0" smtClean="0">
                <a:solidFill>
                  <a:srgbClr val="C00000"/>
                </a:solidFill>
              </a:rPr>
              <a:t>trans Fats </a:t>
            </a:r>
            <a:r>
              <a:rPr lang="en-US" sz="4800" dirty="0" smtClean="0"/>
              <a:t>are </a:t>
            </a:r>
            <a:r>
              <a:rPr lang="en-US" sz="4800" b="1" dirty="0" smtClean="0"/>
              <a:t>more stable.</a:t>
            </a:r>
          </a:p>
          <a:p>
            <a:r>
              <a:rPr lang="en-US" sz="4800" dirty="0" smtClean="0"/>
              <a:t>Body has </a:t>
            </a:r>
            <a:r>
              <a:rPr lang="en-US" sz="4800" b="1" dirty="0" smtClean="0"/>
              <a:t>no enzyme system </a:t>
            </a:r>
            <a:r>
              <a:rPr lang="en-US" sz="4800" dirty="0" smtClean="0"/>
              <a:t>to oxidize and </a:t>
            </a:r>
            <a:r>
              <a:rPr lang="en-US" sz="4800" b="1" dirty="0" smtClean="0"/>
              <a:t>metabolize trans fatty acids.</a:t>
            </a:r>
          </a:p>
        </p:txBody>
      </p:sp>
    </p:spTree>
    <p:extLst>
      <p:ext uri="{BB962C8B-B14F-4D97-AF65-F5344CB8AC3E}">
        <p14:creationId xmlns:p14="http://schemas.microsoft.com/office/powerpoint/2010/main" val="30481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153400" cy="48768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R</a:t>
            </a:r>
            <a:r>
              <a:rPr lang="en-US" sz="7200" b="1" dirty="0" smtClean="0">
                <a:solidFill>
                  <a:srgbClr val="C00000"/>
                </a:solidFill>
              </a:rPr>
              <a:t>emember Hydrogenated Fats are Bad for Health.</a:t>
            </a:r>
          </a:p>
        </p:txBody>
      </p:sp>
    </p:spTree>
    <p:extLst>
      <p:ext uri="{BB962C8B-B14F-4D97-AF65-F5344CB8AC3E}">
        <p14:creationId xmlns:p14="http://schemas.microsoft.com/office/powerpoint/2010/main" val="33678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458200" cy="36766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Lipids are Classified</a:t>
            </a:r>
            <a:br>
              <a:rPr lang="en-US" sz="6600" b="1" dirty="0" smtClean="0"/>
            </a:br>
            <a:r>
              <a:rPr lang="en-US" sz="6600" b="1" dirty="0" smtClean="0"/>
              <a:t>Into </a:t>
            </a:r>
            <a:br>
              <a:rPr lang="en-US" sz="6600" b="1" dirty="0" smtClean="0"/>
            </a:br>
            <a:r>
              <a:rPr lang="en-US" sz="6600" b="1" dirty="0" smtClean="0"/>
              <a:t>Three Main Classes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5167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019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</a:rPr>
              <a:t>Summary Of Fat Hydrogenation:</a:t>
            </a:r>
          </a:p>
          <a:p>
            <a:pPr algn="ctr"/>
            <a:r>
              <a:rPr lang="en-US" sz="3600" dirty="0" smtClean="0"/>
              <a:t> </a:t>
            </a:r>
            <a:r>
              <a:rPr lang="en-US" sz="3600" b="1" dirty="0" smtClean="0"/>
              <a:t>Hydrogen </a:t>
            </a:r>
            <a:r>
              <a:rPr lang="en-US" sz="3600" b="1" dirty="0"/>
              <a:t>atoms are added </a:t>
            </a:r>
            <a:r>
              <a:rPr lang="en-US" sz="3600" dirty="0"/>
              <a:t>to unsaturated </a:t>
            </a:r>
            <a:r>
              <a:rPr lang="en-US" sz="3600" dirty="0" smtClean="0"/>
              <a:t>Fatty </a:t>
            </a:r>
            <a:r>
              <a:rPr lang="en-US" sz="3600" dirty="0"/>
              <a:t>acids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Make </a:t>
            </a:r>
            <a:r>
              <a:rPr lang="en-US" sz="3600" b="1" dirty="0" smtClean="0">
                <a:solidFill>
                  <a:srgbClr val="C00000"/>
                </a:solidFill>
              </a:rPr>
              <a:t>liquid oils </a:t>
            </a:r>
            <a:r>
              <a:rPr lang="en-US" sz="3600" b="1" dirty="0">
                <a:solidFill>
                  <a:srgbClr val="C00000"/>
                </a:solidFill>
              </a:rPr>
              <a:t>more solid and more </a:t>
            </a:r>
            <a:r>
              <a:rPr lang="en-US" sz="3600" b="1" dirty="0" smtClean="0">
                <a:solidFill>
                  <a:srgbClr val="C00000"/>
                </a:solidFill>
              </a:rPr>
              <a:t>saturated.</a:t>
            </a:r>
            <a:endParaRPr lang="en-US" sz="3600" b="1" dirty="0">
              <a:solidFill>
                <a:srgbClr val="C00000"/>
              </a:solidFill>
            </a:endParaRPr>
          </a:p>
          <a:p>
            <a:pPr lvl="1"/>
            <a:r>
              <a:rPr lang="en-US" sz="3600" dirty="0"/>
              <a:t>Create </a:t>
            </a:r>
            <a:r>
              <a:rPr lang="en-US" sz="3600" b="1" i="1" dirty="0"/>
              <a:t>trans</a:t>
            </a:r>
            <a:r>
              <a:rPr lang="en-US" sz="3600" b="1" dirty="0"/>
              <a:t> fatty </a:t>
            </a:r>
            <a:r>
              <a:rPr lang="en-US" sz="3600" b="1" dirty="0" smtClean="0"/>
              <a:t>acids</a:t>
            </a:r>
            <a:r>
              <a:rPr lang="en-US" sz="3600" dirty="0" smtClean="0"/>
              <a:t>.</a:t>
            </a:r>
            <a:endParaRPr lang="en-US" sz="3600" dirty="0"/>
          </a:p>
          <a:p>
            <a:pPr lvl="1"/>
            <a:r>
              <a:rPr lang="en-US" sz="3600" b="1" dirty="0" smtClean="0"/>
              <a:t>Reduces peroxidation of Fatty acids</a:t>
            </a:r>
            <a:r>
              <a:rPr lang="en-US" sz="3600" dirty="0" smtClean="0"/>
              <a:t>.</a:t>
            </a:r>
          </a:p>
          <a:p>
            <a:pPr lvl="1"/>
            <a:r>
              <a:rPr lang="en-US" sz="3600" b="1" dirty="0" smtClean="0"/>
              <a:t>Resists rancidity</a:t>
            </a:r>
          </a:p>
          <a:p>
            <a:pPr lvl="1"/>
            <a:r>
              <a:rPr lang="en-US" sz="3600" b="1" dirty="0" smtClean="0"/>
              <a:t>Reduces metabolism</a:t>
            </a:r>
          </a:p>
          <a:p>
            <a:pPr lvl="1"/>
            <a:r>
              <a:rPr lang="en-US" sz="3600" b="1" dirty="0" smtClean="0"/>
              <a:t>Increases retention</a:t>
            </a:r>
            <a:endParaRPr lang="en-US" sz="3600" b="1" dirty="0"/>
          </a:p>
          <a:p>
            <a:pPr lvl="1"/>
            <a:r>
              <a:rPr lang="en-US" sz="3600" b="1" dirty="0"/>
              <a:t>Increase risk of cardiovascular </a:t>
            </a:r>
            <a:r>
              <a:rPr lang="en-US" sz="3600" b="1" dirty="0" smtClean="0"/>
              <a:t>disease.</a:t>
            </a:r>
            <a:endParaRPr lang="en-US" sz="3600" b="1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797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/>
          <a:lstStyle/>
          <a:p>
            <a:pPr algn="ctr"/>
            <a:r>
              <a:rPr lang="en-US" sz="6000" b="1" dirty="0" smtClean="0"/>
              <a:t>Note</a:t>
            </a:r>
          </a:p>
          <a:p>
            <a:r>
              <a:rPr lang="en-US" sz="6000" dirty="0" smtClean="0"/>
              <a:t>Try eat more natural TAGs.</a:t>
            </a:r>
          </a:p>
          <a:p>
            <a:r>
              <a:rPr lang="en-US" sz="6000" dirty="0" smtClean="0"/>
              <a:t>Avoid Processed Fats.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313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8001000" cy="3657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7300" b="1" dirty="0"/>
              <a:t>Tests To Check Purity Of</a:t>
            </a:r>
            <a:br>
              <a:rPr lang="en-US" sz="7300" b="1" dirty="0"/>
            </a:br>
            <a:r>
              <a:rPr lang="en-US" sz="7300" b="1" dirty="0"/>
              <a:t> Fat and Oil</a:t>
            </a:r>
          </a:p>
        </p:txBody>
      </p:sp>
    </p:spTree>
    <p:extLst>
      <p:ext uri="{BB962C8B-B14F-4D97-AF65-F5344CB8AC3E}">
        <p14:creationId xmlns:p14="http://schemas.microsoft.com/office/powerpoint/2010/main" val="27913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4864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Several laboratory tests are employed to:</a:t>
            </a:r>
          </a:p>
          <a:p>
            <a:pPr lvl="1"/>
            <a:r>
              <a:rPr lang="en-US" sz="5200" b="1" dirty="0" smtClean="0"/>
              <a:t>Check the purity </a:t>
            </a:r>
            <a:r>
              <a:rPr lang="en-US" sz="5200" dirty="0" smtClean="0"/>
              <a:t> </a:t>
            </a:r>
          </a:p>
          <a:p>
            <a:pPr lvl="1"/>
            <a:r>
              <a:rPr lang="en-US" sz="5200" b="1" dirty="0" smtClean="0"/>
              <a:t>Degree of adulteration</a:t>
            </a:r>
            <a:endParaRPr lang="en-US" sz="5200" dirty="0" smtClean="0"/>
          </a:p>
          <a:p>
            <a:pPr lvl="1"/>
            <a:r>
              <a:rPr lang="en-US" sz="5400" b="1" dirty="0">
                <a:solidFill>
                  <a:srgbClr val="C00000"/>
                </a:solidFill>
              </a:rPr>
              <a:t>B</a:t>
            </a:r>
            <a:r>
              <a:rPr lang="en-US" sz="5400" b="1" dirty="0" smtClean="0">
                <a:solidFill>
                  <a:srgbClr val="C00000"/>
                </a:solidFill>
              </a:rPr>
              <a:t>iological value of Fat and Oils.</a:t>
            </a:r>
            <a:endParaRPr lang="en-GB" sz="5400" b="1" dirty="0" smtClean="0">
              <a:solidFill>
                <a:srgbClr val="C00000"/>
              </a:solidFill>
            </a:endParaRPr>
          </a:p>
          <a:p>
            <a:pPr lvl="1"/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7990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Tests to Check Purity of Oils and Fats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29600" cy="4678363"/>
          </a:xfrm>
        </p:spPr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77337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97245"/>
              </p:ext>
            </p:extLst>
          </p:nvPr>
        </p:nvGraphicFramePr>
        <p:xfrm>
          <a:off x="0" y="0"/>
          <a:ext cx="9144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724400"/>
              </a:tblGrid>
              <a:tr h="86765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Tests To Check Purity of Oils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Importance/Significance</a:t>
                      </a:r>
                      <a:endParaRPr lang="en-US" sz="2800" dirty="0"/>
                    </a:p>
                  </a:txBody>
                  <a:tcPr/>
                </a:tc>
              </a:tr>
              <a:tr h="1497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Iodine Number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Index of unsaturation </a:t>
                      </a:r>
                      <a:r>
                        <a:rPr lang="en-US" sz="2800" dirty="0" smtClean="0"/>
                        <a:t>and 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content of unsaturated fatty acids</a:t>
                      </a:r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US" sz="2800" dirty="0"/>
                    </a:p>
                  </a:txBody>
                  <a:tcPr/>
                </a:tc>
              </a:tr>
              <a:tr h="1497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Saponification Number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 know </a:t>
                      </a:r>
                      <a:r>
                        <a:rPr lang="en-US" sz="2800" b="1" dirty="0" smtClean="0"/>
                        <a:t>Chain Lengths of Fatty acids</a:t>
                      </a:r>
                      <a:endParaRPr lang="en-US" sz="2800" b="1" dirty="0"/>
                    </a:p>
                  </a:txBody>
                  <a:tcPr/>
                </a:tc>
              </a:tr>
              <a:tr h="1497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Acid Number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Checks </a:t>
                      </a:r>
                      <a:r>
                        <a:rPr lang="en-US" sz="2800" b="1" dirty="0" smtClean="0"/>
                        <a:t>purity of Refined oils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</a:tr>
              <a:tr h="1497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Reichert Meissl (RM) Number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Useful in testing the purity of butter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258388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Iodine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5029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Iodine number is </a:t>
            </a:r>
            <a:r>
              <a:rPr lang="en-US" sz="4800" b="1" dirty="0" smtClean="0"/>
              <a:t>Grams/Number of Iodine absorbed </a:t>
            </a:r>
            <a:r>
              <a:rPr lang="en-US" sz="4800" b="1" dirty="0" smtClean="0">
                <a:solidFill>
                  <a:srgbClr val="C00000"/>
                </a:solidFill>
              </a:rPr>
              <a:t>by 100 gram of Fat /Oil .</a:t>
            </a:r>
          </a:p>
          <a:p>
            <a:r>
              <a:rPr lang="en-US" sz="4800" dirty="0" smtClean="0"/>
              <a:t>Iodine Number is calculated by method of </a:t>
            </a:r>
            <a:r>
              <a:rPr lang="en-US" sz="4800" b="1" dirty="0" smtClean="0"/>
              <a:t>Iodometry.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Use Of Iodine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Iodine number is useful to know </a:t>
            </a:r>
            <a:endParaRPr lang="en-US" sz="4800" dirty="0" smtClean="0"/>
          </a:p>
          <a:p>
            <a:r>
              <a:rPr lang="en-US" sz="4800" dirty="0" smtClean="0"/>
              <a:t>The </a:t>
            </a:r>
            <a:r>
              <a:rPr lang="en-US" sz="4800" b="1" dirty="0" smtClean="0"/>
              <a:t>index of unsaturation </a:t>
            </a:r>
            <a:r>
              <a:rPr lang="en-US" sz="4800" dirty="0"/>
              <a:t>and </a:t>
            </a:r>
            <a:r>
              <a:rPr lang="en-US" sz="4800" b="1" dirty="0">
                <a:solidFill>
                  <a:srgbClr val="C00000"/>
                </a:solidFill>
              </a:rPr>
              <a:t>content of unsaturated fatty acids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/>
              <a:t>present in the Fat/Oil.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5553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610600" cy="541020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Iodine number is </a:t>
            </a:r>
            <a:r>
              <a:rPr lang="en-US" sz="4800" b="1" dirty="0" smtClean="0"/>
              <a:t>directly proportional</a:t>
            </a:r>
            <a:r>
              <a:rPr lang="en-US" sz="4800" dirty="0" smtClean="0"/>
              <a:t> to </a:t>
            </a:r>
            <a:r>
              <a:rPr lang="en-US" sz="4800" b="1" dirty="0" smtClean="0">
                <a:solidFill>
                  <a:srgbClr val="C00000"/>
                </a:solidFill>
              </a:rPr>
              <a:t>unsaturated bonds of PUFAs </a:t>
            </a:r>
            <a:r>
              <a:rPr lang="en-US" sz="4800" dirty="0" smtClean="0"/>
              <a:t>in a Fat/Oil.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b="1" dirty="0" smtClean="0"/>
              <a:t>High value of Iodine number </a:t>
            </a:r>
            <a:r>
              <a:rPr lang="en-US" sz="4800" dirty="0" smtClean="0"/>
              <a:t>of oil </a:t>
            </a:r>
            <a:r>
              <a:rPr lang="en-US" sz="4800" b="1" dirty="0" smtClean="0">
                <a:solidFill>
                  <a:srgbClr val="C00000"/>
                </a:solidFill>
              </a:rPr>
              <a:t>indicates more content of Unsaturated Fatty acids </a:t>
            </a:r>
            <a:r>
              <a:rPr lang="en-US" sz="4800" dirty="0" smtClean="0"/>
              <a:t>in it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66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1"/>
          <a:ext cx="9144000" cy="681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Name Of Oils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Iodine Number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Coconut Oil</a:t>
                      </a:r>
                    </a:p>
                    <a:p>
                      <a:r>
                        <a:rPr lang="en-US" sz="3600" dirty="0" smtClean="0"/>
                        <a:t>Butter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7-10 </a:t>
                      </a:r>
                      <a:r>
                        <a:rPr lang="en-US" sz="3600" b="1" dirty="0" smtClean="0"/>
                        <a:t>(Least)</a:t>
                      </a:r>
                    </a:p>
                    <a:p>
                      <a:r>
                        <a:rPr lang="en-US" sz="3600" dirty="0" smtClean="0"/>
                        <a:t>25-28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Ground Nut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85-100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Sunflower Oil</a:t>
                      </a:r>
                    </a:p>
                    <a:p>
                      <a:r>
                        <a:rPr lang="en-US" sz="3600" dirty="0" smtClean="0"/>
                        <a:t>Soya bean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125-145</a:t>
                      </a:r>
                    </a:p>
                    <a:p>
                      <a:r>
                        <a:rPr lang="en-US" sz="3600" dirty="0" smtClean="0"/>
                        <a:t>135-150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Linseed Oil /Flax seed</a:t>
                      </a:r>
                    </a:p>
                    <a:p>
                      <a:r>
                        <a:rPr lang="en-US" sz="3600" dirty="0" smtClean="0"/>
                        <a:t>                      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175-200 </a:t>
                      </a:r>
                      <a:r>
                        <a:rPr lang="en-US" sz="3600" b="1" dirty="0" smtClean="0"/>
                        <a:t>(Highest)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70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84" y="838200"/>
            <a:ext cx="9111916" cy="5486400"/>
          </a:xfrm>
        </p:spPr>
        <p:txBody>
          <a:bodyPr/>
          <a:lstStyle/>
          <a:p>
            <a:r>
              <a:rPr lang="en-US" sz="3300" b="1" dirty="0"/>
              <a:t>Three Main  Classes of Lipids are:</a:t>
            </a:r>
          </a:p>
          <a:p>
            <a:pPr marL="0" indent="0">
              <a:buNone/>
            </a:pPr>
            <a:endParaRPr lang="en-US" sz="3300" b="1" dirty="0"/>
          </a:p>
          <a:p>
            <a:pPr marL="1066419" lvl="1" indent="-771525">
              <a:buFont typeface="+mj-lt"/>
              <a:buAutoNum type="romanLcPeriod"/>
            </a:pPr>
            <a:r>
              <a:rPr lang="en-US" sz="4400" b="1" dirty="0">
                <a:solidFill>
                  <a:srgbClr val="C00000"/>
                </a:solidFill>
              </a:rPr>
              <a:t>Simple Lipids</a:t>
            </a:r>
          </a:p>
          <a:p>
            <a:pPr marL="1066419" lvl="1" indent="-771525">
              <a:buFont typeface="+mj-lt"/>
              <a:buAutoNum type="romanLcPeriod"/>
            </a:pPr>
            <a:r>
              <a:rPr lang="en-US" sz="4400" b="1" dirty="0">
                <a:solidFill>
                  <a:srgbClr val="C00000"/>
                </a:solidFill>
              </a:rPr>
              <a:t>Compound /Complex Lipids</a:t>
            </a:r>
          </a:p>
          <a:p>
            <a:pPr marL="1066419" lvl="1" indent="-771525">
              <a:buFont typeface="+mj-lt"/>
              <a:buAutoNum type="romanLcPeriod"/>
            </a:pPr>
            <a:r>
              <a:rPr lang="en-US" sz="4400" b="1" dirty="0">
                <a:solidFill>
                  <a:srgbClr val="C00000"/>
                </a:solidFill>
              </a:rPr>
              <a:t>Derived Lipids</a:t>
            </a:r>
          </a:p>
        </p:txBody>
      </p:sp>
    </p:spTree>
    <p:extLst>
      <p:ext uri="{BB962C8B-B14F-4D97-AF65-F5344CB8AC3E}">
        <p14:creationId xmlns:p14="http://schemas.microsoft.com/office/powerpoint/2010/main" val="25465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458200" cy="5257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Determination of Iodine number </a:t>
            </a:r>
            <a:r>
              <a:rPr lang="en-US" sz="4000" b="1" dirty="0" smtClean="0">
                <a:solidFill>
                  <a:srgbClr val="C00000"/>
                </a:solidFill>
              </a:rPr>
              <a:t>helps in knowing the degree of adulteration </a:t>
            </a:r>
            <a:r>
              <a:rPr lang="en-US" sz="4000" dirty="0" smtClean="0"/>
              <a:t>of tested  oil sample.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If </a:t>
            </a:r>
            <a:r>
              <a:rPr lang="en-US" sz="4000" b="1" dirty="0" smtClean="0"/>
              <a:t>Linseed oil is adulterated </a:t>
            </a:r>
            <a:r>
              <a:rPr lang="en-US" sz="4000" dirty="0" smtClean="0"/>
              <a:t>with an oil whose content is high in </a:t>
            </a:r>
            <a:r>
              <a:rPr lang="en-US" sz="4000" b="1" dirty="0" smtClean="0"/>
              <a:t>saturated fatty acids </a:t>
            </a:r>
            <a:r>
              <a:rPr lang="en-US" sz="4000" dirty="0" smtClean="0"/>
              <a:t>will </a:t>
            </a:r>
            <a:r>
              <a:rPr lang="en-US" sz="4000" b="1" dirty="0" smtClean="0">
                <a:solidFill>
                  <a:srgbClr val="C00000"/>
                </a:solidFill>
              </a:rPr>
              <a:t>give lower Iodine number than the reference values.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Saponification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991600" cy="5181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Saponification number is </a:t>
            </a:r>
            <a:r>
              <a:rPr lang="en-US" sz="4000" b="1" dirty="0" smtClean="0"/>
              <a:t>milligram/number of KOH molecules required to </a:t>
            </a:r>
            <a:r>
              <a:rPr lang="en-US" sz="4000" b="1" dirty="0" smtClean="0">
                <a:solidFill>
                  <a:srgbClr val="C00000"/>
                </a:solidFill>
              </a:rPr>
              <a:t>hydrolyze  and saponify one gram of Fat/Oil</a:t>
            </a:r>
            <a:r>
              <a:rPr lang="en-US" sz="4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70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106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/>
              <a:t>S</a:t>
            </a:r>
            <a:r>
              <a:rPr lang="en-US" sz="4800" dirty="0" smtClean="0"/>
              <a:t>aponification </a:t>
            </a:r>
            <a:r>
              <a:rPr lang="en-US" sz="4800" dirty="0"/>
              <a:t>number gives the </a:t>
            </a:r>
            <a:r>
              <a:rPr lang="en-US" sz="4800" b="1" dirty="0">
                <a:solidFill>
                  <a:srgbClr val="C00000"/>
                </a:solidFill>
              </a:rPr>
              <a:t>idea of molecular size/chain length of </a:t>
            </a:r>
            <a:r>
              <a:rPr lang="en-US" sz="4800" b="1" dirty="0" smtClean="0">
                <a:solidFill>
                  <a:srgbClr val="C00000"/>
                </a:solidFill>
              </a:rPr>
              <a:t>Fatty </a:t>
            </a:r>
            <a:r>
              <a:rPr lang="en-US" sz="4800" b="1" dirty="0">
                <a:solidFill>
                  <a:srgbClr val="C00000"/>
                </a:solidFill>
              </a:rPr>
              <a:t>acids </a:t>
            </a:r>
            <a:r>
              <a:rPr lang="en-US" sz="4800" dirty="0"/>
              <a:t>present in 1 gram of Fat</a:t>
            </a:r>
            <a:r>
              <a:rPr lang="en-US" sz="4800" dirty="0" smtClean="0"/>
              <a:t>.</a:t>
            </a:r>
          </a:p>
          <a:p>
            <a:r>
              <a:rPr lang="en-US" sz="4800" dirty="0"/>
              <a:t>1 gram of Fat/oil with </a:t>
            </a:r>
            <a:r>
              <a:rPr lang="en-US" sz="4800" b="1" dirty="0"/>
              <a:t>long chain fatty acids </a:t>
            </a:r>
            <a:r>
              <a:rPr lang="en-US" sz="4800" dirty="0"/>
              <a:t>has </a:t>
            </a:r>
            <a:r>
              <a:rPr lang="en-US" sz="4800" b="1" dirty="0"/>
              <a:t>lower saponification number.</a:t>
            </a:r>
          </a:p>
          <a:p>
            <a:r>
              <a:rPr lang="en-US" sz="4800" dirty="0" smtClean="0"/>
              <a:t>1 </a:t>
            </a:r>
            <a:r>
              <a:rPr lang="en-US" sz="4800" dirty="0"/>
              <a:t>gram of oil containing </a:t>
            </a:r>
            <a:r>
              <a:rPr lang="en-US" sz="4800" b="1" dirty="0"/>
              <a:t>short chain fatty </a:t>
            </a:r>
            <a:r>
              <a:rPr lang="en-US" sz="4800" b="1" dirty="0" smtClean="0"/>
              <a:t>acids has high Saponification number.</a:t>
            </a:r>
            <a:endParaRPr lang="en-US" sz="4800" b="1" dirty="0"/>
          </a:p>
          <a:p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953000"/>
          </a:xfrm>
        </p:spPr>
        <p:txBody>
          <a:bodyPr>
            <a:normAutofit/>
          </a:bodyPr>
          <a:lstStyle/>
          <a:p>
            <a:r>
              <a:rPr lang="en-US" sz="4400" dirty="0"/>
              <a:t>1 gram Oil with </a:t>
            </a:r>
            <a:r>
              <a:rPr lang="en-US" sz="4400" b="1" dirty="0"/>
              <a:t>short chain fatty acids </a:t>
            </a:r>
            <a:r>
              <a:rPr lang="en-US" sz="4400" dirty="0"/>
              <a:t>has </a:t>
            </a:r>
            <a:r>
              <a:rPr lang="en-US" sz="4400" b="1" dirty="0">
                <a:solidFill>
                  <a:srgbClr val="C00000"/>
                </a:solidFill>
              </a:rPr>
              <a:t>higher saponification number.</a:t>
            </a:r>
          </a:p>
          <a:p>
            <a:r>
              <a:rPr lang="en-US" sz="4400" dirty="0"/>
              <a:t>Since it has </a:t>
            </a:r>
            <a:r>
              <a:rPr lang="en-US" sz="4400" b="1" dirty="0"/>
              <a:t>more COOH groups for KOH reaction.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738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1 gram </a:t>
            </a:r>
            <a:r>
              <a:rPr lang="en-US" sz="4800" b="1" dirty="0" smtClean="0"/>
              <a:t>Fat/Oil with long chain fatty acids has low saponification </a:t>
            </a:r>
            <a:r>
              <a:rPr lang="en-US" sz="4800" dirty="0" smtClean="0"/>
              <a:t>number.</a:t>
            </a:r>
          </a:p>
          <a:p>
            <a:r>
              <a:rPr lang="en-US" sz="4800" dirty="0" smtClean="0"/>
              <a:t>Since in 1 gram of Fat has </a:t>
            </a:r>
            <a:r>
              <a:rPr lang="en-US" sz="4800" b="1" dirty="0" smtClean="0">
                <a:solidFill>
                  <a:srgbClr val="C00000"/>
                </a:solidFill>
              </a:rPr>
              <a:t>few -COOH groups of fatty acids to react with KOH.</a:t>
            </a:r>
          </a:p>
        </p:txBody>
      </p:sp>
    </p:spTree>
    <p:extLst>
      <p:ext uri="{BB962C8B-B14F-4D97-AF65-F5344CB8AC3E}">
        <p14:creationId xmlns:p14="http://schemas.microsoft.com/office/powerpoint/2010/main" val="5154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1"/>
          <a:ext cx="9144000" cy="6972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Oils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Saponification Number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589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Coconut 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250-260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Butter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230-250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Jojoba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dirty="0" smtClean="0"/>
                        <a:t>Oil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69- 80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Olive Oil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135-142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0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Acid 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Acid number is </a:t>
            </a:r>
            <a:r>
              <a:rPr lang="en-US" sz="4400" b="1" dirty="0" smtClean="0"/>
              <a:t>milligram of KOH required </a:t>
            </a:r>
            <a:r>
              <a:rPr lang="en-US" sz="4400" b="1" dirty="0" smtClean="0">
                <a:solidFill>
                  <a:srgbClr val="C00000"/>
                </a:solidFill>
              </a:rPr>
              <a:t>for complete neutralization</a:t>
            </a:r>
            <a:r>
              <a:rPr lang="en-US" sz="4400" dirty="0" smtClean="0"/>
              <a:t> of </a:t>
            </a:r>
            <a:r>
              <a:rPr lang="en-US" sz="4400" b="1" dirty="0" smtClean="0">
                <a:solidFill>
                  <a:srgbClr val="0070C0"/>
                </a:solidFill>
              </a:rPr>
              <a:t>free fatty acids </a:t>
            </a:r>
            <a:r>
              <a:rPr lang="en-US" sz="4400" b="1" dirty="0" smtClean="0"/>
              <a:t>present in one gram of Fat/Oil.</a:t>
            </a:r>
          </a:p>
          <a:p>
            <a:r>
              <a:rPr lang="en-US" sz="4400" dirty="0" smtClean="0"/>
              <a:t>Acid number checks the </a:t>
            </a:r>
            <a:r>
              <a:rPr lang="en-US" sz="4400" b="1" dirty="0" smtClean="0"/>
              <a:t>purity of Refined oils.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7322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448800" cy="6477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Refined oils are free from free fatty acids and has zero Acid number.</a:t>
            </a:r>
          </a:p>
          <a:p>
            <a:r>
              <a:rPr lang="en-US" sz="4800" dirty="0" smtClean="0"/>
              <a:t>Increased Acid number of refined oil suggests bacterial/chemical contamination and unsafe for human consumption.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4843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Reichert Meissl (RM)Number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RM number is </a:t>
            </a:r>
            <a:r>
              <a:rPr lang="en-US" sz="4800" b="1" dirty="0" smtClean="0"/>
              <a:t>0.1 N KOH required for complete neutralization of </a:t>
            </a:r>
            <a:r>
              <a:rPr lang="en-US" sz="4800" b="1" dirty="0" smtClean="0">
                <a:solidFill>
                  <a:srgbClr val="0070C0"/>
                </a:solidFill>
              </a:rPr>
              <a:t>soluble volatile fatty acids</a:t>
            </a:r>
            <a:r>
              <a:rPr lang="en-US" sz="4800" b="1" dirty="0" smtClean="0">
                <a:solidFill>
                  <a:srgbClr val="C00000"/>
                </a:solidFill>
              </a:rPr>
              <a:t> distilled from 5 gram of Fat 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389120"/>
          </a:xfrm>
        </p:spPr>
        <p:txBody>
          <a:bodyPr>
            <a:noAutofit/>
          </a:bodyPr>
          <a:lstStyle/>
          <a:p>
            <a:r>
              <a:rPr lang="en-US" sz="6000" b="1" dirty="0"/>
              <a:t>R.M Number </a:t>
            </a:r>
            <a:r>
              <a:rPr lang="en-US" sz="6000" dirty="0"/>
              <a:t>of </a:t>
            </a:r>
            <a:r>
              <a:rPr lang="en-US" sz="6000" dirty="0">
                <a:solidFill>
                  <a:srgbClr val="C00000"/>
                </a:solidFill>
              </a:rPr>
              <a:t>Butter is </a:t>
            </a:r>
            <a:r>
              <a:rPr lang="en-US" sz="6000" dirty="0" smtClean="0">
                <a:solidFill>
                  <a:srgbClr val="C00000"/>
                </a:solidFill>
              </a:rPr>
              <a:t>25-30.</a:t>
            </a:r>
          </a:p>
          <a:p>
            <a:pPr marL="0" indent="0">
              <a:buNone/>
            </a:pPr>
            <a:endParaRPr lang="en-US" sz="6000" dirty="0">
              <a:solidFill>
                <a:srgbClr val="C00000"/>
              </a:solidFill>
            </a:endParaRPr>
          </a:p>
          <a:p>
            <a:r>
              <a:rPr lang="en-US" sz="6000" dirty="0"/>
              <a:t>The R.M number of other  </a:t>
            </a:r>
            <a:r>
              <a:rPr lang="en-US" sz="6000" b="1" dirty="0">
                <a:solidFill>
                  <a:srgbClr val="C00000"/>
                </a:solidFill>
              </a:rPr>
              <a:t>edible oils is less than 1.</a:t>
            </a:r>
          </a:p>
          <a:p>
            <a:pPr marL="0" indent="0">
              <a:buNone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619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1. Simple Lipids/Neutral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991600" cy="2800350"/>
          </a:xfrm>
        </p:spPr>
        <p:txBody>
          <a:bodyPr>
            <a:normAutofit fontScale="92500" lnSpcReduction="20000"/>
          </a:bodyPr>
          <a:lstStyle/>
          <a:p>
            <a:r>
              <a:rPr lang="en-US" sz="4950" dirty="0"/>
              <a:t>Chemically Simple Lipids are:</a:t>
            </a:r>
          </a:p>
          <a:p>
            <a:pPr marL="0" indent="0">
              <a:buNone/>
            </a:pPr>
            <a:endParaRPr lang="en-US" sz="4950" dirty="0"/>
          </a:p>
          <a:p>
            <a:r>
              <a:rPr lang="en-US" sz="4950" b="1" dirty="0">
                <a:solidFill>
                  <a:srgbClr val="C00000"/>
                </a:solidFill>
              </a:rPr>
              <a:t>Esters of Fatty acids with an Alcohol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4910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524000"/>
            <a:ext cx="8458200" cy="5334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R.M number is useful in testing the purity of butter</a:t>
            </a:r>
          </a:p>
          <a:p>
            <a:r>
              <a:rPr lang="en-US" sz="4400" dirty="0" smtClean="0"/>
              <a:t>Since it </a:t>
            </a:r>
            <a:r>
              <a:rPr lang="en-US" sz="4400" b="1" dirty="0" smtClean="0"/>
              <a:t>contains good concentration of free volatile fatty acids </a:t>
            </a:r>
            <a:r>
              <a:rPr lang="en-US" sz="4400" dirty="0" smtClean="0"/>
              <a:t>viz: </a:t>
            </a:r>
            <a:r>
              <a:rPr lang="en-US" sz="4400" b="1" dirty="0" smtClean="0">
                <a:solidFill>
                  <a:srgbClr val="C00000"/>
                </a:solidFill>
              </a:rPr>
              <a:t>Butyric, Caproic and Caprylic acid.</a:t>
            </a:r>
          </a:p>
        </p:txBody>
      </p:sp>
    </p:spTree>
    <p:extLst>
      <p:ext uri="{BB962C8B-B14F-4D97-AF65-F5344CB8AC3E}">
        <p14:creationId xmlns:p14="http://schemas.microsoft.com/office/powerpoint/2010/main" val="25475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686800" cy="4389120"/>
          </a:xfrm>
        </p:spPr>
        <p:txBody>
          <a:bodyPr/>
          <a:lstStyle/>
          <a:p>
            <a:r>
              <a:rPr lang="en-US" sz="6600" b="1" dirty="0">
                <a:solidFill>
                  <a:srgbClr val="C00000"/>
                </a:solidFill>
              </a:rPr>
              <a:t>Adulteration of butter reduces its R.M number.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Differentiation Between </a:t>
            </a:r>
            <a:br>
              <a:rPr lang="en-US" b="1" dirty="0" smtClean="0"/>
            </a:br>
            <a:r>
              <a:rPr lang="en-US" b="1" dirty="0" smtClean="0"/>
              <a:t>Fats And Oils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61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26126"/>
          <a:ext cx="9372600" cy="688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Fats</a:t>
                      </a:r>
                      <a:endParaRPr 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Oils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92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Fats</a:t>
                      </a:r>
                      <a:r>
                        <a:rPr lang="en-US" sz="2400" baseline="0" dirty="0" smtClean="0"/>
                        <a:t> are TAGs composed of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Long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</a:rPr>
                        <a:t> and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Saturated Fatty acid.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Oils</a:t>
                      </a:r>
                      <a:r>
                        <a:rPr lang="en-US" sz="2400" dirty="0" smtClean="0"/>
                        <a:t> are TAGs composed of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short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and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Unsaturated Fatty acids.</a:t>
                      </a:r>
                    </a:p>
                    <a:p>
                      <a:pPr algn="l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Fats solid </a:t>
                      </a:r>
                      <a:r>
                        <a:rPr lang="en-US" sz="2400" dirty="0" smtClean="0"/>
                        <a:t>at room temperature</a:t>
                      </a:r>
                    </a:p>
                    <a:p>
                      <a:pPr algn="l"/>
                      <a:r>
                        <a:rPr lang="en-US" sz="2400" dirty="0" smtClean="0"/>
                        <a:t>Fat has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high melting point 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Oils liquid </a:t>
                      </a:r>
                      <a:r>
                        <a:rPr lang="en-US" sz="2400" dirty="0" smtClean="0"/>
                        <a:t>at room temperature</a:t>
                      </a:r>
                    </a:p>
                    <a:p>
                      <a:pPr algn="l"/>
                      <a:r>
                        <a:rPr lang="en-US" sz="2400" dirty="0" smtClean="0"/>
                        <a:t>Oils have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low melting point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Fats -animal</a:t>
                      </a:r>
                      <a:r>
                        <a:rPr lang="en-US" sz="2400" b="1" baseline="0" dirty="0" smtClean="0"/>
                        <a:t> In Origin</a:t>
                      </a:r>
                    </a:p>
                    <a:p>
                      <a:pPr algn="l"/>
                      <a:r>
                        <a:rPr lang="en-US" sz="2400" b="1" baseline="0" dirty="0" smtClean="0"/>
                        <a:t>Example: Lard (pork Fat)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Oils -Plant in Origin</a:t>
                      </a:r>
                    </a:p>
                    <a:p>
                      <a:pPr algn="l"/>
                      <a:r>
                        <a:rPr lang="en-US" sz="2400" b="1" dirty="0" smtClean="0"/>
                        <a:t>Example: Safflower 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259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Fats </a:t>
                      </a:r>
                      <a:r>
                        <a:rPr lang="en-US" sz="2400" b="1" dirty="0" smtClean="0"/>
                        <a:t>has low antioxidant content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dirty="0" smtClean="0"/>
                        <a:t>and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get easily Rancid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Oils have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/>
                        <a:t>high </a:t>
                      </a:r>
                      <a:r>
                        <a:rPr lang="en-US" sz="2400" b="1" dirty="0" smtClean="0"/>
                        <a:t>antioxidant </a:t>
                      </a:r>
                      <a:r>
                        <a:rPr lang="en-US" sz="2400" dirty="0" smtClean="0"/>
                        <a:t>content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and 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do not get easily Rancid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03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Fats are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more stable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r>
                        <a:rPr lang="en-US" sz="2400" dirty="0" smtClean="0"/>
                        <a:t>Fats 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less metabolizable </a:t>
                      </a:r>
                      <a:r>
                        <a:rPr lang="en-US" sz="2400" dirty="0" smtClean="0"/>
                        <a:t>in body.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Oils </a:t>
                      </a:r>
                      <a:r>
                        <a:rPr lang="en-US" sz="2400" b="1" dirty="0" smtClean="0"/>
                        <a:t>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less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 stable</a:t>
                      </a:r>
                      <a:endParaRPr lang="en-US" sz="24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/>
                      <a:r>
                        <a:rPr lang="en-US" sz="2400" dirty="0" smtClean="0"/>
                        <a:t>Oils are 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readily metabolizable </a:t>
                      </a:r>
                      <a:r>
                        <a:rPr lang="en-US" sz="2400" dirty="0" smtClean="0"/>
                        <a:t>in the body.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7971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/>
                        <a:t>High</a:t>
                      </a:r>
                      <a:r>
                        <a:rPr lang="en-US" sz="2400" b="1" baseline="0" dirty="0" smtClean="0"/>
                        <a:t> content </a:t>
                      </a:r>
                      <a:r>
                        <a:rPr lang="en-US" sz="2400" baseline="0" dirty="0" smtClean="0"/>
                        <a:t>of dietary </a:t>
                      </a:r>
                      <a:r>
                        <a:rPr lang="en-US" sz="2400" b="1" baseline="0" dirty="0" smtClean="0"/>
                        <a:t>Fats 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has high risk for Atherosclerosis.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Oils have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</a:rPr>
                        <a:t>low risk for Atherosclerosis.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7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Study Of</a:t>
            </a:r>
            <a:br>
              <a:rPr lang="en-US" sz="8800" b="1" dirty="0" smtClean="0"/>
            </a:br>
            <a:r>
              <a:rPr lang="en-US" sz="8800" b="1" dirty="0" smtClean="0"/>
              <a:t>Compound Lipids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4218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Compound Lipids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876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Compound lipids are </a:t>
            </a:r>
            <a:r>
              <a:rPr lang="en-US" sz="4800" b="1" dirty="0" smtClean="0"/>
              <a:t>class of Lipids </a:t>
            </a:r>
          </a:p>
          <a:p>
            <a:r>
              <a:rPr lang="en-US" sz="4800" dirty="0"/>
              <a:t>C</a:t>
            </a:r>
            <a:r>
              <a:rPr lang="en-US" sz="4800" dirty="0" smtClean="0"/>
              <a:t>hemically </a:t>
            </a:r>
            <a:r>
              <a:rPr lang="en-US" sz="4800" b="1" dirty="0" smtClean="0"/>
              <a:t>Esters of Fatty acids with Alcohols </a:t>
            </a:r>
            <a:r>
              <a:rPr lang="en-US" sz="4800" b="1" dirty="0">
                <a:solidFill>
                  <a:srgbClr val="C00000"/>
                </a:solidFill>
              </a:rPr>
              <a:t>attached </a:t>
            </a:r>
            <a:r>
              <a:rPr lang="en-US" sz="4800" b="1" dirty="0" smtClean="0">
                <a:solidFill>
                  <a:srgbClr val="C00000"/>
                </a:solidFill>
              </a:rPr>
              <a:t>with Additional groups.</a:t>
            </a:r>
          </a:p>
          <a:p>
            <a:endParaRPr lang="en-US" sz="4800" dirty="0" smtClean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206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r>
              <a:rPr lang="en-US" sz="3600" b="1" dirty="0"/>
              <a:t>A</a:t>
            </a:r>
            <a:r>
              <a:rPr lang="en-US" sz="3600" b="1" dirty="0" smtClean="0"/>
              <a:t>dditional </a:t>
            </a:r>
            <a:r>
              <a:rPr lang="en-US" sz="3600" b="1" dirty="0"/>
              <a:t> </a:t>
            </a:r>
            <a:r>
              <a:rPr lang="en-US" sz="3600" b="1" dirty="0" smtClean="0"/>
              <a:t>Groups </a:t>
            </a:r>
            <a:r>
              <a:rPr lang="en-US" sz="3600" dirty="0" smtClean="0"/>
              <a:t>in </a:t>
            </a:r>
            <a:r>
              <a:rPr lang="en-US" sz="3600" b="1" dirty="0" smtClean="0"/>
              <a:t>Compound </a:t>
            </a:r>
            <a:r>
              <a:rPr lang="en-US" sz="3600" b="1" dirty="0"/>
              <a:t>Lipids </a:t>
            </a:r>
            <a:r>
              <a:rPr lang="en-US" sz="3600" dirty="0"/>
              <a:t>may be either of these: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Phosphoric </a:t>
            </a:r>
            <a:r>
              <a:rPr lang="en-US" sz="4800" b="1" dirty="0" smtClean="0">
                <a:solidFill>
                  <a:srgbClr val="C00000"/>
                </a:solidFill>
              </a:rPr>
              <a:t>acid 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Nitrogenous </a:t>
            </a:r>
            <a:r>
              <a:rPr lang="en-US" sz="4800" b="1" dirty="0">
                <a:solidFill>
                  <a:srgbClr val="C00000"/>
                </a:solidFill>
              </a:rPr>
              <a:t>Base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Carbohydrate moieties 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Proteins</a:t>
            </a:r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Sulfate groups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671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088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 Main Compound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Phospholipids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Glycolipids</a:t>
            </a:r>
          </a:p>
          <a:p>
            <a:r>
              <a:rPr lang="en-US" sz="6600" b="1" dirty="0" smtClean="0">
                <a:solidFill>
                  <a:srgbClr val="C00000"/>
                </a:solidFill>
              </a:rPr>
              <a:t>Lipoproteins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Phospholipids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3823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Phospholipids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67800" cy="52578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Compound Lipids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Components:</a:t>
            </a:r>
          </a:p>
          <a:p>
            <a:pPr lvl="1"/>
            <a:r>
              <a:rPr lang="en-US" b="1" dirty="0" smtClean="0"/>
              <a:t>Alcohol</a:t>
            </a:r>
            <a:r>
              <a:rPr lang="en-US" dirty="0" smtClean="0"/>
              <a:t>- Glycerol/Sphingol</a:t>
            </a:r>
          </a:p>
          <a:p>
            <a:pPr lvl="1"/>
            <a:r>
              <a:rPr lang="en-US" b="1" dirty="0" smtClean="0"/>
              <a:t>Fatty Acids- </a:t>
            </a:r>
            <a:r>
              <a:rPr lang="en-US" dirty="0" smtClean="0"/>
              <a:t>PUFAs and SFAs</a:t>
            </a:r>
          </a:p>
          <a:p>
            <a:pPr lvl="1"/>
            <a:r>
              <a:rPr lang="en-US" b="1" dirty="0" smtClean="0"/>
              <a:t>Additional Group- </a:t>
            </a:r>
            <a:r>
              <a:rPr lang="en-US" dirty="0" smtClean="0"/>
              <a:t>Phosphoric acid and Nitrogenous /Non Nitrogenous moiety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Nature</a:t>
            </a:r>
            <a:r>
              <a:rPr lang="en-US" dirty="0" smtClean="0"/>
              <a:t>- Amphipathic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0"/>
            <a:ext cx="4038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1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5811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Sub Classes Of </a:t>
            </a:r>
            <a:r>
              <a:rPr lang="en-US" b="1" dirty="0"/>
              <a:t>Simple </a:t>
            </a:r>
            <a:r>
              <a:rPr lang="en-US" b="1" dirty="0" smtClean="0"/>
              <a:t>Lipids </a:t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Based On Alcohol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4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991600" cy="6096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Phospholipids (PL)  Chemically </a:t>
            </a:r>
            <a:r>
              <a:rPr lang="en-US" sz="4000" b="1" dirty="0"/>
              <a:t>P</a:t>
            </a:r>
            <a:r>
              <a:rPr lang="en-US" sz="4000" b="1" dirty="0" smtClean="0"/>
              <a:t>ossess:</a:t>
            </a:r>
          </a:p>
          <a:p>
            <a:pPr marL="0" indent="0" algn="ctr">
              <a:buNone/>
            </a:pPr>
            <a:endParaRPr lang="en-US" sz="4000" dirty="0"/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Fatty acids </a:t>
            </a:r>
            <a:r>
              <a:rPr lang="en-US" sz="4000" dirty="0"/>
              <a:t>esterified to </a:t>
            </a:r>
            <a:r>
              <a:rPr lang="en-US" sz="4000" b="1" dirty="0">
                <a:solidFill>
                  <a:srgbClr val="C00000"/>
                </a:solidFill>
              </a:rPr>
              <a:t>Alcohol</a:t>
            </a:r>
            <a:r>
              <a:rPr lang="en-US" sz="4000" dirty="0"/>
              <a:t> and </a:t>
            </a:r>
            <a:endParaRPr lang="en-US" sz="4000" dirty="0" smtClean="0"/>
          </a:p>
          <a:p>
            <a:pPr marL="457200" lvl="1" indent="0">
              <a:buNone/>
            </a:pPr>
            <a:endParaRPr lang="en-US" sz="4000" dirty="0"/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Phosphoric acid </a:t>
            </a:r>
            <a:r>
              <a:rPr lang="en-US" sz="4000" dirty="0"/>
              <a:t>attached with </a:t>
            </a:r>
            <a:r>
              <a:rPr lang="en-US" sz="4000" b="1" dirty="0"/>
              <a:t>N</a:t>
            </a:r>
            <a:r>
              <a:rPr lang="en-US" sz="4000" b="1" dirty="0" smtClean="0"/>
              <a:t>itrogenous </a:t>
            </a:r>
            <a:r>
              <a:rPr lang="en-US" sz="4000" dirty="0"/>
              <a:t>/</a:t>
            </a:r>
            <a:r>
              <a:rPr lang="en-US" sz="4000" b="1" dirty="0" smtClean="0"/>
              <a:t>non </a:t>
            </a:r>
            <a:r>
              <a:rPr lang="en-US" sz="4000" b="1" dirty="0"/>
              <a:t>nitrogenous base.</a:t>
            </a:r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162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/>
              <a:t>Types Of Phospholipds</a:t>
            </a:r>
            <a:endParaRPr lang="en-US" sz="8000" dirty="0"/>
          </a:p>
        </p:txBody>
      </p:sp>
      <p:sp>
        <p:nvSpPr>
          <p:cNvPr id="3" name="Rectangle 2"/>
          <p:cNvSpPr/>
          <p:nvPr/>
        </p:nvSpPr>
        <p:spPr>
          <a:xfrm>
            <a:off x="0" y="4038600"/>
            <a:ext cx="9296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Based </a:t>
            </a:r>
            <a:r>
              <a:rPr lang="en-US" sz="4400" b="1" dirty="0" smtClean="0">
                <a:solidFill>
                  <a:srgbClr val="0070C0"/>
                </a:solidFill>
              </a:rPr>
              <a:t>upon </a:t>
            </a:r>
            <a:r>
              <a:rPr lang="en-US" sz="4400" b="1" dirty="0">
                <a:solidFill>
                  <a:srgbClr val="0070C0"/>
                </a:solidFill>
              </a:rPr>
              <a:t>Alcohol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4400" b="1" dirty="0"/>
              <a:t>P</a:t>
            </a:r>
            <a:r>
              <a:rPr lang="en-US" sz="4400" b="1" dirty="0" smtClean="0"/>
              <a:t>resent </a:t>
            </a:r>
            <a:r>
              <a:rPr lang="en-US" sz="4400" b="1" dirty="0"/>
              <a:t>in Phospholipid structure </a:t>
            </a:r>
          </a:p>
        </p:txBody>
      </p:sp>
    </p:spTree>
    <p:extLst>
      <p:ext uri="{BB962C8B-B14F-4D97-AF65-F5344CB8AC3E}">
        <p14:creationId xmlns:p14="http://schemas.microsoft.com/office/powerpoint/2010/main" val="4692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"/>
            <a:ext cx="9448800" cy="659892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Two Types of Phospholipids </a:t>
            </a:r>
            <a:r>
              <a:rPr lang="en-US" sz="4000" b="1" dirty="0" smtClean="0"/>
              <a:t>are :</a:t>
            </a:r>
          </a:p>
          <a:p>
            <a:pPr marL="0" indent="0">
              <a:buNone/>
            </a:pPr>
            <a:endParaRPr lang="en-US" sz="4000" b="1" dirty="0" smtClean="0"/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Glycerophospholipids: </a:t>
            </a:r>
          </a:p>
          <a:p>
            <a:pPr marL="36576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/>
              <a:t>Glycerol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/>
              <a:t>containing Phospholipids </a:t>
            </a:r>
          </a:p>
          <a:p>
            <a:pPr marL="365760" lvl="1" indent="0">
              <a:buNone/>
            </a:pPr>
            <a:endParaRPr lang="en-US" sz="4000" dirty="0" smtClean="0"/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Sphingophospholipids: </a:t>
            </a:r>
          </a:p>
          <a:p>
            <a:pPr marL="457200" lvl="1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smtClean="0"/>
              <a:t>Sphingosine/ Sphingol </a:t>
            </a:r>
            <a:r>
              <a:rPr lang="en-US" sz="4000" dirty="0" smtClean="0"/>
              <a:t>containing Phospholipids.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48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Glycerophospholipids</a:t>
            </a:r>
            <a:r>
              <a:rPr lang="en-US" sz="6000" b="1" dirty="0" smtClean="0"/>
              <a:t>/</a:t>
            </a:r>
            <a:br>
              <a:rPr lang="en-US" sz="6000" b="1" dirty="0" smtClean="0"/>
            </a:br>
            <a:r>
              <a:rPr lang="en-US" sz="6000" b="1" dirty="0" smtClean="0"/>
              <a:t>Glycerophosphatides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081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Names &amp; Structures 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OF </a:t>
            </a:r>
            <a:br>
              <a:rPr lang="en-US" sz="6000" b="1" dirty="0" smtClean="0"/>
            </a:br>
            <a:r>
              <a:rPr lang="en-US" sz="6000" b="1" dirty="0" smtClean="0"/>
              <a:t>7 Glycerophospholipids</a:t>
            </a:r>
            <a:br>
              <a:rPr lang="en-US" sz="6000" b="1" dirty="0" smtClean="0"/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0479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ospholi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6400800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Simplest Glycerophospholipid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PHOSPHATIDIC  ACID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7" y="76200"/>
            <a:ext cx="9111803" cy="7086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Depending upon Nitrogenous and Non Nitrogenous moiety attached.</a:t>
            </a:r>
          </a:p>
          <a:p>
            <a:pPr marL="0" indent="0" algn="ctr">
              <a:buNone/>
            </a:pPr>
            <a:endParaRPr lang="en-US" sz="4000" b="1" dirty="0" smtClean="0"/>
          </a:p>
          <a:p>
            <a:r>
              <a:rPr lang="en-US" sz="3200" b="1" dirty="0" smtClean="0">
                <a:solidFill>
                  <a:srgbClr val="C00000"/>
                </a:solidFill>
              </a:rPr>
              <a:t>Examples of 7 Glycerophospholipids  are: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Phosphatidic Acid </a:t>
            </a:r>
            <a:r>
              <a:rPr lang="en-US" sz="3200" b="1" dirty="0" smtClean="0">
                <a:solidFill>
                  <a:srgbClr val="0070C0"/>
                </a:solidFill>
              </a:rPr>
              <a:t>(Simplest PL)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</a:t>
            </a:r>
            <a:r>
              <a:rPr lang="en-US" sz="3200" b="1" dirty="0" smtClean="0">
                <a:solidFill>
                  <a:srgbClr val="0070C0"/>
                </a:solidFill>
              </a:rPr>
              <a:t>Choline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(Lecithin)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</a:t>
            </a:r>
            <a:r>
              <a:rPr lang="en-US" sz="3200" b="1" dirty="0" smtClean="0">
                <a:solidFill>
                  <a:srgbClr val="0070C0"/>
                </a:solidFill>
              </a:rPr>
              <a:t>Ethanolamine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(Cephalin)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</a:t>
            </a:r>
            <a:r>
              <a:rPr lang="en-US" sz="3200" b="1" dirty="0" smtClean="0">
                <a:solidFill>
                  <a:srgbClr val="0070C0"/>
                </a:solidFill>
              </a:rPr>
              <a:t> Serine </a:t>
            </a:r>
            <a:r>
              <a:rPr lang="en-US" sz="3200" b="1" dirty="0">
                <a:solidFill>
                  <a:srgbClr val="C00000"/>
                </a:solidFill>
              </a:rPr>
              <a:t>(Cephalin</a:t>
            </a:r>
            <a:r>
              <a:rPr lang="en-US" sz="3200" b="1" dirty="0" smtClean="0">
                <a:solidFill>
                  <a:srgbClr val="C00000"/>
                </a:solidFill>
              </a:rPr>
              <a:t>)</a:t>
            </a:r>
            <a:endParaRPr lang="en-US" sz="3200" b="1" dirty="0" smtClean="0"/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Phosphatidyl </a:t>
            </a:r>
            <a:r>
              <a:rPr lang="en-US" sz="3200" b="1" dirty="0" smtClean="0">
                <a:solidFill>
                  <a:srgbClr val="0070C0"/>
                </a:solidFill>
              </a:rPr>
              <a:t>Inositol</a:t>
            </a:r>
            <a:r>
              <a:rPr lang="en-US" sz="3200" b="1" dirty="0" smtClean="0"/>
              <a:t>/ </a:t>
            </a:r>
            <a:r>
              <a:rPr lang="en-US" sz="3200" b="1" dirty="0" smtClean="0">
                <a:solidFill>
                  <a:srgbClr val="C00000"/>
                </a:solidFill>
              </a:rPr>
              <a:t>Lipositol 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Phospatid</a:t>
            </a:r>
            <a:r>
              <a:rPr lang="en-US" sz="3200" b="1" dirty="0" smtClean="0">
                <a:solidFill>
                  <a:srgbClr val="C00000"/>
                </a:solidFill>
              </a:rPr>
              <a:t>al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Ethanolamine</a:t>
            </a:r>
            <a:r>
              <a:rPr lang="en-US" sz="3200" b="1" dirty="0" smtClean="0"/>
              <a:t>/ </a:t>
            </a:r>
            <a:r>
              <a:rPr lang="en-US" sz="3200" b="1" dirty="0" smtClean="0">
                <a:solidFill>
                  <a:srgbClr val="C00000"/>
                </a:solidFill>
              </a:rPr>
              <a:t>Plasmalogen</a:t>
            </a:r>
          </a:p>
          <a:p>
            <a:pPr marL="907542" lvl="1" indent="-514350">
              <a:buFont typeface="+mj-lt"/>
              <a:buAutoNum type="arabicPeriod"/>
            </a:pPr>
            <a:r>
              <a:rPr lang="en-US" sz="3200" b="1" dirty="0" smtClean="0"/>
              <a:t>DiPhosphatidyl </a:t>
            </a:r>
            <a:r>
              <a:rPr lang="en-US" sz="3200" b="1" dirty="0" smtClean="0">
                <a:solidFill>
                  <a:srgbClr val="0070C0"/>
                </a:solidFill>
              </a:rPr>
              <a:t>Glycerol </a:t>
            </a:r>
            <a:r>
              <a:rPr lang="en-US" sz="3200" b="1" dirty="0" smtClean="0"/>
              <a:t>/</a:t>
            </a:r>
            <a:r>
              <a:rPr lang="en-US" sz="3200" b="1" dirty="0" smtClean="0">
                <a:solidFill>
                  <a:srgbClr val="C00000"/>
                </a:solidFill>
              </a:rPr>
              <a:t>Cardiolipin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pearsonhighered.com/mathews/OP/PHOSPHA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57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mikeblaber.org/oldwine/BCH4053/Lecture13/phosphatid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199"/>
            <a:ext cx="5257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Phosphatidic Acid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38912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Phosphatidic acid </a:t>
            </a:r>
            <a:r>
              <a:rPr lang="en-US" sz="4000" dirty="0" smtClean="0"/>
              <a:t>is a </a:t>
            </a:r>
            <a:r>
              <a:rPr lang="en-US" sz="4000" b="1" dirty="0" smtClean="0"/>
              <a:t>simplest Glycerophospholipid.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dirty="0" smtClean="0"/>
              <a:t>Phosphatidic acid has Glycerol esterified with </a:t>
            </a:r>
            <a:r>
              <a:rPr lang="en-US" sz="4000" b="1" dirty="0" smtClean="0">
                <a:solidFill>
                  <a:srgbClr val="C00000"/>
                </a:solidFill>
              </a:rPr>
              <a:t>two Fatty acids at C1 and C2 .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C00000"/>
              </a:solidFill>
            </a:endParaRPr>
          </a:p>
          <a:p>
            <a:r>
              <a:rPr lang="en-US" sz="4000" dirty="0" smtClean="0"/>
              <a:t>C3 is esterified with </a:t>
            </a:r>
            <a:r>
              <a:rPr lang="en-US" sz="4000" b="1" dirty="0" smtClean="0"/>
              <a:t>Phosphoric acid.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900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39" y="304800"/>
            <a:ext cx="9144000" cy="6019800"/>
          </a:xfrm>
        </p:spPr>
        <p:txBody>
          <a:bodyPr>
            <a:noAutofit/>
          </a:bodyPr>
          <a:lstStyle/>
          <a:p>
            <a:r>
              <a:rPr lang="en-US" sz="5400" b="1" dirty="0"/>
              <a:t>Phosphatidic acid </a:t>
            </a:r>
            <a:r>
              <a:rPr lang="en-US" sz="5400" b="1" dirty="0" smtClean="0">
                <a:solidFill>
                  <a:srgbClr val="0070C0"/>
                </a:solidFill>
              </a:rPr>
              <a:t>serve as </a:t>
            </a:r>
            <a:r>
              <a:rPr lang="en-US" sz="5400" b="1" dirty="0" smtClean="0"/>
              <a:t>a </a:t>
            </a:r>
            <a:r>
              <a:rPr lang="en-US" sz="5400" b="1" dirty="0" smtClean="0">
                <a:solidFill>
                  <a:srgbClr val="0070C0"/>
                </a:solidFill>
              </a:rPr>
              <a:t>precursor</a:t>
            </a:r>
            <a:r>
              <a:rPr lang="en-US" sz="5400" b="1" dirty="0" smtClean="0"/>
              <a:t> for biosynthesis of </a:t>
            </a:r>
            <a:r>
              <a:rPr lang="en-US" sz="5400" dirty="0" smtClean="0"/>
              <a:t>other </a:t>
            </a:r>
            <a:r>
              <a:rPr lang="en-US" sz="5400" b="1" dirty="0" smtClean="0">
                <a:solidFill>
                  <a:srgbClr val="C00000"/>
                </a:solidFill>
              </a:rPr>
              <a:t>Glycerophospholipids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r>
              <a:rPr lang="en-US" sz="5400" dirty="0" smtClean="0"/>
              <a:t>Either by </a:t>
            </a:r>
            <a:r>
              <a:rPr lang="en-US" sz="5400" b="1" dirty="0" smtClean="0"/>
              <a:t>linking of </a:t>
            </a:r>
          </a:p>
          <a:p>
            <a:pPr lvl="1"/>
            <a:r>
              <a:rPr lang="en-US" sz="5000" b="1" dirty="0" smtClean="0"/>
              <a:t>Nitrogenous </a:t>
            </a:r>
            <a:r>
              <a:rPr lang="en-US" sz="5000" dirty="0" smtClean="0"/>
              <a:t>or </a:t>
            </a:r>
          </a:p>
          <a:p>
            <a:pPr lvl="1"/>
            <a:r>
              <a:rPr lang="en-US" sz="5000" b="1" dirty="0" smtClean="0">
                <a:solidFill>
                  <a:srgbClr val="C00000"/>
                </a:solidFill>
              </a:rPr>
              <a:t>Non nitrogenous base</a:t>
            </a:r>
            <a:endParaRPr lang="en-US" sz="5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314950"/>
          </a:xfrm>
        </p:spPr>
        <p:txBody>
          <a:bodyPr>
            <a:normAutofit/>
          </a:bodyPr>
          <a:lstStyle/>
          <a:p>
            <a:r>
              <a:rPr lang="en-US" sz="3000" b="1" dirty="0"/>
              <a:t>Depending upon the type of   Alcohol :</a:t>
            </a:r>
          </a:p>
          <a:p>
            <a:pPr marL="0" indent="0">
              <a:buNone/>
            </a:pPr>
            <a:endParaRPr lang="en-US" sz="3000" b="1" dirty="0"/>
          </a:p>
          <a:p>
            <a:r>
              <a:rPr lang="en-US" sz="3000" b="1" dirty="0">
                <a:solidFill>
                  <a:srgbClr val="C00000"/>
                </a:solidFill>
              </a:rPr>
              <a:t>Simple Lipids are of two sub  types:</a:t>
            </a:r>
          </a:p>
          <a:p>
            <a:pPr lvl="2"/>
            <a:r>
              <a:rPr lang="en-US" sz="3300" b="1" dirty="0" smtClean="0"/>
              <a:t>Fats/Oils</a:t>
            </a:r>
            <a:r>
              <a:rPr lang="en-US" sz="3300" dirty="0" smtClean="0"/>
              <a:t> -</a:t>
            </a:r>
            <a:r>
              <a:rPr lang="en-US" sz="3300" b="1" dirty="0"/>
              <a:t> </a:t>
            </a:r>
            <a:r>
              <a:rPr lang="en-US" sz="3300" b="1" dirty="0" smtClean="0"/>
              <a:t>Triacylglycerol</a:t>
            </a:r>
            <a:endParaRPr lang="en-US" sz="3300" dirty="0"/>
          </a:p>
          <a:p>
            <a:pPr marL="500634" lvl="2" indent="0">
              <a:buNone/>
            </a:pPr>
            <a:r>
              <a:rPr lang="en-US" sz="3300" b="1" dirty="0">
                <a:solidFill>
                  <a:srgbClr val="C00000"/>
                </a:solidFill>
              </a:rPr>
              <a:t> (Alcohol is  Glycerol)</a:t>
            </a:r>
          </a:p>
          <a:p>
            <a:pPr lvl="2"/>
            <a:r>
              <a:rPr lang="en-US" sz="3300" b="1" dirty="0" smtClean="0"/>
              <a:t>Waxes</a:t>
            </a:r>
            <a:endParaRPr lang="en-US" sz="3300" b="1" dirty="0"/>
          </a:p>
          <a:p>
            <a:pPr marL="500634" lvl="2" indent="0">
              <a:buNone/>
            </a:pPr>
            <a:r>
              <a:rPr lang="en-US" sz="3300" dirty="0">
                <a:solidFill>
                  <a:srgbClr val="C00000"/>
                </a:solidFill>
              </a:rPr>
              <a:t> </a:t>
            </a:r>
            <a:r>
              <a:rPr lang="en-US" sz="3300" b="1" dirty="0">
                <a:solidFill>
                  <a:srgbClr val="C00000"/>
                </a:solidFill>
              </a:rPr>
              <a:t>(Alcohol- Cholesterol/ Retinol)</a:t>
            </a:r>
          </a:p>
        </p:txBody>
      </p:sp>
    </p:spTree>
    <p:extLst>
      <p:ext uri="{BB962C8B-B14F-4D97-AF65-F5344CB8AC3E}">
        <p14:creationId xmlns:p14="http://schemas.microsoft.com/office/powerpoint/2010/main" val="8117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Phosphatidyl Choline/Lecithin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66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p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gure_05_06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915400" cy="438912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Phosphatidyl Choline </a:t>
            </a:r>
            <a:r>
              <a:rPr lang="en-US" sz="4400" dirty="0" smtClean="0"/>
              <a:t>(</a:t>
            </a:r>
            <a:r>
              <a:rPr lang="en-US" sz="4400" b="1" dirty="0" smtClean="0">
                <a:solidFill>
                  <a:srgbClr val="C00000"/>
                </a:solidFill>
              </a:rPr>
              <a:t>Lecithin</a:t>
            </a:r>
            <a:r>
              <a:rPr lang="en-US" sz="4400" dirty="0" smtClean="0"/>
              <a:t>) is most </a:t>
            </a:r>
            <a:r>
              <a:rPr lang="en-US" sz="4400" b="1" dirty="0" smtClean="0">
                <a:solidFill>
                  <a:srgbClr val="C00000"/>
                </a:solidFill>
              </a:rPr>
              <a:t>commonest</a:t>
            </a:r>
            <a:r>
              <a:rPr lang="en-US" sz="4400" dirty="0" smtClean="0"/>
              <a:t> and </a:t>
            </a:r>
            <a:r>
              <a:rPr lang="en-US" sz="4400" b="1" dirty="0" smtClean="0">
                <a:solidFill>
                  <a:srgbClr val="C00000"/>
                </a:solidFill>
              </a:rPr>
              <a:t>abundant</a:t>
            </a:r>
            <a:r>
              <a:rPr lang="en-US" sz="4400" b="1" dirty="0" smtClean="0"/>
              <a:t> Glycerophospholipid </a:t>
            </a:r>
            <a:r>
              <a:rPr lang="en-US" sz="4400" dirty="0" smtClean="0"/>
              <a:t>in body.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89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" y="838200"/>
            <a:ext cx="9144000" cy="563880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Phosphatidyl Choline </a:t>
            </a:r>
            <a:r>
              <a:rPr lang="en-US" sz="4000" dirty="0" smtClean="0"/>
              <a:t>is </a:t>
            </a:r>
            <a:r>
              <a:rPr lang="en-US" sz="4000" dirty="0"/>
              <a:t>commonly called as </a:t>
            </a:r>
            <a:r>
              <a:rPr lang="en-US" sz="4000" b="1" dirty="0">
                <a:solidFill>
                  <a:srgbClr val="C00000"/>
                </a:solidFill>
              </a:rPr>
              <a:t>Lecithin</a:t>
            </a:r>
            <a:r>
              <a:rPr lang="en-US" sz="4000" b="1" dirty="0" smtClean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dirty="0"/>
              <a:t>Derived from word ‘</a:t>
            </a:r>
            <a:r>
              <a:rPr lang="en-US" sz="4000" b="1" dirty="0"/>
              <a:t>Lecithos’ meaning </a:t>
            </a:r>
            <a:r>
              <a:rPr lang="en-US" sz="4000" b="1" dirty="0" smtClean="0"/>
              <a:t>Egg </a:t>
            </a:r>
            <a:r>
              <a:rPr lang="en-US" sz="4000" b="1" dirty="0"/>
              <a:t>Yolk</a:t>
            </a:r>
            <a:r>
              <a:rPr lang="en-US" sz="4000" b="1" dirty="0" smtClean="0"/>
              <a:t>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b="1" dirty="0" smtClean="0"/>
              <a:t>Phosphatidic </a:t>
            </a:r>
            <a:r>
              <a:rPr lang="en-US" sz="4000" b="1" dirty="0"/>
              <a:t>acid </a:t>
            </a:r>
            <a:r>
              <a:rPr lang="en-US" sz="4000" dirty="0" smtClean="0"/>
              <a:t>is linked to a Nitrogenous base Choline to form </a:t>
            </a:r>
            <a:r>
              <a:rPr lang="en-US" sz="4000" b="1" dirty="0" smtClean="0">
                <a:solidFill>
                  <a:srgbClr val="C00000"/>
                </a:solidFill>
              </a:rPr>
              <a:t>Phosphatidyl Choline.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Cephalins</a:t>
            </a:r>
            <a:br>
              <a:rPr lang="en-US" sz="5400" b="1" dirty="0"/>
            </a:b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51020"/>
            <a:ext cx="9144000" cy="4389120"/>
          </a:xfrm>
        </p:spPr>
        <p:txBody>
          <a:bodyPr>
            <a:noAutofit/>
          </a:bodyPr>
          <a:lstStyle/>
          <a:p>
            <a:pPr lvl="1"/>
            <a:r>
              <a:rPr lang="en-US" sz="4800" dirty="0">
                <a:solidFill>
                  <a:srgbClr val="C00000"/>
                </a:solidFill>
              </a:rPr>
              <a:t>T</a:t>
            </a:r>
            <a:r>
              <a:rPr lang="en-US" sz="4800" dirty="0" smtClean="0">
                <a:solidFill>
                  <a:srgbClr val="C00000"/>
                </a:solidFill>
              </a:rPr>
              <a:t>ype </a:t>
            </a:r>
            <a:r>
              <a:rPr lang="en-US" sz="4800" dirty="0">
                <a:solidFill>
                  <a:srgbClr val="C00000"/>
                </a:solidFill>
              </a:rPr>
              <a:t>of </a:t>
            </a:r>
            <a:r>
              <a:rPr lang="en-US" sz="4800" dirty="0" smtClean="0">
                <a:solidFill>
                  <a:srgbClr val="C00000"/>
                </a:solidFill>
              </a:rPr>
              <a:t>Glycerophospholipids</a:t>
            </a:r>
            <a:endParaRPr lang="en-US" sz="4800" dirty="0">
              <a:solidFill>
                <a:srgbClr val="C00000"/>
              </a:solidFill>
            </a:endParaRPr>
          </a:p>
          <a:p>
            <a:pPr lvl="1"/>
            <a:r>
              <a:rPr lang="en-US" sz="4800" dirty="0" smtClean="0"/>
              <a:t>Nitrogen base </a:t>
            </a:r>
            <a:r>
              <a:rPr lang="en-US" sz="4800" dirty="0"/>
              <a:t>is </a:t>
            </a:r>
            <a:r>
              <a:rPr lang="en-US" sz="4800" b="1" dirty="0" smtClean="0">
                <a:solidFill>
                  <a:srgbClr val="0070C0"/>
                </a:solidFill>
              </a:rPr>
              <a:t>Ethanolamine </a:t>
            </a:r>
            <a:r>
              <a:rPr lang="en-US" sz="4800" b="1" dirty="0">
                <a:solidFill>
                  <a:srgbClr val="0070C0"/>
                </a:solidFill>
              </a:rPr>
              <a:t>or </a:t>
            </a:r>
            <a:r>
              <a:rPr lang="en-US" sz="4800" b="1" dirty="0" smtClean="0">
                <a:solidFill>
                  <a:srgbClr val="0070C0"/>
                </a:solidFill>
              </a:rPr>
              <a:t>Serine.</a:t>
            </a:r>
          </a:p>
          <a:p>
            <a:pPr lvl="1"/>
            <a:r>
              <a:rPr lang="en-US" sz="4800" dirty="0" smtClean="0"/>
              <a:t>Phosphatidylethanolamine and Phosphatidylserine are </a:t>
            </a:r>
            <a:r>
              <a:rPr lang="en-US" sz="4800" b="1" dirty="0" smtClean="0">
                <a:solidFill>
                  <a:srgbClr val="C00000"/>
                </a:solidFill>
              </a:rPr>
              <a:t>Cephalins</a:t>
            </a:r>
            <a:r>
              <a:rPr lang="en-US" sz="4800" dirty="0" smtClean="0"/>
              <a:t>.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209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Phosphatidyl Ethanolamine</a:t>
            </a:r>
            <a:br>
              <a:rPr lang="en-US" sz="5400" b="1" dirty="0" smtClean="0"/>
            </a:b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627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pearsonhighered.com/mathews/OP/PETHOH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1"/>
            <a:ext cx="5486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ipidbank.jp/mediawiki/images/a/a8/LBGPEccp%3A14000SC01%3A18000SC01%3AYS2ANe0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Phosphatidyl Serine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11641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8/80/Phosphatidylser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277100" cy="339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pload.wikimedia.org/wikipedia/commons/thumb/9/91/Phosphatidyl-Serine.png/200px-Phosphatidyl-Ser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50203"/>
            <a:ext cx="8001000" cy="28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4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458200" cy="2819400"/>
          </a:xfrm>
        </p:spPr>
        <p:txBody>
          <a:bodyPr>
            <a:noAutofit/>
          </a:bodyPr>
          <a:lstStyle/>
          <a:p>
            <a:pPr algn="ctr"/>
            <a:r>
              <a:rPr lang="en-US" sz="4050" b="1" dirty="0">
                <a:solidFill>
                  <a:srgbClr val="C00000"/>
                </a:solidFill>
              </a:rPr>
              <a:t>Chemical name of Fat /Oil </a:t>
            </a:r>
            <a:r>
              <a:rPr lang="en-US" sz="4050" b="1" dirty="0" smtClean="0">
                <a:solidFill>
                  <a:srgbClr val="C00000"/>
                </a:solidFill>
              </a:rPr>
              <a:t/>
            </a:r>
            <a:br>
              <a:rPr lang="en-US" sz="4050" b="1" dirty="0" smtClean="0">
                <a:solidFill>
                  <a:srgbClr val="C00000"/>
                </a:solidFill>
              </a:rPr>
            </a:br>
            <a:r>
              <a:rPr lang="en-US" sz="4050" b="1" dirty="0" smtClean="0"/>
              <a:t>IS</a:t>
            </a:r>
            <a:r>
              <a:rPr lang="en-US" sz="4050" b="1" dirty="0">
                <a:solidFill>
                  <a:srgbClr val="C00000"/>
                </a:solidFill>
              </a:rPr>
              <a:t/>
            </a:r>
            <a:br>
              <a:rPr lang="en-US" sz="4050" b="1" dirty="0">
                <a:solidFill>
                  <a:srgbClr val="C00000"/>
                </a:solidFill>
              </a:rPr>
            </a:br>
            <a:r>
              <a:rPr lang="en-US" sz="4050" b="1" dirty="0" smtClean="0">
                <a:solidFill>
                  <a:srgbClr val="0070C0"/>
                </a:solidFill>
              </a:rPr>
              <a:t>Triacylglycerol (TAG)</a:t>
            </a:r>
            <a:r>
              <a:rPr lang="en-US" sz="4050" b="1" dirty="0">
                <a:solidFill>
                  <a:srgbClr val="0070C0"/>
                </a:solidFill>
              </a:rPr>
              <a:t/>
            </a:r>
            <a:br>
              <a:rPr lang="en-US" sz="4050" b="1" dirty="0">
                <a:solidFill>
                  <a:srgbClr val="0070C0"/>
                </a:solidFill>
              </a:rPr>
            </a:b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441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An Amino acid </a:t>
            </a:r>
            <a:r>
              <a:rPr lang="en-US" sz="5400" b="1" dirty="0" smtClean="0"/>
              <a:t>Serine</a:t>
            </a:r>
            <a:r>
              <a:rPr lang="en-US" sz="5400" dirty="0" smtClean="0"/>
              <a:t> linked to </a:t>
            </a:r>
            <a:r>
              <a:rPr lang="en-US" sz="5400" b="1" dirty="0" smtClean="0"/>
              <a:t>Phosphatidic acid </a:t>
            </a:r>
            <a:r>
              <a:rPr lang="en-US" sz="5400" dirty="0" smtClean="0"/>
              <a:t>forms </a:t>
            </a:r>
            <a:r>
              <a:rPr lang="en-US" sz="5400" b="1" dirty="0" smtClean="0">
                <a:solidFill>
                  <a:srgbClr val="C00000"/>
                </a:solidFill>
              </a:rPr>
              <a:t>Phosphatidyl Serine.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Phosphatidyl Inositol/ Lipositol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91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rpi.edu/dept/bcbp/molbiochem/MBWeb/mb1/part2/images/inosp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077200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pip3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Phosphatidyl Inositol Tri Phosphate (PIP3)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62484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Inositol/</a:t>
            </a:r>
            <a:r>
              <a:rPr lang="en-US" sz="4800" b="1" dirty="0" err="1" smtClean="0"/>
              <a:t>Myo</a:t>
            </a:r>
            <a:r>
              <a:rPr lang="en-US" sz="4800" b="1" dirty="0" smtClean="0"/>
              <a:t> Inositol</a:t>
            </a:r>
            <a:r>
              <a:rPr lang="en-US" sz="4800" dirty="0" smtClean="0"/>
              <a:t> a </a:t>
            </a:r>
            <a:r>
              <a:rPr lang="en-US" sz="4800" b="1" dirty="0" smtClean="0">
                <a:solidFill>
                  <a:srgbClr val="C00000"/>
                </a:solidFill>
              </a:rPr>
              <a:t>Polyol derived from Glucose </a:t>
            </a:r>
          </a:p>
          <a:p>
            <a:r>
              <a:rPr lang="en-US" sz="4800" b="1" dirty="0" smtClean="0"/>
              <a:t>Non Nitrogenous , Carbohydrate Derivative.</a:t>
            </a:r>
          </a:p>
          <a:p>
            <a:r>
              <a:rPr lang="en-US" sz="4800" dirty="0" smtClean="0"/>
              <a:t>Inositol linked to Phosphatidic acid forms </a:t>
            </a:r>
            <a:r>
              <a:rPr lang="en-US" sz="4800" b="1" dirty="0" smtClean="0">
                <a:solidFill>
                  <a:srgbClr val="C00000"/>
                </a:solidFill>
              </a:rPr>
              <a:t>Phosphatidylinositol.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48768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Phospahatidyl Inositol 3,4,5 Tri Phosphate </a:t>
            </a:r>
            <a:r>
              <a:rPr lang="en-US" sz="4800" dirty="0" smtClean="0"/>
              <a:t>(PIP3) in presence of  enzyme </a:t>
            </a:r>
            <a:r>
              <a:rPr lang="en-US" sz="4800" b="1" dirty="0" smtClean="0">
                <a:solidFill>
                  <a:srgbClr val="C00000"/>
                </a:solidFill>
              </a:rPr>
              <a:t>Phospholipase C</a:t>
            </a:r>
            <a:r>
              <a:rPr lang="en-US" sz="4800" dirty="0" smtClean="0"/>
              <a:t> 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Generates </a:t>
            </a:r>
            <a:r>
              <a:rPr lang="en-US" sz="4800" b="1" dirty="0" smtClean="0"/>
              <a:t>Diacyl Glycerol </a:t>
            </a:r>
            <a:r>
              <a:rPr lang="en-US" sz="4800" dirty="0" smtClean="0"/>
              <a:t>and </a:t>
            </a:r>
            <a:r>
              <a:rPr lang="en-US" sz="4800" b="1" dirty="0" smtClean="0"/>
              <a:t>Inositol Tri  Phosphate.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992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4000" cy="3352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Phosphatid</a:t>
            </a:r>
            <a:r>
              <a:rPr lang="en-US" b="1" dirty="0" smtClean="0">
                <a:solidFill>
                  <a:srgbClr val="C00000"/>
                </a:solidFill>
              </a:rPr>
              <a:t>al</a:t>
            </a:r>
            <a:r>
              <a:rPr lang="en-US" b="1" dirty="0" smtClean="0"/>
              <a:t>ethanolamine/</a:t>
            </a:r>
            <a:br>
              <a:rPr lang="en-US" b="1" dirty="0" smtClean="0"/>
            </a:br>
            <a:r>
              <a:rPr lang="en-US" b="1" dirty="0" smtClean="0"/>
              <a:t>Plasmalogen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15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images Lipids\lipid\plasmalog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5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915400" cy="6324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Plasmalogen</a:t>
            </a:r>
            <a:r>
              <a:rPr lang="en-US" sz="4800" dirty="0" smtClean="0"/>
              <a:t> possess an </a:t>
            </a:r>
            <a:r>
              <a:rPr lang="en-US" sz="4800" b="1" dirty="0" smtClean="0"/>
              <a:t>Ether linkage at C1.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Fatty acid </a:t>
            </a:r>
            <a:r>
              <a:rPr lang="en-US" sz="4800" dirty="0" smtClean="0"/>
              <a:t>is linked to </a:t>
            </a:r>
            <a:r>
              <a:rPr lang="en-US" sz="4800" b="1" dirty="0" smtClean="0">
                <a:solidFill>
                  <a:srgbClr val="C00000"/>
                </a:solidFill>
              </a:rPr>
              <a:t>C1 </a:t>
            </a:r>
            <a:r>
              <a:rPr lang="en-US" sz="4800" b="1" dirty="0">
                <a:solidFill>
                  <a:srgbClr val="C00000"/>
                </a:solidFill>
              </a:rPr>
              <a:t>of </a:t>
            </a:r>
            <a:r>
              <a:rPr lang="en-US" sz="4800" b="1" dirty="0" smtClean="0">
                <a:solidFill>
                  <a:srgbClr val="C00000"/>
                </a:solidFill>
              </a:rPr>
              <a:t>Glycerol</a:t>
            </a:r>
            <a:r>
              <a:rPr lang="en-US" sz="4800" dirty="0" smtClean="0"/>
              <a:t>, by an </a:t>
            </a:r>
            <a:r>
              <a:rPr lang="en-US" sz="4800" b="1" dirty="0" smtClean="0">
                <a:solidFill>
                  <a:srgbClr val="0070C0"/>
                </a:solidFill>
              </a:rPr>
              <a:t>Vinyl(CH=CH2)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Ether (C-O-C)linkage </a:t>
            </a:r>
            <a:r>
              <a:rPr lang="en-US" sz="4800" b="1" dirty="0" smtClean="0"/>
              <a:t>instead of usual Ester bond.</a:t>
            </a:r>
          </a:p>
          <a:p>
            <a:r>
              <a:rPr lang="en-US" sz="4800" dirty="0" smtClean="0"/>
              <a:t>Nitrogen base linked are </a:t>
            </a:r>
            <a:r>
              <a:rPr lang="en-US" sz="4800" b="1" dirty="0" smtClean="0"/>
              <a:t>Ethanolamine/Choline.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615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Diphosphatidylglycerol/</a:t>
            </a:r>
            <a:br>
              <a:rPr lang="en-US" sz="5400" b="1" dirty="0" smtClean="0"/>
            </a:br>
            <a:r>
              <a:rPr lang="en-US" sz="5400" b="1" dirty="0" smtClean="0"/>
              <a:t>Cardiolipin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4588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8077" y="2054659"/>
            <a:ext cx="4225900" cy="1239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6433" y="2370125"/>
            <a:ext cx="3357676" cy="748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3626" y="2092375"/>
            <a:ext cx="4114800" cy="1129284"/>
          </a:xfrm>
          <a:custGeom>
            <a:avLst/>
            <a:gdLst/>
            <a:ahLst/>
            <a:cxnLst/>
            <a:rect l="l" t="t" r="r" b="b"/>
            <a:pathLst>
              <a:path w="4572000" h="1254760">
                <a:moveTo>
                  <a:pt x="3935984" y="213867"/>
                </a:moveTo>
                <a:lnTo>
                  <a:pt x="0" y="213867"/>
                </a:lnTo>
                <a:lnTo>
                  <a:pt x="0" y="1209675"/>
                </a:lnTo>
                <a:lnTo>
                  <a:pt x="203518" y="1225080"/>
                </a:lnTo>
                <a:lnTo>
                  <a:pt x="453305" y="1240262"/>
                </a:lnTo>
                <a:lnTo>
                  <a:pt x="680777" y="1249798"/>
                </a:lnTo>
                <a:lnTo>
                  <a:pt x="838271" y="1253557"/>
                </a:lnTo>
                <a:lnTo>
                  <a:pt x="985724" y="1254652"/>
                </a:lnTo>
                <a:lnTo>
                  <a:pt x="1124210" y="1253303"/>
                </a:lnTo>
                <a:lnTo>
                  <a:pt x="1254807" y="1249730"/>
                </a:lnTo>
                <a:lnTo>
                  <a:pt x="1378589" y="1244150"/>
                </a:lnTo>
                <a:lnTo>
                  <a:pt x="1496633" y="1236786"/>
                </a:lnTo>
                <a:lnTo>
                  <a:pt x="1610013" y="1227855"/>
                </a:lnTo>
                <a:lnTo>
                  <a:pt x="1755794" y="1213890"/>
                </a:lnTo>
                <a:lnTo>
                  <a:pt x="2517628" y="1121933"/>
                </a:lnTo>
                <a:lnTo>
                  <a:pt x="2724045" y="1100708"/>
                </a:lnTo>
                <a:lnTo>
                  <a:pt x="2903282" y="1085378"/>
                </a:lnTo>
                <a:lnTo>
                  <a:pt x="3097818" y="1072076"/>
                </a:lnTo>
                <a:lnTo>
                  <a:pt x="3310202" y="1061325"/>
                </a:lnTo>
                <a:lnTo>
                  <a:pt x="3542984" y="1053645"/>
                </a:lnTo>
                <a:lnTo>
                  <a:pt x="3798715" y="1049555"/>
                </a:lnTo>
                <a:lnTo>
                  <a:pt x="3935984" y="1049020"/>
                </a:lnTo>
                <a:lnTo>
                  <a:pt x="3935984" y="213867"/>
                </a:lnTo>
                <a:close/>
              </a:path>
              <a:path w="4572000" h="1254760">
                <a:moveTo>
                  <a:pt x="4233291" y="105663"/>
                </a:moveTo>
                <a:lnTo>
                  <a:pt x="324269" y="105663"/>
                </a:lnTo>
                <a:lnTo>
                  <a:pt x="324269" y="213867"/>
                </a:lnTo>
                <a:lnTo>
                  <a:pt x="3935984" y="213867"/>
                </a:lnTo>
                <a:lnTo>
                  <a:pt x="3935984" y="951864"/>
                </a:lnTo>
                <a:lnTo>
                  <a:pt x="4028916" y="948943"/>
                </a:lnTo>
                <a:lnTo>
                  <a:pt x="4124150" y="946935"/>
                </a:lnTo>
                <a:lnTo>
                  <a:pt x="4233291" y="946023"/>
                </a:lnTo>
                <a:lnTo>
                  <a:pt x="4233291" y="105663"/>
                </a:lnTo>
                <a:close/>
              </a:path>
              <a:path w="4572000" h="1254760">
                <a:moveTo>
                  <a:pt x="4572000" y="0"/>
                </a:moveTo>
                <a:lnTo>
                  <a:pt x="629069" y="0"/>
                </a:lnTo>
                <a:lnTo>
                  <a:pt x="629069" y="105663"/>
                </a:lnTo>
                <a:lnTo>
                  <a:pt x="4233291" y="105663"/>
                </a:lnTo>
                <a:lnTo>
                  <a:pt x="4233291" y="842137"/>
                </a:lnTo>
                <a:lnTo>
                  <a:pt x="4447657" y="838386"/>
                </a:lnTo>
                <a:lnTo>
                  <a:pt x="4572000" y="837691"/>
                </a:lnTo>
                <a:lnTo>
                  <a:pt x="4572000" y="0"/>
                </a:lnTo>
                <a:close/>
              </a:path>
            </a:pathLst>
          </a:custGeom>
          <a:solidFill>
            <a:srgbClr val="08A0D9"/>
          </a:solid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3626" y="2284858"/>
            <a:ext cx="3542728" cy="937260"/>
          </a:xfrm>
          <a:custGeom>
            <a:avLst/>
            <a:gdLst/>
            <a:ahLst/>
            <a:cxnLst/>
            <a:rect l="l" t="t" r="r" b="b"/>
            <a:pathLst>
              <a:path w="3936365" h="1041400">
                <a:moveTo>
                  <a:pt x="0" y="0"/>
                </a:moveTo>
                <a:lnTo>
                  <a:pt x="3935984" y="0"/>
                </a:lnTo>
                <a:lnTo>
                  <a:pt x="3935984" y="835152"/>
                </a:lnTo>
                <a:lnTo>
                  <a:pt x="3866533" y="835287"/>
                </a:lnTo>
                <a:lnTo>
                  <a:pt x="3798715" y="835687"/>
                </a:lnTo>
                <a:lnTo>
                  <a:pt x="3732492" y="836344"/>
                </a:lnTo>
                <a:lnTo>
                  <a:pt x="3667822" y="837251"/>
                </a:lnTo>
                <a:lnTo>
                  <a:pt x="3604666" y="838397"/>
                </a:lnTo>
                <a:lnTo>
                  <a:pt x="3542984" y="839777"/>
                </a:lnTo>
                <a:lnTo>
                  <a:pt x="3482737" y="841381"/>
                </a:lnTo>
                <a:lnTo>
                  <a:pt x="3423884" y="843201"/>
                </a:lnTo>
                <a:lnTo>
                  <a:pt x="3366385" y="845229"/>
                </a:lnTo>
                <a:lnTo>
                  <a:pt x="3310202" y="847457"/>
                </a:lnTo>
                <a:lnTo>
                  <a:pt x="3255293" y="849878"/>
                </a:lnTo>
                <a:lnTo>
                  <a:pt x="3201619" y="852482"/>
                </a:lnTo>
                <a:lnTo>
                  <a:pt x="3149141" y="855261"/>
                </a:lnTo>
                <a:lnTo>
                  <a:pt x="3097818" y="858208"/>
                </a:lnTo>
                <a:lnTo>
                  <a:pt x="3047610" y="861315"/>
                </a:lnTo>
                <a:lnTo>
                  <a:pt x="2998478" y="864573"/>
                </a:lnTo>
                <a:lnTo>
                  <a:pt x="2950382" y="867974"/>
                </a:lnTo>
                <a:lnTo>
                  <a:pt x="2903282" y="871510"/>
                </a:lnTo>
                <a:lnTo>
                  <a:pt x="2857138" y="875172"/>
                </a:lnTo>
                <a:lnTo>
                  <a:pt x="2811911" y="878954"/>
                </a:lnTo>
                <a:lnTo>
                  <a:pt x="2767560" y="882846"/>
                </a:lnTo>
                <a:lnTo>
                  <a:pt x="2724045" y="886840"/>
                </a:lnTo>
                <a:lnTo>
                  <a:pt x="2681328" y="890929"/>
                </a:lnTo>
                <a:lnTo>
                  <a:pt x="2639367" y="895104"/>
                </a:lnTo>
                <a:lnTo>
                  <a:pt x="2598123" y="899358"/>
                </a:lnTo>
                <a:lnTo>
                  <a:pt x="2557557" y="903681"/>
                </a:lnTo>
                <a:lnTo>
                  <a:pt x="2517628" y="908065"/>
                </a:lnTo>
                <a:lnTo>
                  <a:pt x="2478296" y="912504"/>
                </a:lnTo>
                <a:lnTo>
                  <a:pt x="2439523" y="916988"/>
                </a:lnTo>
                <a:lnTo>
                  <a:pt x="2401267" y="921509"/>
                </a:lnTo>
                <a:lnTo>
                  <a:pt x="2326149" y="930632"/>
                </a:lnTo>
                <a:lnTo>
                  <a:pt x="2252625" y="939807"/>
                </a:lnTo>
                <a:lnTo>
                  <a:pt x="2180375" y="948968"/>
                </a:lnTo>
                <a:lnTo>
                  <a:pt x="2144629" y="953524"/>
                </a:lnTo>
                <a:lnTo>
                  <a:pt x="2109082" y="958052"/>
                </a:lnTo>
                <a:lnTo>
                  <a:pt x="2038425" y="966992"/>
                </a:lnTo>
                <a:lnTo>
                  <a:pt x="1968087" y="975725"/>
                </a:lnTo>
                <a:lnTo>
                  <a:pt x="1897748" y="984184"/>
                </a:lnTo>
                <a:lnTo>
                  <a:pt x="1827090" y="992304"/>
                </a:lnTo>
                <a:lnTo>
                  <a:pt x="1755794" y="1000022"/>
                </a:lnTo>
                <a:lnTo>
                  <a:pt x="1683542" y="1007271"/>
                </a:lnTo>
                <a:lnTo>
                  <a:pt x="1610013" y="1013987"/>
                </a:lnTo>
                <a:lnTo>
                  <a:pt x="1534891" y="1020104"/>
                </a:lnTo>
                <a:lnTo>
                  <a:pt x="1496633" y="1022918"/>
                </a:lnTo>
                <a:lnTo>
                  <a:pt x="1457856" y="1025557"/>
                </a:lnTo>
                <a:lnTo>
                  <a:pt x="1418521" y="1028015"/>
                </a:lnTo>
                <a:lnTo>
                  <a:pt x="1378589" y="1030282"/>
                </a:lnTo>
                <a:lnTo>
                  <a:pt x="1338019" y="1032351"/>
                </a:lnTo>
                <a:lnTo>
                  <a:pt x="1296772" y="1034214"/>
                </a:lnTo>
                <a:lnTo>
                  <a:pt x="1254807" y="1035862"/>
                </a:lnTo>
                <a:lnTo>
                  <a:pt x="1212085" y="1037286"/>
                </a:lnTo>
                <a:lnTo>
                  <a:pt x="1168566" y="1038480"/>
                </a:lnTo>
                <a:lnTo>
                  <a:pt x="1124210" y="1039435"/>
                </a:lnTo>
                <a:lnTo>
                  <a:pt x="1078978" y="1040143"/>
                </a:lnTo>
                <a:lnTo>
                  <a:pt x="1032829" y="1040596"/>
                </a:lnTo>
                <a:lnTo>
                  <a:pt x="985724" y="1040784"/>
                </a:lnTo>
                <a:lnTo>
                  <a:pt x="937622" y="1040702"/>
                </a:lnTo>
                <a:lnTo>
                  <a:pt x="888485" y="1040339"/>
                </a:lnTo>
                <a:lnTo>
                  <a:pt x="838271" y="1039689"/>
                </a:lnTo>
                <a:lnTo>
                  <a:pt x="786942" y="1038743"/>
                </a:lnTo>
                <a:lnTo>
                  <a:pt x="734457" y="1037492"/>
                </a:lnTo>
                <a:lnTo>
                  <a:pt x="680777" y="1035930"/>
                </a:lnTo>
                <a:lnTo>
                  <a:pt x="625861" y="1034047"/>
                </a:lnTo>
                <a:lnTo>
                  <a:pt x="569671" y="1031835"/>
                </a:lnTo>
                <a:lnTo>
                  <a:pt x="512165" y="1029287"/>
                </a:lnTo>
                <a:lnTo>
                  <a:pt x="453305" y="1026394"/>
                </a:lnTo>
                <a:lnTo>
                  <a:pt x="393049" y="1023148"/>
                </a:lnTo>
                <a:lnTo>
                  <a:pt x="331360" y="1019541"/>
                </a:lnTo>
                <a:lnTo>
                  <a:pt x="268196" y="1015565"/>
                </a:lnTo>
                <a:lnTo>
                  <a:pt x="203518" y="1011212"/>
                </a:lnTo>
                <a:lnTo>
                  <a:pt x="137285" y="1006473"/>
                </a:lnTo>
                <a:lnTo>
                  <a:pt x="69459" y="1001341"/>
                </a:lnTo>
                <a:lnTo>
                  <a:pt x="0" y="995807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5468" y="2187474"/>
            <a:ext cx="3518155" cy="761810"/>
          </a:xfrm>
          <a:custGeom>
            <a:avLst/>
            <a:gdLst/>
            <a:ahLst/>
            <a:cxnLst/>
            <a:rect l="l" t="t" r="r" b="b"/>
            <a:pathLst>
              <a:path w="3909060" h="846455">
                <a:moveTo>
                  <a:pt x="0" y="108203"/>
                </a:moveTo>
                <a:lnTo>
                  <a:pt x="0" y="0"/>
                </a:lnTo>
                <a:lnTo>
                  <a:pt x="3909021" y="0"/>
                </a:lnTo>
                <a:lnTo>
                  <a:pt x="3909021" y="840359"/>
                </a:lnTo>
                <a:lnTo>
                  <a:pt x="3799881" y="841271"/>
                </a:lnTo>
                <a:lnTo>
                  <a:pt x="3704647" y="843279"/>
                </a:lnTo>
                <a:lnTo>
                  <a:pt x="3637273" y="845288"/>
                </a:lnTo>
                <a:lnTo>
                  <a:pt x="3611714" y="846201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9789" y="2092376"/>
            <a:ext cx="3549015" cy="758380"/>
          </a:xfrm>
          <a:custGeom>
            <a:avLst/>
            <a:gdLst/>
            <a:ahLst/>
            <a:cxnLst/>
            <a:rect l="l" t="t" r="r" b="b"/>
            <a:pathLst>
              <a:path w="3943350" h="842644">
                <a:moveTo>
                  <a:pt x="0" y="105663"/>
                </a:moveTo>
                <a:lnTo>
                  <a:pt x="0" y="0"/>
                </a:lnTo>
                <a:lnTo>
                  <a:pt x="3942930" y="0"/>
                </a:lnTo>
                <a:lnTo>
                  <a:pt x="3942930" y="837691"/>
                </a:lnTo>
                <a:lnTo>
                  <a:pt x="3818587" y="838386"/>
                </a:lnTo>
                <a:lnTo>
                  <a:pt x="3710092" y="839914"/>
                </a:lnTo>
                <a:lnTo>
                  <a:pt x="3633338" y="841442"/>
                </a:lnTo>
                <a:lnTo>
                  <a:pt x="3604221" y="842137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3465" y="2389327"/>
            <a:ext cx="3173883" cy="290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255" y="2395843"/>
            <a:ext cx="3134517" cy="252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9733" y="2773375"/>
            <a:ext cx="2987344" cy="2907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57013" y="2779890"/>
            <a:ext cx="2948860" cy="253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56717" y="3518155"/>
            <a:ext cx="3128620" cy="17679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5355" y="4075023"/>
            <a:ext cx="2119123" cy="7488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12266" y="3555873"/>
            <a:ext cx="3017520" cy="1657350"/>
          </a:xfrm>
          <a:custGeom>
            <a:avLst/>
            <a:gdLst/>
            <a:ahLst/>
            <a:cxnLst/>
            <a:rect l="l" t="t" r="r" b="b"/>
            <a:pathLst>
              <a:path w="3352800" h="1841500">
                <a:moveTo>
                  <a:pt x="1676400" y="0"/>
                </a:moveTo>
                <a:lnTo>
                  <a:pt x="1614943" y="607"/>
                </a:lnTo>
                <a:lnTo>
                  <a:pt x="1554045" y="2414"/>
                </a:lnTo>
                <a:lnTo>
                  <a:pt x="1493741" y="5401"/>
                </a:lnTo>
                <a:lnTo>
                  <a:pt x="1434070" y="9546"/>
                </a:lnTo>
                <a:lnTo>
                  <a:pt x="1375070" y="14830"/>
                </a:lnTo>
                <a:lnTo>
                  <a:pt x="1316778" y="21230"/>
                </a:lnTo>
                <a:lnTo>
                  <a:pt x="1259234" y="28727"/>
                </a:lnTo>
                <a:lnTo>
                  <a:pt x="1202473" y="37299"/>
                </a:lnTo>
                <a:lnTo>
                  <a:pt x="1146535" y="46927"/>
                </a:lnTo>
                <a:lnTo>
                  <a:pt x="1091457" y="57587"/>
                </a:lnTo>
                <a:lnTo>
                  <a:pt x="1037278" y="69262"/>
                </a:lnTo>
                <a:lnTo>
                  <a:pt x="984034" y="81928"/>
                </a:lnTo>
                <a:lnTo>
                  <a:pt x="931764" y="95566"/>
                </a:lnTo>
                <a:lnTo>
                  <a:pt x="880506" y="110154"/>
                </a:lnTo>
                <a:lnTo>
                  <a:pt x="830297" y="125673"/>
                </a:lnTo>
                <a:lnTo>
                  <a:pt x="781176" y="142101"/>
                </a:lnTo>
                <a:lnTo>
                  <a:pt x="733181" y="159417"/>
                </a:lnTo>
                <a:lnTo>
                  <a:pt x="686348" y="177600"/>
                </a:lnTo>
                <a:lnTo>
                  <a:pt x="640717" y="196631"/>
                </a:lnTo>
                <a:lnTo>
                  <a:pt x="596325" y="216487"/>
                </a:lnTo>
                <a:lnTo>
                  <a:pt x="553209" y="237148"/>
                </a:lnTo>
                <a:lnTo>
                  <a:pt x="511409" y="258594"/>
                </a:lnTo>
                <a:lnTo>
                  <a:pt x="470961" y="280803"/>
                </a:lnTo>
                <a:lnTo>
                  <a:pt x="431903" y="303756"/>
                </a:lnTo>
                <a:lnTo>
                  <a:pt x="394274" y="327430"/>
                </a:lnTo>
                <a:lnTo>
                  <a:pt x="358112" y="351805"/>
                </a:lnTo>
                <a:lnTo>
                  <a:pt x="323453" y="376860"/>
                </a:lnTo>
                <a:lnTo>
                  <a:pt x="290337" y="402575"/>
                </a:lnTo>
                <a:lnTo>
                  <a:pt x="258800" y="428929"/>
                </a:lnTo>
                <a:lnTo>
                  <a:pt x="228882" y="455901"/>
                </a:lnTo>
                <a:lnTo>
                  <a:pt x="200619" y="483470"/>
                </a:lnTo>
                <a:lnTo>
                  <a:pt x="174049" y="511616"/>
                </a:lnTo>
                <a:lnTo>
                  <a:pt x="126143" y="569553"/>
                </a:lnTo>
                <a:lnTo>
                  <a:pt x="85465" y="629546"/>
                </a:lnTo>
                <a:lnTo>
                  <a:pt x="52320" y="691428"/>
                </a:lnTo>
                <a:lnTo>
                  <a:pt x="27009" y="755034"/>
                </a:lnTo>
                <a:lnTo>
                  <a:pt x="9837" y="820196"/>
                </a:lnTo>
                <a:lnTo>
                  <a:pt x="1105" y="886750"/>
                </a:lnTo>
                <a:lnTo>
                  <a:pt x="0" y="920496"/>
                </a:lnTo>
                <a:lnTo>
                  <a:pt x="1105" y="954241"/>
                </a:lnTo>
                <a:lnTo>
                  <a:pt x="9837" y="1020795"/>
                </a:lnTo>
                <a:lnTo>
                  <a:pt x="27009" y="1085957"/>
                </a:lnTo>
                <a:lnTo>
                  <a:pt x="52320" y="1149563"/>
                </a:lnTo>
                <a:lnTo>
                  <a:pt x="85465" y="1211445"/>
                </a:lnTo>
                <a:lnTo>
                  <a:pt x="126143" y="1271438"/>
                </a:lnTo>
                <a:lnTo>
                  <a:pt x="174049" y="1329375"/>
                </a:lnTo>
                <a:lnTo>
                  <a:pt x="200619" y="1357521"/>
                </a:lnTo>
                <a:lnTo>
                  <a:pt x="228882" y="1385090"/>
                </a:lnTo>
                <a:lnTo>
                  <a:pt x="258800" y="1412062"/>
                </a:lnTo>
                <a:lnTo>
                  <a:pt x="290337" y="1438416"/>
                </a:lnTo>
                <a:lnTo>
                  <a:pt x="323453" y="1464131"/>
                </a:lnTo>
                <a:lnTo>
                  <a:pt x="358112" y="1489186"/>
                </a:lnTo>
                <a:lnTo>
                  <a:pt x="394274" y="1513561"/>
                </a:lnTo>
                <a:lnTo>
                  <a:pt x="431903" y="1537235"/>
                </a:lnTo>
                <a:lnTo>
                  <a:pt x="470961" y="1560188"/>
                </a:lnTo>
                <a:lnTo>
                  <a:pt x="511409" y="1582397"/>
                </a:lnTo>
                <a:lnTo>
                  <a:pt x="553209" y="1603843"/>
                </a:lnTo>
                <a:lnTo>
                  <a:pt x="596325" y="1624504"/>
                </a:lnTo>
                <a:lnTo>
                  <a:pt x="640717" y="1644360"/>
                </a:lnTo>
                <a:lnTo>
                  <a:pt x="686348" y="1663391"/>
                </a:lnTo>
                <a:lnTo>
                  <a:pt x="733181" y="1681574"/>
                </a:lnTo>
                <a:lnTo>
                  <a:pt x="781176" y="1698890"/>
                </a:lnTo>
                <a:lnTo>
                  <a:pt x="830297" y="1715318"/>
                </a:lnTo>
                <a:lnTo>
                  <a:pt x="880506" y="1730837"/>
                </a:lnTo>
                <a:lnTo>
                  <a:pt x="931764" y="1745425"/>
                </a:lnTo>
                <a:lnTo>
                  <a:pt x="984034" y="1759063"/>
                </a:lnTo>
                <a:lnTo>
                  <a:pt x="1037278" y="1771729"/>
                </a:lnTo>
                <a:lnTo>
                  <a:pt x="1091457" y="1783404"/>
                </a:lnTo>
                <a:lnTo>
                  <a:pt x="1146535" y="1794064"/>
                </a:lnTo>
                <a:lnTo>
                  <a:pt x="1202473" y="1803692"/>
                </a:lnTo>
                <a:lnTo>
                  <a:pt x="1259234" y="1812264"/>
                </a:lnTo>
                <a:lnTo>
                  <a:pt x="1316778" y="1819761"/>
                </a:lnTo>
                <a:lnTo>
                  <a:pt x="1375070" y="1826161"/>
                </a:lnTo>
                <a:lnTo>
                  <a:pt x="1434070" y="1831445"/>
                </a:lnTo>
                <a:lnTo>
                  <a:pt x="1493741" y="1835590"/>
                </a:lnTo>
                <a:lnTo>
                  <a:pt x="1554045" y="1838577"/>
                </a:lnTo>
                <a:lnTo>
                  <a:pt x="1614943" y="1840384"/>
                </a:lnTo>
                <a:lnTo>
                  <a:pt x="1676400" y="1840992"/>
                </a:lnTo>
                <a:lnTo>
                  <a:pt x="1737856" y="1840384"/>
                </a:lnTo>
                <a:lnTo>
                  <a:pt x="1798754" y="1838577"/>
                </a:lnTo>
                <a:lnTo>
                  <a:pt x="1859058" y="1835590"/>
                </a:lnTo>
                <a:lnTo>
                  <a:pt x="1918729" y="1831445"/>
                </a:lnTo>
                <a:lnTo>
                  <a:pt x="1977729" y="1826161"/>
                </a:lnTo>
                <a:lnTo>
                  <a:pt x="2036021" y="1819761"/>
                </a:lnTo>
                <a:lnTo>
                  <a:pt x="2093565" y="1812264"/>
                </a:lnTo>
                <a:lnTo>
                  <a:pt x="2150326" y="1803692"/>
                </a:lnTo>
                <a:lnTo>
                  <a:pt x="2206264" y="1794064"/>
                </a:lnTo>
                <a:lnTo>
                  <a:pt x="2261342" y="1783404"/>
                </a:lnTo>
                <a:lnTo>
                  <a:pt x="2315521" y="1771729"/>
                </a:lnTo>
                <a:lnTo>
                  <a:pt x="2368765" y="1759063"/>
                </a:lnTo>
                <a:lnTo>
                  <a:pt x="2421035" y="1745425"/>
                </a:lnTo>
                <a:lnTo>
                  <a:pt x="2472293" y="1730837"/>
                </a:lnTo>
                <a:lnTo>
                  <a:pt x="2522502" y="1715318"/>
                </a:lnTo>
                <a:lnTo>
                  <a:pt x="2571623" y="1698890"/>
                </a:lnTo>
                <a:lnTo>
                  <a:pt x="2619618" y="1681574"/>
                </a:lnTo>
                <a:lnTo>
                  <a:pt x="2666451" y="1663391"/>
                </a:lnTo>
                <a:lnTo>
                  <a:pt x="2712082" y="1644360"/>
                </a:lnTo>
                <a:lnTo>
                  <a:pt x="2756474" y="1624504"/>
                </a:lnTo>
                <a:lnTo>
                  <a:pt x="2799590" y="1603843"/>
                </a:lnTo>
                <a:lnTo>
                  <a:pt x="2841390" y="1582397"/>
                </a:lnTo>
                <a:lnTo>
                  <a:pt x="2881838" y="1560188"/>
                </a:lnTo>
                <a:lnTo>
                  <a:pt x="2920896" y="1537235"/>
                </a:lnTo>
                <a:lnTo>
                  <a:pt x="2958525" y="1513561"/>
                </a:lnTo>
                <a:lnTo>
                  <a:pt x="2994687" y="1489186"/>
                </a:lnTo>
                <a:lnTo>
                  <a:pt x="3029346" y="1464131"/>
                </a:lnTo>
                <a:lnTo>
                  <a:pt x="3062462" y="1438416"/>
                </a:lnTo>
                <a:lnTo>
                  <a:pt x="3093999" y="1412062"/>
                </a:lnTo>
                <a:lnTo>
                  <a:pt x="3123917" y="1385090"/>
                </a:lnTo>
                <a:lnTo>
                  <a:pt x="3152180" y="1357521"/>
                </a:lnTo>
                <a:lnTo>
                  <a:pt x="3178750" y="1329375"/>
                </a:lnTo>
                <a:lnTo>
                  <a:pt x="3226656" y="1271438"/>
                </a:lnTo>
                <a:lnTo>
                  <a:pt x="3267334" y="1211445"/>
                </a:lnTo>
                <a:lnTo>
                  <a:pt x="3300479" y="1149563"/>
                </a:lnTo>
                <a:lnTo>
                  <a:pt x="3325790" y="1085957"/>
                </a:lnTo>
                <a:lnTo>
                  <a:pt x="3342962" y="1020795"/>
                </a:lnTo>
                <a:lnTo>
                  <a:pt x="3351694" y="954241"/>
                </a:lnTo>
                <a:lnTo>
                  <a:pt x="3352800" y="920496"/>
                </a:lnTo>
                <a:lnTo>
                  <a:pt x="3351694" y="886750"/>
                </a:lnTo>
                <a:lnTo>
                  <a:pt x="3342962" y="820196"/>
                </a:lnTo>
                <a:lnTo>
                  <a:pt x="3325790" y="755034"/>
                </a:lnTo>
                <a:lnTo>
                  <a:pt x="3300479" y="691428"/>
                </a:lnTo>
                <a:lnTo>
                  <a:pt x="3267334" y="629546"/>
                </a:lnTo>
                <a:lnTo>
                  <a:pt x="3226656" y="569553"/>
                </a:lnTo>
                <a:lnTo>
                  <a:pt x="3178750" y="511616"/>
                </a:lnTo>
                <a:lnTo>
                  <a:pt x="3152180" y="483470"/>
                </a:lnTo>
                <a:lnTo>
                  <a:pt x="3123917" y="455901"/>
                </a:lnTo>
                <a:lnTo>
                  <a:pt x="3093999" y="428929"/>
                </a:lnTo>
                <a:lnTo>
                  <a:pt x="3062462" y="402575"/>
                </a:lnTo>
                <a:lnTo>
                  <a:pt x="3029346" y="376860"/>
                </a:lnTo>
                <a:lnTo>
                  <a:pt x="2994687" y="351805"/>
                </a:lnTo>
                <a:lnTo>
                  <a:pt x="2958525" y="327430"/>
                </a:lnTo>
                <a:lnTo>
                  <a:pt x="2920896" y="303756"/>
                </a:lnTo>
                <a:lnTo>
                  <a:pt x="2881838" y="280803"/>
                </a:lnTo>
                <a:lnTo>
                  <a:pt x="2841390" y="258594"/>
                </a:lnTo>
                <a:lnTo>
                  <a:pt x="2799590" y="237148"/>
                </a:lnTo>
                <a:lnTo>
                  <a:pt x="2756474" y="216487"/>
                </a:lnTo>
                <a:lnTo>
                  <a:pt x="2712082" y="196631"/>
                </a:lnTo>
                <a:lnTo>
                  <a:pt x="2666451" y="177600"/>
                </a:lnTo>
                <a:lnTo>
                  <a:pt x="2619618" y="159417"/>
                </a:lnTo>
                <a:lnTo>
                  <a:pt x="2571623" y="142101"/>
                </a:lnTo>
                <a:lnTo>
                  <a:pt x="2522502" y="125673"/>
                </a:lnTo>
                <a:lnTo>
                  <a:pt x="2472293" y="110154"/>
                </a:lnTo>
                <a:lnTo>
                  <a:pt x="2421035" y="95566"/>
                </a:lnTo>
                <a:lnTo>
                  <a:pt x="2368765" y="81928"/>
                </a:lnTo>
                <a:lnTo>
                  <a:pt x="2315521" y="69262"/>
                </a:lnTo>
                <a:lnTo>
                  <a:pt x="2261342" y="57587"/>
                </a:lnTo>
                <a:lnTo>
                  <a:pt x="2206264" y="46927"/>
                </a:lnTo>
                <a:lnTo>
                  <a:pt x="2150326" y="37299"/>
                </a:lnTo>
                <a:lnTo>
                  <a:pt x="2093565" y="28727"/>
                </a:lnTo>
                <a:lnTo>
                  <a:pt x="2036021" y="21230"/>
                </a:lnTo>
                <a:lnTo>
                  <a:pt x="1977729" y="14830"/>
                </a:lnTo>
                <a:lnTo>
                  <a:pt x="1918729" y="9546"/>
                </a:lnTo>
                <a:lnTo>
                  <a:pt x="1859058" y="5401"/>
                </a:lnTo>
                <a:lnTo>
                  <a:pt x="1798754" y="2414"/>
                </a:lnTo>
                <a:lnTo>
                  <a:pt x="1737856" y="607"/>
                </a:lnTo>
                <a:lnTo>
                  <a:pt x="1676400" y="0"/>
                </a:lnTo>
                <a:close/>
              </a:path>
            </a:pathLst>
          </a:custGeom>
          <a:solidFill>
            <a:srgbClr val="797A7D"/>
          </a:solid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80490" y="4050221"/>
            <a:ext cx="1281303" cy="172593"/>
          </a:xfrm>
          <a:custGeom>
            <a:avLst/>
            <a:gdLst/>
            <a:ahLst/>
            <a:cxnLst/>
            <a:rect l="l" t="t" r="r" b="b"/>
            <a:pathLst>
              <a:path w="1423670" h="191770">
                <a:moveTo>
                  <a:pt x="174625" y="0"/>
                </a:moveTo>
                <a:lnTo>
                  <a:pt x="119449" y="4887"/>
                </a:lnTo>
                <a:lnTo>
                  <a:pt x="71515" y="18499"/>
                </a:lnTo>
                <a:lnTo>
                  <a:pt x="33706" y="39255"/>
                </a:lnTo>
                <a:lnTo>
                  <a:pt x="0" y="95884"/>
                </a:lnTo>
                <a:lnTo>
                  <a:pt x="8907" y="126193"/>
                </a:lnTo>
                <a:lnTo>
                  <a:pt x="33706" y="152514"/>
                </a:lnTo>
                <a:lnTo>
                  <a:pt x="71515" y="173270"/>
                </a:lnTo>
                <a:lnTo>
                  <a:pt x="119449" y="186882"/>
                </a:lnTo>
                <a:lnTo>
                  <a:pt x="174625" y="191769"/>
                </a:lnTo>
                <a:lnTo>
                  <a:pt x="229849" y="186882"/>
                </a:lnTo>
                <a:lnTo>
                  <a:pt x="277789" y="173270"/>
                </a:lnTo>
                <a:lnTo>
                  <a:pt x="315579" y="152514"/>
                </a:lnTo>
                <a:lnTo>
                  <a:pt x="340354" y="126193"/>
                </a:lnTo>
                <a:lnTo>
                  <a:pt x="349250" y="95884"/>
                </a:lnTo>
                <a:lnTo>
                  <a:pt x="340354" y="65576"/>
                </a:lnTo>
                <a:lnTo>
                  <a:pt x="315579" y="39255"/>
                </a:lnTo>
                <a:lnTo>
                  <a:pt x="277789" y="18499"/>
                </a:lnTo>
                <a:lnTo>
                  <a:pt x="229849" y="4887"/>
                </a:lnTo>
                <a:lnTo>
                  <a:pt x="174625" y="0"/>
                </a:lnTo>
                <a:close/>
              </a:path>
              <a:path w="1423670" h="191770">
                <a:moveTo>
                  <a:pt x="1248790" y="0"/>
                </a:moveTo>
                <a:lnTo>
                  <a:pt x="1193566" y="4887"/>
                </a:lnTo>
                <a:lnTo>
                  <a:pt x="1145626" y="18499"/>
                </a:lnTo>
                <a:lnTo>
                  <a:pt x="1107836" y="39255"/>
                </a:lnTo>
                <a:lnTo>
                  <a:pt x="1074165" y="95884"/>
                </a:lnTo>
                <a:lnTo>
                  <a:pt x="1083061" y="126193"/>
                </a:lnTo>
                <a:lnTo>
                  <a:pt x="1107836" y="152514"/>
                </a:lnTo>
                <a:lnTo>
                  <a:pt x="1145626" y="173270"/>
                </a:lnTo>
                <a:lnTo>
                  <a:pt x="1193566" y="186882"/>
                </a:lnTo>
                <a:lnTo>
                  <a:pt x="1248790" y="191769"/>
                </a:lnTo>
                <a:lnTo>
                  <a:pt x="1303966" y="186882"/>
                </a:lnTo>
                <a:lnTo>
                  <a:pt x="1351900" y="173270"/>
                </a:lnTo>
                <a:lnTo>
                  <a:pt x="1389709" y="152514"/>
                </a:lnTo>
                <a:lnTo>
                  <a:pt x="1414508" y="126193"/>
                </a:lnTo>
                <a:lnTo>
                  <a:pt x="1423415" y="95884"/>
                </a:lnTo>
                <a:lnTo>
                  <a:pt x="1414508" y="65576"/>
                </a:lnTo>
                <a:lnTo>
                  <a:pt x="1389709" y="39255"/>
                </a:lnTo>
                <a:lnTo>
                  <a:pt x="1351900" y="18499"/>
                </a:lnTo>
                <a:lnTo>
                  <a:pt x="1303966" y="4887"/>
                </a:lnTo>
                <a:lnTo>
                  <a:pt x="1248790" y="0"/>
                </a:lnTo>
                <a:close/>
              </a:path>
            </a:pathLst>
          </a:custGeom>
          <a:solidFill>
            <a:srgbClr val="606264"/>
          </a:solid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80488" y="4050221"/>
            <a:ext cx="314325" cy="172593"/>
          </a:xfrm>
          <a:custGeom>
            <a:avLst/>
            <a:gdLst/>
            <a:ahLst/>
            <a:cxnLst/>
            <a:rect l="l" t="t" r="r" b="b"/>
            <a:pathLst>
              <a:path w="349250" h="191770">
                <a:moveTo>
                  <a:pt x="0" y="95884"/>
                </a:moveTo>
                <a:lnTo>
                  <a:pt x="33706" y="39255"/>
                </a:lnTo>
                <a:lnTo>
                  <a:pt x="71515" y="18499"/>
                </a:lnTo>
                <a:lnTo>
                  <a:pt x="119449" y="4887"/>
                </a:lnTo>
                <a:lnTo>
                  <a:pt x="174625" y="0"/>
                </a:lnTo>
                <a:lnTo>
                  <a:pt x="229849" y="4887"/>
                </a:lnTo>
                <a:lnTo>
                  <a:pt x="277789" y="18499"/>
                </a:lnTo>
                <a:lnTo>
                  <a:pt x="315579" y="39255"/>
                </a:lnTo>
                <a:lnTo>
                  <a:pt x="340354" y="65576"/>
                </a:lnTo>
                <a:lnTo>
                  <a:pt x="349250" y="95884"/>
                </a:lnTo>
                <a:lnTo>
                  <a:pt x="340354" y="126193"/>
                </a:lnTo>
                <a:lnTo>
                  <a:pt x="315579" y="152514"/>
                </a:lnTo>
                <a:lnTo>
                  <a:pt x="277789" y="173270"/>
                </a:lnTo>
                <a:lnTo>
                  <a:pt x="229849" y="186882"/>
                </a:lnTo>
                <a:lnTo>
                  <a:pt x="174625" y="191769"/>
                </a:lnTo>
                <a:lnTo>
                  <a:pt x="119449" y="186882"/>
                </a:lnTo>
                <a:lnTo>
                  <a:pt x="71515" y="173270"/>
                </a:lnTo>
                <a:lnTo>
                  <a:pt x="33706" y="152514"/>
                </a:lnTo>
                <a:lnTo>
                  <a:pt x="8907" y="126193"/>
                </a:lnTo>
                <a:lnTo>
                  <a:pt x="0" y="9588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7237" y="4050221"/>
            <a:ext cx="314325" cy="172593"/>
          </a:xfrm>
          <a:custGeom>
            <a:avLst/>
            <a:gdLst/>
            <a:ahLst/>
            <a:cxnLst/>
            <a:rect l="l" t="t" r="r" b="b"/>
            <a:pathLst>
              <a:path w="349250" h="191770">
                <a:moveTo>
                  <a:pt x="0" y="95884"/>
                </a:moveTo>
                <a:lnTo>
                  <a:pt x="33670" y="39255"/>
                </a:lnTo>
                <a:lnTo>
                  <a:pt x="71460" y="18499"/>
                </a:lnTo>
                <a:lnTo>
                  <a:pt x="119400" y="4887"/>
                </a:lnTo>
                <a:lnTo>
                  <a:pt x="174625" y="0"/>
                </a:lnTo>
                <a:lnTo>
                  <a:pt x="229800" y="4887"/>
                </a:lnTo>
                <a:lnTo>
                  <a:pt x="277734" y="18499"/>
                </a:lnTo>
                <a:lnTo>
                  <a:pt x="315543" y="39255"/>
                </a:lnTo>
                <a:lnTo>
                  <a:pt x="340342" y="65576"/>
                </a:lnTo>
                <a:lnTo>
                  <a:pt x="349250" y="95884"/>
                </a:lnTo>
                <a:lnTo>
                  <a:pt x="340342" y="126193"/>
                </a:lnTo>
                <a:lnTo>
                  <a:pt x="315543" y="152514"/>
                </a:lnTo>
                <a:lnTo>
                  <a:pt x="277734" y="173270"/>
                </a:lnTo>
                <a:lnTo>
                  <a:pt x="229800" y="186882"/>
                </a:lnTo>
                <a:lnTo>
                  <a:pt x="174625" y="191769"/>
                </a:lnTo>
                <a:lnTo>
                  <a:pt x="119400" y="186882"/>
                </a:lnTo>
                <a:lnTo>
                  <a:pt x="71460" y="173270"/>
                </a:lnTo>
                <a:lnTo>
                  <a:pt x="33670" y="152514"/>
                </a:lnTo>
                <a:lnTo>
                  <a:pt x="8895" y="126193"/>
                </a:lnTo>
                <a:lnTo>
                  <a:pt x="0" y="9588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03325" y="4745622"/>
            <a:ext cx="1633917" cy="154305"/>
          </a:xfrm>
          <a:custGeom>
            <a:avLst/>
            <a:gdLst/>
            <a:ahLst/>
            <a:cxnLst/>
            <a:rect l="l" t="t" r="r" b="b"/>
            <a:pathLst>
              <a:path w="1815464" h="171450">
                <a:moveTo>
                  <a:pt x="0" y="0"/>
                </a:moveTo>
                <a:lnTo>
                  <a:pt x="49106" y="18020"/>
                </a:lnTo>
                <a:lnTo>
                  <a:pt x="98210" y="35039"/>
                </a:lnTo>
                <a:lnTo>
                  <a:pt x="147310" y="51057"/>
                </a:lnTo>
                <a:lnTo>
                  <a:pt x="196408" y="66073"/>
                </a:lnTo>
                <a:lnTo>
                  <a:pt x="245504" y="80089"/>
                </a:lnTo>
                <a:lnTo>
                  <a:pt x="294596" y="93104"/>
                </a:lnTo>
                <a:lnTo>
                  <a:pt x="343686" y="105117"/>
                </a:lnTo>
                <a:lnTo>
                  <a:pt x="392773" y="116129"/>
                </a:lnTo>
                <a:lnTo>
                  <a:pt x="441857" y="126141"/>
                </a:lnTo>
                <a:lnTo>
                  <a:pt x="490938" y="135151"/>
                </a:lnTo>
                <a:lnTo>
                  <a:pt x="540017" y="143160"/>
                </a:lnTo>
                <a:lnTo>
                  <a:pt x="589093" y="150167"/>
                </a:lnTo>
                <a:lnTo>
                  <a:pt x="638166" y="156174"/>
                </a:lnTo>
                <a:lnTo>
                  <a:pt x="687236" y="161180"/>
                </a:lnTo>
                <a:lnTo>
                  <a:pt x="736304" y="165184"/>
                </a:lnTo>
                <a:lnTo>
                  <a:pt x="785368" y="168188"/>
                </a:lnTo>
                <a:lnTo>
                  <a:pt x="834430" y="170190"/>
                </a:lnTo>
                <a:lnTo>
                  <a:pt x="883489" y="171191"/>
                </a:lnTo>
                <a:lnTo>
                  <a:pt x="932546" y="171191"/>
                </a:lnTo>
                <a:lnTo>
                  <a:pt x="981599" y="170190"/>
                </a:lnTo>
                <a:lnTo>
                  <a:pt x="1030650" y="168188"/>
                </a:lnTo>
                <a:lnTo>
                  <a:pt x="1079698" y="165184"/>
                </a:lnTo>
                <a:lnTo>
                  <a:pt x="1128743" y="161180"/>
                </a:lnTo>
                <a:lnTo>
                  <a:pt x="1177785" y="156174"/>
                </a:lnTo>
                <a:lnTo>
                  <a:pt x="1226825" y="150167"/>
                </a:lnTo>
                <a:lnTo>
                  <a:pt x="1275862" y="143160"/>
                </a:lnTo>
                <a:lnTo>
                  <a:pt x="1324896" y="135151"/>
                </a:lnTo>
                <a:lnTo>
                  <a:pt x="1373927" y="126141"/>
                </a:lnTo>
                <a:lnTo>
                  <a:pt x="1422956" y="116129"/>
                </a:lnTo>
                <a:lnTo>
                  <a:pt x="1471981" y="105117"/>
                </a:lnTo>
                <a:lnTo>
                  <a:pt x="1521004" y="93104"/>
                </a:lnTo>
                <a:lnTo>
                  <a:pt x="1570025" y="80089"/>
                </a:lnTo>
                <a:lnTo>
                  <a:pt x="1619042" y="66073"/>
                </a:lnTo>
                <a:lnTo>
                  <a:pt x="1668056" y="51057"/>
                </a:lnTo>
                <a:lnTo>
                  <a:pt x="1717068" y="35039"/>
                </a:lnTo>
                <a:lnTo>
                  <a:pt x="1766077" y="18020"/>
                </a:lnTo>
                <a:lnTo>
                  <a:pt x="1815084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12266" y="3555873"/>
            <a:ext cx="3017520" cy="1657350"/>
          </a:xfrm>
          <a:custGeom>
            <a:avLst/>
            <a:gdLst/>
            <a:ahLst/>
            <a:cxnLst/>
            <a:rect l="l" t="t" r="r" b="b"/>
            <a:pathLst>
              <a:path w="3352800" h="1841500">
                <a:moveTo>
                  <a:pt x="0" y="920496"/>
                </a:moveTo>
                <a:lnTo>
                  <a:pt x="4397" y="853310"/>
                </a:lnTo>
                <a:lnTo>
                  <a:pt x="17387" y="787431"/>
                </a:lnTo>
                <a:lnTo>
                  <a:pt x="38666" y="723026"/>
                </a:lnTo>
                <a:lnTo>
                  <a:pt x="67932" y="660261"/>
                </a:lnTo>
                <a:lnTo>
                  <a:pt x="104882" y="599303"/>
                </a:lnTo>
                <a:lnTo>
                  <a:pt x="149212" y="540317"/>
                </a:lnTo>
                <a:lnTo>
                  <a:pt x="200619" y="483470"/>
                </a:lnTo>
                <a:lnTo>
                  <a:pt x="228882" y="455901"/>
                </a:lnTo>
                <a:lnTo>
                  <a:pt x="258800" y="428929"/>
                </a:lnTo>
                <a:lnTo>
                  <a:pt x="290337" y="402575"/>
                </a:lnTo>
                <a:lnTo>
                  <a:pt x="323453" y="376860"/>
                </a:lnTo>
                <a:lnTo>
                  <a:pt x="358112" y="351805"/>
                </a:lnTo>
                <a:lnTo>
                  <a:pt x="394274" y="327430"/>
                </a:lnTo>
                <a:lnTo>
                  <a:pt x="431903" y="303756"/>
                </a:lnTo>
                <a:lnTo>
                  <a:pt x="470961" y="280803"/>
                </a:lnTo>
                <a:lnTo>
                  <a:pt x="511409" y="258594"/>
                </a:lnTo>
                <a:lnTo>
                  <a:pt x="553209" y="237148"/>
                </a:lnTo>
                <a:lnTo>
                  <a:pt x="596325" y="216487"/>
                </a:lnTo>
                <a:lnTo>
                  <a:pt x="640717" y="196631"/>
                </a:lnTo>
                <a:lnTo>
                  <a:pt x="686348" y="177600"/>
                </a:lnTo>
                <a:lnTo>
                  <a:pt x="733181" y="159417"/>
                </a:lnTo>
                <a:lnTo>
                  <a:pt x="781176" y="142101"/>
                </a:lnTo>
                <a:lnTo>
                  <a:pt x="830297" y="125673"/>
                </a:lnTo>
                <a:lnTo>
                  <a:pt x="880506" y="110154"/>
                </a:lnTo>
                <a:lnTo>
                  <a:pt x="931764" y="95566"/>
                </a:lnTo>
                <a:lnTo>
                  <a:pt x="984034" y="81928"/>
                </a:lnTo>
                <a:lnTo>
                  <a:pt x="1037278" y="69262"/>
                </a:lnTo>
                <a:lnTo>
                  <a:pt x="1091457" y="57587"/>
                </a:lnTo>
                <a:lnTo>
                  <a:pt x="1146535" y="46927"/>
                </a:lnTo>
                <a:lnTo>
                  <a:pt x="1202473" y="37299"/>
                </a:lnTo>
                <a:lnTo>
                  <a:pt x="1259234" y="28727"/>
                </a:lnTo>
                <a:lnTo>
                  <a:pt x="1316778" y="21230"/>
                </a:lnTo>
                <a:lnTo>
                  <a:pt x="1375070" y="14830"/>
                </a:lnTo>
                <a:lnTo>
                  <a:pt x="1434070" y="9546"/>
                </a:lnTo>
                <a:lnTo>
                  <a:pt x="1493741" y="5401"/>
                </a:lnTo>
                <a:lnTo>
                  <a:pt x="1554045" y="2414"/>
                </a:lnTo>
                <a:lnTo>
                  <a:pt x="1614943" y="607"/>
                </a:lnTo>
                <a:lnTo>
                  <a:pt x="1676400" y="0"/>
                </a:lnTo>
                <a:lnTo>
                  <a:pt x="1737856" y="607"/>
                </a:lnTo>
                <a:lnTo>
                  <a:pt x="1798754" y="2414"/>
                </a:lnTo>
                <a:lnTo>
                  <a:pt x="1859058" y="5401"/>
                </a:lnTo>
                <a:lnTo>
                  <a:pt x="1918729" y="9546"/>
                </a:lnTo>
                <a:lnTo>
                  <a:pt x="1977729" y="14830"/>
                </a:lnTo>
                <a:lnTo>
                  <a:pt x="2036021" y="21230"/>
                </a:lnTo>
                <a:lnTo>
                  <a:pt x="2093565" y="28727"/>
                </a:lnTo>
                <a:lnTo>
                  <a:pt x="2150326" y="37299"/>
                </a:lnTo>
                <a:lnTo>
                  <a:pt x="2206264" y="46927"/>
                </a:lnTo>
                <a:lnTo>
                  <a:pt x="2261342" y="57587"/>
                </a:lnTo>
                <a:lnTo>
                  <a:pt x="2315521" y="69262"/>
                </a:lnTo>
                <a:lnTo>
                  <a:pt x="2368765" y="81928"/>
                </a:lnTo>
                <a:lnTo>
                  <a:pt x="2421035" y="95566"/>
                </a:lnTo>
                <a:lnTo>
                  <a:pt x="2472293" y="110154"/>
                </a:lnTo>
                <a:lnTo>
                  <a:pt x="2522502" y="125673"/>
                </a:lnTo>
                <a:lnTo>
                  <a:pt x="2571623" y="142101"/>
                </a:lnTo>
                <a:lnTo>
                  <a:pt x="2619618" y="159417"/>
                </a:lnTo>
                <a:lnTo>
                  <a:pt x="2666451" y="177600"/>
                </a:lnTo>
                <a:lnTo>
                  <a:pt x="2712082" y="196631"/>
                </a:lnTo>
                <a:lnTo>
                  <a:pt x="2756474" y="216487"/>
                </a:lnTo>
                <a:lnTo>
                  <a:pt x="2799590" y="237148"/>
                </a:lnTo>
                <a:lnTo>
                  <a:pt x="2841390" y="258594"/>
                </a:lnTo>
                <a:lnTo>
                  <a:pt x="2881838" y="280803"/>
                </a:lnTo>
                <a:lnTo>
                  <a:pt x="2920896" y="303756"/>
                </a:lnTo>
                <a:lnTo>
                  <a:pt x="2958525" y="327430"/>
                </a:lnTo>
                <a:lnTo>
                  <a:pt x="2994687" y="351805"/>
                </a:lnTo>
                <a:lnTo>
                  <a:pt x="3029346" y="376860"/>
                </a:lnTo>
                <a:lnTo>
                  <a:pt x="3062462" y="402575"/>
                </a:lnTo>
                <a:lnTo>
                  <a:pt x="3093999" y="428929"/>
                </a:lnTo>
                <a:lnTo>
                  <a:pt x="3123917" y="455901"/>
                </a:lnTo>
                <a:lnTo>
                  <a:pt x="3152180" y="483470"/>
                </a:lnTo>
                <a:lnTo>
                  <a:pt x="3178750" y="511616"/>
                </a:lnTo>
                <a:lnTo>
                  <a:pt x="3226656" y="569553"/>
                </a:lnTo>
                <a:lnTo>
                  <a:pt x="3267334" y="629546"/>
                </a:lnTo>
                <a:lnTo>
                  <a:pt x="3300479" y="691428"/>
                </a:lnTo>
                <a:lnTo>
                  <a:pt x="3325790" y="755034"/>
                </a:lnTo>
                <a:lnTo>
                  <a:pt x="3342962" y="820196"/>
                </a:lnTo>
                <a:lnTo>
                  <a:pt x="3351694" y="886750"/>
                </a:lnTo>
                <a:lnTo>
                  <a:pt x="3352800" y="920496"/>
                </a:lnTo>
                <a:lnTo>
                  <a:pt x="3351694" y="954241"/>
                </a:lnTo>
                <a:lnTo>
                  <a:pt x="3342962" y="1020795"/>
                </a:lnTo>
                <a:lnTo>
                  <a:pt x="3325790" y="1085957"/>
                </a:lnTo>
                <a:lnTo>
                  <a:pt x="3300479" y="1149563"/>
                </a:lnTo>
                <a:lnTo>
                  <a:pt x="3267334" y="1211445"/>
                </a:lnTo>
                <a:lnTo>
                  <a:pt x="3226656" y="1271438"/>
                </a:lnTo>
                <a:lnTo>
                  <a:pt x="3178750" y="1329375"/>
                </a:lnTo>
                <a:lnTo>
                  <a:pt x="3152180" y="1357521"/>
                </a:lnTo>
                <a:lnTo>
                  <a:pt x="3123917" y="1385090"/>
                </a:lnTo>
                <a:lnTo>
                  <a:pt x="3093999" y="1412062"/>
                </a:lnTo>
                <a:lnTo>
                  <a:pt x="3062462" y="1438416"/>
                </a:lnTo>
                <a:lnTo>
                  <a:pt x="3029346" y="1464131"/>
                </a:lnTo>
                <a:lnTo>
                  <a:pt x="2994687" y="1489186"/>
                </a:lnTo>
                <a:lnTo>
                  <a:pt x="2958525" y="1513561"/>
                </a:lnTo>
                <a:lnTo>
                  <a:pt x="2920896" y="1537235"/>
                </a:lnTo>
                <a:lnTo>
                  <a:pt x="2881838" y="1560188"/>
                </a:lnTo>
                <a:lnTo>
                  <a:pt x="2841390" y="1582397"/>
                </a:lnTo>
                <a:lnTo>
                  <a:pt x="2799590" y="1603843"/>
                </a:lnTo>
                <a:lnTo>
                  <a:pt x="2756474" y="1624504"/>
                </a:lnTo>
                <a:lnTo>
                  <a:pt x="2712082" y="1644360"/>
                </a:lnTo>
                <a:lnTo>
                  <a:pt x="2666451" y="1663391"/>
                </a:lnTo>
                <a:lnTo>
                  <a:pt x="2619618" y="1681574"/>
                </a:lnTo>
                <a:lnTo>
                  <a:pt x="2571623" y="1698890"/>
                </a:lnTo>
                <a:lnTo>
                  <a:pt x="2522502" y="1715318"/>
                </a:lnTo>
                <a:lnTo>
                  <a:pt x="2472293" y="1730837"/>
                </a:lnTo>
                <a:lnTo>
                  <a:pt x="2421035" y="1745425"/>
                </a:lnTo>
                <a:lnTo>
                  <a:pt x="2368765" y="1759063"/>
                </a:lnTo>
                <a:lnTo>
                  <a:pt x="2315521" y="1771729"/>
                </a:lnTo>
                <a:lnTo>
                  <a:pt x="2261342" y="1783404"/>
                </a:lnTo>
                <a:lnTo>
                  <a:pt x="2206264" y="1794064"/>
                </a:lnTo>
                <a:lnTo>
                  <a:pt x="2150326" y="1803692"/>
                </a:lnTo>
                <a:lnTo>
                  <a:pt x="2093565" y="1812264"/>
                </a:lnTo>
                <a:lnTo>
                  <a:pt x="2036021" y="1819761"/>
                </a:lnTo>
                <a:lnTo>
                  <a:pt x="1977729" y="1826161"/>
                </a:lnTo>
                <a:lnTo>
                  <a:pt x="1918729" y="1831445"/>
                </a:lnTo>
                <a:lnTo>
                  <a:pt x="1859058" y="1835590"/>
                </a:lnTo>
                <a:lnTo>
                  <a:pt x="1798754" y="1838577"/>
                </a:lnTo>
                <a:lnTo>
                  <a:pt x="1737856" y="1840384"/>
                </a:lnTo>
                <a:lnTo>
                  <a:pt x="1676400" y="1840992"/>
                </a:lnTo>
                <a:lnTo>
                  <a:pt x="1614943" y="1840384"/>
                </a:lnTo>
                <a:lnTo>
                  <a:pt x="1554045" y="1838577"/>
                </a:lnTo>
                <a:lnTo>
                  <a:pt x="1493741" y="1835590"/>
                </a:lnTo>
                <a:lnTo>
                  <a:pt x="1434070" y="1831445"/>
                </a:lnTo>
                <a:lnTo>
                  <a:pt x="1375070" y="1826161"/>
                </a:lnTo>
                <a:lnTo>
                  <a:pt x="1316778" y="1819761"/>
                </a:lnTo>
                <a:lnTo>
                  <a:pt x="1259234" y="1812264"/>
                </a:lnTo>
                <a:lnTo>
                  <a:pt x="1202473" y="1803692"/>
                </a:lnTo>
                <a:lnTo>
                  <a:pt x="1146535" y="1794064"/>
                </a:lnTo>
                <a:lnTo>
                  <a:pt x="1091457" y="1783404"/>
                </a:lnTo>
                <a:lnTo>
                  <a:pt x="1037278" y="1771729"/>
                </a:lnTo>
                <a:lnTo>
                  <a:pt x="984034" y="1759063"/>
                </a:lnTo>
                <a:lnTo>
                  <a:pt x="931764" y="1745425"/>
                </a:lnTo>
                <a:lnTo>
                  <a:pt x="880506" y="1730837"/>
                </a:lnTo>
                <a:lnTo>
                  <a:pt x="830297" y="1715318"/>
                </a:lnTo>
                <a:lnTo>
                  <a:pt x="781176" y="1698890"/>
                </a:lnTo>
                <a:lnTo>
                  <a:pt x="733181" y="1681574"/>
                </a:lnTo>
                <a:lnTo>
                  <a:pt x="686348" y="1663391"/>
                </a:lnTo>
                <a:lnTo>
                  <a:pt x="640717" y="1644360"/>
                </a:lnTo>
                <a:lnTo>
                  <a:pt x="596325" y="1624504"/>
                </a:lnTo>
                <a:lnTo>
                  <a:pt x="553209" y="1603843"/>
                </a:lnTo>
                <a:lnTo>
                  <a:pt x="511409" y="1582397"/>
                </a:lnTo>
                <a:lnTo>
                  <a:pt x="470961" y="1560188"/>
                </a:lnTo>
                <a:lnTo>
                  <a:pt x="431903" y="1537235"/>
                </a:lnTo>
                <a:lnTo>
                  <a:pt x="394274" y="1513561"/>
                </a:lnTo>
                <a:lnTo>
                  <a:pt x="358112" y="1489186"/>
                </a:lnTo>
                <a:lnTo>
                  <a:pt x="323453" y="1464131"/>
                </a:lnTo>
                <a:lnTo>
                  <a:pt x="290337" y="1438416"/>
                </a:lnTo>
                <a:lnTo>
                  <a:pt x="258800" y="1412062"/>
                </a:lnTo>
                <a:lnTo>
                  <a:pt x="228882" y="1385090"/>
                </a:lnTo>
                <a:lnTo>
                  <a:pt x="200619" y="1357521"/>
                </a:lnTo>
                <a:lnTo>
                  <a:pt x="174049" y="1329375"/>
                </a:lnTo>
                <a:lnTo>
                  <a:pt x="126143" y="1271438"/>
                </a:lnTo>
                <a:lnTo>
                  <a:pt x="85465" y="1211445"/>
                </a:lnTo>
                <a:lnTo>
                  <a:pt x="52320" y="1149563"/>
                </a:lnTo>
                <a:lnTo>
                  <a:pt x="27009" y="1085957"/>
                </a:lnTo>
                <a:lnTo>
                  <a:pt x="9837" y="1020795"/>
                </a:lnTo>
                <a:lnTo>
                  <a:pt x="1105" y="954241"/>
                </a:lnTo>
                <a:lnTo>
                  <a:pt x="0" y="920496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24928" y="4172751"/>
            <a:ext cx="1590484" cy="398764"/>
          </a:xfrm>
          <a:prstGeom prst="rect">
            <a:avLst/>
          </a:prstGeom>
        </p:spPr>
        <p:txBody>
          <a:bodyPr vert="horz" wrap="square" lIns="0" tIns="10859" rIns="0" bIns="0" rtlCol="0">
            <a:spAutoFit/>
          </a:bodyPr>
          <a:lstStyle/>
          <a:p>
            <a:pPr marL="11430" defTabSz="822960">
              <a:spcBef>
                <a:spcPts val="86"/>
              </a:spcBef>
            </a:pPr>
            <a:r>
              <a:rPr sz="2520" spc="-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52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520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52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2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20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520" spc="-5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sz="252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93732" y="1182475"/>
            <a:ext cx="4041860" cy="4490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1" y="332679"/>
            <a:ext cx="861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300" b="1" dirty="0" smtClean="0">
                <a:solidFill>
                  <a:schemeClr val="tx2"/>
                </a:solidFill>
              </a:rPr>
              <a:t>TAG- Simple Lipid /Neutral Lipid/ </a:t>
            </a:r>
            <a:r>
              <a:rPr lang="en-IN" sz="3300" b="1" dirty="0">
                <a:solidFill>
                  <a:schemeClr val="tx2"/>
                </a:solidFill>
              </a:rPr>
              <a:t>FATS or </a:t>
            </a:r>
            <a:r>
              <a:rPr lang="en-IN" sz="3300" b="1" dirty="0" smtClean="0">
                <a:solidFill>
                  <a:schemeClr val="tx2"/>
                </a:solidFill>
              </a:rPr>
              <a:t>OILS</a:t>
            </a:r>
          </a:p>
          <a:p>
            <a:endParaRPr lang="en-IN" sz="3300" b="1" dirty="0">
              <a:solidFill>
                <a:schemeClr val="tx2"/>
              </a:solidFill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xmlns="" id="{37F7A8B3-C364-4D64-952B-9F7577CEA820}"/>
              </a:ext>
            </a:extLst>
          </p:cNvPr>
          <p:cNvSpPr/>
          <p:nvPr/>
        </p:nvSpPr>
        <p:spPr>
          <a:xfrm>
            <a:off x="4989537" y="1127208"/>
            <a:ext cx="4041860" cy="4490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2960"/>
            <a:endParaRPr sz="162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4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omepage.smc.edu/wissmann_paul/anatomy2textbook/cardiolip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76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 Phosphatidyl Glycerol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77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images Lipids\lipid\Cardiolipi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305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50292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Cardiolipin</a:t>
            </a:r>
            <a:r>
              <a:rPr lang="en-US" sz="4400" dirty="0" smtClean="0"/>
              <a:t> was first isolated from </a:t>
            </a:r>
            <a:r>
              <a:rPr lang="en-US" sz="4400" b="1" dirty="0"/>
              <a:t>C</a:t>
            </a:r>
            <a:r>
              <a:rPr lang="en-US" sz="4400" b="1" dirty="0" smtClean="0"/>
              <a:t>ardiac </a:t>
            </a:r>
            <a:r>
              <a:rPr lang="en-US" sz="4400" b="1" dirty="0"/>
              <a:t>M</a:t>
            </a:r>
            <a:r>
              <a:rPr lang="en-US" sz="4400" b="1" dirty="0" smtClean="0"/>
              <a:t>uscles of Calf </a:t>
            </a:r>
            <a:r>
              <a:rPr lang="en-US" sz="4400" dirty="0" smtClean="0"/>
              <a:t>and hence the name derived.</a:t>
            </a:r>
          </a:p>
          <a:p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983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Diphosphatidylglycerol/Cardiolipin is chemically composed of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b="1" dirty="0" smtClean="0">
                <a:solidFill>
                  <a:srgbClr val="C00000"/>
                </a:solidFill>
              </a:rPr>
              <a:t>Two </a:t>
            </a:r>
            <a:r>
              <a:rPr lang="en-US" sz="4400" b="1" dirty="0">
                <a:solidFill>
                  <a:srgbClr val="C00000"/>
                </a:solidFill>
              </a:rPr>
              <a:t>molecules of Phosphatidic acid 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>
                <a:solidFill>
                  <a:srgbClr val="C00000"/>
                </a:solidFill>
              </a:rPr>
              <a:t>linked to </a:t>
            </a:r>
            <a:r>
              <a:rPr lang="en-US" sz="4400" b="1" dirty="0" smtClean="0">
                <a:solidFill>
                  <a:srgbClr val="C00000"/>
                </a:solidFill>
              </a:rPr>
              <a:t>one </a:t>
            </a:r>
            <a:r>
              <a:rPr lang="en-US" sz="4400" b="1" dirty="0">
                <a:solidFill>
                  <a:srgbClr val="C00000"/>
                </a:solidFill>
              </a:rPr>
              <a:t>Glycerol .</a:t>
            </a:r>
          </a:p>
        </p:txBody>
      </p:sp>
    </p:spTree>
    <p:extLst>
      <p:ext uri="{BB962C8B-B14F-4D97-AF65-F5344CB8AC3E}">
        <p14:creationId xmlns:p14="http://schemas.microsoft.com/office/powerpoint/2010/main" val="38388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Image result for Various Glycerophospholipids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368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9639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33800"/>
            <a:ext cx="8991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6000" b="1" dirty="0" smtClean="0"/>
              <a:t>SphingoPhospholipids/</a:t>
            </a:r>
            <a:r>
              <a:rPr lang="en-US" sz="6000" b="1" dirty="0" smtClean="0">
                <a:solidFill>
                  <a:srgbClr val="C00000"/>
                </a:solidFill>
              </a:rPr>
              <a:t>Sphingophosphatides</a:t>
            </a:r>
            <a:r>
              <a:rPr lang="en-US" sz="6000" dirty="0" smtClean="0">
                <a:solidFill>
                  <a:schemeClr val="hlink"/>
                </a:solidFill>
              </a:rPr>
              <a:t/>
            </a:r>
            <a:br>
              <a:rPr lang="en-US" sz="6000" dirty="0" smtClean="0">
                <a:solidFill>
                  <a:schemeClr val="hlink"/>
                </a:solidFill>
              </a:rPr>
            </a:b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006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images Lipids\lipid\bj3590335f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images Lipids\lipid\556sphingomyel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72"/>
            <a:ext cx="4648200" cy="67613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Fats/Oils/TAG 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 </a:t>
            </a:r>
          </a:p>
          <a:p>
            <a:r>
              <a:rPr lang="en-US" b="1" dirty="0" smtClean="0"/>
              <a:t>Esters </a:t>
            </a:r>
            <a:r>
              <a:rPr lang="en-US" b="1" dirty="0"/>
              <a:t>of Fatty acids </a:t>
            </a:r>
            <a:r>
              <a:rPr lang="en-US" dirty="0" smtClean="0"/>
              <a:t>with </a:t>
            </a:r>
            <a:r>
              <a:rPr lang="en-US" b="1" dirty="0" smtClean="0"/>
              <a:t>Glycero</a:t>
            </a:r>
            <a:r>
              <a:rPr lang="en-US" dirty="0" smtClean="0"/>
              <a:t>l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(Trihydric </a:t>
            </a:r>
            <a:r>
              <a:rPr lang="en-US" b="1" dirty="0">
                <a:solidFill>
                  <a:srgbClr val="0070C0"/>
                </a:solidFill>
              </a:rPr>
              <a:t>Alcohol)</a:t>
            </a: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C00000"/>
                </a:solidFill>
              </a:rPr>
              <a:t>Three Fatty acids linked to a </a:t>
            </a:r>
            <a:r>
              <a:rPr lang="en-US" sz="3600" b="1" dirty="0" smtClean="0">
                <a:solidFill>
                  <a:srgbClr val="C00000"/>
                </a:solidFill>
              </a:rPr>
              <a:t>Glycerol by ester bonds.</a:t>
            </a:r>
            <a:endParaRPr lang="en-US" sz="3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triacylglyce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09600"/>
            <a:ext cx="4952999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991600" cy="41148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Sphingomyelin</a:t>
            </a:r>
            <a:r>
              <a:rPr lang="en-US" sz="5400" dirty="0"/>
              <a:t> is an example of</a:t>
            </a:r>
            <a:r>
              <a:rPr lang="en-US" sz="5400" b="1" dirty="0"/>
              <a:t> Sphingophospholipid</a:t>
            </a:r>
            <a:r>
              <a:rPr lang="en-US" sz="5400" dirty="0"/>
              <a:t>.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069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186" y="838200"/>
            <a:ext cx="8915400" cy="4953000"/>
          </a:xfrm>
        </p:spPr>
        <p:txBody>
          <a:bodyPr>
            <a:normAutofit lnSpcReduction="10000"/>
          </a:bodyPr>
          <a:lstStyle/>
          <a:p>
            <a:r>
              <a:rPr lang="en-US" sz="5400" b="1" dirty="0" smtClean="0"/>
              <a:t>Sphingophospholipid</a:t>
            </a:r>
            <a:r>
              <a:rPr lang="en-US" sz="5400" dirty="0" smtClean="0"/>
              <a:t> is </a:t>
            </a:r>
            <a:r>
              <a:rPr lang="en-US" sz="5400" b="1" dirty="0" smtClean="0">
                <a:solidFill>
                  <a:srgbClr val="C00000"/>
                </a:solidFill>
              </a:rPr>
              <a:t>Sphingosine based Lipid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r>
              <a:rPr lang="en-US" sz="5400" dirty="0" smtClean="0"/>
              <a:t>Which has </a:t>
            </a:r>
            <a:r>
              <a:rPr lang="en-US" sz="5400" b="1" dirty="0" smtClean="0">
                <a:solidFill>
                  <a:srgbClr val="C00000"/>
                </a:solidFill>
              </a:rPr>
              <a:t>Sphingosine linked with Fatty acid-Phosphate and Choline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8833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95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Sphingosine</a:t>
            </a:r>
            <a:r>
              <a:rPr lang="en-US" sz="4400" dirty="0" smtClean="0"/>
              <a:t> is linked </a:t>
            </a:r>
            <a:r>
              <a:rPr lang="en-US" sz="4400" dirty="0"/>
              <a:t>with a Fatty acid by an </a:t>
            </a:r>
            <a:r>
              <a:rPr lang="en-US" sz="4400" b="1" dirty="0"/>
              <a:t>amide linkage </a:t>
            </a:r>
            <a:r>
              <a:rPr lang="en-US" sz="4400" dirty="0"/>
              <a:t>to form </a:t>
            </a:r>
            <a:r>
              <a:rPr lang="en-US" sz="4400" b="1" dirty="0"/>
              <a:t>Ceramide</a:t>
            </a:r>
            <a:r>
              <a:rPr lang="en-US" sz="4400" b="1" dirty="0" smtClean="0"/>
              <a:t>.</a:t>
            </a:r>
          </a:p>
          <a:p>
            <a:r>
              <a:rPr lang="en-US" sz="4400" b="1" dirty="0" smtClean="0"/>
              <a:t>Ceramide  is then </a:t>
            </a:r>
            <a:r>
              <a:rPr lang="en-US" sz="4400" dirty="0" smtClean="0"/>
              <a:t>linked to </a:t>
            </a:r>
            <a:r>
              <a:rPr lang="en-US" sz="4400" b="1" dirty="0" smtClean="0">
                <a:solidFill>
                  <a:srgbClr val="C00000"/>
                </a:solidFill>
              </a:rPr>
              <a:t>Phosphoric acid </a:t>
            </a:r>
            <a:r>
              <a:rPr lang="en-US" sz="4400" b="1" dirty="0" smtClean="0"/>
              <a:t>and </a:t>
            </a:r>
            <a:r>
              <a:rPr lang="en-US" sz="4400" b="1" dirty="0" smtClean="0">
                <a:solidFill>
                  <a:srgbClr val="C00000"/>
                </a:solidFill>
              </a:rPr>
              <a:t>Choline</a:t>
            </a:r>
            <a:r>
              <a:rPr lang="en-US" sz="4400" b="1" dirty="0" smtClean="0"/>
              <a:t> to form Sphingomyelin.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570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Properties Of Phospholipids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Amphipathic Nature Of PL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38912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Phospholipds </a:t>
            </a:r>
            <a:r>
              <a:rPr lang="en-US" sz="4400" dirty="0" smtClean="0"/>
              <a:t>are </a:t>
            </a:r>
            <a:r>
              <a:rPr lang="en-US" sz="4400" b="1" dirty="0" smtClean="0"/>
              <a:t>Amphipathic/ Amphiphillic</a:t>
            </a:r>
            <a:r>
              <a:rPr lang="en-US" sz="4400" dirty="0" smtClean="0"/>
              <a:t> in nature.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Since the structure of PL possess </a:t>
            </a:r>
            <a:r>
              <a:rPr lang="en-US" sz="4400" b="1" dirty="0" smtClean="0"/>
              <a:t>both </a:t>
            </a:r>
            <a:r>
              <a:rPr lang="en-US" sz="4400" b="1" dirty="0" smtClean="0">
                <a:solidFill>
                  <a:srgbClr val="C00000"/>
                </a:solidFill>
              </a:rPr>
              <a:t>polar</a:t>
            </a:r>
            <a:r>
              <a:rPr lang="en-US" sz="4400" b="1" dirty="0" smtClean="0"/>
              <a:t> </a:t>
            </a:r>
            <a:r>
              <a:rPr lang="en-US" sz="4400" dirty="0" smtClean="0"/>
              <a:t>and </a:t>
            </a:r>
            <a:r>
              <a:rPr lang="en-US" sz="4400" b="1" dirty="0" smtClean="0">
                <a:solidFill>
                  <a:srgbClr val="C00000"/>
                </a:solidFill>
              </a:rPr>
              <a:t>nonpolar groups</a:t>
            </a:r>
            <a:r>
              <a:rPr lang="en-US" sz="4400" b="1" dirty="0" smtClean="0"/>
              <a:t>.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32947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3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05800" cy="58674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Hydrophilic/Polar </a:t>
            </a:r>
            <a:r>
              <a:rPr lang="en-US" sz="4800" b="1" dirty="0"/>
              <a:t>groups </a:t>
            </a:r>
            <a:r>
              <a:rPr lang="en-US" sz="4800" b="1" dirty="0" smtClean="0"/>
              <a:t> of Phospholipids: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Phosphoric acid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Nitrogenous groups</a:t>
            </a:r>
            <a:endParaRPr lang="en-US" sz="4600" dirty="0">
              <a:solidFill>
                <a:srgbClr val="C00000"/>
              </a:solidFill>
            </a:endParaRPr>
          </a:p>
          <a:p>
            <a:r>
              <a:rPr lang="en-US" sz="4800" b="1" dirty="0" smtClean="0"/>
              <a:t>Hydrophobic/non </a:t>
            </a:r>
            <a:r>
              <a:rPr lang="en-US" sz="4800" b="1" dirty="0"/>
              <a:t>polar </a:t>
            </a:r>
            <a:r>
              <a:rPr lang="en-US" sz="4800" b="1" dirty="0" smtClean="0"/>
              <a:t>groups </a:t>
            </a:r>
            <a:r>
              <a:rPr lang="en-US" sz="4800" b="1" dirty="0"/>
              <a:t>of Phospholipids :</a:t>
            </a:r>
            <a:endParaRPr lang="en-US" sz="4800" b="1" dirty="0" smtClean="0"/>
          </a:p>
          <a:p>
            <a:pPr lvl="1"/>
            <a:r>
              <a:rPr lang="en-US" sz="4600" b="1" dirty="0">
                <a:solidFill>
                  <a:srgbClr val="C00000"/>
                </a:solidFill>
              </a:rPr>
              <a:t>Fatty acid/Acyl chains  </a:t>
            </a:r>
            <a:endParaRPr lang="en-US" sz="4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79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Exogenous And Endogenous Sources Of Phospholipids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2282031"/>
            <a:ext cx="4219575" cy="3162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744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Occurrence And Distribution Of Phospholipids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Various types of Phospholipids </a:t>
            </a:r>
            <a:r>
              <a:rPr lang="en-US" sz="4000" b="1" dirty="0" smtClean="0">
                <a:solidFill>
                  <a:srgbClr val="C00000"/>
                </a:solidFill>
              </a:rPr>
              <a:t>Associated to all over body cells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Most predominantly associated to </a:t>
            </a:r>
            <a:r>
              <a:rPr lang="en-US" sz="4000" b="1" dirty="0" smtClean="0">
                <a:solidFill>
                  <a:srgbClr val="C00000"/>
                </a:solidFill>
              </a:rPr>
              <a:t>Biomembranes</a:t>
            </a:r>
          </a:p>
          <a:p>
            <a:r>
              <a:rPr lang="en-US" sz="4000" b="1" dirty="0" smtClean="0">
                <a:solidFill>
                  <a:srgbClr val="C00000"/>
                </a:solidFill>
              </a:rPr>
              <a:t>Myelin Sheath</a:t>
            </a:r>
          </a:p>
          <a:p>
            <a:r>
              <a:rPr lang="en-US" sz="4000" b="1" dirty="0" smtClean="0"/>
              <a:t>Alveoli in Lungs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3000"/>
            <a:ext cx="9144000" cy="8001000"/>
          </a:xfrm>
        </p:spPr>
      </p:pic>
    </p:spTree>
    <p:extLst>
      <p:ext uri="{BB962C8B-B14F-4D97-AF65-F5344CB8AC3E}">
        <p14:creationId xmlns:p14="http://schemas.microsoft.com/office/powerpoint/2010/main" val="781784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839200" cy="6096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Waxes :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endParaRPr lang="en-US" sz="3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3000" b="1" dirty="0">
              <a:solidFill>
                <a:srgbClr val="C00000"/>
              </a:solidFill>
            </a:endParaRPr>
          </a:p>
          <a:p>
            <a:r>
              <a:rPr lang="en-US" sz="3600" dirty="0"/>
              <a:t>Waxes are  Simple </a:t>
            </a:r>
            <a:r>
              <a:rPr lang="en-US" sz="3600" dirty="0" smtClean="0"/>
              <a:t>Lipids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Waxes are </a:t>
            </a:r>
            <a:r>
              <a:rPr lang="en-US" sz="3600" b="1" dirty="0"/>
              <a:t>chemically Esters of Fatty acids </a:t>
            </a:r>
            <a:r>
              <a:rPr lang="en-US" sz="3600" dirty="0"/>
              <a:t>with </a:t>
            </a:r>
            <a:r>
              <a:rPr lang="en-US" sz="3600" b="1" dirty="0">
                <a:solidFill>
                  <a:srgbClr val="0070C0"/>
                </a:solidFill>
              </a:rPr>
              <a:t>higher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b="1" dirty="0">
                <a:solidFill>
                  <a:srgbClr val="0070C0"/>
                </a:solidFill>
              </a:rPr>
              <a:t>complex, monohydric ,Alcohols</a:t>
            </a:r>
            <a:r>
              <a:rPr lang="en-US" sz="3600" b="1" dirty="0"/>
              <a:t>, </a:t>
            </a:r>
            <a:r>
              <a:rPr lang="en-US" sz="3600" dirty="0"/>
              <a:t>other than Glycerol.</a:t>
            </a:r>
          </a:p>
        </p:txBody>
      </p:sp>
    </p:spTree>
    <p:extLst>
      <p:ext uri="{BB962C8B-B14F-4D97-AF65-F5344CB8AC3E}">
        <p14:creationId xmlns:p14="http://schemas.microsoft.com/office/powerpoint/2010/main" val="40908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0"/>
            <a:ext cx="8686800" cy="1143000"/>
          </a:xfrm>
        </p:spPr>
        <p:txBody>
          <a:bodyPr/>
          <a:lstStyle/>
          <a:p>
            <a:pPr algn="ctr"/>
            <a:r>
              <a:rPr lang="en-US" b="1" dirty="0" smtClean="0"/>
              <a:t>Functions Of Phospholipids (PL)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82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Biomembrane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Lung Surfactant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Lipid Digestion and Absorption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LCAT activity for Cholesterol Esterification and Excretion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Lipotropic Factor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Clotting Mechanism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Cardiolipin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Coenzyme Role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Choline from Lecithin Methyl Donor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Detoxification role of Lecithin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Eicosanoids biosynthesis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Nerve Impulse Conduction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Second Messenger of Hormone Regulation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Image result for Dietary sources of Glycosphingolipi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9144000" cy="2438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Glycerophospholipid </a:t>
            </a:r>
            <a:r>
              <a:rPr lang="en-US" b="1" dirty="0" smtClean="0"/>
              <a:t>Functions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Lecithin Is Most Functional Phospholipid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1. Phospholipids Components Of Biomembranes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14399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4636"/>
            <a:ext cx="8991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Phospholipid </a:t>
            </a:r>
            <a:r>
              <a:rPr lang="en-US" b="1" dirty="0"/>
              <a:t>B</a:t>
            </a:r>
            <a:r>
              <a:rPr lang="en-US" b="1" dirty="0" smtClean="0">
                <a:solidFill>
                  <a:schemeClr val="tx1"/>
                </a:solidFill>
              </a:rPr>
              <a:t>ilayer of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Plasma membrane</a:t>
            </a:r>
            <a:endParaRPr lang="uk-UA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6386" name="Object 3"/>
          <p:cNvGraphicFramePr>
            <a:graphicFrameLocks noGrp="1" noChangeAspect="1"/>
          </p:cNvGraphicFramePr>
          <p:nvPr>
            <p:ph type="body" idx="1"/>
            <p:extLst/>
          </p:nvPr>
        </p:nvGraphicFramePr>
        <p:xfrm>
          <a:off x="0" y="1447800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57" name="Точечный рисунок" r:id="rId3" imgW="4952381" imgH="2133898" progId="Paint.Picture">
                  <p:embed/>
                </p:oleObj>
              </mc:Choice>
              <mc:Fallback>
                <p:oleObj name="Точечный рисунок" r:id="rId3" imgW="4952381" imgH="213389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9144000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utoShape 122" descr="https://ka-perseus-images.s3.amazonaws.com/a22f8911f71a4dec7248b186933cd77927e5013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upload.wikimedia.org/wikipedia/commons/thumb/2/2e/Lipid_unsaturation_effect.svg/1280px-Lipid_unsaturation_effec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0"/>
            <a:ext cx="8991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millerlab\My Documents\My Pictures\cell11.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642"/>
            <a:ext cx="9144000" cy="34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49213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/>
              <a:t>Cholesterol intercalates among Phospholipids.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Cholesterol 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C00000"/>
                </a:solidFill>
              </a:rPr>
              <a:t>fills in the spaces </a:t>
            </a:r>
            <a:r>
              <a:rPr lang="en-US" sz="3200" dirty="0"/>
              <a:t>left by the </a:t>
            </a:r>
            <a:r>
              <a:rPr lang="en-US" sz="3200" dirty="0" smtClean="0"/>
              <a:t>kinks of PUFAs 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/>
              <a:t>Cholesterol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stiffens </a:t>
            </a:r>
            <a:r>
              <a:rPr lang="en-US" sz="3200" dirty="0">
                <a:solidFill>
                  <a:srgbClr val="C00000"/>
                </a:solidFill>
              </a:rPr>
              <a:t>the bilayer </a:t>
            </a:r>
            <a:r>
              <a:rPr lang="en-US" sz="3200" dirty="0"/>
              <a:t>and makes </a:t>
            </a:r>
            <a:r>
              <a:rPr lang="en-US" sz="3200" dirty="0" smtClean="0"/>
              <a:t>membrane  </a:t>
            </a:r>
            <a:r>
              <a:rPr lang="en-US" sz="3200" b="1" dirty="0"/>
              <a:t>less fluid and less permeable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galenotech.org/farmacodin/phospholipid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iologycorner.com/resources/lipidbilay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096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300" b="1" dirty="0" smtClean="0">
                <a:solidFill>
                  <a:srgbClr val="C00000"/>
                </a:solidFill>
              </a:rPr>
              <a:t>Role Of Lecithin</a:t>
            </a:r>
          </a:p>
          <a:p>
            <a:pPr marL="0" indent="0" algn="ctr">
              <a:buNone/>
            </a:pPr>
            <a:endParaRPr lang="en-US" sz="4300" b="1" dirty="0" smtClean="0">
              <a:solidFill>
                <a:srgbClr val="C00000"/>
              </a:solidFill>
            </a:endParaRPr>
          </a:p>
          <a:p>
            <a:r>
              <a:rPr lang="en-US" sz="4000" dirty="0" smtClean="0"/>
              <a:t>The </a:t>
            </a:r>
            <a:r>
              <a:rPr lang="en-US" sz="4000" b="1" dirty="0" smtClean="0"/>
              <a:t>Glycerophospholipid Lecithin </a:t>
            </a:r>
            <a:r>
              <a:rPr lang="en-US" sz="4000" dirty="0" smtClean="0"/>
              <a:t>is the major  </a:t>
            </a:r>
            <a:r>
              <a:rPr lang="en-US" sz="4000" b="1" dirty="0" smtClean="0">
                <a:solidFill>
                  <a:srgbClr val="C00000"/>
                </a:solidFill>
              </a:rPr>
              <a:t>structural components of  biomembranes</a:t>
            </a:r>
            <a:r>
              <a:rPr lang="en-US" sz="4000" dirty="0" smtClean="0"/>
              <a:t>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An </a:t>
            </a:r>
            <a:r>
              <a:rPr lang="en-US" sz="4000" b="1" dirty="0"/>
              <a:t>A</a:t>
            </a:r>
            <a:r>
              <a:rPr lang="en-US" sz="4000" b="1" dirty="0" smtClean="0"/>
              <a:t>mphipathic phospholipid bilayer  </a:t>
            </a:r>
            <a:r>
              <a:rPr lang="en-US" sz="4000" dirty="0" smtClean="0"/>
              <a:t>has polar head groups of PL  directed outwards.</a:t>
            </a:r>
          </a:p>
        </p:txBody>
      </p:sp>
    </p:spTree>
    <p:extLst>
      <p:ext uri="{BB962C8B-B14F-4D97-AF65-F5344CB8AC3E}">
        <p14:creationId xmlns:p14="http://schemas.microsoft.com/office/powerpoint/2010/main" val="17425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114796"/>
              </p:ext>
            </p:extLst>
          </p:nvPr>
        </p:nvGraphicFramePr>
        <p:xfrm>
          <a:off x="457200" y="2308623"/>
          <a:ext cx="82296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2209801" cy="18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6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3905"/>
            <a:ext cx="8991600" cy="857250"/>
          </a:xfrm>
        </p:spPr>
        <p:txBody>
          <a:bodyPr>
            <a:normAutofit fontScale="90000"/>
          </a:bodyPr>
          <a:lstStyle/>
          <a:p>
            <a:r>
              <a:rPr lang="en-US" sz="4050" b="1" dirty="0">
                <a:solidFill>
                  <a:srgbClr val="C00000"/>
                </a:solidFill>
              </a:rPr>
              <a:t>Examples Of Human Body Waxes :</a:t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7096"/>
            <a:ext cx="4343400" cy="5242304"/>
          </a:xfrm>
        </p:spPr>
        <p:txBody>
          <a:bodyPr>
            <a:normAutofit/>
          </a:bodyPr>
          <a:lstStyle/>
          <a:p>
            <a:r>
              <a:rPr lang="en-US" sz="3375" b="1" dirty="0"/>
              <a:t>Cholesterol Ester</a:t>
            </a:r>
          </a:p>
          <a:p>
            <a:pPr marL="0" indent="0">
              <a:buNone/>
            </a:pPr>
            <a:r>
              <a:rPr lang="en-US" sz="3375" b="1" dirty="0"/>
              <a:t>(</a:t>
            </a:r>
            <a:r>
              <a:rPr lang="en-US" sz="3375" b="1" dirty="0" smtClean="0">
                <a:solidFill>
                  <a:srgbClr val="C00000"/>
                </a:solidFill>
              </a:rPr>
              <a:t>Cholesteryl </a:t>
            </a:r>
            <a:r>
              <a:rPr lang="en-US" sz="3375" b="1" dirty="0">
                <a:solidFill>
                  <a:srgbClr val="C00000"/>
                </a:solidFill>
              </a:rPr>
              <a:t>Palmitate</a:t>
            </a:r>
            <a:r>
              <a:rPr lang="en-US" sz="3375" b="1" dirty="0"/>
              <a:t>)</a:t>
            </a:r>
          </a:p>
          <a:p>
            <a:pPr marL="0" indent="0">
              <a:buNone/>
            </a:pPr>
            <a:endParaRPr lang="en-US" sz="3375" b="1" dirty="0" smtClean="0"/>
          </a:p>
          <a:p>
            <a:pPr marL="0" indent="0">
              <a:buNone/>
            </a:pPr>
            <a:endParaRPr lang="en-US" sz="3375" b="1" dirty="0"/>
          </a:p>
          <a:p>
            <a:pPr marL="0" indent="0">
              <a:buNone/>
            </a:pPr>
            <a:endParaRPr lang="en-US" sz="3375" b="1" dirty="0" smtClean="0"/>
          </a:p>
          <a:p>
            <a:pPr marL="0" indent="0">
              <a:buNone/>
            </a:pPr>
            <a:endParaRPr lang="en-US" sz="3375" b="1" dirty="0"/>
          </a:p>
          <a:p>
            <a:r>
              <a:rPr lang="en-US" sz="3375" b="1" dirty="0"/>
              <a:t>Retinol Ester </a:t>
            </a:r>
          </a:p>
          <a:p>
            <a:pPr marL="0" indent="0">
              <a:buNone/>
            </a:pPr>
            <a:r>
              <a:rPr lang="en-US" sz="3375" b="1" dirty="0"/>
              <a:t>(</a:t>
            </a:r>
            <a:r>
              <a:rPr lang="en-US" sz="3375" b="1" dirty="0" smtClean="0">
                <a:solidFill>
                  <a:srgbClr val="C00000"/>
                </a:solidFill>
              </a:rPr>
              <a:t>Retinyl </a:t>
            </a:r>
            <a:r>
              <a:rPr lang="en-US" sz="3375" b="1" dirty="0">
                <a:solidFill>
                  <a:srgbClr val="C00000"/>
                </a:solidFill>
              </a:rPr>
              <a:t>Palmitate</a:t>
            </a:r>
            <a:r>
              <a:rPr lang="en-US" sz="3375" b="1" dirty="0"/>
              <a:t>)</a:t>
            </a:r>
          </a:p>
          <a:p>
            <a:endParaRPr lang="en-US" dirty="0"/>
          </a:p>
        </p:txBody>
      </p:sp>
      <p:pic>
        <p:nvPicPr>
          <p:cNvPr id="3074" name="Picture 2" descr="Image result for cholesterol 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32" y="914400"/>
            <a:ext cx="417280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etinol  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572000" cy="31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5400" b="1" dirty="0" smtClean="0"/>
              <a:t>Membrane Phospholipid bilayer ,constituent of cell membranes imparts:  </a:t>
            </a:r>
          </a:p>
          <a:p>
            <a:pPr marL="0" indent="0">
              <a:buNone/>
            </a:pPr>
            <a:endParaRPr lang="en-US" sz="5400" b="1" dirty="0" smtClean="0"/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Structural </a:t>
            </a:r>
            <a:r>
              <a:rPr lang="en-US" sz="5600" b="1" dirty="0">
                <a:solidFill>
                  <a:srgbClr val="C00000"/>
                </a:solidFill>
              </a:rPr>
              <a:t>I</a:t>
            </a:r>
            <a:r>
              <a:rPr lang="en-US" sz="5600" b="1" dirty="0" smtClean="0">
                <a:solidFill>
                  <a:srgbClr val="C00000"/>
                </a:solidFill>
              </a:rPr>
              <a:t>ntegrity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Fluidity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Membrane  Flexibility </a:t>
            </a:r>
          </a:p>
          <a:p>
            <a:pPr lvl="1"/>
            <a:r>
              <a:rPr lang="en-US" sz="5600" b="1" dirty="0" smtClean="0">
                <a:solidFill>
                  <a:srgbClr val="C00000"/>
                </a:solidFill>
              </a:rPr>
              <a:t>Selective  Permeability </a:t>
            </a: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438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562600"/>
          </a:xfrm>
        </p:spPr>
        <p:txBody>
          <a:bodyPr>
            <a:normAutofit/>
          </a:bodyPr>
          <a:lstStyle/>
          <a:p>
            <a:r>
              <a:rPr lang="en-GB" sz="5400" b="1" dirty="0">
                <a:cs typeface="Times New Roman" charset="0"/>
              </a:rPr>
              <a:t>Phospholipids</a:t>
            </a:r>
            <a:r>
              <a:rPr lang="en-GB" sz="5400" dirty="0">
                <a:cs typeface="Times New Roman" charset="0"/>
              </a:rPr>
              <a:t> may have fatty acids which are </a:t>
            </a:r>
            <a:r>
              <a:rPr lang="en-GB" sz="5400" b="1" dirty="0">
                <a:cs typeface="Times New Roman" charset="0"/>
              </a:rPr>
              <a:t>saturated or unsaturated</a:t>
            </a:r>
            <a:r>
              <a:rPr lang="en-GB" sz="5400" dirty="0" smtClean="0">
                <a:cs typeface="Times New Roman" charset="0"/>
              </a:rPr>
              <a:t>.</a:t>
            </a:r>
          </a:p>
          <a:p>
            <a:r>
              <a:rPr lang="en-GB" sz="5400" dirty="0" smtClean="0">
                <a:cs typeface="Times New Roman" charset="0"/>
              </a:rPr>
              <a:t>This </a:t>
            </a:r>
            <a:r>
              <a:rPr lang="en-GB" sz="5400" dirty="0">
                <a:cs typeface="Times New Roman" charset="0"/>
              </a:rPr>
              <a:t>affects the properties of the resulting bilayer/cell membrane</a:t>
            </a:r>
            <a:r>
              <a:rPr lang="en-GB" sz="5400" dirty="0" smtClean="0">
                <a:cs typeface="Times New Roman" charset="0"/>
              </a:rPr>
              <a:t>:</a:t>
            </a:r>
            <a:endParaRPr lang="en-GB" sz="5400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71" y="457200"/>
            <a:ext cx="8763000" cy="5562600"/>
          </a:xfrm>
        </p:spPr>
        <p:txBody>
          <a:bodyPr>
            <a:noAutofit/>
          </a:bodyPr>
          <a:lstStyle/>
          <a:p>
            <a:pPr lvl="1"/>
            <a:r>
              <a:rPr lang="en-GB" sz="4400" dirty="0">
                <a:latin typeface="Arial" charset="0"/>
                <a:cs typeface="Times New Roman" charset="0"/>
              </a:rPr>
              <a:t>Most membranes have phospholipids derived from </a:t>
            </a:r>
            <a:r>
              <a:rPr lang="en-GB" sz="4400" b="1" dirty="0">
                <a:latin typeface="Arial" charset="0"/>
                <a:cs typeface="Times New Roman" charset="0"/>
              </a:rPr>
              <a:t>unsaturated</a:t>
            </a:r>
            <a:r>
              <a:rPr lang="en-GB" sz="4400" dirty="0">
                <a:latin typeface="Arial" charset="0"/>
                <a:cs typeface="Times New Roman" charset="0"/>
              </a:rPr>
              <a:t> fatty acids. </a:t>
            </a:r>
            <a:endParaRPr lang="en-GB" sz="4400" dirty="0" smtClean="0">
              <a:latin typeface="Arial" charset="0"/>
              <a:cs typeface="Times New Roman" charset="0"/>
            </a:endParaRPr>
          </a:p>
          <a:p>
            <a:pPr marL="457200" lvl="1" indent="0">
              <a:buNone/>
            </a:pPr>
            <a:endParaRPr lang="en-GB" sz="4400" dirty="0" smtClean="0">
              <a:latin typeface="Arial" charset="0"/>
              <a:cs typeface="Times New Roman" charset="0"/>
            </a:endParaRPr>
          </a:p>
          <a:p>
            <a:pPr lvl="1"/>
            <a:r>
              <a:rPr lang="en-GB" sz="4400" b="1" dirty="0" smtClean="0">
                <a:solidFill>
                  <a:srgbClr val="C00000"/>
                </a:solidFill>
                <a:latin typeface="Arial" charset="0"/>
                <a:cs typeface="Times New Roman" charset="0"/>
              </a:rPr>
              <a:t>Unsaturated </a:t>
            </a:r>
            <a:r>
              <a:rPr lang="en-GB" sz="44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fatty acids </a:t>
            </a:r>
            <a:r>
              <a:rPr lang="en-GB" sz="4400" dirty="0">
                <a:latin typeface="Arial" charset="0"/>
                <a:cs typeface="Times New Roman" charset="0"/>
              </a:rPr>
              <a:t>add </a:t>
            </a:r>
            <a:r>
              <a:rPr lang="en-GB" sz="4400" b="1" dirty="0">
                <a:latin typeface="Arial" charset="0"/>
                <a:cs typeface="Times New Roman" charset="0"/>
              </a:rPr>
              <a:t>fluidity to a bilayer </a:t>
            </a:r>
            <a:r>
              <a:rPr lang="en-GB" sz="4400" dirty="0">
                <a:latin typeface="Arial" charset="0"/>
                <a:cs typeface="Times New Roman" charset="0"/>
              </a:rPr>
              <a:t>since </a:t>
            </a:r>
            <a:r>
              <a:rPr lang="en-GB" sz="4400" b="1" dirty="0">
                <a:solidFill>
                  <a:srgbClr val="FF0000"/>
                </a:solidFill>
                <a:latin typeface="Arial" charset="0"/>
                <a:cs typeface="Times New Roman" charset="0"/>
              </a:rPr>
              <a:t>‘kinked’ tails do not pack tightly together.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6934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991600" cy="6172200"/>
          </a:xfrm>
        </p:spPr>
        <p:txBody>
          <a:bodyPr>
            <a:normAutofit/>
          </a:bodyPr>
          <a:lstStyle/>
          <a:p>
            <a:pPr lvl="1"/>
            <a:r>
              <a:rPr lang="en-GB" sz="3200" dirty="0" smtClean="0">
                <a:latin typeface="Arial" charset="0"/>
                <a:cs typeface="Times New Roman" charset="0"/>
              </a:rPr>
              <a:t>Phospholipids (PL) </a:t>
            </a:r>
            <a:r>
              <a:rPr lang="en-GB" sz="3200" dirty="0">
                <a:latin typeface="Arial" charset="0"/>
                <a:cs typeface="Times New Roman" charset="0"/>
              </a:rPr>
              <a:t>derived from unsaturated phospholipids </a:t>
            </a:r>
            <a:r>
              <a:rPr lang="en-GB" sz="3200" b="1" dirty="0">
                <a:latin typeface="Arial" charset="0"/>
                <a:cs typeface="Times New Roman" charset="0"/>
              </a:rPr>
              <a:t>allow faster transport of nonpolar substances across the bilayer</a:t>
            </a:r>
            <a:r>
              <a:rPr lang="en-GB" sz="3200" dirty="0" smtClean="0">
                <a:latin typeface="Arial" charset="0"/>
                <a:cs typeface="Times New Roman" charset="0"/>
              </a:rPr>
              <a:t>.</a:t>
            </a:r>
          </a:p>
          <a:p>
            <a:pPr marL="457200" lvl="1" indent="0">
              <a:buNone/>
            </a:pPr>
            <a:r>
              <a:rPr lang="en-GB" sz="3200" dirty="0" smtClean="0">
                <a:latin typeface="Arial" charset="0"/>
                <a:cs typeface="Times New Roman" charset="0"/>
              </a:rPr>
              <a:t> </a:t>
            </a:r>
            <a:endParaRPr lang="en-GB" sz="3200" dirty="0">
              <a:latin typeface="Arial" charset="0"/>
              <a:cs typeface="Times New Roman" charset="0"/>
            </a:endParaRPr>
          </a:p>
          <a:p>
            <a:pPr lvl="1"/>
            <a:r>
              <a:rPr lang="en-GB" sz="3200" b="1" dirty="0">
                <a:solidFill>
                  <a:srgbClr val="C00000"/>
                </a:solidFill>
                <a:latin typeface="Arial" charset="0"/>
                <a:cs typeface="Times New Roman" charset="0"/>
              </a:rPr>
              <a:t>Polar substances are restricted </a:t>
            </a:r>
            <a:r>
              <a:rPr lang="en-GB" sz="3200" dirty="0">
                <a:latin typeface="Arial" charset="0"/>
                <a:cs typeface="Times New Roman" charset="0"/>
              </a:rPr>
              <a:t>to cross the membrane </a:t>
            </a:r>
            <a:r>
              <a:rPr lang="en-GB" sz="3200" dirty="0" smtClean="0">
                <a:latin typeface="Arial" charset="0"/>
                <a:cs typeface="Times New Roman" charset="0"/>
              </a:rPr>
              <a:t>.</a:t>
            </a:r>
          </a:p>
          <a:p>
            <a:pPr marL="457200" lvl="1" indent="0">
              <a:buNone/>
            </a:pPr>
            <a:endParaRPr lang="en-GB" sz="3200" dirty="0">
              <a:latin typeface="Arial" charset="0"/>
              <a:cs typeface="Times New Roman" charset="0"/>
            </a:endParaRPr>
          </a:p>
          <a:p>
            <a:pPr lvl="1"/>
            <a:r>
              <a:rPr lang="en-GB" sz="3200" b="1" dirty="0" smtClean="0">
                <a:latin typeface="Arial" charset="0"/>
                <a:cs typeface="Times New Roman" charset="0"/>
              </a:rPr>
              <a:t>PL bilayer in membranes </a:t>
            </a: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Times New Roman" charset="0"/>
              </a:rPr>
              <a:t>protect </a:t>
            </a:r>
            <a:r>
              <a:rPr lang="en-GB" sz="3200" b="1" dirty="0">
                <a:solidFill>
                  <a:srgbClr val="0070C0"/>
                </a:solidFill>
                <a:latin typeface="Arial" charset="0"/>
                <a:cs typeface="Times New Roman" charset="0"/>
              </a:rPr>
              <a:t>the cell from </a:t>
            </a: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Times New Roman" charset="0"/>
              </a:rPr>
              <a:t>an entry </a:t>
            </a:r>
            <a:r>
              <a:rPr lang="en-GB" sz="3200" b="1" dirty="0">
                <a:solidFill>
                  <a:srgbClr val="0070C0"/>
                </a:solidFill>
                <a:latin typeface="Arial" charset="0"/>
                <a:cs typeface="Times New Roman" charset="0"/>
              </a:rPr>
              <a:t>of polar reactive and interfering substances and </a:t>
            </a:r>
            <a:r>
              <a:rPr lang="en-GB" sz="3200" b="1" dirty="0" smtClean="0">
                <a:solidFill>
                  <a:srgbClr val="0070C0"/>
                </a:solidFill>
                <a:latin typeface="Arial" charset="0"/>
                <a:cs typeface="Times New Roman" charset="0"/>
              </a:rPr>
              <a:t>serve as </a:t>
            </a:r>
            <a:r>
              <a:rPr lang="en-GB" sz="3200" b="1" dirty="0">
                <a:solidFill>
                  <a:srgbClr val="0070C0"/>
                </a:solidFill>
                <a:latin typeface="Arial" charset="0"/>
                <a:cs typeface="Times New Roman" charset="0"/>
              </a:rPr>
              <a:t>security guards of cells.</a:t>
            </a:r>
            <a:endParaRPr lang="en-US" sz="3200" b="1" dirty="0">
              <a:solidFill>
                <a:srgbClr val="0070C0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29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>
            <a:normAutofit fontScale="85000" lnSpcReduction="10000"/>
          </a:bodyPr>
          <a:lstStyle/>
          <a:p>
            <a:r>
              <a:rPr lang="en-GB" sz="5400" b="1" dirty="0">
                <a:cs typeface="Times New Roman" charset="0"/>
              </a:rPr>
              <a:t>Membranes of </a:t>
            </a:r>
            <a:r>
              <a:rPr lang="en-GB" sz="5400" b="1" dirty="0" smtClean="0">
                <a:cs typeface="Times New Roman" charset="0"/>
              </a:rPr>
              <a:t>Nerve cells,</a:t>
            </a:r>
            <a:r>
              <a:rPr lang="en-GB" sz="5400" dirty="0" smtClean="0">
                <a:cs typeface="Times New Roman" charset="0"/>
              </a:rPr>
              <a:t> </a:t>
            </a:r>
            <a:r>
              <a:rPr lang="en-GB" sz="5400" dirty="0">
                <a:cs typeface="Times New Roman" charset="0"/>
              </a:rPr>
              <a:t>which are </a:t>
            </a:r>
            <a:r>
              <a:rPr lang="en-GB" sz="5400" b="1" dirty="0">
                <a:cs typeface="Times New Roman" charset="0"/>
              </a:rPr>
              <a:t>stiffer</a:t>
            </a:r>
            <a:r>
              <a:rPr lang="en-GB" sz="5400" dirty="0">
                <a:cs typeface="Times New Roman" charset="0"/>
              </a:rPr>
              <a:t> </a:t>
            </a:r>
            <a:r>
              <a:rPr lang="en-GB" sz="5400" dirty="0" smtClean="0">
                <a:cs typeface="Times New Roman" charset="0"/>
              </a:rPr>
              <a:t>contain </a:t>
            </a:r>
            <a:r>
              <a:rPr lang="en-GB" sz="5400" dirty="0">
                <a:cs typeface="Times New Roman" charset="0"/>
              </a:rPr>
              <a:t>a much higher percentage of </a:t>
            </a:r>
            <a:r>
              <a:rPr lang="en-GB" sz="5400" b="1" dirty="0">
                <a:cs typeface="Times New Roman" charset="0"/>
              </a:rPr>
              <a:t>phospholipids derived </a:t>
            </a:r>
            <a:r>
              <a:rPr lang="en-GB" sz="5400" dirty="0">
                <a:cs typeface="Times New Roman" charset="0"/>
              </a:rPr>
              <a:t>from </a:t>
            </a:r>
            <a:r>
              <a:rPr lang="en-GB" sz="5400" b="1" dirty="0">
                <a:solidFill>
                  <a:srgbClr val="FF0000"/>
                </a:solidFill>
                <a:cs typeface="Times New Roman" charset="0"/>
              </a:rPr>
              <a:t>saturated fatty acids</a:t>
            </a:r>
            <a:r>
              <a:rPr lang="en-GB" sz="5400" dirty="0">
                <a:cs typeface="Times New Roman" charset="0"/>
              </a:rPr>
              <a:t>. </a:t>
            </a:r>
            <a:endParaRPr lang="en-GB" sz="5400" dirty="0" smtClean="0">
              <a:cs typeface="Times New Roman" charset="0"/>
            </a:endParaRPr>
          </a:p>
          <a:p>
            <a:pPr marL="0" indent="0">
              <a:buNone/>
            </a:pPr>
            <a:endParaRPr lang="en-GB" sz="5400" dirty="0">
              <a:cs typeface="Times New Roman" charset="0"/>
            </a:endParaRPr>
          </a:p>
          <a:p>
            <a:r>
              <a:rPr lang="en-GB" sz="5400" dirty="0">
                <a:cs typeface="Times New Roman" charset="0"/>
              </a:rPr>
              <a:t>They also contain </a:t>
            </a:r>
            <a:r>
              <a:rPr lang="en-GB" sz="5400" b="1" dirty="0">
                <a:cs typeface="Times New Roman" charset="0"/>
              </a:rPr>
              <a:t>high levels of </a:t>
            </a:r>
            <a:r>
              <a:rPr lang="en-GB" sz="5400" b="1" dirty="0" smtClean="0">
                <a:cs typeface="Times New Roman" charset="0"/>
              </a:rPr>
              <a:t>Cholesterol</a:t>
            </a:r>
            <a:r>
              <a:rPr lang="en-GB" sz="5400" dirty="0" smtClean="0">
                <a:cs typeface="Times New Roman" charset="0"/>
              </a:rPr>
              <a:t> </a:t>
            </a:r>
            <a:r>
              <a:rPr lang="en-GB" sz="5400" dirty="0">
                <a:cs typeface="Times New Roman" charset="0"/>
              </a:rPr>
              <a:t>which </a:t>
            </a:r>
            <a:r>
              <a:rPr lang="en-GB" sz="5400" b="1" dirty="0">
                <a:cs typeface="Times New Roman" charset="0"/>
              </a:rPr>
              <a:t>stiffens membrane</a:t>
            </a:r>
            <a:r>
              <a:rPr lang="en-GB" sz="5400" dirty="0">
                <a:cs typeface="Times New Roman" charset="0"/>
              </a:rPr>
              <a:t> </a:t>
            </a:r>
            <a:r>
              <a:rPr lang="en-GB" sz="5400" dirty="0" smtClean="0">
                <a:cs typeface="Times New Roman" charset="0"/>
              </a:rPr>
              <a:t>structure.</a:t>
            </a: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89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2.Phospholipid As Lung Surfactant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61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6172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DiPalmitoyl Phosphatidyl Choline </a:t>
            </a:r>
            <a:r>
              <a:rPr lang="en-US" sz="4000" dirty="0" smtClean="0"/>
              <a:t>serve as an </a:t>
            </a:r>
            <a:r>
              <a:rPr lang="en-US" sz="4000" b="1" dirty="0" smtClean="0"/>
              <a:t>Lung surfactant.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dirty="0" smtClean="0"/>
              <a:t>It </a:t>
            </a:r>
            <a:r>
              <a:rPr lang="en-US" sz="4000" b="1" dirty="0" smtClean="0">
                <a:solidFill>
                  <a:srgbClr val="C00000"/>
                </a:solidFill>
              </a:rPr>
              <a:t>Lowers surface tension </a:t>
            </a:r>
            <a:r>
              <a:rPr lang="en-US" sz="4000" dirty="0" smtClean="0"/>
              <a:t>and keeps  </a:t>
            </a:r>
            <a:r>
              <a:rPr lang="en-US" sz="4000" b="1" dirty="0"/>
              <a:t>A</a:t>
            </a:r>
            <a:r>
              <a:rPr lang="en-US" sz="4000" b="1" dirty="0" smtClean="0"/>
              <a:t>lveoli of lungs blown. </a:t>
            </a:r>
            <a:r>
              <a:rPr lang="en-US" sz="4000" b="1" dirty="0" smtClean="0">
                <a:solidFill>
                  <a:srgbClr val="0070C0"/>
                </a:solidFill>
              </a:rPr>
              <a:t>(prevent adherence of alveoli)</a:t>
            </a:r>
          </a:p>
          <a:p>
            <a:pPr marL="0" indent="0">
              <a:buNone/>
            </a:pP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/>
              <a:t>E</a:t>
            </a:r>
            <a:r>
              <a:rPr lang="en-US" sz="4000" b="1" dirty="0" smtClean="0"/>
              <a:t>nables </a:t>
            </a:r>
            <a:r>
              <a:rPr lang="en-US" sz="4000" b="1" dirty="0" smtClean="0">
                <a:solidFill>
                  <a:srgbClr val="C00000"/>
                </a:solidFill>
              </a:rPr>
              <a:t>effective exchange of gases </a:t>
            </a:r>
            <a:r>
              <a:rPr lang="en-US" sz="4000" dirty="0" smtClean="0"/>
              <a:t>(Oxygen) in Lungs.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After expiration of air the alveoli gets deflated</a:t>
            </a:r>
            <a:r>
              <a:rPr lang="en-US" sz="5400" dirty="0" smtClean="0"/>
              <a:t>.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dirty="0"/>
              <a:t>The </a:t>
            </a:r>
            <a:r>
              <a:rPr lang="en-US" sz="5400" b="1" dirty="0"/>
              <a:t>lung surfactant </a:t>
            </a:r>
            <a:r>
              <a:rPr lang="en-US" sz="5400" dirty="0"/>
              <a:t>reduces the surface tension and allow the </a:t>
            </a:r>
            <a:r>
              <a:rPr lang="en-US" sz="5400" b="1" dirty="0">
                <a:solidFill>
                  <a:srgbClr val="C00000"/>
                </a:solidFill>
              </a:rPr>
              <a:t>alveolar walls to reinflate</a:t>
            </a:r>
            <a:r>
              <a:rPr lang="en-US" sz="5400" b="1" dirty="0"/>
              <a:t>.</a:t>
            </a:r>
          </a:p>
          <a:p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57250"/>
          </a:xfrm>
        </p:spPr>
        <p:txBody>
          <a:bodyPr/>
          <a:lstStyle/>
          <a:p>
            <a:pPr algn="ctr"/>
            <a:r>
              <a:rPr lang="en-US" b="1" dirty="0" smtClean="0"/>
              <a:t>Compound/Complex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8839200" cy="3200400"/>
          </a:xfrm>
        </p:spPr>
        <p:txBody>
          <a:bodyPr>
            <a:noAutofit/>
          </a:bodyPr>
          <a:lstStyle/>
          <a:p>
            <a:r>
              <a:rPr lang="en-US" sz="4050" dirty="0"/>
              <a:t>Compound Lipids is a class of </a:t>
            </a:r>
            <a:r>
              <a:rPr lang="en-US" sz="4050" dirty="0" smtClean="0"/>
              <a:t>Lipids</a:t>
            </a:r>
          </a:p>
          <a:p>
            <a:pPr marL="0" indent="0">
              <a:buNone/>
            </a:pPr>
            <a:endParaRPr lang="en-US" sz="4050" dirty="0"/>
          </a:p>
          <a:p>
            <a:pPr marL="0" indent="0">
              <a:buNone/>
            </a:pPr>
            <a:endParaRPr lang="en-US" sz="4050" dirty="0"/>
          </a:p>
          <a:p>
            <a:r>
              <a:rPr lang="en-US" sz="4050" dirty="0"/>
              <a:t>Chemically composed </a:t>
            </a:r>
            <a:r>
              <a:rPr lang="en-US" sz="4050" dirty="0" smtClean="0"/>
              <a:t>of </a:t>
            </a:r>
            <a:r>
              <a:rPr lang="en-US" sz="4050" b="1" dirty="0"/>
              <a:t>Fatty acids Alcohol</a:t>
            </a:r>
            <a:r>
              <a:rPr lang="en-US" sz="4050" dirty="0"/>
              <a:t> and  an </a:t>
            </a:r>
            <a:r>
              <a:rPr lang="en-US" sz="4050" b="1" dirty="0">
                <a:solidFill>
                  <a:srgbClr val="C00000"/>
                </a:solidFill>
              </a:rPr>
              <a:t>Additional group.</a:t>
            </a:r>
          </a:p>
        </p:txBody>
      </p:sp>
    </p:spTree>
    <p:extLst>
      <p:ext uri="{BB962C8B-B14F-4D97-AF65-F5344CB8AC3E}">
        <p14:creationId xmlns:p14="http://schemas.microsoft.com/office/powerpoint/2010/main" val="41538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763000" cy="5668963"/>
          </a:xfrm>
        </p:spPr>
        <p:txBody>
          <a:bodyPr>
            <a:normAutofit lnSpcReduction="10000"/>
          </a:bodyPr>
          <a:lstStyle/>
          <a:p>
            <a:r>
              <a:rPr lang="en-US" sz="6000" b="1" dirty="0" smtClean="0"/>
              <a:t>Phospholipid as Lung surfactant </a:t>
            </a:r>
          </a:p>
          <a:p>
            <a:pPr marL="0" indent="0">
              <a:buNone/>
            </a:pPr>
            <a:endParaRPr lang="en-US" sz="6000" b="1" dirty="0" smtClean="0"/>
          </a:p>
          <a:p>
            <a:r>
              <a:rPr lang="en-US" sz="6000" dirty="0" smtClean="0"/>
              <a:t>Prevent body to suffer from </a:t>
            </a:r>
            <a:r>
              <a:rPr lang="en-US" sz="6000" b="1" dirty="0" smtClean="0">
                <a:solidFill>
                  <a:srgbClr val="C00000"/>
                </a:solidFill>
              </a:rPr>
              <a:t>Respiratory Distress Syndrome (RDS).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2600"/>
            <a:ext cx="9144000" cy="3200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3.Phospholipids </a:t>
            </a:r>
            <a:br>
              <a:rPr lang="en-US" b="1" dirty="0" smtClean="0"/>
            </a:br>
            <a:r>
              <a:rPr lang="en-US" b="1" dirty="0" smtClean="0"/>
              <a:t>Help In </a:t>
            </a:r>
            <a:r>
              <a:rPr lang="en-US" b="1" dirty="0" smtClean="0">
                <a:solidFill>
                  <a:srgbClr val="0070C0"/>
                </a:solidFill>
              </a:rPr>
              <a:t>Digestion And </a:t>
            </a:r>
            <a:r>
              <a:rPr lang="en-US" b="1" dirty="0">
                <a:solidFill>
                  <a:srgbClr val="0070C0"/>
                </a:solidFill>
              </a:rPr>
              <a:t>Absorption </a:t>
            </a:r>
            <a:r>
              <a:rPr lang="en-US" b="1" dirty="0"/>
              <a:t>Of Dietary Lipids</a:t>
            </a:r>
          </a:p>
        </p:txBody>
      </p:sp>
    </p:spTree>
    <p:extLst>
      <p:ext uri="{BB962C8B-B14F-4D97-AF65-F5344CB8AC3E}">
        <p14:creationId xmlns:p14="http://schemas.microsoft.com/office/powerpoint/2010/main" val="9992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8768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/>
              <a:t>Phospholipids being amphipathic</a:t>
            </a:r>
            <a:r>
              <a:rPr lang="en-US" sz="4400" dirty="0" smtClean="0"/>
              <a:t> in nature act as good </a:t>
            </a:r>
            <a:r>
              <a:rPr lang="en-US" sz="4400" b="1" dirty="0" smtClean="0">
                <a:solidFill>
                  <a:srgbClr val="C00000"/>
                </a:solidFill>
              </a:rPr>
              <a:t>emulsifying agents.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b="1" dirty="0" smtClean="0"/>
              <a:t>Along with Bile Salts  </a:t>
            </a:r>
            <a:r>
              <a:rPr lang="en-US" sz="4400" dirty="0" smtClean="0"/>
              <a:t>they help in </a:t>
            </a:r>
            <a:r>
              <a:rPr lang="en-US" sz="4400" b="1" dirty="0" smtClean="0">
                <a:solidFill>
                  <a:srgbClr val="C00000"/>
                </a:solidFill>
              </a:rPr>
              <a:t>digestion and absorption </a:t>
            </a:r>
            <a:r>
              <a:rPr lang="en-US" sz="4400" dirty="0" smtClean="0"/>
              <a:t>of non polar </a:t>
            </a:r>
            <a:r>
              <a:rPr lang="en-US" sz="4400" b="1" dirty="0" smtClean="0"/>
              <a:t>dietary Lipids.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991600" cy="6705600"/>
          </a:xfrm>
        </p:spPr>
      </p:pic>
    </p:spTree>
    <p:extLst>
      <p:ext uri="{BB962C8B-B14F-4D97-AF65-F5344CB8AC3E}">
        <p14:creationId xmlns:p14="http://schemas.microsoft.com/office/powerpoint/2010/main" val="36509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4.Phospholipid Lecithin</a:t>
            </a:r>
            <a:br>
              <a:rPr lang="en-US" b="1" dirty="0" smtClean="0"/>
            </a:br>
            <a:r>
              <a:rPr lang="en-US" b="1" dirty="0" smtClean="0"/>
              <a:t> Helps In Cholesterol Excretion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527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86"/>
            <a:ext cx="8763000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1054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helps in </a:t>
            </a:r>
            <a:r>
              <a:rPr lang="en-US" sz="4800" b="1" dirty="0" smtClean="0"/>
              <a:t>Cholesterol Esterification by </a:t>
            </a:r>
            <a:r>
              <a:rPr lang="en-US" sz="4800" b="1" dirty="0" smtClean="0">
                <a:solidFill>
                  <a:srgbClr val="C00000"/>
                </a:solidFill>
              </a:rPr>
              <a:t>LCAT activity.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/>
              <a:t>Cholesterol Ester is later </a:t>
            </a:r>
            <a:r>
              <a:rPr lang="en-US" sz="4800" dirty="0" smtClean="0"/>
              <a:t>dissolved in Bile and further </a:t>
            </a:r>
            <a:r>
              <a:rPr lang="en-US" sz="4800" b="1" dirty="0" smtClean="0"/>
              <a:t>excreted it out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079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48006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serve as a </a:t>
            </a:r>
            <a:r>
              <a:rPr lang="en-US" sz="4800" b="1" dirty="0" smtClean="0">
                <a:solidFill>
                  <a:srgbClr val="0070C0"/>
                </a:solidFill>
              </a:rPr>
              <a:t>storage depot of Choline.</a:t>
            </a:r>
          </a:p>
          <a:p>
            <a:r>
              <a:rPr lang="en-US" sz="4800" b="1" dirty="0">
                <a:solidFill>
                  <a:srgbClr val="C00000"/>
                </a:solidFill>
              </a:rPr>
              <a:t>Choline</a:t>
            </a:r>
            <a:r>
              <a:rPr lang="en-US" sz="4800" dirty="0"/>
              <a:t> is a store of </a:t>
            </a:r>
            <a:r>
              <a:rPr lang="en-US" sz="4800" b="1" dirty="0"/>
              <a:t>labile </a:t>
            </a:r>
            <a:r>
              <a:rPr lang="en-US" sz="4800" b="1" dirty="0" smtClean="0"/>
              <a:t>Methyl </a:t>
            </a:r>
            <a:r>
              <a:rPr lang="en-US" sz="4800" b="1" dirty="0"/>
              <a:t>groups</a:t>
            </a:r>
            <a:r>
              <a:rPr lang="en-US" sz="4800" dirty="0"/>
              <a:t> </a:t>
            </a:r>
            <a:endParaRPr lang="en-US" sz="4800" dirty="0" smtClean="0"/>
          </a:p>
          <a:p>
            <a:r>
              <a:rPr lang="en-US" sz="4800" dirty="0" smtClean="0"/>
              <a:t>Hence </a:t>
            </a:r>
            <a:r>
              <a:rPr lang="en-US" sz="4800" b="1" dirty="0" smtClean="0">
                <a:solidFill>
                  <a:srgbClr val="C00000"/>
                </a:solidFill>
              </a:rPr>
              <a:t>Choline</a:t>
            </a:r>
            <a:r>
              <a:rPr lang="en-US" sz="4800" dirty="0" smtClean="0"/>
              <a:t> participate </a:t>
            </a:r>
            <a:r>
              <a:rPr lang="en-US" sz="4800" dirty="0"/>
              <a:t>in </a:t>
            </a:r>
            <a:r>
              <a:rPr lang="en-US" sz="4800" b="1" dirty="0"/>
              <a:t>Transmethylation reactions .</a:t>
            </a:r>
          </a:p>
          <a:p>
            <a:pPr marL="0" indent="0">
              <a:buNone/>
            </a:pPr>
            <a:endParaRPr lang="en-US" sz="4800" b="1" dirty="0" smtClean="0"/>
          </a:p>
        </p:txBody>
      </p:sp>
      <p:pic>
        <p:nvPicPr>
          <p:cNvPr id="64514" name="Picture 2" descr="Image result for Cho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0"/>
            <a:ext cx="40386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172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Choline</a:t>
            </a:r>
            <a:r>
              <a:rPr lang="en-US" sz="4000" dirty="0"/>
              <a:t> is used for generation of neurotransmitter </a:t>
            </a:r>
            <a:r>
              <a:rPr lang="en-US" sz="4000" b="1" dirty="0">
                <a:solidFill>
                  <a:srgbClr val="0070C0"/>
                </a:solidFill>
              </a:rPr>
              <a:t>‘Acetyl Choline</a:t>
            </a:r>
            <a:r>
              <a:rPr lang="en-US" sz="4000" dirty="0">
                <a:solidFill>
                  <a:srgbClr val="0070C0"/>
                </a:solidFill>
              </a:rPr>
              <a:t>” </a:t>
            </a:r>
            <a:r>
              <a:rPr lang="en-US" sz="4000" dirty="0"/>
              <a:t>which helps </a:t>
            </a:r>
            <a:r>
              <a:rPr lang="en-US" sz="4000" b="1" dirty="0"/>
              <a:t>in nerve impulse transmission.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Choline</a:t>
            </a:r>
            <a:r>
              <a:rPr lang="en-US" sz="4000" dirty="0" smtClean="0"/>
              <a:t> </a:t>
            </a:r>
            <a:r>
              <a:rPr lang="en-US" sz="4000" dirty="0"/>
              <a:t>serve as </a:t>
            </a:r>
            <a:r>
              <a:rPr lang="en-US" sz="4000" b="1" dirty="0">
                <a:solidFill>
                  <a:srgbClr val="0070C0"/>
                </a:solidFill>
              </a:rPr>
              <a:t>Lipotropic factor  </a:t>
            </a:r>
            <a:r>
              <a:rPr lang="en-US" sz="4000" dirty="0"/>
              <a:t>hence helps in Lipoprotein formation in Liver to mobilize out Lipids and </a:t>
            </a:r>
            <a:r>
              <a:rPr lang="en-US" sz="4000" b="1" dirty="0"/>
              <a:t>prevent from Fatty Liver.</a:t>
            </a:r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28" y="2895600"/>
            <a:ext cx="89154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b="1" dirty="0"/>
              <a:t>Depending upon the </a:t>
            </a:r>
            <a:br>
              <a:rPr lang="en-US" sz="4500" b="1" dirty="0"/>
            </a:br>
            <a:r>
              <a:rPr lang="en-US" sz="4500" b="1" dirty="0"/>
              <a:t>Type of Additional group</a:t>
            </a:r>
            <a:br>
              <a:rPr lang="en-US" sz="4500" b="1" dirty="0"/>
            </a:br>
            <a:r>
              <a:rPr lang="en-US" sz="4500" b="1" dirty="0"/>
              <a:t/>
            </a:r>
            <a:br>
              <a:rPr lang="en-US" sz="4500" b="1" dirty="0"/>
            </a:br>
            <a:r>
              <a:rPr lang="en-US" sz="4500" b="1" dirty="0"/>
              <a:t> </a:t>
            </a:r>
            <a:r>
              <a:rPr lang="en-US" sz="4500" b="1" dirty="0">
                <a:solidFill>
                  <a:srgbClr val="C00000"/>
                </a:solidFill>
              </a:rPr>
              <a:t>Types of Compound Lipids are:</a:t>
            </a:r>
            <a:r>
              <a:rPr lang="en-US" sz="7200" b="1" dirty="0">
                <a:solidFill>
                  <a:srgbClr val="C00000"/>
                </a:solidFill>
              </a:rPr>
              <a:t/>
            </a:r>
            <a:br>
              <a:rPr lang="en-US" sz="7200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610600" cy="304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6. Phospholipids Releases Arachidonic Acid For Eicosanoid Biosynthesis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62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Lecithin</a:t>
            </a:r>
            <a:r>
              <a:rPr lang="en-US" sz="4800" dirty="0" smtClean="0"/>
              <a:t> at 2</a:t>
            </a:r>
            <a:r>
              <a:rPr lang="en-US" sz="4800" baseline="30000" dirty="0" smtClean="0"/>
              <a:t>nd</a:t>
            </a:r>
            <a:r>
              <a:rPr lang="en-US" sz="4800" dirty="0" smtClean="0"/>
              <a:t>  carbon has </a:t>
            </a:r>
            <a:r>
              <a:rPr lang="en-US" sz="4800" b="1" dirty="0" smtClean="0"/>
              <a:t>Arachidonic acid (PUFA).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b="1" dirty="0" smtClean="0">
                <a:solidFill>
                  <a:srgbClr val="C00000"/>
                </a:solidFill>
              </a:rPr>
              <a:t>It donates </a:t>
            </a:r>
            <a:r>
              <a:rPr lang="en-US" sz="4800" b="1" dirty="0" smtClean="0"/>
              <a:t>Arachidonic acid </a:t>
            </a:r>
            <a:r>
              <a:rPr lang="en-US" sz="4800" dirty="0" smtClean="0"/>
              <a:t>which is a precursor for </a:t>
            </a:r>
            <a:r>
              <a:rPr lang="en-US" sz="4800" b="1" dirty="0" smtClean="0">
                <a:solidFill>
                  <a:srgbClr val="C00000"/>
                </a:solidFill>
              </a:rPr>
              <a:t>Eicosanoid biosynthesis.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5059363"/>
          </a:xfrm>
        </p:spPr>
        <p:txBody>
          <a:bodyPr/>
          <a:lstStyle/>
          <a:p>
            <a:r>
              <a:rPr lang="en-US" sz="4800" dirty="0"/>
              <a:t>Phosphatidyl </a:t>
            </a:r>
            <a:r>
              <a:rPr lang="en-US" sz="4800" dirty="0" smtClean="0"/>
              <a:t>Inositol </a:t>
            </a:r>
            <a:r>
              <a:rPr lang="en-US" sz="4800" b="1" dirty="0"/>
              <a:t>also provides Arachidonic acid </a:t>
            </a:r>
            <a:r>
              <a:rPr lang="en-US" sz="4800" dirty="0"/>
              <a:t>for </a:t>
            </a:r>
            <a:r>
              <a:rPr lang="en-US" sz="4800" dirty="0" smtClean="0"/>
              <a:t>Eicosanoids biosynthesis.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389120"/>
          </a:xfrm>
        </p:spPr>
        <p:txBody>
          <a:bodyPr>
            <a:normAutofit/>
          </a:bodyPr>
          <a:lstStyle/>
          <a:p>
            <a:r>
              <a:rPr lang="en-US" sz="6000" dirty="0"/>
              <a:t>Lecithin helps CYT450 system for </a:t>
            </a:r>
            <a:r>
              <a:rPr lang="en-US" sz="6000" b="1" dirty="0">
                <a:solidFill>
                  <a:srgbClr val="C00000"/>
                </a:solidFill>
              </a:rPr>
              <a:t>drug detoxification</a:t>
            </a:r>
            <a:r>
              <a:rPr lang="en-US" sz="6000" dirty="0"/>
              <a:t>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284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534400" cy="2362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8. Phospholipids Has Role</a:t>
            </a:r>
            <a:br>
              <a:rPr lang="en-US" b="1" dirty="0" smtClean="0"/>
            </a:br>
            <a:r>
              <a:rPr lang="en-US" b="1" dirty="0" smtClean="0"/>
              <a:t> In Blood Coagulation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26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" y="33528"/>
            <a:ext cx="8991600" cy="6477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Role Of Cephalin</a:t>
            </a:r>
          </a:p>
          <a:p>
            <a:pPr marL="0" indent="0" algn="ctr">
              <a:buNone/>
            </a:pPr>
            <a:endParaRPr lang="en-US" sz="4800" dirty="0" smtClean="0"/>
          </a:p>
          <a:p>
            <a:r>
              <a:rPr lang="en-US" sz="4800" dirty="0" smtClean="0"/>
              <a:t>Phosphatidyl Ethanolamine has </a:t>
            </a:r>
            <a:r>
              <a:rPr lang="en-US" sz="4800" b="1" dirty="0" smtClean="0"/>
              <a:t>role in </a:t>
            </a:r>
            <a:r>
              <a:rPr lang="en-US" sz="4800" b="1" dirty="0" smtClean="0">
                <a:solidFill>
                  <a:srgbClr val="C00000"/>
                </a:solidFill>
              </a:rPr>
              <a:t>blood coagulation.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dirty="0" smtClean="0"/>
              <a:t>It converts clotting factor </a:t>
            </a:r>
            <a:r>
              <a:rPr lang="en-US" sz="4800" b="1" dirty="0" smtClean="0">
                <a:solidFill>
                  <a:srgbClr val="0070C0"/>
                </a:solidFill>
              </a:rPr>
              <a:t>Prothrombin to Thrombin by factor X.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02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Phosphatidyl Serine has </a:t>
            </a:r>
            <a:r>
              <a:rPr lang="en-US" sz="5400" b="1" dirty="0" smtClean="0">
                <a:solidFill>
                  <a:srgbClr val="C00000"/>
                </a:solidFill>
              </a:rPr>
              <a:t>role in Apoptosis</a:t>
            </a:r>
            <a:r>
              <a:rPr lang="en-US" sz="5400" dirty="0" smtClean="0"/>
              <a:t> (Programmed Cell death).</a:t>
            </a:r>
          </a:p>
        </p:txBody>
      </p:sp>
    </p:spTree>
    <p:extLst>
      <p:ext uri="{BB962C8B-B14F-4D97-AF65-F5344CB8AC3E}">
        <p14:creationId xmlns:p14="http://schemas.microsoft.com/office/powerpoint/2010/main" val="5728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382000" cy="3124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10.Role Of Phospholipids In Hormonal Action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Mediates Cell Signal Transduction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382000" cy="5943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800" b="1" dirty="0" smtClean="0"/>
              <a:t>Role Of Phosphatidylinositol</a:t>
            </a:r>
          </a:p>
          <a:p>
            <a:pPr marL="0" indent="0" algn="ctr">
              <a:buNone/>
            </a:pPr>
            <a:endParaRPr lang="en-US" sz="4800" b="1" dirty="0" smtClean="0"/>
          </a:p>
          <a:p>
            <a:r>
              <a:rPr lang="en-US" sz="4800" b="1" dirty="0" smtClean="0">
                <a:solidFill>
                  <a:srgbClr val="C00000"/>
                </a:solidFill>
              </a:rPr>
              <a:t>Phosphatidyl </a:t>
            </a:r>
            <a:r>
              <a:rPr lang="en-US" sz="4800" b="1" dirty="0">
                <a:solidFill>
                  <a:srgbClr val="C00000"/>
                </a:solidFill>
              </a:rPr>
              <a:t>Inositol Triphosphate (PIP3) </a:t>
            </a:r>
            <a:r>
              <a:rPr lang="en-US" sz="4800" dirty="0"/>
              <a:t>is a constituent of </a:t>
            </a:r>
            <a:r>
              <a:rPr lang="en-US" sz="4800" b="1" dirty="0"/>
              <a:t>cell </a:t>
            </a:r>
            <a:r>
              <a:rPr lang="en-US" sz="4800" b="1" dirty="0" smtClean="0"/>
              <a:t>membrane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b="1" dirty="0" smtClean="0"/>
              <a:t>It mediate </a:t>
            </a:r>
            <a:r>
              <a:rPr lang="en-US" sz="4800" b="1" dirty="0"/>
              <a:t>hormone action </a:t>
            </a:r>
            <a:r>
              <a:rPr lang="en-US" sz="4800" b="1" dirty="0" smtClean="0"/>
              <a:t>/</a:t>
            </a:r>
            <a:r>
              <a:rPr lang="en-US" sz="4800" b="1" dirty="0" smtClean="0">
                <a:solidFill>
                  <a:srgbClr val="0070C0"/>
                </a:solidFill>
              </a:rPr>
              <a:t>cell signal transduction</a:t>
            </a:r>
            <a:r>
              <a:rPr lang="en-US" sz="4800" b="1" dirty="0" smtClean="0"/>
              <a:t> </a:t>
            </a:r>
            <a:r>
              <a:rPr lang="en-US" sz="4800" dirty="0" smtClean="0"/>
              <a:t>and </a:t>
            </a:r>
            <a:r>
              <a:rPr lang="en-US" sz="4800" b="1" dirty="0">
                <a:solidFill>
                  <a:srgbClr val="0070C0"/>
                </a:solidFill>
              </a:rPr>
              <a:t>maintain intracellular Calcium.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004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2" y="76200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Three Main Compound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590800"/>
            <a:ext cx="8610600" cy="3272790"/>
          </a:xfrm>
        </p:spPr>
        <p:txBody>
          <a:bodyPr>
            <a:normAutofit/>
          </a:bodyPr>
          <a:lstStyle/>
          <a:p>
            <a:pPr marL="685800" indent="-685800">
              <a:buFont typeface="+mj-lt"/>
              <a:buAutoNum type="arabicPeriod"/>
            </a:pPr>
            <a:r>
              <a:rPr lang="en-US" sz="4050" b="1" dirty="0">
                <a:solidFill>
                  <a:srgbClr val="C00000"/>
                </a:solidFill>
              </a:rPr>
              <a:t>Phospholipids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4050" b="1" dirty="0">
                <a:solidFill>
                  <a:srgbClr val="C00000"/>
                </a:solidFill>
              </a:rPr>
              <a:t>Glycolipids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4050" b="1" dirty="0">
                <a:solidFill>
                  <a:srgbClr val="C00000"/>
                </a:solidFill>
              </a:rPr>
              <a:t>Lipoproteins</a:t>
            </a:r>
          </a:p>
          <a:p>
            <a:pPr marL="0" indent="0">
              <a:buNone/>
            </a:pPr>
            <a:endParaRPr lang="en-US" sz="40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991600" cy="5410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Inositol tri phosphate </a:t>
            </a:r>
            <a:r>
              <a:rPr lang="en-US" sz="4000" dirty="0"/>
              <a:t>and </a:t>
            </a:r>
            <a:r>
              <a:rPr lang="en-US" sz="4000" b="1" dirty="0"/>
              <a:t>Diacylglcero</a:t>
            </a:r>
            <a:r>
              <a:rPr lang="en-US" sz="4000" dirty="0"/>
              <a:t>l </a:t>
            </a:r>
            <a:r>
              <a:rPr lang="en-US" sz="4000" dirty="0" smtClean="0"/>
              <a:t>are released </a:t>
            </a:r>
            <a:r>
              <a:rPr lang="en-US" sz="4000" dirty="0"/>
              <a:t>from  </a:t>
            </a:r>
            <a:r>
              <a:rPr lang="en-US" sz="4000" b="1" dirty="0">
                <a:solidFill>
                  <a:srgbClr val="C00000"/>
                </a:solidFill>
              </a:rPr>
              <a:t>PIP3</a:t>
            </a:r>
            <a:r>
              <a:rPr lang="en-US" sz="4000" dirty="0"/>
              <a:t> by membrane bound </a:t>
            </a:r>
            <a:r>
              <a:rPr lang="en-US" sz="4000" b="1" dirty="0">
                <a:solidFill>
                  <a:srgbClr val="FF0000"/>
                </a:solidFill>
              </a:rPr>
              <a:t>Phospholipase </a:t>
            </a:r>
            <a:r>
              <a:rPr lang="en-US" sz="4000" b="1" dirty="0" smtClean="0">
                <a:solidFill>
                  <a:srgbClr val="FF0000"/>
                </a:solidFill>
              </a:rPr>
              <a:t>C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/>
              <a:t>The Inositol triphosphate and DAG</a:t>
            </a:r>
            <a:r>
              <a:rPr lang="en-US" sz="4000" dirty="0" smtClean="0"/>
              <a:t> </a:t>
            </a:r>
            <a:r>
              <a:rPr lang="en-US" sz="4000" dirty="0"/>
              <a:t>serve as </a:t>
            </a:r>
            <a:r>
              <a:rPr lang="en-US" sz="4000" b="1" dirty="0">
                <a:solidFill>
                  <a:srgbClr val="C00000"/>
                </a:solidFill>
              </a:rPr>
              <a:t>second messenger </a:t>
            </a:r>
            <a:r>
              <a:rPr lang="en-US" sz="4000" dirty="0"/>
              <a:t>to </a:t>
            </a:r>
            <a:r>
              <a:rPr lang="en-US" sz="4000" b="1" dirty="0">
                <a:solidFill>
                  <a:srgbClr val="C00000"/>
                </a:solidFill>
              </a:rPr>
              <a:t>hormones </a:t>
            </a:r>
            <a:r>
              <a:rPr lang="en-US" sz="4000" b="1" dirty="0"/>
              <a:t>Oxytocin and Vasopressin.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9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839200" cy="5334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Plasmalogen</a:t>
            </a:r>
            <a:r>
              <a:rPr lang="en-US" sz="6600" dirty="0" smtClean="0"/>
              <a:t>  associated to </a:t>
            </a:r>
            <a:r>
              <a:rPr lang="en-US" sz="6600" b="1" dirty="0" smtClean="0">
                <a:solidFill>
                  <a:srgbClr val="C00000"/>
                </a:solidFill>
              </a:rPr>
              <a:t>brain and muscles </a:t>
            </a:r>
            <a:r>
              <a:rPr lang="en-US" sz="6600" dirty="0" smtClean="0"/>
              <a:t>helps in Neural functions.</a:t>
            </a:r>
          </a:p>
        </p:txBody>
      </p:sp>
    </p:spTree>
    <p:extLst>
      <p:ext uri="{BB962C8B-B14F-4D97-AF65-F5344CB8AC3E}">
        <p14:creationId xmlns:p14="http://schemas.microsoft.com/office/powerpoint/2010/main" val="31166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867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Role Of Cardiolipin</a:t>
            </a:r>
          </a:p>
          <a:p>
            <a:r>
              <a:rPr lang="en-US" sz="5400" b="1" dirty="0" smtClean="0"/>
              <a:t>Cardiolipin</a:t>
            </a:r>
            <a:r>
              <a:rPr lang="en-US" sz="5400" dirty="0" smtClean="0"/>
              <a:t> </a:t>
            </a:r>
            <a:r>
              <a:rPr lang="en-US" sz="5400" dirty="0"/>
              <a:t>is rich in </a:t>
            </a:r>
            <a:r>
              <a:rPr lang="en-US" sz="5400" b="1" dirty="0" smtClean="0">
                <a:solidFill>
                  <a:srgbClr val="C00000"/>
                </a:solidFill>
              </a:rPr>
              <a:t>inner</a:t>
            </a:r>
            <a:r>
              <a:rPr lang="en-US" sz="5400" dirty="0" smtClean="0"/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mitochondrial </a:t>
            </a:r>
            <a:r>
              <a:rPr lang="en-US" sz="5400" b="1" dirty="0">
                <a:solidFill>
                  <a:srgbClr val="C00000"/>
                </a:solidFill>
              </a:rPr>
              <a:t>membrane</a:t>
            </a:r>
            <a:r>
              <a:rPr lang="en-US" sz="5400" dirty="0"/>
              <a:t>  and supports </a:t>
            </a:r>
            <a:r>
              <a:rPr lang="en-US" sz="5400" b="1" dirty="0"/>
              <a:t>Electron Transport Chain and cellular respiration.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1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Cardiolipin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5400" dirty="0"/>
              <a:t>exhibits antigenic properties and used in </a:t>
            </a:r>
            <a:r>
              <a:rPr lang="en-US" sz="5400" b="1" dirty="0">
                <a:solidFill>
                  <a:srgbClr val="C00000"/>
                </a:solidFill>
              </a:rPr>
              <a:t>VDRL  serological tests </a:t>
            </a:r>
            <a:r>
              <a:rPr lang="en-US" sz="5400" dirty="0"/>
              <a:t>for diagnosis </a:t>
            </a:r>
            <a:r>
              <a:rPr lang="en-US" sz="5400" b="1" dirty="0"/>
              <a:t>Syphilis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30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7244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Phospholipid serve  as </a:t>
            </a:r>
            <a:r>
              <a:rPr lang="en-US" sz="4800" b="1" dirty="0"/>
              <a:t>C</a:t>
            </a:r>
            <a:r>
              <a:rPr lang="en-US" sz="4800" b="1" dirty="0" smtClean="0"/>
              <a:t>oenzyme for certain Enzymes </a:t>
            </a:r>
            <a:r>
              <a:rPr lang="en-US" sz="4800" dirty="0" smtClean="0"/>
              <a:t>: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Lipoprotein Lipase 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Cytochrome Oxidase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Functions OF Sphingophospholipids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47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/>
              <a:t>Sphingomyelins</a:t>
            </a:r>
            <a:r>
              <a:rPr lang="en-US" sz="4400" dirty="0" smtClean="0"/>
              <a:t> are  rich in </a:t>
            </a:r>
            <a:r>
              <a:rPr lang="en-US" sz="4400" b="1" dirty="0" smtClean="0">
                <a:solidFill>
                  <a:srgbClr val="C00000"/>
                </a:solidFill>
              </a:rPr>
              <a:t>Myelin sheaths </a:t>
            </a:r>
            <a:r>
              <a:rPr lang="en-US" sz="4400" dirty="0" smtClean="0"/>
              <a:t>which surrounds and </a:t>
            </a:r>
            <a:r>
              <a:rPr lang="en-US" sz="4400" b="1" dirty="0" smtClean="0"/>
              <a:t>insulate the axons of neurons.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dirty="0" smtClean="0"/>
              <a:t>Sphingomyelin helps in </a:t>
            </a:r>
            <a:r>
              <a:rPr lang="en-US" sz="4400" b="1" dirty="0" smtClean="0"/>
              <a:t>nerve impulse transmission.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0306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Disorders Related To Phospholipids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2367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Respiratory Distress Syndrome </a:t>
            </a:r>
            <a:endParaRPr lang="en-US" sz="4000" b="1" dirty="0"/>
          </a:p>
          <a:p>
            <a:pPr marL="0" indent="0" algn="ctr">
              <a:buNone/>
            </a:pPr>
            <a:r>
              <a:rPr lang="en-US" sz="4000" b="1" dirty="0" smtClean="0"/>
              <a:t>(RDS)</a:t>
            </a:r>
          </a:p>
          <a:p>
            <a:r>
              <a:rPr lang="en-US" sz="4000" dirty="0" smtClean="0"/>
              <a:t>Suffered by </a:t>
            </a:r>
            <a:r>
              <a:rPr lang="en-US" sz="4000" b="1" dirty="0" smtClean="0">
                <a:solidFill>
                  <a:srgbClr val="C00000"/>
                </a:solidFill>
              </a:rPr>
              <a:t>premature born infants</a:t>
            </a:r>
            <a:r>
              <a:rPr lang="en-US" sz="4000" dirty="0" smtClean="0"/>
              <a:t>.</a:t>
            </a:r>
          </a:p>
          <a:p>
            <a:r>
              <a:rPr lang="en-US" sz="4000" dirty="0"/>
              <a:t>Caused due to </a:t>
            </a:r>
            <a:r>
              <a:rPr lang="en-US" sz="4000" b="1" dirty="0"/>
              <a:t>deficiency</a:t>
            </a:r>
            <a:r>
              <a:rPr lang="en-US" sz="4000" dirty="0"/>
              <a:t> of </a:t>
            </a:r>
            <a:r>
              <a:rPr lang="en-US" sz="4000" b="1" dirty="0"/>
              <a:t>Lung surfactant </a:t>
            </a:r>
            <a:r>
              <a:rPr lang="en-US" sz="4000" b="1" dirty="0">
                <a:solidFill>
                  <a:srgbClr val="C00000"/>
                </a:solidFill>
              </a:rPr>
              <a:t>DiPalmitoyl Phosphatidyl Choline.</a:t>
            </a:r>
          </a:p>
          <a:p>
            <a:pPr marL="0" indent="0">
              <a:buNone/>
            </a:pPr>
            <a:endParaRPr lang="en-US" sz="4000" dirty="0" smtClean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930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820944"/>
              </p:ext>
            </p:extLst>
          </p:nvPr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3098800"/>
                <a:gridCol w="5029200"/>
              </a:tblGrid>
              <a:tr h="2618509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S. No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Type of</a:t>
                      </a:r>
                      <a:r>
                        <a:rPr lang="en-US" sz="4000" baseline="0" dirty="0" smtClean="0"/>
                        <a:t> Compound Lipids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Additional  group Present</a:t>
                      </a:r>
                      <a:endParaRPr lang="en-US" sz="4000" dirty="0"/>
                    </a:p>
                  </a:txBody>
                  <a:tcPr/>
                </a:tc>
              </a:tr>
              <a:tr h="1808018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Phospholipids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Phosphoric acid and Nitrogen Base</a:t>
                      </a:r>
                      <a:endParaRPr lang="en-US" sz="4000" dirty="0"/>
                    </a:p>
                  </a:txBody>
                  <a:tcPr/>
                </a:tc>
              </a:tr>
              <a:tr h="1080654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Glycolipids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Carbohydrate moieties</a:t>
                      </a:r>
                      <a:endParaRPr lang="en-US" sz="4000" dirty="0"/>
                    </a:p>
                  </a:txBody>
                  <a:tcPr/>
                </a:tc>
              </a:tr>
              <a:tr h="1350818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3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Lipoproteins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Apoproteins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47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" y="304800"/>
            <a:ext cx="8839200" cy="6172200"/>
          </a:xfrm>
        </p:spPr>
        <p:txBody>
          <a:bodyPr>
            <a:noAutofit/>
          </a:bodyPr>
          <a:lstStyle/>
          <a:p>
            <a:r>
              <a:rPr lang="en-US" sz="4000" dirty="0"/>
              <a:t>Since </a:t>
            </a:r>
            <a:r>
              <a:rPr lang="en-US" sz="4000" b="1" dirty="0">
                <a:solidFill>
                  <a:srgbClr val="0070C0"/>
                </a:solidFill>
              </a:rPr>
              <a:t>Lung</a:t>
            </a:r>
            <a:r>
              <a:rPr lang="en-US" sz="4000" dirty="0"/>
              <a:t> </a:t>
            </a:r>
            <a:r>
              <a:rPr lang="en-US" sz="4000" dirty="0" smtClean="0"/>
              <a:t>is </a:t>
            </a:r>
            <a:r>
              <a:rPr lang="en-US" sz="4000" b="1" dirty="0"/>
              <a:t>last organ to mature</a:t>
            </a:r>
            <a:r>
              <a:rPr lang="en-US" sz="4000" dirty="0" smtClean="0"/>
              <a:t>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b="1" dirty="0" smtClean="0">
                <a:solidFill>
                  <a:srgbClr val="C00000"/>
                </a:solidFill>
              </a:rPr>
              <a:t>Premature babies </a:t>
            </a:r>
            <a:r>
              <a:rPr lang="en-US" sz="4000" dirty="0" smtClean="0"/>
              <a:t>has </a:t>
            </a:r>
            <a:r>
              <a:rPr lang="en-US" sz="4000" b="1" dirty="0" smtClean="0"/>
              <a:t>insufficient lung surfactant </a:t>
            </a:r>
            <a:r>
              <a:rPr lang="en-US" sz="4000" dirty="0" smtClean="0"/>
              <a:t>lining in the alveoli walls.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Which supports </a:t>
            </a:r>
            <a:r>
              <a:rPr lang="en-US" sz="4000" b="1" dirty="0" smtClean="0"/>
              <a:t>no normal respiration.</a:t>
            </a:r>
          </a:p>
          <a:p>
            <a:pPr marL="0" indent="0">
              <a:buNone/>
            </a:pPr>
            <a:endParaRPr lang="en-US" sz="4000" b="1" dirty="0" smtClean="0"/>
          </a:p>
          <a:p>
            <a:r>
              <a:rPr lang="en-US" sz="4000" dirty="0" smtClean="0"/>
              <a:t>Has respiration difficulties due to </a:t>
            </a:r>
            <a:r>
              <a:rPr lang="en-US" sz="4000" b="1" dirty="0" smtClean="0">
                <a:solidFill>
                  <a:srgbClr val="C00000"/>
                </a:solidFill>
              </a:rPr>
              <a:t>alveolar collapse.</a:t>
            </a:r>
            <a:endParaRPr lang="en-US" sz="4000" b="1" dirty="0">
              <a:solidFill>
                <a:srgbClr val="C00000"/>
              </a:solidFill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69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3419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95600" y="3419475"/>
            <a:ext cx="148590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096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Signs And Symptoms Of RDS</a:t>
            </a:r>
          </a:p>
          <a:p>
            <a:r>
              <a:rPr lang="en-US" sz="6000" dirty="0" smtClean="0"/>
              <a:t>Low ATP production</a:t>
            </a:r>
          </a:p>
          <a:p>
            <a:r>
              <a:rPr lang="en-US" sz="6000" dirty="0" smtClean="0"/>
              <a:t>Weakness ,Lethargy</a:t>
            </a:r>
          </a:p>
          <a:p>
            <a:r>
              <a:rPr lang="en-US" sz="6000" dirty="0" smtClean="0"/>
              <a:t>Low Cellular Functions</a:t>
            </a:r>
          </a:p>
          <a:p>
            <a:r>
              <a:rPr lang="en-US" sz="6000" dirty="0" smtClean="0"/>
              <a:t>Poor Coordination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17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Lecithin/Sphingomyelin (L/S) Ratio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of Amniotic Fluid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Assessment Of Fetal Lung Maturity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/>
              <a:t>And </a:t>
            </a:r>
            <a:br>
              <a:rPr lang="en-US" b="1" dirty="0" smtClean="0"/>
            </a:br>
            <a:r>
              <a:rPr lang="en-US" b="1" dirty="0" smtClean="0">
                <a:solidFill>
                  <a:srgbClr val="0070C0"/>
                </a:solidFill>
              </a:rPr>
              <a:t>Diagnostic </a:t>
            </a:r>
            <a:r>
              <a:rPr lang="en-US" b="1" dirty="0">
                <a:solidFill>
                  <a:srgbClr val="0070C0"/>
                </a:solidFill>
              </a:rPr>
              <a:t>Criteria For RDS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708"/>
            <a:ext cx="8991600" cy="4315691"/>
          </a:xfrm>
        </p:spPr>
        <p:txBody>
          <a:bodyPr>
            <a:noAutofit/>
          </a:bodyPr>
          <a:lstStyle/>
          <a:p>
            <a:r>
              <a:rPr lang="en-US" sz="4800" dirty="0" smtClean="0"/>
              <a:t>Lecithin /Sphingomyelin (L/S)</a:t>
            </a:r>
            <a:r>
              <a:rPr lang="en-US" sz="4800" dirty="0"/>
              <a:t> </a:t>
            </a:r>
            <a:r>
              <a:rPr lang="en-US" sz="4800" dirty="0" smtClean="0"/>
              <a:t>ratio of </a:t>
            </a:r>
            <a:r>
              <a:rPr lang="en-US" sz="4800" b="1" dirty="0" smtClean="0"/>
              <a:t>amniotic fluid, collected by Amniocentesis </a:t>
            </a:r>
            <a:r>
              <a:rPr lang="en-US" sz="4800" dirty="0" smtClean="0"/>
              <a:t>is a good indicator to evaluate </a:t>
            </a:r>
            <a:r>
              <a:rPr lang="en-US" sz="4800" b="1" dirty="0" smtClean="0"/>
              <a:t>fetal lung maturity.</a:t>
            </a:r>
          </a:p>
        </p:txBody>
      </p:sp>
      <p:pic>
        <p:nvPicPr>
          <p:cNvPr id="35844" name="Picture 4" descr="Image result for L/S ratio of Amniotic flu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1"/>
            <a:ext cx="5715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86400"/>
          </a:xfrm>
        </p:spPr>
        <p:txBody>
          <a:bodyPr>
            <a:noAutofit/>
          </a:bodyPr>
          <a:lstStyle/>
          <a:p>
            <a:r>
              <a:rPr lang="en-US" sz="4000" b="1" dirty="0"/>
              <a:t>Prior to 34 weeks </a:t>
            </a:r>
            <a:r>
              <a:rPr lang="en-US" sz="4000" dirty="0"/>
              <a:t>of gestation the concentration of </a:t>
            </a:r>
            <a:r>
              <a:rPr lang="en-US" sz="4000" b="1" dirty="0"/>
              <a:t>Lecithin and Sphingomyelin </a:t>
            </a:r>
            <a:r>
              <a:rPr lang="en-US" sz="4000" dirty="0"/>
              <a:t>in amniotic fluid </a:t>
            </a:r>
            <a:r>
              <a:rPr lang="en-US" sz="4000" b="1" dirty="0"/>
              <a:t>is equal</a:t>
            </a:r>
            <a:r>
              <a:rPr lang="en-US" sz="4000" b="1" dirty="0" smtClean="0"/>
              <a:t>.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b="1" dirty="0" smtClean="0"/>
              <a:t>In Later  weeks of gestation the </a:t>
            </a:r>
            <a:r>
              <a:rPr lang="en-US" sz="4000" b="1" dirty="0">
                <a:solidFill>
                  <a:srgbClr val="C00000"/>
                </a:solidFill>
              </a:rPr>
              <a:t>Lecithin levels </a:t>
            </a:r>
            <a:r>
              <a:rPr lang="en-US" sz="4000" b="1" dirty="0" smtClean="0">
                <a:solidFill>
                  <a:srgbClr val="C00000"/>
                </a:solidFill>
              </a:rPr>
              <a:t>are markedly </a:t>
            </a:r>
            <a:r>
              <a:rPr lang="en-US" sz="4000" b="1" dirty="0">
                <a:solidFill>
                  <a:srgbClr val="C00000"/>
                </a:solidFill>
              </a:rPr>
              <a:t>increased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115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181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At full term </a:t>
            </a:r>
            <a:r>
              <a:rPr lang="en-US" sz="5400" dirty="0"/>
              <a:t>L/S ratio is </a:t>
            </a:r>
            <a:r>
              <a:rPr lang="en-US" sz="5400" b="1" dirty="0" smtClean="0">
                <a:solidFill>
                  <a:srgbClr val="C00000"/>
                </a:solidFill>
              </a:rPr>
              <a:t>&gt; 2/&gt;5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sz="5400" b="1" dirty="0"/>
              <a:t>In pre term infants L/S ratio is </a:t>
            </a:r>
            <a:r>
              <a:rPr lang="en-US" sz="5400" b="1" dirty="0" smtClean="0">
                <a:solidFill>
                  <a:srgbClr val="C00000"/>
                </a:solidFill>
              </a:rPr>
              <a:t>1.5 </a:t>
            </a:r>
            <a:r>
              <a:rPr lang="en-US" sz="5400" b="1" dirty="0">
                <a:solidFill>
                  <a:srgbClr val="C00000"/>
                </a:solidFill>
              </a:rPr>
              <a:t>or &lt; 1 </a:t>
            </a:r>
            <a:r>
              <a:rPr lang="en-US" sz="5400" b="1" dirty="0" smtClean="0"/>
              <a:t>results to suffer from </a:t>
            </a:r>
            <a:r>
              <a:rPr lang="en-US" sz="5400" b="1" dirty="0"/>
              <a:t>RDS.</a:t>
            </a:r>
          </a:p>
          <a:p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706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OTHER RDS Sufferers</a:t>
            </a:r>
            <a:br>
              <a:rPr lang="en-US" b="1" dirty="0" smtClean="0"/>
            </a:br>
            <a:r>
              <a:rPr lang="en-US" b="1" dirty="0" smtClean="0">
                <a:solidFill>
                  <a:srgbClr val="C00000"/>
                </a:solidFill>
              </a:rPr>
              <a:t>Individual with Lung Damage and Dysfunctions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2037"/>
            <a:ext cx="89916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Old aged Persons</a:t>
            </a:r>
          </a:p>
          <a:p>
            <a:r>
              <a:rPr lang="en-US" sz="3600" dirty="0" smtClean="0"/>
              <a:t>Smokers</a:t>
            </a:r>
          </a:p>
          <a:p>
            <a:r>
              <a:rPr lang="en-US" sz="3600" dirty="0" smtClean="0"/>
              <a:t>Severely Infected Lungs</a:t>
            </a:r>
          </a:p>
          <a:p>
            <a:r>
              <a:rPr lang="en-US" sz="3600" dirty="0" smtClean="0"/>
              <a:t>Lungs toxicated and damaged by chemicals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02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36743" cy="6858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Old</a:t>
            </a:r>
            <a:r>
              <a:rPr lang="en-US" sz="4800" dirty="0" smtClean="0"/>
              <a:t> age  </a:t>
            </a:r>
            <a:r>
              <a:rPr lang="en-US" sz="4800" b="1" dirty="0" smtClean="0"/>
              <a:t>persons</a:t>
            </a:r>
            <a:r>
              <a:rPr lang="en-US" sz="4800" dirty="0" smtClean="0"/>
              <a:t> and </a:t>
            </a:r>
            <a:r>
              <a:rPr lang="en-US" sz="4800" b="1" dirty="0" smtClean="0"/>
              <a:t>Adults</a:t>
            </a:r>
            <a:r>
              <a:rPr lang="en-US" sz="4800" dirty="0" smtClean="0"/>
              <a:t> with Lung damage</a:t>
            </a:r>
          </a:p>
          <a:p>
            <a:pPr marL="0" indent="0">
              <a:buNone/>
            </a:pPr>
            <a:r>
              <a:rPr lang="en-US" sz="4800" dirty="0"/>
              <a:t> </a:t>
            </a:r>
            <a:r>
              <a:rPr lang="en-US" sz="4800" dirty="0" smtClean="0"/>
              <a:t> (Due to Smoking</a:t>
            </a:r>
            <a:r>
              <a:rPr lang="en-US" sz="4800" dirty="0"/>
              <a:t>/</a:t>
            </a:r>
            <a:r>
              <a:rPr lang="en-US" sz="4800" dirty="0" smtClean="0"/>
              <a:t> Infections)</a:t>
            </a:r>
          </a:p>
          <a:p>
            <a:pPr marL="0" indent="0">
              <a:buNone/>
            </a:pPr>
            <a:r>
              <a:rPr lang="en-US" sz="4800" dirty="0" smtClean="0"/>
              <a:t> </a:t>
            </a:r>
          </a:p>
          <a:p>
            <a:r>
              <a:rPr lang="en-US" sz="4800" dirty="0" smtClean="0"/>
              <a:t>Who </a:t>
            </a:r>
            <a:r>
              <a:rPr lang="en-US" sz="4800" b="1" dirty="0" smtClean="0">
                <a:solidFill>
                  <a:srgbClr val="C00000"/>
                </a:solidFill>
              </a:rPr>
              <a:t>unable to biosynthesize the lung surfactant </a:t>
            </a:r>
            <a:r>
              <a:rPr lang="en-US" sz="4800" dirty="0" smtClean="0"/>
              <a:t>may also </a:t>
            </a:r>
            <a:r>
              <a:rPr lang="en-US" sz="4800" b="1" dirty="0" smtClean="0"/>
              <a:t>exhibit RDS.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38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L/S ratio of Amniotic flui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1162050"/>
          </a:xfrm>
        </p:spPr>
        <p:txBody>
          <a:bodyPr>
            <a:no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3600" b="1" dirty="0" smtClean="0">
                <a:solidFill>
                  <a:srgbClr val="C00000"/>
                </a:solidFill>
              </a:rPr>
              <a:t>Types Of Phospholipids 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0070C0"/>
                </a:solidFill>
              </a:rPr>
              <a:t>Based On Alcohol </a:t>
            </a:r>
            <a:r>
              <a:rPr lang="en-US" sz="3600" b="1" dirty="0">
                <a:solidFill>
                  <a:srgbClr val="C00000"/>
                </a:solidFill>
              </a:rPr>
              <a:t/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6850"/>
            <a:ext cx="9144000" cy="4876800"/>
          </a:xfrm>
        </p:spPr>
        <p:txBody>
          <a:bodyPr>
            <a:normAutofit/>
          </a:bodyPr>
          <a:lstStyle/>
          <a:p>
            <a:pPr lvl="4"/>
            <a:r>
              <a:rPr lang="en-US" sz="5400" b="1" dirty="0" smtClean="0">
                <a:solidFill>
                  <a:srgbClr val="0070C0"/>
                </a:solidFill>
              </a:rPr>
              <a:t>Glycero</a:t>
            </a:r>
            <a:r>
              <a:rPr lang="en-US" sz="5400" b="1" dirty="0" smtClean="0"/>
              <a:t>phospholipds</a:t>
            </a:r>
          </a:p>
          <a:p>
            <a:pPr marL="1828800" lvl="4" indent="0">
              <a:buNone/>
            </a:pPr>
            <a:r>
              <a:rPr lang="en-US" sz="5400" b="1" dirty="0" smtClean="0"/>
              <a:t>(</a:t>
            </a:r>
            <a:r>
              <a:rPr lang="en-US" sz="5400" b="1" dirty="0" smtClean="0">
                <a:solidFill>
                  <a:srgbClr val="C00000"/>
                </a:solidFill>
              </a:rPr>
              <a:t>Contains –Glycerol</a:t>
            </a:r>
            <a:r>
              <a:rPr lang="en-US" sz="5400" b="1" dirty="0" smtClean="0"/>
              <a:t>)</a:t>
            </a:r>
            <a:endParaRPr lang="en-US" sz="5400" b="1" dirty="0"/>
          </a:p>
          <a:p>
            <a:pPr marL="939546" lvl="4" indent="0">
              <a:buNone/>
            </a:pPr>
            <a:endParaRPr lang="en-US" sz="5400" b="1" dirty="0"/>
          </a:p>
          <a:p>
            <a:pPr lvl="4"/>
            <a:r>
              <a:rPr lang="en-US" sz="5400" b="1" dirty="0" smtClean="0">
                <a:solidFill>
                  <a:srgbClr val="0070C0"/>
                </a:solidFill>
              </a:rPr>
              <a:t>Sphingo</a:t>
            </a:r>
            <a:r>
              <a:rPr lang="en-US" sz="5400" b="1" dirty="0" smtClean="0"/>
              <a:t>phospholipids</a:t>
            </a:r>
          </a:p>
          <a:p>
            <a:pPr marL="1828800" lvl="4" indent="0">
              <a:buNone/>
            </a:pPr>
            <a:r>
              <a:rPr lang="en-US" sz="5400" b="1" dirty="0" smtClean="0"/>
              <a:t>(</a:t>
            </a:r>
            <a:r>
              <a:rPr lang="en-US" sz="5400" b="1" dirty="0" smtClean="0">
                <a:solidFill>
                  <a:srgbClr val="C00000"/>
                </a:solidFill>
              </a:rPr>
              <a:t>Contains –Sphingol</a:t>
            </a:r>
            <a:r>
              <a:rPr lang="en-US" sz="5400" b="1" dirty="0" smtClean="0"/>
              <a:t>)</a:t>
            </a:r>
            <a:endParaRPr lang="en-US" sz="5400" b="1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548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4" descr="Image result for Management of 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Prevent And Manage RDS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1981200"/>
            <a:ext cx="8915400" cy="4525963"/>
          </a:xfrm>
        </p:spPr>
        <p:txBody>
          <a:bodyPr/>
          <a:lstStyle/>
          <a:p>
            <a:r>
              <a:rPr lang="en-US" dirty="0" smtClean="0"/>
              <a:t>Pregnant Women </a:t>
            </a:r>
            <a:r>
              <a:rPr lang="en-US" b="1" dirty="0" smtClean="0">
                <a:solidFill>
                  <a:srgbClr val="C00000"/>
                </a:solidFill>
              </a:rPr>
              <a:t>Diet</a:t>
            </a:r>
            <a:r>
              <a:rPr lang="en-US" dirty="0" smtClean="0"/>
              <a:t> for biosynthesis of L and 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Pregnant Women </a:t>
            </a:r>
            <a:r>
              <a:rPr lang="en-US" b="1" dirty="0" smtClean="0">
                <a:solidFill>
                  <a:srgbClr val="C00000"/>
                </a:solidFill>
              </a:rPr>
              <a:t>Activities</a:t>
            </a:r>
            <a:r>
              <a:rPr lang="en-US" dirty="0" smtClean="0"/>
              <a:t> and Positions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Prevent Damaging </a:t>
            </a:r>
            <a:r>
              <a:rPr lang="en-US" b="1" dirty="0" smtClean="0">
                <a:solidFill>
                  <a:srgbClr val="C00000"/>
                </a:solidFill>
              </a:rPr>
              <a:t>Environment</a:t>
            </a:r>
            <a:r>
              <a:rPr lang="en-US" dirty="0" smtClean="0"/>
              <a:t> Exposures</a:t>
            </a:r>
          </a:p>
        </p:txBody>
      </p:sp>
    </p:spTree>
    <p:extLst>
      <p:ext uri="{BB962C8B-B14F-4D97-AF65-F5344CB8AC3E}">
        <p14:creationId xmlns:p14="http://schemas.microsoft.com/office/powerpoint/2010/main" val="23164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Membrane Related Disorders</a:t>
            </a:r>
            <a:br>
              <a:rPr lang="en-US" b="1" dirty="0"/>
            </a:br>
            <a:r>
              <a:rPr lang="en-US" b="1" dirty="0"/>
              <a:t>Due To Defective </a:t>
            </a:r>
            <a:r>
              <a:rPr lang="en-US" b="1" dirty="0" smtClean="0"/>
              <a:t>Phospholipds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Multiple Sclerosis Due to Defect In Sphingomyelins and Myelin Sheaths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85344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Defect In Sphingomyelins </a:t>
            </a:r>
            <a:br>
              <a:rPr lang="en-US" b="1" dirty="0" smtClean="0"/>
            </a:br>
            <a:r>
              <a:rPr lang="en-US" b="1" dirty="0" smtClean="0"/>
              <a:t>May Affect</a:t>
            </a:r>
            <a:br>
              <a:rPr lang="en-US" b="1" dirty="0" smtClean="0"/>
            </a:br>
            <a:r>
              <a:rPr lang="en-US" b="1" dirty="0" smtClean="0"/>
              <a:t> Nerve Impulse Conduction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17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Membrane Carbs,Lipids and Proteins Structurally Important For Functional Role</a:t>
            </a:r>
            <a:endParaRPr lang="en-US" b="1" dirty="0"/>
          </a:p>
        </p:txBody>
      </p:sp>
      <p:pic>
        <p:nvPicPr>
          <p:cNvPr id="2765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443"/>
            <a:ext cx="8763000" cy="4109357"/>
          </a:xfrm>
        </p:spPr>
        <p:txBody>
          <a:bodyPr>
            <a:normAutofit fontScale="92500"/>
          </a:bodyPr>
          <a:lstStyle/>
          <a:p>
            <a:r>
              <a:rPr lang="en-US" sz="5400" b="1" dirty="0" smtClean="0"/>
              <a:t>Deranged Cellular Environment</a:t>
            </a:r>
          </a:p>
          <a:p>
            <a:r>
              <a:rPr lang="en-US" sz="5400" b="1" dirty="0" smtClean="0"/>
              <a:t>Cell membrane Damage</a:t>
            </a:r>
          </a:p>
          <a:p>
            <a:r>
              <a:rPr lang="en-US" sz="5400" b="1" dirty="0" smtClean="0"/>
              <a:t>Tissue Necrosis</a:t>
            </a:r>
          </a:p>
          <a:p>
            <a:r>
              <a:rPr lang="en-US" sz="5400" b="1" dirty="0" smtClean="0"/>
              <a:t>Cell Death</a:t>
            </a:r>
            <a:endParaRPr lang="en-US" sz="5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5730"/>
            <a:ext cx="4648199" cy="2867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2057400"/>
            <a:ext cx="4495801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9000"/>
          </a:xfrm>
        </p:spPr>
      </p:pic>
    </p:spTree>
    <p:extLst>
      <p:ext uri="{BB962C8B-B14F-4D97-AF65-F5344CB8AC3E}">
        <p14:creationId xmlns:p14="http://schemas.microsoft.com/office/powerpoint/2010/main" val="1425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0"/>
            <a:ext cx="8610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Mitochondrial Electron Transport Chain Defects </a:t>
            </a:r>
            <a:br>
              <a:rPr lang="en-US" b="1" dirty="0" smtClean="0"/>
            </a:br>
            <a:r>
              <a:rPr lang="en-US" b="1" dirty="0" smtClean="0"/>
              <a:t>Due to Phospholipid Deficits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55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857250"/>
          </a:xfrm>
        </p:spPr>
        <p:txBody>
          <a:bodyPr>
            <a:no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3000" b="1" dirty="0" smtClean="0">
                <a:solidFill>
                  <a:srgbClr val="C00000"/>
                </a:solidFill>
              </a:rPr>
              <a:t>Types Of Glycolipids/Glycosphingolipids</a:t>
            </a:r>
            <a:br>
              <a:rPr lang="en-US" sz="3000" b="1" dirty="0" smtClean="0">
                <a:solidFill>
                  <a:srgbClr val="C00000"/>
                </a:solidFill>
              </a:rPr>
            </a:b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76400"/>
            <a:ext cx="9144000" cy="5029200"/>
          </a:xfrm>
        </p:spPr>
        <p:txBody>
          <a:bodyPr>
            <a:normAutofit fontScale="92500" lnSpcReduction="10000"/>
          </a:bodyPr>
          <a:lstStyle/>
          <a:p>
            <a:pPr lvl="4"/>
            <a:r>
              <a:rPr lang="en-US" sz="4800" b="1" dirty="0">
                <a:solidFill>
                  <a:srgbClr val="0070C0"/>
                </a:solidFill>
              </a:rPr>
              <a:t>Cerebrosides</a:t>
            </a:r>
          </a:p>
          <a:p>
            <a:pPr lvl="4"/>
            <a:r>
              <a:rPr lang="en-US" sz="4800" b="1" dirty="0">
                <a:solidFill>
                  <a:srgbClr val="0070C0"/>
                </a:solidFill>
              </a:rPr>
              <a:t>Gangliosides</a:t>
            </a:r>
          </a:p>
          <a:p>
            <a:pPr lvl="4"/>
            <a:r>
              <a:rPr lang="en-US" sz="4800" b="1" dirty="0"/>
              <a:t>Globosides</a:t>
            </a:r>
          </a:p>
          <a:p>
            <a:pPr lvl="4"/>
            <a:r>
              <a:rPr lang="en-US" sz="4800" b="1" dirty="0" smtClean="0"/>
              <a:t>Sulfatides</a:t>
            </a:r>
          </a:p>
          <a:p>
            <a:pPr lvl="4"/>
            <a:endParaRPr lang="en-US" sz="4800" b="1" dirty="0"/>
          </a:p>
          <a:p>
            <a:pPr lvl="2"/>
            <a:r>
              <a:rPr lang="en-US" sz="4200" b="1" dirty="0" smtClean="0">
                <a:solidFill>
                  <a:srgbClr val="C00000"/>
                </a:solidFill>
              </a:rPr>
              <a:t>All Has </a:t>
            </a:r>
            <a:r>
              <a:rPr lang="en-US" sz="4200" b="1" dirty="0">
                <a:solidFill>
                  <a:srgbClr val="C00000"/>
                </a:solidFill>
              </a:rPr>
              <a:t>Alcohol </a:t>
            </a:r>
            <a:r>
              <a:rPr lang="en-US" sz="4200" b="1" dirty="0" err="1">
                <a:solidFill>
                  <a:srgbClr val="C00000"/>
                </a:solidFill>
              </a:rPr>
              <a:t>Sphingol</a:t>
            </a:r>
            <a:r>
              <a:rPr lang="en-US" sz="4200" b="1" dirty="0">
                <a:solidFill>
                  <a:srgbClr val="C00000"/>
                </a:solidFill>
              </a:rPr>
              <a:t>/Sphingosine</a:t>
            </a:r>
            <a:br>
              <a:rPr lang="en-US" sz="4200" b="1" dirty="0">
                <a:solidFill>
                  <a:srgbClr val="C00000"/>
                </a:solidFill>
              </a:rPr>
            </a:br>
            <a:endParaRPr lang="en-US" sz="4200" b="1" dirty="0">
              <a:solidFill>
                <a:srgbClr val="C0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0581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1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5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Fatty Liver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Due </a:t>
            </a:r>
            <a:r>
              <a:rPr lang="en-US" b="1" dirty="0"/>
              <a:t>to Phospholipid Defects.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52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Glycolipids</a:t>
            </a:r>
            <a:br>
              <a:rPr lang="en-US" sz="6600" b="1" dirty="0" smtClean="0"/>
            </a:br>
            <a:r>
              <a:rPr lang="en-US" sz="6600" b="1" dirty="0" smtClean="0"/>
              <a:t>OR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C00000"/>
                </a:solidFill>
              </a:rPr>
              <a:t> </a:t>
            </a:r>
            <a:r>
              <a:rPr lang="en-US" sz="6600" b="1" dirty="0">
                <a:solidFill>
                  <a:srgbClr val="C00000"/>
                </a:solidFill>
              </a:rPr>
              <a:t>Glycosphingolipids</a:t>
            </a:r>
            <a:r>
              <a:rPr lang="en-US" sz="8800" b="1" dirty="0" smtClean="0"/>
              <a:t/>
            </a:r>
            <a:br>
              <a:rPr lang="en-US" sz="8800" b="1" dirty="0" smtClean="0"/>
            </a:b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9432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What are Glycolipids?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1440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Glycolipids are type of </a:t>
            </a:r>
            <a:r>
              <a:rPr lang="en-US" sz="4400" b="1" dirty="0" smtClean="0">
                <a:solidFill>
                  <a:srgbClr val="C00000"/>
                </a:solidFill>
              </a:rPr>
              <a:t>compound Lipids.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b="1" dirty="0" smtClean="0">
                <a:solidFill>
                  <a:srgbClr val="C00000"/>
                </a:solidFill>
              </a:rPr>
              <a:t>Chemically Esters of Fatty acids with Alcohol and contain </a:t>
            </a:r>
            <a:r>
              <a:rPr lang="en-US" sz="4400" b="1" dirty="0" smtClean="0">
                <a:solidFill>
                  <a:srgbClr val="0070C0"/>
                </a:solidFill>
              </a:rPr>
              <a:t>additional group as Carbohydrate moieties</a:t>
            </a:r>
          </a:p>
        </p:txBody>
      </p:sp>
    </p:spTree>
    <p:extLst>
      <p:ext uri="{BB962C8B-B14F-4D97-AF65-F5344CB8AC3E}">
        <p14:creationId xmlns:p14="http://schemas.microsoft.com/office/powerpoint/2010/main" val="27834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hemwiki.ucdavis.edu/@api/deki/files/25975/17.10.jpg?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954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Types Of </a:t>
            </a:r>
            <a:r>
              <a:rPr lang="en-US" sz="5400" b="1" dirty="0" smtClean="0"/>
              <a:t>Glycosphingolipids</a:t>
            </a:r>
            <a:br>
              <a:rPr lang="en-US" sz="5400" b="1" dirty="0" smtClean="0"/>
            </a:br>
            <a:r>
              <a:rPr lang="en-US" sz="5400" b="1" dirty="0" smtClean="0">
                <a:solidFill>
                  <a:schemeClr val="accent1"/>
                </a:solidFill>
              </a:rPr>
              <a:t>Based Upon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7630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Alcohol</a:t>
            </a:r>
            <a:endParaRPr lang="en-US" sz="4800" b="1" dirty="0">
              <a:solidFill>
                <a:srgbClr val="C00000"/>
              </a:solidFill>
            </a:endParaRPr>
          </a:p>
          <a:p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Fatty acid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Number </a:t>
            </a:r>
            <a:r>
              <a:rPr lang="en-US" sz="4800" b="1" dirty="0">
                <a:solidFill>
                  <a:srgbClr val="C00000"/>
                </a:solidFill>
              </a:rPr>
              <a:t>and Type of </a:t>
            </a:r>
            <a:r>
              <a:rPr lang="en-US" sz="4800" b="1" dirty="0" smtClean="0">
                <a:solidFill>
                  <a:srgbClr val="C00000"/>
                </a:solidFill>
              </a:rPr>
              <a:t>Carbohydrate moieties </a:t>
            </a:r>
            <a:r>
              <a:rPr lang="en-US" sz="4800" b="1" dirty="0">
                <a:solidFill>
                  <a:srgbClr val="C00000"/>
                </a:solidFill>
              </a:rPr>
              <a:t>and there derivatives linked to a Ceramide </a:t>
            </a:r>
          </a:p>
          <a:p>
            <a:pPr marL="914400" indent="-914400">
              <a:buFont typeface="+mj-lt"/>
              <a:buAutoNum type="arabicPeriod"/>
            </a:pP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2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Types OF Glycolipids </a:t>
            </a:r>
            <a:br>
              <a:rPr lang="en-US" b="1" dirty="0" smtClean="0"/>
            </a:br>
            <a:r>
              <a:rPr lang="en-US" b="1" dirty="0" smtClean="0"/>
              <a:t>Based on Alcohol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382000" cy="4389120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Glyco</a:t>
            </a:r>
            <a:r>
              <a:rPr lang="en-US" sz="4400" b="1" dirty="0" smtClean="0">
                <a:solidFill>
                  <a:srgbClr val="C00000"/>
                </a:solidFill>
              </a:rPr>
              <a:t>glycerolipids 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    </a:t>
            </a:r>
            <a:r>
              <a:rPr lang="en-US" sz="4400" b="1" dirty="0" smtClean="0"/>
              <a:t> </a:t>
            </a:r>
            <a:r>
              <a:rPr lang="en-US" sz="4400" b="1" dirty="0"/>
              <a:t>( More In Plants</a:t>
            </a:r>
            <a:r>
              <a:rPr lang="en-US" sz="4400" b="1" dirty="0" smtClean="0"/>
              <a:t>)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      </a:t>
            </a:r>
            <a:r>
              <a:rPr lang="en-US" sz="4400" b="1" dirty="0" smtClean="0">
                <a:solidFill>
                  <a:srgbClr val="0070C0"/>
                </a:solidFill>
              </a:rPr>
              <a:t>Glycerol as Alcohol 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0070C0"/>
              </a:solidFill>
            </a:endParaRPr>
          </a:p>
          <a:p>
            <a:pPr marL="742950" indent="-742950">
              <a:buAutoNum type="arabicPeriod" startAt="2"/>
            </a:pPr>
            <a:r>
              <a:rPr lang="en-US" sz="4400" b="1" dirty="0" smtClean="0"/>
              <a:t>Glyco</a:t>
            </a:r>
            <a:r>
              <a:rPr lang="en-US" sz="4400" b="1" dirty="0" smtClean="0">
                <a:solidFill>
                  <a:srgbClr val="C00000"/>
                </a:solidFill>
              </a:rPr>
              <a:t>sphingolipids</a:t>
            </a:r>
          </a:p>
          <a:p>
            <a:pPr marL="0" indent="0">
              <a:buNone/>
            </a:pPr>
            <a:r>
              <a:rPr lang="en-US" sz="4400" b="1" dirty="0" smtClean="0"/>
              <a:t>(</a:t>
            </a:r>
            <a:r>
              <a:rPr lang="en-US" sz="4400" b="1" dirty="0"/>
              <a:t>Predominant in Animals and Human)</a:t>
            </a:r>
            <a:endParaRPr lang="en-US" sz="4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 Sphingosine as Alcohol</a:t>
            </a:r>
          </a:p>
        </p:txBody>
      </p:sp>
    </p:spTree>
    <p:extLst>
      <p:ext uri="{BB962C8B-B14F-4D97-AF65-F5344CB8AC3E}">
        <p14:creationId xmlns:p14="http://schemas.microsoft.com/office/powerpoint/2010/main" val="81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 fontScale="90000"/>
          </a:bodyPr>
          <a:lstStyle/>
          <a:p>
            <a:pPr lvl="3" algn="ctr" rtl="0">
              <a:spcBef>
                <a:spcPct val="0"/>
              </a:spcBef>
            </a:pPr>
            <a:r>
              <a:rPr lang="en-US" sz="4050" b="1" dirty="0" smtClean="0">
                <a:solidFill>
                  <a:schemeClr val="tx1"/>
                </a:solidFill>
              </a:rPr>
              <a:t>Lipoproteins</a:t>
            </a:r>
            <a:r>
              <a:rPr lang="en-US" sz="4050" b="1" dirty="0" smtClean="0">
                <a:solidFill>
                  <a:srgbClr val="C00000"/>
                </a:solidFill>
              </a:rPr>
              <a:t/>
            </a:r>
            <a:br>
              <a:rPr lang="en-US" sz="4050" b="1" dirty="0" smtClean="0">
                <a:solidFill>
                  <a:srgbClr val="C00000"/>
                </a:solidFill>
              </a:rPr>
            </a:br>
            <a:r>
              <a:rPr lang="en-US" sz="4050" b="1" dirty="0" smtClean="0">
                <a:solidFill>
                  <a:srgbClr val="C00000"/>
                </a:solidFill>
              </a:rPr>
              <a:t>Aggregation of Lipids and Apoproteins</a:t>
            </a:r>
            <a:r>
              <a:rPr lang="en-US" sz="2700" b="1" dirty="0">
                <a:solidFill>
                  <a:srgbClr val="C00000"/>
                </a:solidFill>
              </a:rPr>
              <a:t/>
            </a:r>
            <a:br>
              <a:rPr lang="en-US" sz="2700" b="1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" y="1676400"/>
            <a:ext cx="9144000" cy="5334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Chylomicrons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 smtClean="0"/>
              <a:t>Very Low Density Lipoprotein (VLDL)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 smtClean="0"/>
              <a:t>Low Density Lipoprotein (LDL)</a:t>
            </a:r>
          </a:p>
          <a:p>
            <a:pPr marL="0" indent="0">
              <a:buNone/>
            </a:pPr>
            <a:endParaRPr lang="en-US" sz="3600" b="1" dirty="0"/>
          </a:p>
          <a:p>
            <a:r>
              <a:rPr lang="en-US" sz="3600" b="1" dirty="0" smtClean="0"/>
              <a:t>High Density Lipoprotein (HDL)</a:t>
            </a:r>
            <a:endParaRPr lang="en-US" sz="3600" b="1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03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300" b="1" dirty="0" smtClean="0">
                <a:solidFill>
                  <a:srgbClr val="00B0F0"/>
                </a:solidFill>
              </a:rPr>
              <a:t>Predominant Animal Glycolipids</a:t>
            </a:r>
            <a:endParaRPr lang="en-US" sz="5300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95600"/>
            <a:ext cx="8534400" cy="438912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Ceramide linked with </a:t>
            </a:r>
            <a:r>
              <a:rPr lang="en-US" sz="4800" b="1" dirty="0" smtClean="0">
                <a:solidFill>
                  <a:srgbClr val="C00000"/>
                </a:solidFill>
              </a:rPr>
              <a:t>one or more sugar residues</a:t>
            </a:r>
            <a:r>
              <a:rPr lang="en-US" sz="4800" b="1" dirty="0" smtClean="0"/>
              <a:t> /there derivatives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594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17" y="4572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 Human Glycosphingolipids</a:t>
            </a:r>
            <a:br>
              <a:rPr lang="en-US" sz="4400" b="1" dirty="0" smtClean="0"/>
            </a:br>
            <a:r>
              <a:rPr lang="en-US" sz="4400" b="1" dirty="0" smtClean="0">
                <a:solidFill>
                  <a:srgbClr val="C00000"/>
                </a:solidFill>
              </a:rPr>
              <a:t>All has Ceramide in Their Str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8305800" cy="4693920"/>
          </a:xfrm>
        </p:spPr>
        <p:txBody>
          <a:bodyPr>
            <a:noAutofit/>
          </a:bodyPr>
          <a:lstStyle/>
          <a:p>
            <a:pPr marL="1143000" indent="-1143000">
              <a:buFont typeface="+mj-lt"/>
              <a:buAutoNum type="arabicParenR"/>
            </a:pPr>
            <a:r>
              <a:rPr lang="en-US" sz="6600" b="1" dirty="0" smtClean="0"/>
              <a:t>Cerebrosides</a:t>
            </a:r>
          </a:p>
          <a:p>
            <a:pPr marL="1143000" indent="-1143000">
              <a:buFont typeface="+mj-lt"/>
              <a:buAutoNum type="arabicParenR"/>
            </a:pPr>
            <a:r>
              <a:rPr lang="en-US" sz="6600" b="1" dirty="0" smtClean="0"/>
              <a:t>Gangliosides</a:t>
            </a:r>
          </a:p>
          <a:p>
            <a:pPr marL="1143000" indent="-1143000">
              <a:buFont typeface="+mj-lt"/>
              <a:buAutoNum type="arabicParenR"/>
            </a:pPr>
            <a:r>
              <a:rPr lang="en-US" sz="6600" b="1" dirty="0" smtClean="0">
                <a:solidFill>
                  <a:srgbClr val="C00000"/>
                </a:solidFill>
              </a:rPr>
              <a:t>Globosides</a:t>
            </a:r>
          </a:p>
        </p:txBody>
      </p:sp>
    </p:spTree>
    <p:extLst>
      <p:ext uri="{BB962C8B-B14F-4D97-AF65-F5344CB8AC3E}">
        <p14:creationId xmlns:p14="http://schemas.microsoft.com/office/powerpoint/2010/main" val="24246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305800" cy="1524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Cerebrosides</a:t>
            </a:r>
            <a:br>
              <a:rPr lang="en-US" sz="8000" b="1" dirty="0" smtClean="0"/>
            </a:b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5400" b="1" dirty="0">
                <a:solidFill>
                  <a:srgbClr val="C00000"/>
                </a:solidFill>
              </a:rPr>
              <a:t>Simplest </a:t>
            </a:r>
            <a:r>
              <a:rPr lang="en-US" sz="5400" b="1" dirty="0" smtClean="0">
                <a:solidFill>
                  <a:srgbClr val="C00000"/>
                </a:solidFill>
              </a:rPr>
              <a:t>GlycoSphingolipids</a:t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rgbClr val="C00000"/>
                </a:solidFill>
              </a:rPr>
              <a:t/>
            </a:r>
            <a:br>
              <a:rPr lang="en-US" sz="5400" b="1" dirty="0" smtClean="0">
                <a:solidFill>
                  <a:srgbClr val="C00000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Monoglycosylceramide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Cerebrosides</a:t>
            </a:r>
            <a:br>
              <a:rPr lang="en-US" sz="5400" b="1" dirty="0" smtClean="0"/>
            </a:b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69392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Cerebrosides</a:t>
            </a:r>
            <a:r>
              <a:rPr lang="en-US" sz="5400" dirty="0" smtClean="0"/>
              <a:t> are </a:t>
            </a:r>
            <a:r>
              <a:rPr lang="en-US" sz="5400" b="1" dirty="0" smtClean="0"/>
              <a:t>type of Glycosphingolipids</a:t>
            </a:r>
          </a:p>
          <a:p>
            <a:pPr marL="0" indent="0">
              <a:buNone/>
            </a:pPr>
            <a:r>
              <a:rPr lang="en-US" sz="5400" dirty="0" smtClean="0"/>
              <a:t> 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Ceramide linked with one sugar residue</a:t>
            </a: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32124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Types of Cerebrosides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839200" cy="469392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Depending upon </a:t>
            </a:r>
            <a:r>
              <a:rPr lang="en-US" sz="4000" dirty="0" smtClean="0"/>
              <a:t> </a:t>
            </a:r>
            <a:r>
              <a:rPr lang="en-US" sz="4000" b="1" dirty="0"/>
              <a:t>Carbohydrate </a:t>
            </a:r>
            <a:r>
              <a:rPr lang="en-US" sz="4000" dirty="0"/>
              <a:t>moiety </a:t>
            </a:r>
            <a:r>
              <a:rPr lang="en-US" sz="4000" b="1" dirty="0">
                <a:solidFill>
                  <a:srgbClr val="0070C0"/>
                </a:solidFill>
              </a:rPr>
              <a:t>Types of Cerebrosides </a:t>
            </a:r>
            <a:r>
              <a:rPr lang="en-US" sz="4000" dirty="0"/>
              <a:t>are</a:t>
            </a:r>
            <a:r>
              <a:rPr lang="en-US" sz="4000" dirty="0" smtClean="0"/>
              <a:t>:</a:t>
            </a:r>
          </a:p>
          <a:p>
            <a:pPr marL="0" indent="0">
              <a:buNone/>
            </a:pPr>
            <a:endParaRPr lang="en-US" sz="4000" dirty="0"/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Glucocerebrosides </a:t>
            </a:r>
            <a:endParaRPr lang="en-US" sz="4800" b="1" dirty="0" smtClean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r>
              <a:rPr lang="en-US" sz="4000" b="1" dirty="0" smtClean="0"/>
              <a:t>(Occur In </a:t>
            </a:r>
            <a:r>
              <a:rPr lang="en-US" sz="4000" b="1" dirty="0"/>
              <a:t>Extra </a:t>
            </a:r>
            <a:r>
              <a:rPr lang="en-US" sz="4000" b="1" dirty="0" smtClean="0"/>
              <a:t>neural/Other tissues)</a:t>
            </a:r>
            <a:endParaRPr lang="en-US" sz="4000" b="1" dirty="0"/>
          </a:p>
          <a:p>
            <a:pPr lvl="1"/>
            <a:r>
              <a:rPr lang="en-US" sz="4300" b="1" dirty="0">
                <a:solidFill>
                  <a:srgbClr val="C00000"/>
                </a:solidFill>
              </a:rPr>
              <a:t>Galactocerebrosides</a:t>
            </a:r>
            <a:r>
              <a:rPr lang="en-US" sz="4300" b="1" dirty="0"/>
              <a:t> </a:t>
            </a:r>
            <a:endParaRPr lang="en-US" sz="4300" b="1" dirty="0" smtClean="0"/>
          </a:p>
          <a:p>
            <a:pPr marL="393192" lvl="1" indent="0">
              <a:buNone/>
            </a:pPr>
            <a:r>
              <a:rPr lang="en-US" sz="4000" b="1" dirty="0"/>
              <a:t> </a:t>
            </a:r>
            <a:r>
              <a:rPr lang="en-US" sz="4000" b="1" dirty="0" smtClean="0"/>
              <a:t> (Present In </a:t>
            </a:r>
            <a:r>
              <a:rPr lang="en-US" sz="4000" b="1" dirty="0"/>
              <a:t>Neural)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5344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Structures Of Cerebrosides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2406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egonstate.edu/instruct/bb451/spring14/stryer7/CH12/unnumbered_12_p3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oregonstate.edu/instruct/bb350/ahernmaterials/a08/08p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257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ranet.tdmu.edu.ua/data/kafedra/internal/zag_him/classes_stud/en/med/lik/ptn/biological%20and%20bioorganic%20chemistry/1%20course/02.%20Carboxylic%20acids.%20Lipids.%20Polyphynctional%20compounds.files/image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648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7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lmhurst.edu/~chm/vchembook/images/556cerebros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2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tx1"/>
                </a:solidFill>
              </a:rPr>
              <a:t>Galactocerebroside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20482" name="Object 3"/>
          <p:cNvGraphicFramePr>
            <a:graphicFrameLocks noGrp="1" noChangeAspect="1"/>
          </p:cNvGraphicFramePr>
          <p:nvPr>
            <p:ph type="body" idx="1"/>
            <p:extLst/>
          </p:nvPr>
        </p:nvGraphicFramePr>
        <p:xfrm>
          <a:off x="0" y="1574800"/>
          <a:ext cx="8991600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8" name="Точечный рисунок" r:id="rId3" imgW="4885714" imgH="3038095" progId="Paint.Picture">
                  <p:embed/>
                </p:oleObj>
              </mc:Choice>
              <mc:Fallback>
                <p:oleObj name="Точечный рисунок" r:id="rId3" imgW="4885714" imgH="3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74800"/>
                        <a:ext cx="8991600" cy="528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8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04800"/>
            <a:ext cx="8229600" cy="857250"/>
          </a:xfrm>
        </p:spPr>
        <p:txBody>
          <a:bodyPr/>
          <a:lstStyle/>
          <a:p>
            <a:pPr algn="ctr"/>
            <a:r>
              <a:rPr lang="en-US" b="1" dirty="0" smtClean="0"/>
              <a:t>Derived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9067800" cy="4953000"/>
          </a:xfrm>
        </p:spPr>
        <p:txBody>
          <a:bodyPr>
            <a:noAutofit/>
          </a:bodyPr>
          <a:lstStyle/>
          <a:p>
            <a:r>
              <a:rPr lang="en-US" sz="3000" dirty="0"/>
              <a:t>Derived Lipids are </a:t>
            </a:r>
            <a:r>
              <a:rPr lang="en-US" sz="3000" b="1" dirty="0"/>
              <a:t>Hydrolytic products </a:t>
            </a:r>
            <a:r>
              <a:rPr lang="en-US" sz="3000" dirty="0"/>
              <a:t>of </a:t>
            </a:r>
            <a:r>
              <a:rPr lang="en-US" sz="3000" b="1" dirty="0"/>
              <a:t>Simple or Compound </a:t>
            </a:r>
            <a:r>
              <a:rPr lang="en-US" sz="3000" dirty="0"/>
              <a:t>Lipids </a:t>
            </a:r>
            <a:r>
              <a:rPr lang="en-US" sz="3000" b="1" dirty="0" smtClean="0">
                <a:solidFill>
                  <a:srgbClr val="C00000"/>
                </a:solidFill>
              </a:rPr>
              <a:t>OR </a:t>
            </a:r>
            <a:r>
              <a:rPr lang="en-US" sz="3000" b="1" dirty="0">
                <a:solidFill>
                  <a:srgbClr val="C00000"/>
                </a:solidFill>
              </a:rPr>
              <a:t>their derivatives</a:t>
            </a:r>
            <a:r>
              <a:rPr lang="en-US" sz="3000" dirty="0" smtClean="0"/>
              <a:t>.</a:t>
            </a:r>
          </a:p>
          <a:p>
            <a:pPr marL="0" indent="0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en-US" sz="3000" b="1" dirty="0">
                <a:solidFill>
                  <a:srgbClr val="FF0000"/>
                </a:solidFill>
              </a:rPr>
              <a:t>OR</a:t>
            </a:r>
          </a:p>
          <a:p>
            <a:r>
              <a:rPr lang="en-US" sz="3000" dirty="0"/>
              <a:t>Hydrolytic products released </a:t>
            </a:r>
            <a:r>
              <a:rPr lang="en-US" sz="3000" dirty="0" smtClean="0"/>
              <a:t>from </a:t>
            </a:r>
            <a:r>
              <a:rPr lang="en-US" sz="3000" b="1" dirty="0" smtClean="0"/>
              <a:t>Simple </a:t>
            </a:r>
            <a:r>
              <a:rPr lang="en-US" sz="3000" b="1" dirty="0"/>
              <a:t>and Compound </a:t>
            </a:r>
            <a:r>
              <a:rPr lang="en-US" sz="3000" b="1" dirty="0" smtClean="0"/>
              <a:t>Lipids </a:t>
            </a:r>
            <a:r>
              <a:rPr lang="en-US" sz="3000" b="1" dirty="0"/>
              <a:t>,</a:t>
            </a:r>
            <a:r>
              <a:rPr lang="en-US" sz="3000" b="1" dirty="0" smtClean="0"/>
              <a:t>who </a:t>
            </a:r>
            <a:r>
              <a:rPr lang="en-US" sz="3000" dirty="0" smtClean="0"/>
              <a:t>has </a:t>
            </a:r>
            <a:r>
              <a:rPr lang="en-US" sz="3000" b="1" dirty="0"/>
              <a:t>potency to </a:t>
            </a:r>
            <a:r>
              <a:rPr lang="en-US" sz="3000" b="1" dirty="0" smtClean="0"/>
              <a:t>form them.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495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61848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600" b="1" dirty="0" smtClean="0"/>
              <a:t>Types </a:t>
            </a:r>
            <a:r>
              <a:rPr lang="en-US" sz="3600" b="1" dirty="0"/>
              <a:t>of Cerebrosides based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on </a:t>
            </a:r>
            <a:r>
              <a:rPr lang="en-US" sz="3600" b="1" dirty="0">
                <a:solidFill>
                  <a:srgbClr val="C00000"/>
                </a:solidFill>
              </a:rPr>
              <a:t>Fatty acids</a:t>
            </a:r>
            <a:r>
              <a:rPr lang="en-US" sz="3600" dirty="0"/>
              <a:t>:</a:t>
            </a:r>
            <a:br>
              <a:rPr lang="en-US" sz="3600" dirty="0"/>
            </a:br>
            <a:endParaRPr lang="en-IN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49691"/>
              </p:ext>
            </p:extLst>
          </p:nvPr>
        </p:nvGraphicFramePr>
        <p:xfrm>
          <a:off x="-33130" y="0"/>
          <a:ext cx="9144000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0"/>
                <a:gridCol w="5588000"/>
              </a:tblGrid>
              <a:tr h="10763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Cerebrosides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Fatty Acid Composed In</a:t>
                      </a:r>
                      <a:endParaRPr lang="en-IN" sz="3600" dirty="0"/>
                    </a:p>
                  </a:txBody>
                  <a:tcPr/>
                </a:tc>
              </a:tr>
              <a:tr h="107636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Kerasin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Lignoceric  acid (C24)</a:t>
                      </a:r>
                    </a:p>
                    <a:p>
                      <a:pPr lvl="1" algn="ctr"/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SFA</a:t>
                      </a:r>
                    </a:p>
                  </a:txBody>
                  <a:tcPr/>
                </a:tc>
              </a:tr>
              <a:tr h="199896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Cerebron</a:t>
                      </a:r>
                      <a:endParaRPr lang="en-IN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Cerebronic  acid  (C24)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Hydroxy SFA</a:t>
                      </a:r>
                    </a:p>
                    <a:p>
                      <a:pPr algn="ctr"/>
                      <a:endParaRPr lang="en-IN" sz="3600" dirty="0"/>
                    </a:p>
                  </a:txBody>
                  <a:tcPr/>
                </a:tc>
              </a:tr>
              <a:tr h="137474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Nervon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Nervonic  acid (C24)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MUFA</a:t>
                      </a:r>
                    </a:p>
                  </a:txBody>
                  <a:tcPr/>
                </a:tc>
              </a:tr>
              <a:tr h="107636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Oxynervon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Oxynervonic acid (C24)</a:t>
                      </a:r>
                    </a:p>
                    <a:p>
                      <a:pPr algn="ctr"/>
                      <a:r>
                        <a:rPr lang="en-US" sz="3600" b="1" dirty="0" smtClean="0">
                          <a:solidFill>
                            <a:srgbClr val="C00000"/>
                          </a:solidFill>
                        </a:rPr>
                        <a:t>MUFA</a:t>
                      </a:r>
                      <a:endParaRPr lang="en-IN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4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Gangliosides</a:t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Complex Glycosphingolipids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952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32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192" y="1524000"/>
            <a:ext cx="9372600" cy="438912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Gangliosides</a:t>
            </a:r>
            <a:r>
              <a:rPr lang="en-US" sz="5400" dirty="0" smtClean="0"/>
              <a:t> are </a:t>
            </a:r>
            <a:r>
              <a:rPr lang="en-US" sz="5400" b="1" dirty="0">
                <a:solidFill>
                  <a:srgbClr val="C00000"/>
                </a:solidFill>
              </a:rPr>
              <a:t>T</a:t>
            </a:r>
            <a:r>
              <a:rPr lang="en-US" sz="5400" b="1" dirty="0" smtClean="0">
                <a:solidFill>
                  <a:srgbClr val="C00000"/>
                </a:solidFill>
              </a:rPr>
              <a:t>ype of Glycosphingolipids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r>
              <a:rPr lang="en-US" sz="5400" dirty="0" smtClean="0"/>
              <a:t>In comparison to </a:t>
            </a:r>
            <a:r>
              <a:rPr lang="en-US" sz="5400" b="1" dirty="0" smtClean="0">
                <a:solidFill>
                  <a:srgbClr val="0070C0"/>
                </a:solidFill>
              </a:rPr>
              <a:t>Cerebrosides,</a:t>
            </a:r>
            <a:r>
              <a:rPr lang="en-US" sz="5400" dirty="0" smtClean="0"/>
              <a:t> </a:t>
            </a:r>
            <a:r>
              <a:rPr lang="en-US" sz="5400" b="1" dirty="0" smtClean="0"/>
              <a:t>Gangliosides are more complex.</a:t>
            </a:r>
          </a:p>
        </p:txBody>
      </p:sp>
    </p:spTree>
    <p:extLst>
      <p:ext uri="{BB962C8B-B14F-4D97-AF65-F5344CB8AC3E}">
        <p14:creationId xmlns:p14="http://schemas.microsoft.com/office/powerpoint/2010/main" val="8395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NANA in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8686800" cy="438912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Characteristic feature of Gangliosides is 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/>
              <a:t>S</a:t>
            </a:r>
            <a:r>
              <a:rPr lang="en-US" sz="4800" dirty="0" smtClean="0"/>
              <a:t>tructure contains </a:t>
            </a:r>
            <a:r>
              <a:rPr lang="en-US" sz="4800" b="1" dirty="0" smtClean="0"/>
              <a:t>one or more  </a:t>
            </a:r>
            <a:r>
              <a:rPr lang="en-US" sz="4800" b="1" dirty="0" smtClean="0">
                <a:solidFill>
                  <a:srgbClr val="C00000"/>
                </a:solidFill>
              </a:rPr>
              <a:t>N-Acetyl Neuraminic Acid </a:t>
            </a:r>
            <a:r>
              <a:rPr lang="en-US" sz="4800" b="1" dirty="0" smtClean="0"/>
              <a:t>(NANA)/Sialic acid residues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6285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NANA</a:t>
            </a:r>
            <a:r>
              <a:rPr lang="en-US" sz="5400" dirty="0" smtClean="0"/>
              <a:t>/Sialic acid is derived from </a:t>
            </a:r>
            <a:r>
              <a:rPr lang="en-US" sz="5400" b="1" dirty="0" smtClean="0"/>
              <a:t>N-Acetyl Mannose and Pyruvate</a:t>
            </a:r>
            <a:r>
              <a:rPr lang="en-US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009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715000"/>
          </a:xfrm>
        </p:spPr>
        <p:txBody>
          <a:bodyPr>
            <a:normAutofit/>
          </a:bodyPr>
          <a:lstStyle/>
          <a:p>
            <a:r>
              <a:rPr lang="en-US" sz="4000" b="1" dirty="0"/>
              <a:t>Gangliosides</a:t>
            </a:r>
            <a:r>
              <a:rPr lang="en-US" sz="4000" dirty="0"/>
              <a:t> </a:t>
            </a:r>
            <a:r>
              <a:rPr lang="en-US" sz="4000" dirty="0" smtClean="0"/>
              <a:t> structure has </a:t>
            </a:r>
            <a:r>
              <a:rPr lang="en-US" sz="4000" dirty="0"/>
              <a:t>Carbohydrate moieties as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Glucose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Galactose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N-Acetyl Galactosamine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N-Acetyl Neuraminic Acid (NANA)/Sialic acid</a:t>
            </a:r>
            <a:r>
              <a:rPr lang="en-US" sz="4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0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Gangliosides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68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addyduplessis.files.wordpress.com/2014/04/gangliosides-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oregonstate.edu/instruct/bb451/spring14/stryer7/CH26/figure_26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767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1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images Lipids\lipid\Ganglios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857250"/>
          </a:xfrm>
        </p:spPr>
        <p:txBody>
          <a:bodyPr>
            <a:normAutofit fontScale="90000"/>
          </a:bodyPr>
          <a:lstStyle/>
          <a:p>
            <a:r>
              <a:rPr lang="en-US" sz="4050" b="1" dirty="0">
                <a:solidFill>
                  <a:srgbClr val="C00000"/>
                </a:solidFill>
              </a:rPr>
              <a:t>Examples of Derived Lipids</a:t>
            </a:r>
            <a:r>
              <a:rPr lang="en-US" sz="4050" b="1" dirty="0" smtClean="0">
                <a:solidFill>
                  <a:srgbClr val="C00000"/>
                </a:solidFill>
              </a:rPr>
              <a:t>:</a:t>
            </a:r>
            <a:br>
              <a:rPr lang="en-US" sz="4050" b="1" dirty="0" smtClean="0">
                <a:solidFill>
                  <a:srgbClr val="C00000"/>
                </a:solidFill>
              </a:rPr>
            </a:br>
            <a:r>
              <a:rPr lang="en-US" sz="4050" b="1" dirty="0" smtClean="0">
                <a:solidFill>
                  <a:srgbClr val="C00000"/>
                </a:solidFill>
              </a:rPr>
              <a:t/>
            </a:r>
            <a:br>
              <a:rPr lang="en-US" sz="4050" b="1" dirty="0" smtClean="0">
                <a:solidFill>
                  <a:srgbClr val="C00000"/>
                </a:solidFill>
              </a:rPr>
            </a:br>
            <a:r>
              <a:rPr lang="en-US" sz="3600" b="1" dirty="0" smtClean="0"/>
              <a:t>Hydrolytic </a:t>
            </a:r>
            <a:r>
              <a:rPr lang="en-US" sz="3600" b="1" dirty="0"/>
              <a:t>Products of Simple and Compound </a:t>
            </a:r>
            <a:r>
              <a:rPr lang="en-US" sz="3600" b="1" dirty="0" smtClean="0"/>
              <a:t>Lipids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4050" b="1" dirty="0">
                <a:solidFill>
                  <a:srgbClr val="C00000"/>
                </a:solidFill>
              </a:rPr>
              <a:t/>
            </a:r>
            <a:br>
              <a:rPr lang="en-US" sz="4050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9144000" cy="513748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</a:rPr>
              <a:t>Fatty </a:t>
            </a:r>
            <a:r>
              <a:rPr lang="en-US" sz="3600" b="1" dirty="0" smtClean="0">
                <a:solidFill>
                  <a:srgbClr val="C00000"/>
                </a:solidFill>
              </a:rPr>
              <a:t>Acids</a:t>
            </a:r>
            <a:endParaRPr lang="en-US" sz="3600" b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</a:rPr>
              <a:t>Alcohols: </a:t>
            </a:r>
          </a:p>
          <a:p>
            <a:pPr lvl="3"/>
            <a:r>
              <a:rPr lang="en-US" sz="3600" b="1" dirty="0">
                <a:solidFill>
                  <a:srgbClr val="0070C0"/>
                </a:solidFill>
              </a:rPr>
              <a:t>Glycerol </a:t>
            </a:r>
          </a:p>
          <a:p>
            <a:pPr lvl="3"/>
            <a:r>
              <a:rPr lang="en-US" sz="3600" b="1" dirty="0">
                <a:solidFill>
                  <a:srgbClr val="0070C0"/>
                </a:solidFill>
              </a:rPr>
              <a:t>Sphingol  </a:t>
            </a:r>
          </a:p>
          <a:p>
            <a:pPr lvl="3"/>
            <a:r>
              <a:rPr lang="en-US" sz="3600" b="1" dirty="0">
                <a:solidFill>
                  <a:srgbClr val="0070C0"/>
                </a:solidFill>
              </a:rPr>
              <a:t>Cholesterol</a:t>
            </a:r>
          </a:p>
          <a:p>
            <a:pPr marL="733806" lvl="3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876800"/>
          </a:xfrm>
        </p:spPr>
        <p:txBody>
          <a:bodyPr>
            <a:normAutofit lnSpcReduction="10000"/>
          </a:bodyPr>
          <a:lstStyle/>
          <a:p>
            <a:r>
              <a:rPr lang="en-US" sz="5400" b="1" dirty="0"/>
              <a:t>GM3 </a:t>
            </a:r>
            <a:r>
              <a:rPr lang="en-US" sz="5400" b="1" dirty="0" smtClean="0"/>
              <a:t>is more common and  </a:t>
            </a:r>
            <a:r>
              <a:rPr lang="en-US" sz="5400" b="1" dirty="0">
                <a:solidFill>
                  <a:srgbClr val="C00000"/>
                </a:solidFill>
              </a:rPr>
              <a:t>simplest Ganglioside</a:t>
            </a:r>
            <a:r>
              <a:rPr lang="en-US" sz="5400" b="1" dirty="0" smtClean="0"/>
              <a:t>.</a:t>
            </a:r>
          </a:p>
          <a:p>
            <a:pPr marL="0" indent="0">
              <a:buNone/>
            </a:pPr>
            <a:endParaRPr lang="en-US" sz="5400" b="1" dirty="0" smtClean="0"/>
          </a:p>
          <a:p>
            <a:r>
              <a:rPr lang="en-US" sz="5400" dirty="0" smtClean="0"/>
              <a:t>GM3 has </a:t>
            </a:r>
            <a:r>
              <a:rPr lang="en-US" sz="5400" b="1" dirty="0" smtClean="0">
                <a:solidFill>
                  <a:srgbClr val="C00000"/>
                </a:solidFill>
              </a:rPr>
              <a:t>single Sialic acid </a:t>
            </a:r>
            <a:r>
              <a:rPr lang="en-US" sz="5400" dirty="0" smtClean="0"/>
              <a:t>and </a:t>
            </a:r>
            <a:r>
              <a:rPr lang="en-US" sz="5400" b="1" dirty="0" smtClean="0">
                <a:solidFill>
                  <a:srgbClr val="0070C0"/>
                </a:solidFill>
              </a:rPr>
              <a:t>less carbohydrate moieties</a:t>
            </a:r>
            <a:r>
              <a:rPr lang="en-US" sz="5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3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4800" b="1" dirty="0"/>
              <a:t>GM1</a:t>
            </a:r>
            <a:r>
              <a:rPr lang="en-US" sz="4800" dirty="0"/>
              <a:t> is a </a:t>
            </a:r>
            <a:r>
              <a:rPr lang="en-US" sz="4800" b="1" dirty="0"/>
              <a:t>more complex Ganglioside</a:t>
            </a:r>
            <a:r>
              <a:rPr lang="en-US" sz="4800" b="1" dirty="0" smtClean="0"/>
              <a:t>.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800" b="1" dirty="0">
                <a:solidFill>
                  <a:srgbClr val="C00000"/>
                </a:solidFill>
              </a:rPr>
              <a:t>GM1 is obtained from GM3.</a:t>
            </a:r>
          </a:p>
          <a:p>
            <a:endParaRPr lang="en-US" sz="4800" b="1" dirty="0">
              <a:solidFill>
                <a:srgbClr val="C00000"/>
              </a:solidFill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14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images Lipids\lipid\Ganglioside_GM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610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9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images Lipids\lipid\gm2ganglio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6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35480"/>
            <a:ext cx="8839200" cy="47701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Depending upon the  Chemical structure and Chromatographic separations 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b="1" dirty="0" smtClean="0">
                <a:solidFill>
                  <a:srgbClr val="C00000"/>
                </a:solidFill>
              </a:rPr>
              <a:t>More than 30 Types of Gangliosides </a:t>
            </a:r>
            <a:r>
              <a:rPr lang="en-US" sz="3600" dirty="0" smtClean="0"/>
              <a:t>are isolated:</a:t>
            </a:r>
          </a:p>
          <a:p>
            <a:pPr marL="393192" lvl="1" indent="0"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00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Types Of Gangliosides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5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Based on </a:t>
            </a:r>
            <a:r>
              <a:rPr lang="en-US" sz="4800" b="1" dirty="0" smtClean="0">
                <a:solidFill>
                  <a:srgbClr val="C00000"/>
                </a:solidFill>
              </a:rPr>
              <a:t>Number and Position of NANAs</a:t>
            </a:r>
            <a:r>
              <a:rPr lang="en-US" sz="4800" dirty="0" smtClean="0"/>
              <a:t> in </a:t>
            </a:r>
            <a:r>
              <a:rPr lang="en-US" sz="4800" dirty="0"/>
              <a:t>G</a:t>
            </a:r>
            <a:r>
              <a:rPr lang="en-US" sz="4800" dirty="0" smtClean="0"/>
              <a:t>anglioside structure</a:t>
            </a:r>
          </a:p>
          <a:p>
            <a:pPr marL="0" indent="0">
              <a:buNone/>
            </a:pPr>
            <a:r>
              <a:rPr lang="en-US" sz="4800" dirty="0" smtClean="0"/>
              <a:t> </a:t>
            </a:r>
          </a:p>
          <a:p>
            <a:r>
              <a:rPr lang="en-US" sz="4800" dirty="0" smtClean="0"/>
              <a:t>Various types and subtypes of Gangliosides are existing in human body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698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Types of Gangliosides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763000" cy="5287962"/>
          </a:xfrm>
        </p:spPr>
        <p:txBody>
          <a:bodyPr>
            <a:normAutofit/>
          </a:bodyPr>
          <a:lstStyle/>
          <a:p>
            <a:pPr lvl="1"/>
            <a:r>
              <a:rPr lang="en-US" sz="3600" b="1" dirty="0" smtClean="0"/>
              <a:t>Gangliosides with </a:t>
            </a:r>
            <a:r>
              <a:rPr lang="en-US" sz="3600" b="1" dirty="0" smtClean="0">
                <a:solidFill>
                  <a:srgbClr val="0070C0"/>
                </a:solidFill>
              </a:rPr>
              <a:t>one</a:t>
            </a:r>
            <a:r>
              <a:rPr lang="en-US" sz="3600" b="1" dirty="0" smtClean="0"/>
              <a:t> NANA residue</a:t>
            </a:r>
          </a:p>
          <a:p>
            <a:pPr lvl="2"/>
            <a:r>
              <a:rPr lang="en-US" sz="3300" b="1" dirty="0" smtClean="0">
                <a:solidFill>
                  <a:srgbClr val="0070C0"/>
                </a:solidFill>
              </a:rPr>
              <a:t>GM1</a:t>
            </a:r>
            <a:endParaRPr lang="en-US" sz="3300" b="1" dirty="0">
              <a:solidFill>
                <a:srgbClr val="0070C0"/>
              </a:solidFill>
            </a:endParaRPr>
          </a:p>
          <a:p>
            <a:pPr lvl="2"/>
            <a:r>
              <a:rPr lang="en-US" sz="3300" b="1" dirty="0">
                <a:solidFill>
                  <a:srgbClr val="0070C0"/>
                </a:solidFill>
              </a:rPr>
              <a:t>GM2</a:t>
            </a:r>
          </a:p>
          <a:p>
            <a:pPr lvl="2"/>
            <a:r>
              <a:rPr lang="en-US" sz="3300" b="1" dirty="0">
                <a:solidFill>
                  <a:srgbClr val="0070C0"/>
                </a:solidFill>
              </a:rPr>
              <a:t>GM3 </a:t>
            </a:r>
            <a:endParaRPr lang="en-US" sz="3300" b="1" dirty="0" smtClean="0">
              <a:solidFill>
                <a:srgbClr val="0070C0"/>
              </a:solidFill>
            </a:endParaRPr>
          </a:p>
          <a:p>
            <a:pPr lvl="1"/>
            <a:r>
              <a:rPr lang="en-US" sz="3600" b="1" dirty="0" smtClean="0"/>
              <a:t>Gangliosides with </a:t>
            </a:r>
            <a:r>
              <a:rPr lang="en-US" sz="3600" b="1" dirty="0" smtClean="0">
                <a:solidFill>
                  <a:srgbClr val="C00000"/>
                </a:solidFill>
              </a:rPr>
              <a:t>two</a:t>
            </a:r>
            <a:r>
              <a:rPr lang="en-US" sz="3600" b="1" dirty="0" smtClean="0"/>
              <a:t> NANA residues</a:t>
            </a:r>
          </a:p>
          <a:p>
            <a:pPr lvl="2"/>
            <a:r>
              <a:rPr lang="en-US" sz="3300" b="1" dirty="0" smtClean="0">
                <a:solidFill>
                  <a:srgbClr val="C00000"/>
                </a:solidFill>
              </a:rPr>
              <a:t>GD</a:t>
            </a:r>
          </a:p>
          <a:p>
            <a:pPr lvl="1"/>
            <a:r>
              <a:rPr lang="en-US" sz="3600" b="1" dirty="0" smtClean="0"/>
              <a:t>Gangliosides with </a:t>
            </a:r>
            <a:r>
              <a:rPr lang="en-US" sz="3600" b="1" dirty="0" smtClean="0">
                <a:solidFill>
                  <a:srgbClr val="7030A0"/>
                </a:solidFill>
              </a:rPr>
              <a:t>three</a:t>
            </a:r>
            <a:r>
              <a:rPr lang="en-US" sz="3600" b="1" dirty="0" smtClean="0"/>
              <a:t> NANA residues</a:t>
            </a:r>
          </a:p>
          <a:p>
            <a:pPr lvl="2"/>
            <a:r>
              <a:rPr lang="en-US" sz="3300" b="1" dirty="0" smtClean="0">
                <a:solidFill>
                  <a:srgbClr val="7030A0"/>
                </a:solidFill>
              </a:rPr>
              <a:t>GT</a:t>
            </a:r>
            <a:endParaRPr lang="en-US" sz="3300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ai.asm.org/content/78/7/3237/F2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Sources Of GlycoSphingolipids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r>
              <a:rPr lang="en-US" dirty="0" smtClean="0"/>
              <a:t>Dietary has </a:t>
            </a:r>
            <a:r>
              <a:rPr lang="en-US" b="1" dirty="0" smtClean="0">
                <a:solidFill>
                  <a:srgbClr val="C00000"/>
                </a:solidFill>
              </a:rPr>
              <a:t>no much role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All forms of Glycolipids </a:t>
            </a:r>
            <a:r>
              <a:rPr lang="en-US" b="1" dirty="0" smtClean="0"/>
              <a:t>Endogenously</a:t>
            </a:r>
            <a:r>
              <a:rPr lang="en-US" b="1" dirty="0"/>
              <a:t> Biosynthesized</a:t>
            </a:r>
            <a:r>
              <a:rPr lang="en-US" b="1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tilized for </a:t>
            </a:r>
            <a:r>
              <a:rPr lang="en-US" b="1" dirty="0" smtClean="0">
                <a:solidFill>
                  <a:srgbClr val="C00000"/>
                </a:solidFill>
              </a:rPr>
              <a:t>Structure and Functional Role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7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Occurrence/Distribution</a:t>
            </a:r>
            <a:br>
              <a:rPr lang="en-US" b="1" dirty="0" smtClean="0"/>
            </a:br>
            <a:r>
              <a:rPr lang="en-US" b="1" dirty="0" smtClean="0"/>
              <a:t> Of Glycolipids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686800" cy="4419600"/>
          </a:xfrm>
        </p:spPr>
        <p:txBody>
          <a:bodyPr>
            <a:normAutofit fontScale="55000" lnSpcReduction="2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Glycosphingolipids</a:t>
            </a:r>
            <a:r>
              <a:rPr lang="en-US" sz="6000" dirty="0" smtClean="0"/>
              <a:t> are widely distributed</a:t>
            </a:r>
          </a:p>
          <a:p>
            <a:pPr marL="0" indent="0">
              <a:buNone/>
            </a:pPr>
            <a:r>
              <a:rPr lang="en-US" sz="6000" dirty="0" smtClean="0"/>
              <a:t> </a:t>
            </a:r>
          </a:p>
          <a:p>
            <a:r>
              <a:rPr lang="en-US" sz="6000" dirty="0" smtClean="0"/>
              <a:t>In </a:t>
            </a:r>
            <a:r>
              <a:rPr lang="en-US" sz="6000" b="1" dirty="0" smtClean="0">
                <a:solidFill>
                  <a:srgbClr val="C00000"/>
                </a:solidFill>
              </a:rPr>
              <a:t>every cell and tissue of human body</a:t>
            </a:r>
          </a:p>
          <a:p>
            <a:pPr marL="0" indent="0">
              <a:buNone/>
            </a:pPr>
            <a:endParaRPr lang="en-US" sz="6000" b="1" dirty="0" smtClean="0">
              <a:solidFill>
                <a:srgbClr val="C00000"/>
              </a:solidFill>
            </a:endParaRPr>
          </a:p>
          <a:p>
            <a:r>
              <a:rPr lang="en-US" sz="6000" b="1" dirty="0"/>
              <a:t>Occur particularly in </a:t>
            </a:r>
            <a:r>
              <a:rPr lang="en-US" sz="6000" b="1" dirty="0">
                <a:solidFill>
                  <a:srgbClr val="0070C0"/>
                </a:solidFill>
              </a:rPr>
              <a:t>outer leaflet of Cell </a:t>
            </a:r>
            <a:r>
              <a:rPr lang="en-US" sz="6000" b="1" dirty="0" smtClean="0">
                <a:solidFill>
                  <a:srgbClr val="0070C0"/>
                </a:solidFill>
              </a:rPr>
              <a:t>membrane/</a:t>
            </a:r>
            <a:r>
              <a:rPr lang="en-US" sz="6000" b="1" dirty="0" err="1" smtClean="0">
                <a:solidFill>
                  <a:srgbClr val="0070C0"/>
                </a:solidFill>
              </a:rPr>
              <a:t>Glycocalyx</a:t>
            </a:r>
            <a:r>
              <a:rPr lang="en-US" sz="6000" b="1" dirty="0" smtClean="0">
                <a:solidFill>
                  <a:srgbClr val="0070C0"/>
                </a:solidFill>
              </a:rPr>
              <a:t> /Cell Rafts</a:t>
            </a:r>
            <a:endParaRPr lang="en-US" sz="6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6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6000" b="1" dirty="0" smtClean="0">
              <a:solidFill>
                <a:srgbClr val="C00000"/>
              </a:solidFill>
            </a:endParaRPr>
          </a:p>
          <a:p>
            <a:r>
              <a:rPr lang="en-US" sz="6000" dirty="0" smtClean="0"/>
              <a:t>They are </a:t>
            </a:r>
            <a:r>
              <a:rPr lang="en-US" sz="6000" b="1" dirty="0" smtClean="0">
                <a:solidFill>
                  <a:srgbClr val="C00000"/>
                </a:solidFill>
              </a:rPr>
              <a:t>richly</a:t>
            </a:r>
            <a:r>
              <a:rPr lang="en-US" sz="6000" dirty="0" smtClean="0">
                <a:solidFill>
                  <a:srgbClr val="C00000"/>
                </a:solidFill>
              </a:rPr>
              <a:t> </a:t>
            </a:r>
            <a:r>
              <a:rPr lang="en-US" sz="6000" b="1" dirty="0" smtClean="0">
                <a:solidFill>
                  <a:srgbClr val="C00000"/>
                </a:solidFill>
              </a:rPr>
              <a:t>present in nervous cells.</a:t>
            </a:r>
          </a:p>
          <a:p>
            <a:pPr marL="0" indent="0">
              <a:buNone/>
            </a:pPr>
            <a:endParaRPr lang="en-US" sz="6000" b="1" dirty="0" smtClean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61925"/>
            <a:ext cx="29718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62780"/>
              </p:ext>
            </p:extLst>
          </p:nvPr>
        </p:nvGraphicFramePr>
        <p:xfrm>
          <a:off x="457200" y="2308623"/>
          <a:ext cx="82296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07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Other Examples Of Derived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220200" cy="5181600"/>
          </a:xfrm>
        </p:spPr>
        <p:txBody>
          <a:bodyPr>
            <a:normAutofit/>
          </a:bodyPr>
          <a:lstStyle/>
          <a:p>
            <a:r>
              <a:rPr lang="en-US" sz="3525" b="1" dirty="0"/>
              <a:t>Lipid like </a:t>
            </a:r>
            <a:r>
              <a:rPr lang="en-US" sz="3525" b="1" dirty="0" smtClean="0"/>
              <a:t>compounds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Derived </a:t>
            </a:r>
            <a:r>
              <a:rPr lang="en-US" b="1" dirty="0">
                <a:solidFill>
                  <a:srgbClr val="C00000"/>
                </a:solidFill>
              </a:rPr>
              <a:t>from  Fatty acids and Sterol/Cholesterol:</a:t>
            </a:r>
          </a:p>
          <a:p>
            <a:pPr marL="294894" lvl="1" indent="0">
              <a:buNone/>
            </a:pPr>
            <a:endParaRPr lang="en-US" sz="3200" dirty="0"/>
          </a:p>
          <a:p>
            <a:pPr lvl="1"/>
            <a:r>
              <a:rPr lang="en-US" sz="3000" b="1" dirty="0"/>
              <a:t>Eicosanoids</a:t>
            </a:r>
            <a:r>
              <a:rPr lang="en-US" sz="3000" dirty="0"/>
              <a:t> (Prostaglandins , Leukotrienes ,Thromboxanes</a:t>
            </a:r>
            <a:r>
              <a:rPr lang="en-US" sz="3000" dirty="0" smtClean="0"/>
              <a:t>)</a:t>
            </a:r>
            <a:endParaRPr lang="en-US" sz="3000" b="1" dirty="0"/>
          </a:p>
          <a:p>
            <a:pPr lvl="1"/>
            <a:r>
              <a:rPr lang="en-US" sz="3000" b="1" dirty="0" smtClean="0"/>
              <a:t>Steroidal </a:t>
            </a:r>
            <a:r>
              <a:rPr lang="en-US" sz="3000" b="1" dirty="0"/>
              <a:t>Hormones: </a:t>
            </a:r>
            <a:r>
              <a:rPr lang="en-US" sz="3000" dirty="0"/>
              <a:t>Derived from Cholesterol</a:t>
            </a:r>
          </a:p>
          <a:p>
            <a:pPr lvl="1"/>
            <a:r>
              <a:rPr lang="en-US" sz="3000" b="1" dirty="0"/>
              <a:t>Fat Soluble Vitamins </a:t>
            </a:r>
            <a:r>
              <a:rPr lang="en-US" sz="3000" dirty="0"/>
              <a:t>(A,D,E and K)</a:t>
            </a:r>
          </a:p>
          <a:p>
            <a:pPr lvl="1"/>
            <a:r>
              <a:rPr lang="en-US" sz="3000" b="1" dirty="0" smtClean="0"/>
              <a:t>Ketone </a:t>
            </a:r>
            <a:r>
              <a:rPr lang="en-US" sz="3000" b="1" dirty="0"/>
              <a:t>Bodies </a:t>
            </a:r>
            <a:r>
              <a:rPr lang="en-US" sz="3000" dirty="0"/>
              <a:t>(Partial Oxidized Products of Fatty acids)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2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6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4102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Glycolipids</a:t>
            </a:r>
            <a:r>
              <a:rPr lang="en-US" sz="6600" dirty="0" smtClean="0"/>
              <a:t> occur on the outer surface of every </a:t>
            </a:r>
            <a:r>
              <a:rPr lang="en-US" sz="6600" dirty="0" smtClean="0">
                <a:solidFill>
                  <a:srgbClr val="0070C0"/>
                </a:solidFill>
              </a:rPr>
              <a:t>cell membrane </a:t>
            </a:r>
            <a:r>
              <a:rPr lang="en-US" sz="6600" dirty="0" smtClean="0"/>
              <a:t>as component of </a:t>
            </a:r>
            <a:r>
              <a:rPr lang="en-US" sz="6600" b="1" dirty="0" smtClean="0">
                <a:solidFill>
                  <a:srgbClr val="C00000"/>
                </a:solidFill>
              </a:rPr>
              <a:t>Glycocalyx </a:t>
            </a:r>
            <a:r>
              <a:rPr lang="en-US" sz="6600" b="1" dirty="0">
                <a:solidFill>
                  <a:srgbClr val="C00000"/>
                </a:solidFill>
              </a:rPr>
              <a:t>/</a:t>
            </a:r>
            <a:r>
              <a:rPr lang="en-US" sz="6600" b="1" dirty="0" smtClean="0">
                <a:solidFill>
                  <a:srgbClr val="C00000"/>
                </a:solidFill>
              </a:rPr>
              <a:t>(Cell raft).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4400" b="1" dirty="0"/>
              <a:t>Cerebrosides</a:t>
            </a:r>
            <a:r>
              <a:rPr lang="en-US" sz="4400" dirty="0"/>
              <a:t>: Richly present in </a:t>
            </a:r>
            <a:endParaRPr lang="en-US" sz="4400" dirty="0" smtClean="0"/>
          </a:p>
          <a:p>
            <a:pPr lvl="2"/>
            <a:r>
              <a:rPr lang="en-US" sz="4300" b="1" dirty="0">
                <a:solidFill>
                  <a:srgbClr val="C00000"/>
                </a:solidFill>
              </a:rPr>
              <a:t>W</a:t>
            </a:r>
            <a:r>
              <a:rPr lang="en-US" sz="4300" b="1" dirty="0" smtClean="0">
                <a:solidFill>
                  <a:srgbClr val="C00000"/>
                </a:solidFill>
              </a:rPr>
              <a:t>hite </a:t>
            </a:r>
            <a:r>
              <a:rPr lang="en-US" sz="4300" b="1" dirty="0">
                <a:solidFill>
                  <a:srgbClr val="C00000"/>
                </a:solidFill>
              </a:rPr>
              <a:t>matter of brain </a:t>
            </a:r>
            <a:endParaRPr lang="en-US" sz="4300" b="1" dirty="0" smtClean="0">
              <a:solidFill>
                <a:srgbClr val="C00000"/>
              </a:solidFill>
            </a:endParaRPr>
          </a:p>
          <a:p>
            <a:pPr lvl="2"/>
            <a:r>
              <a:rPr lang="en-US" sz="4300" b="1" dirty="0" smtClean="0">
                <a:solidFill>
                  <a:srgbClr val="C00000"/>
                </a:solidFill>
              </a:rPr>
              <a:t>Myelin sheath</a:t>
            </a:r>
          </a:p>
          <a:p>
            <a:pPr marL="667512" lvl="2" indent="0">
              <a:buNone/>
            </a:pPr>
            <a:endParaRPr lang="en-US" sz="4300" b="1" dirty="0">
              <a:solidFill>
                <a:srgbClr val="C00000"/>
              </a:solidFill>
            </a:endParaRPr>
          </a:p>
          <a:p>
            <a:pPr lvl="1"/>
            <a:r>
              <a:rPr lang="en-US" sz="4400" b="1" dirty="0"/>
              <a:t>Gangliosides:</a:t>
            </a:r>
            <a:r>
              <a:rPr lang="en-US" sz="4400" dirty="0"/>
              <a:t> Predominantly present in </a:t>
            </a:r>
            <a:endParaRPr lang="en-US" sz="4400" dirty="0" smtClean="0"/>
          </a:p>
          <a:p>
            <a:pPr lvl="2"/>
            <a:r>
              <a:rPr lang="en-US" sz="4300" b="1" dirty="0" smtClean="0">
                <a:solidFill>
                  <a:srgbClr val="0070C0"/>
                </a:solidFill>
              </a:rPr>
              <a:t>Grey </a:t>
            </a:r>
            <a:r>
              <a:rPr lang="en-US" sz="4300" b="1" dirty="0">
                <a:solidFill>
                  <a:srgbClr val="0070C0"/>
                </a:solidFill>
              </a:rPr>
              <a:t>matter of </a:t>
            </a:r>
            <a:r>
              <a:rPr lang="en-US" sz="4300" b="1" dirty="0" smtClean="0">
                <a:solidFill>
                  <a:srgbClr val="0070C0"/>
                </a:solidFill>
              </a:rPr>
              <a:t>brain</a:t>
            </a:r>
          </a:p>
          <a:p>
            <a:pPr lvl="2"/>
            <a:r>
              <a:rPr lang="en-US" sz="4300" b="1" dirty="0" smtClean="0">
                <a:solidFill>
                  <a:srgbClr val="0070C0"/>
                </a:solidFill>
              </a:rPr>
              <a:t>Ganglions </a:t>
            </a:r>
            <a:r>
              <a:rPr lang="en-US" sz="4300" b="1" dirty="0">
                <a:solidFill>
                  <a:srgbClr val="0070C0"/>
                </a:solidFill>
              </a:rPr>
              <a:t>and </a:t>
            </a:r>
            <a:r>
              <a:rPr lang="en-US" sz="4300" b="1" dirty="0" smtClean="0">
                <a:solidFill>
                  <a:srgbClr val="0070C0"/>
                </a:solidFill>
              </a:rPr>
              <a:t>Dendrites</a:t>
            </a:r>
            <a:endParaRPr lang="en-US" sz="4300" b="1" dirty="0">
              <a:solidFill>
                <a:srgbClr val="0070C0"/>
              </a:solidFill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37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Functions Of Glycolipids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27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Glycolipids are </a:t>
            </a:r>
            <a:r>
              <a:rPr lang="en-US" sz="5400" b="1" dirty="0" smtClean="0"/>
              <a:t>richly present in nervous tissue,</a:t>
            </a:r>
            <a:r>
              <a:rPr lang="en-US" sz="5400" dirty="0" smtClean="0"/>
              <a:t> they </a:t>
            </a:r>
            <a:r>
              <a:rPr lang="en-US" sz="5400" dirty="0"/>
              <a:t>help </a:t>
            </a:r>
            <a:r>
              <a:rPr lang="en-US" sz="5400" dirty="0" smtClean="0"/>
              <a:t>in:</a:t>
            </a:r>
          </a:p>
          <a:p>
            <a:r>
              <a:rPr lang="en-US" sz="5400" b="1" dirty="0">
                <a:solidFill>
                  <a:srgbClr val="C00000"/>
                </a:solidFill>
              </a:rPr>
              <a:t>D</a:t>
            </a:r>
            <a:r>
              <a:rPr lang="en-US" sz="5400" b="1" dirty="0" smtClean="0">
                <a:solidFill>
                  <a:srgbClr val="C00000"/>
                </a:solidFill>
              </a:rPr>
              <a:t>evelopment </a:t>
            </a:r>
            <a:r>
              <a:rPr lang="en-US" sz="5400" dirty="0" smtClean="0"/>
              <a:t>and </a:t>
            </a:r>
            <a:r>
              <a:rPr lang="en-US" sz="5400" b="1" dirty="0" smtClean="0">
                <a:solidFill>
                  <a:srgbClr val="C00000"/>
                </a:solidFill>
              </a:rPr>
              <a:t>function of brain</a:t>
            </a:r>
            <a:r>
              <a:rPr lang="en-US" sz="5400" dirty="0" smtClean="0"/>
              <a:t>.</a:t>
            </a:r>
          </a:p>
          <a:p>
            <a:r>
              <a:rPr lang="en-US" sz="5400" b="1" dirty="0" smtClean="0">
                <a:solidFill>
                  <a:srgbClr val="0070C0"/>
                </a:solidFill>
              </a:rPr>
              <a:t>Nerve impulse conduction</a:t>
            </a:r>
          </a:p>
        </p:txBody>
      </p:sp>
    </p:spTree>
    <p:extLst>
      <p:ext uri="{BB962C8B-B14F-4D97-AF65-F5344CB8AC3E}">
        <p14:creationId xmlns:p14="http://schemas.microsoft.com/office/powerpoint/2010/main" val="149570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/>
              <a:t>Glycolipids present </a:t>
            </a:r>
            <a:r>
              <a:rPr lang="en-US" sz="4400" b="1" dirty="0" smtClean="0"/>
              <a:t>in </a:t>
            </a:r>
            <a:r>
              <a:rPr lang="en-US" sz="4400" b="1" dirty="0"/>
              <a:t>cell </a:t>
            </a:r>
            <a:r>
              <a:rPr lang="en-US" sz="4400" b="1" dirty="0" smtClean="0"/>
              <a:t>membranes </a:t>
            </a:r>
            <a:r>
              <a:rPr lang="en-US" sz="4400" b="1" dirty="0">
                <a:solidFill>
                  <a:srgbClr val="C00000"/>
                </a:solidFill>
              </a:rPr>
              <a:t>Serve as</a:t>
            </a:r>
            <a:r>
              <a:rPr lang="en-US" sz="4400" b="1" dirty="0" smtClean="0"/>
              <a:t> :</a:t>
            </a:r>
          </a:p>
          <a:p>
            <a:pPr marL="0" indent="0">
              <a:buNone/>
            </a:pPr>
            <a:endParaRPr lang="en-US" sz="4400" b="1" dirty="0" smtClean="0"/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Antigens  </a:t>
            </a:r>
            <a:endParaRPr lang="en-US" sz="4200" dirty="0" smtClean="0"/>
          </a:p>
          <a:p>
            <a:pPr lvl="2"/>
            <a:r>
              <a:rPr lang="en-US" sz="3800" b="1" dirty="0" smtClean="0"/>
              <a:t> Blood group Antigens</a:t>
            </a:r>
          </a:p>
          <a:p>
            <a:pPr lvl="2"/>
            <a:r>
              <a:rPr lang="en-US" sz="3800" b="1" dirty="0" smtClean="0"/>
              <a:t> Embryonic Antigen</a:t>
            </a:r>
            <a:endParaRPr lang="en-US" sz="3800" dirty="0" smtClean="0"/>
          </a:p>
          <a:p>
            <a:pPr marL="393192" lvl="1" indent="0">
              <a:buNone/>
            </a:pPr>
            <a:endParaRPr lang="en-US" sz="4200" dirty="0" smtClean="0"/>
          </a:p>
          <a:p>
            <a:pPr lvl="1"/>
            <a:r>
              <a:rPr lang="en-US" sz="4200" b="1" dirty="0" smtClean="0">
                <a:solidFill>
                  <a:srgbClr val="0070C0"/>
                </a:solidFill>
              </a:rPr>
              <a:t>Receptor sites for Hormones.</a:t>
            </a:r>
          </a:p>
          <a:p>
            <a:pPr marL="393192" lvl="1" indent="0">
              <a:buNone/>
            </a:pPr>
            <a:endParaRPr lang="en-US" sz="4200" b="1" dirty="0"/>
          </a:p>
          <a:p>
            <a:pPr marL="365760" lvl="1" indent="0">
              <a:buNone/>
            </a:pPr>
            <a:endParaRPr lang="en-US" sz="4200" dirty="0" smtClean="0"/>
          </a:p>
          <a:p>
            <a:pPr lvl="1"/>
            <a:endParaRPr lang="en-US" sz="4200" dirty="0" smtClean="0"/>
          </a:p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20617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82100" cy="75438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Glycolipids of cell membrane serve as</a:t>
            </a:r>
            <a:r>
              <a:rPr lang="en-US" sz="4000" dirty="0"/>
              <a:t>:</a:t>
            </a:r>
            <a:endParaRPr lang="en-US" sz="4000" dirty="0" smtClean="0"/>
          </a:p>
          <a:p>
            <a:r>
              <a:rPr lang="en-US" sz="4000" b="1" dirty="0" smtClean="0">
                <a:solidFill>
                  <a:srgbClr val="0070C0"/>
                </a:solidFill>
              </a:rPr>
              <a:t>Markers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smtClean="0">
                <a:solidFill>
                  <a:srgbClr val="0070C0"/>
                </a:solidFill>
              </a:rPr>
              <a:t>for cellular 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smtClean="0">
                <a:solidFill>
                  <a:srgbClr val="0070C0"/>
                </a:solidFill>
              </a:rPr>
              <a:t>recognition </a:t>
            </a:r>
            <a:r>
              <a:rPr lang="en-US" sz="4000" b="1" dirty="0" smtClean="0">
                <a:solidFill>
                  <a:srgbClr val="C00000"/>
                </a:solidFill>
              </a:rPr>
              <a:t>which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helps in:</a:t>
            </a:r>
          </a:p>
          <a:p>
            <a:pPr lvl="1"/>
            <a:r>
              <a:rPr lang="en-US" sz="4000" b="1" dirty="0" smtClean="0"/>
              <a:t>Cell Functioning</a:t>
            </a:r>
          </a:p>
          <a:p>
            <a:pPr lvl="1"/>
            <a:r>
              <a:rPr lang="en-US" sz="4000" b="1" dirty="0" smtClean="0"/>
              <a:t>Cell-Cell interaction</a:t>
            </a:r>
          </a:p>
          <a:p>
            <a:pPr lvl="1"/>
            <a:r>
              <a:rPr lang="en-US" sz="4000" b="1" dirty="0" smtClean="0"/>
              <a:t>Cell Signaling/Signal Transduction</a:t>
            </a:r>
          </a:p>
          <a:p>
            <a:pPr lvl="1"/>
            <a:r>
              <a:rPr lang="en-US" sz="4000" b="1" dirty="0" smtClean="0"/>
              <a:t>Anchoring sites for </a:t>
            </a:r>
            <a:r>
              <a:rPr lang="en-US" sz="4000" b="1" dirty="0"/>
              <a:t>Antigens, </a:t>
            </a:r>
            <a:r>
              <a:rPr lang="en-US" sz="4000" b="1" dirty="0" smtClean="0"/>
              <a:t>Toxin </a:t>
            </a:r>
            <a:r>
              <a:rPr lang="en-US" sz="4000" b="1" dirty="0"/>
              <a:t>and </a:t>
            </a:r>
            <a:r>
              <a:rPr lang="en-US" sz="4000" b="1" dirty="0" smtClean="0"/>
              <a:t>Pathogens</a:t>
            </a:r>
          </a:p>
          <a:p>
            <a:pPr lvl="1"/>
            <a:r>
              <a:rPr lang="en-US" sz="4000" b="1" dirty="0"/>
              <a:t>Cell Growth and Differentiation </a:t>
            </a:r>
          </a:p>
          <a:p>
            <a:pPr marL="457200" lvl="1" indent="0">
              <a:buNone/>
            </a:pPr>
            <a:endParaRPr lang="en-US" sz="4000" b="1" dirty="0"/>
          </a:p>
          <a:p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7AF1E-E17C-4D6B-924F-6A20EFBD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952"/>
            <a:ext cx="8458200" cy="479141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GM1</a:t>
            </a:r>
            <a:r>
              <a:rPr lang="en-US" sz="5400" dirty="0" smtClean="0"/>
              <a:t> serve as </a:t>
            </a:r>
            <a:r>
              <a:rPr lang="en-US" sz="5400" b="1" dirty="0" smtClean="0">
                <a:solidFill>
                  <a:srgbClr val="C00000"/>
                </a:solidFill>
              </a:rPr>
              <a:t>receptor</a:t>
            </a:r>
            <a:r>
              <a:rPr lang="en-US" sz="5400" dirty="0" smtClean="0"/>
              <a:t> /</a:t>
            </a:r>
            <a:r>
              <a:rPr lang="en-US" sz="5400" b="1" dirty="0" smtClean="0">
                <a:solidFill>
                  <a:srgbClr val="C00000"/>
                </a:solidFill>
              </a:rPr>
              <a:t>anchoring</a:t>
            </a:r>
            <a:r>
              <a:rPr lang="en-US" sz="5400" dirty="0" smtClean="0"/>
              <a:t> site to :</a:t>
            </a:r>
          </a:p>
          <a:p>
            <a:pPr lvl="1"/>
            <a:r>
              <a:rPr lang="en-US" sz="5200" b="1" dirty="0" smtClean="0"/>
              <a:t>Cholera toxin </a:t>
            </a:r>
          </a:p>
          <a:p>
            <a:pPr lvl="1"/>
            <a:r>
              <a:rPr lang="en-US" sz="5200" b="1" dirty="0" smtClean="0"/>
              <a:t>Tetanus toxin</a:t>
            </a:r>
          </a:p>
          <a:p>
            <a:pPr lvl="1"/>
            <a:r>
              <a:rPr lang="en-US" sz="5200" b="1" dirty="0" smtClean="0"/>
              <a:t>Influenza viruses</a:t>
            </a:r>
            <a:endParaRPr lang="en-US" sz="5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362"/>
            <a:ext cx="8610600" cy="2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8586"/>
            <a:ext cx="4251678" cy="3535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33800"/>
            <a:ext cx="38100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878" y="8586"/>
            <a:ext cx="4739922" cy="684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5334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</a:t>
            </a:r>
            <a:r>
              <a:rPr lang="en-US" sz="5400" b="1" dirty="0" smtClean="0"/>
              <a:t>Cholera toxin </a:t>
            </a:r>
            <a:r>
              <a:rPr lang="en-US" sz="5400" dirty="0" smtClean="0"/>
              <a:t>on binding to intestinal cells</a:t>
            </a:r>
          </a:p>
          <a:p>
            <a:r>
              <a:rPr lang="en-US" sz="5400" b="1" dirty="0" smtClean="0"/>
              <a:t>Stimulates secretion of Chloride ions into gut lumen.</a:t>
            </a:r>
          </a:p>
          <a:p>
            <a:r>
              <a:rPr lang="en-US" sz="5400" b="1" dirty="0" smtClean="0">
                <a:solidFill>
                  <a:srgbClr val="C00000"/>
                </a:solidFill>
              </a:rPr>
              <a:t>Resulting in copious diarrhea of Cholera.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In </a:t>
            </a:r>
            <a:r>
              <a:rPr lang="en-US" sz="6000" dirty="0"/>
              <a:t>various malignancies </a:t>
            </a:r>
            <a:r>
              <a:rPr lang="en-US" sz="6000" dirty="0" smtClean="0"/>
              <a:t>dramatic </a:t>
            </a:r>
            <a:r>
              <a:rPr lang="en-US" sz="6000" b="1" dirty="0" smtClean="0"/>
              <a:t>changes</a:t>
            </a:r>
            <a:r>
              <a:rPr lang="en-US" sz="6000" dirty="0" smtClean="0"/>
              <a:t> in </a:t>
            </a:r>
            <a:r>
              <a:rPr lang="en-US" sz="6000" b="1" dirty="0" smtClean="0">
                <a:solidFill>
                  <a:srgbClr val="C00000"/>
                </a:solidFill>
              </a:rPr>
              <a:t>membrane Glycolipid </a:t>
            </a:r>
            <a:r>
              <a:rPr lang="en-US" sz="6000" dirty="0" smtClean="0"/>
              <a:t>composition are noted.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341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 result for Alterations in Membrane Lipids in Malignan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1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243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Globosides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Globosides are </a:t>
            </a:r>
            <a:r>
              <a:rPr lang="en-US" sz="4800" b="1" dirty="0" smtClean="0"/>
              <a:t>type of Glycolipids.</a:t>
            </a:r>
          </a:p>
          <a:p>
            <a:r>
              <a:rPr lang="en-US" sz="4800" dirty="0" smtClean="0"/>
              <a:t>Structurally </a:t>
            </a:r>
            <a:r>
              <a:rPr lang="en-US" sz="4800" b="1" dirty="0" smtClean="0">
                <a:solidFill>
                  <a:srgbClr val="C00000"/>
                </a:solidFill>
              </a:rPr>
              <a:t>Ceramide linked with Oligosaccharide </a:t>
            </a:r>
            <a:r>
              <a:rPr lang="en-US" sz="4800" dirty="0" smtClean="0"/>
              <a:t>is Globosides.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24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chups.jussieu.fr/polys/biochimie/STbioch/ST_43_5_PI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themedicalbiochemistrypage.org/images/gm2ganglio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Sulfatides/Sulfolipids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47244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Sulfolipids</a:t>
            </a:r>
            <a:r>
              <a:rPr lang="en-US" sz="5400" dirty="0" smtClean="0"/>
              <a:t> are </a:t>
            </a:r>
            <a:r>
              <a:rPr lang="en-US" sz="5400" b="1" dirty="0" smtClean="0"/>
              <a:t>compound Lipids</a:t>
            </a:r>
            <a:r>
              <a:rPr lang="en-US" sz="5400" dirty="0" smtClean="0"/>
              <a:t>.</a:t>
            </a:r>
          </a:p>
          <a:p>
            <a:r>
              <a:rPr lang="en-US" sz="5400" b="1" dirty="0"/>
              <a:t>Sulfolipids</a:t>
            </a:r>
            <a:r>
              <a:rPr lang="en-US" sz="5400" dirty="0"/>
              <a:t> are </a:t>
            </a:r>
            <a:r>
              <a:rPr lang="en-US" sz="5400" b="1" dirty="0">
                <a:solidFill>
                  <a:srgbClr val="C00000"/>
                </a:solidFill>
              </a:rPr>
              <a:t>Ceramide</a:t>
            </a:r>
            <a:r>
              <a:rPr lang="en-US" sz="5400" dirty="0"/>
              <a:t> linked to </a:t>
            </a:r>
            <a:r>
              <a:rPr lang="en-US" sz="5400" b="1" dirty="0" smtClean="0">
                <a:solidFill>
                  <a:srgbClr val="C00000"/>
                </a:solidFill>
              </a:rPr>
              <a:t>Sulfated sugar units/ </a:t>
            </a:r>
            <a:r>
              <a:rPr lang="en-US" sz="5400" b="1" dirty="0">
                <a:solidFill>
                  <a:srgbClr val="C00000"/>
                </a:solidFill>
              </a:rPr>
              <a:t>Oligosaccharides</a:t>
            </a:r>
            <a:r>
              <a:rPr lang="en-US" sz="5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2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28950"/>
            <a:ext cx="8229600" cy="857250"/>
          </a:xfrm>
        </p:spPr>
        <p:txBody>
          <a:bodyPr/>
          <a:lstStyle/>
          <a:p>
            <a:pPr algn="ctr"/>
            <a:r>
              <a:rPr lang="en-US" b="1" dirty="0" smtClean="0"/>
              <a:t>Bloor’s Classification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86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105400"/>
          </a:xfrm>
        </p:spPr>
        <p:txBody>
          <a:bodyPr>
            <a:normAutofit/>
          </a:bodyPr>
          <a:lstStyle/>
          <a:p>
            <a:r>
              <a:rPr lang="en-US" sz="4400" dirty="0"/>
              <a:t>Structurally </a:t>
            </a:r>
            <a:r>
              <a:rPr lang="en-US" sz="4400" dirty="0" smtClean="0"/>
              <a:t>Sulfolipids may also has Glycerolipids containing </a:t>
            </a:r>
            <a:r>
              <a:rPr lang="en-US" sz="4400" b="1" dirty="0">
                <a:solidFill>
                  <a:srgbClr val="C00000"/>
                </a:solidFill>
              </a:rPr>
              <a:t>Sulfate groups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Sulfolipids are component of </a:t>
            </a:r>
            <a:r>
              <a:rPr lang="en-US" sz="4400" b="1" dirty="0" smtClean="0">
                <a:solidFill>
                  <a:srgbClr val="C00000"/>
                </a:solidFill>
              </a:rPr>
              <a:t>nervous tissue.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38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lipidlibrary.aocs.org/Lipids/sulfatid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91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lassconnection.s3.amazonaws.com/360/flashcards/855360/png/untitled13221078405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Lipidosis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Lipid Storage Disorders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70C0"/>
                </a:solidFill>
              </a:rPr>
              <a:t>Inborn Errors Of Lipid Metabolism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7030A0"/>
                </a:solidFill>
              </a:rPr>
              <a:t>Lysosomal Storage Disorders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8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Rare Genetic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Lipid Associated  Disorders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029200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Niemann Picks Disease</a:t>
            </a:r>
          </a:p>
          <a:p>
            <a:r>
              <a:rPr lang="en-US" sz="4800" dirty="0" smtClean="0"/>
              <a:t>Tay Sach’s Disease</a:t>
            </a:r>
          </a:p>
          <a:p>
            <a:r>
              <a:rPr lang="en-US" sz="4800" dirty="0" smtClean="0"/>
              <a:t>Gauchers Disease</a:t>
            </a:r>
          </a:p>
          <a:p>
            <a:r>
              <a:rPr lang="en-US" sz="4800" dirty="0" smtClean="0"/>
              <a:t>Farbers Disease</a:t>
            </a:r>
          </a:p>
          <a:p>
            <a:r>
              <a:rPr lang="en-US" sz="4800" dirty="0" smtClean="0"/>
              <a:t>Krabbes Disease</a:t>
            </a:r>
          </a:p>
          <a:p>
            <a:r>
              <a:rPr lang="en-US" sz="4800" dirty="0" smtClean="0"/>
              <a:t>Sandhoff’s Disease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847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23028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205726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19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8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30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Niemann Picks Disease </a:t>
            </a:r>
            <a:br>
              <a:rPr lang="en-US" b="1" dirty="0" smtClean="0"/>
            </a:br>
            <a:r>
              <a:rPr lang="en-US" b="1" dirty="0" smtClean="0"/>
              <a:t>Autosomal Recessive Disorder</a:t>
            </a:r>
            <a:endParaRPr lang="en-US" b="1" dirty="0"/>
          </a:p>
        </p:txBody>
      </p:sp>
      <p:pic>
        <p:nvPicPr>
          <p:cNvPr id="67586" name="Picture 2" descr="Image result for niemann pick's disea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8991599" cy="54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498729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/>
              <a:t>Four Classes of Lipids By Bloor</a:t>
            </a:r>
          </a:p>
          <a:p>
            <a:pPr marL="0" indent="0" algn="ctr">
              <a:buNone/>
            </a:pPr>
            <a:endParaRPr lang="en-US" sz="3000" b="1" dirty="0"/>
          </a:p>
          <a:p>
            <a:pPr marL="771525" indent="-771525">
              <a:buFont typeface="+mj-lt"/>
              <a:buAutoNum type="alphaUcPeriod"/>
            </a:pPr>
            <a:r>
              <a:rPr lang="en-US" sz="3600" b="1" dirty="0">
                <a:solidFill>
                  <a:srgbClr val="C00000"/>
                </a:solidFill>
              </a:rPr>
              <a:t>Simple Lipids</a:t>
            </a:r>
          </a:p>
          <a:p>
            <a:pPr marL="771525" indent="-771525">
              <a:buFont typeface="+mj-lt"/>
              <a:buAutoNum type="alphaUcPeriod"/>
            </a:pPr>
            <a:r>
              <a:rPr lang="en-US" sz="3600" b="1" dirty="0">
                <a:solidFill>
                  <a:srgbClr val="C00000"/>
                </a:solidFill>
              </a:rPr>
              <a:t>Complex/Compound Lipids</a:t>
            </a:r>
          </a:p>
          <a:p>
            <a:pPr marL="771525" indent="-771525">
              <a:buFont typeface="+mj-lt"/>
              <a:buAutoNum type="alphaUcPeriod"/>
            </a:pPr>
            <a:r>
              <a:rPr lang="en-US" sz="3600" b="1" dirty="0">
                <a:solidFill>
                  <a:srgbClr val="C00000"/>
                </a:solidFill>
              </a:rPr>
              <a:t>Derived Lipids</a:t>
            </a:r>
          </a:p>
          <a:p>
            <a:pPr marL="771525" indent="-771525">
              <a:buFont typeface="+mj-lt"/>
              <a:buAutoNum type="alphaUcPeriod"/>
            </a:pPr>
            <a:r>
              <a:rPr lang="en-US" sz="3600" b="1" dirty="0">
                <a:solidFill>
                  <a:srgbClr val="0070C0"/>
                </a:solidFill>
              </a:rPr>
              <a:t>Miscellaneous Lipids</a:t>
            </a:r>
          </a:p>
        </p:txBody>
      </p:sp>
    </p:spTree>
    <p:extLst>
      <p:ext uri="{BB962C8B-B14F-4D97-AF65-F5344CB8AC3E}">
        <p14:creationId xmlns:p14="http://schemas.microsoft.com/office/powerpoint/2010/main" val="9141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599"/>
          </a:xfrm>
        </p:spPr>
      </p:pic>
    </p:spTree>
    <p:extLst>
      <p:ext uri="{BB962C8B-B14F-4D97-AF65-F5344CB8AC3E}">
        <p14:creationId xmlns:p14="http://schemas.microsoft.com/office/powerpoint/2010/main" val="3761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148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745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225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 Storage Disorders </a:t>
            </a:r>
            <a:br>
              <a:rPr lang="en-US" b="1" dirty="0" smtClean="0"/>
            </a:br>
            <a:r>
              <a:rPr lang="en-US" b="1" dirty="0" smtClean="0"/>
              <a:t>Related To Glycosphingolipids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84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Disorders Of </a:t>
            </a:r>
            <a:r>
              <a:rPr lang="en-US" b="1" dirty="0" smtClean="0"/>
              <a:t>GlycoSphingolipids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sz="7200" dirty="0" smtClean="0"/>
              <a:t>Gaucher’s Disease</a:t>
            </a:r>
          </a:p>
          <a:p>
            <a:r>
              <a:rPr lang="en-US" sz="7200" dirty="0" smtClean="0"/>
              <a:t>Tay Sach’s Disease</a:t>
            </a:r>
          </a:p>
          <a:p>
            <a:r>
              <a:rPr lang="en-US" sz="7200" dirty="0" smtClean="0"/>
              <a:t>Farbers Disease</a:t>
            </a:r>
          </a:p>
          <a:p>
            <a:r>
              <a:rPr lang="en-US" sz="7200" dirty="0" smtClean="0"/>
              <a:t>Krabbes Disease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536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91200"/>
          </a:xfrm>
        </p:spPr>
        <p:txBody>
          <a:bodyPr>
            <a:normAutofit/>
          </a:bodyPr>
          <a:lstStyle/>
          <a:p>
            <a:pPr algn="ctr" eaLnBrk="0" hangingPunct="0">
              <a:spcAft>
                <a:spcPct val="20000"/>
              </a:spcAft>
              <a:buFontTx/>
              <a:buAutoNum type="alphaUcPeriod" startAt="4"/>
            </a:pPr>
            <a:r>
              <a:rPr lang="en-US" sz="3900" b="1" dirty="0">
                <a:solidFill>
                  <a:srgbClr val="C00000"/>
                </a:solidFill>
              </a:rPr>
              <a:t>Miscellaneous Lipids</a:t>
            </a:r>
          </a:p>
          <a:p>
            <a:pPr marL="0" indent="0" algn="ctr" eaLnBrk="0" hangingPunct="0">
              <a:spcAft>
                <a:spcPct val="20000"/>
              </a:spcAft>
              <a:buNone/>
            </a:pPr>
            <a:r>
              <a:rPr lang="en-US" sz="3525" b="1" dirty="0">
                <a:solidFill>
                  <a:srgbClr val="0070C0"/>
                </a:solidFill>
              </a:rPr>
              <a:t>Substances with Lipid characters</a:t>
            </a:r>
          </a:p>
          <a:p>
            <a:pPr marL="342900" lvl="1" indent="-342900" eaLnBrk="0" hangingPunct="0">
              <a:spcAft>
                <a:spcPct val="20000"/>
              </a:spcAft>
              <a:buClr>
                <a:schemeClr val="accent3"/>
              </a:buClr>
              <a:buSzPct val="95000"/>
            </a:pPr>
            <a:r>
              <a:rPr lang="en-US" sz="3450" b="1" dirty="0"/>
              <a:t>Carotenoids: </a:t>
            </a:r>
            <a:r>
              <a:rPr lang="en-US" sz="3450" b="1" dirty="0">
                <a:solidFill>
                  <a:srgbClr val="C00000"/>
                </a:solidFill>
                <a:latin typeface="Symbol" pitchFamily="18" charset="2"/>
              </a:rPr>
              <a:t>b</a:t>
            </a:r>
            <a:r>
              <a:rPr lang="en-US" sz="3450" b="1" dirty="0">
                <a:solidFill>
                  <a:srgbClr val="C00000"/>
                </a:solidFill>
              </a:rPr>
              <a:t>-Carotenoid</a:t>
            </a:r>
          </a:p>
          <a:p>
            <a:pPr eaLnBrk="0" hangingPunct="0">
              <a:spcAft>
                <a:spcPct val="20000"/>
              </a:spcAft>
            </a:pPr>
            <a:r>
              <a:rPr lang="en-US" sz="3450" b="1" dirty="0"/>
              <a:t>Squalene :  </a:t>
            </a:r>
          </a:p>
          <a:p>
            <a:pPr eaLnBrk="0" hangingPunct="0">
              <a:spcAft>
                <a:spcPct val="20000"/>
              </a:spcAft>
            </a:pPr>
            <a:r>
              <a:rPr lang="en-US" sz="3450" b="1" dirty="0"/>
              <a:t>Vitamin E and K</a:t>
            </a:r>
          </a:p>
          <a:p>
            <a:pPr eaLnBrk="0" hangingPunct="0">
              <a:spcAft>
                <a:spcPct val="20000"/>
              </a:spcAft>
            </a:pPr>
            <a:r>
              <a:rPr lang="en-US" sz="3450" b="1" dirty="0"/>
              <a:t>Eicosanoids</a:t>
            </a:r>
          </a:p>
          <a:p>
            <a:pPr marL="274320" lvl="1" indent="0" eaLnBrk="0" hangingPunct="0">
              <a:spcAft>
                <a:spcPct val="20000"/>
              </a:spcAft>
              <a:buNone/>
            </a:pPr>
            <a:endParaRPr lang="en-US" sz="2550" b="1" dirty="0"/>
          </a:p>
          <a:p>
            <a:pPr eaLnBrk="0" hangingPunct="0">
              <a:spcAft>
                <a:spcPct val="20000"/>
              </a:spcAft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06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"/>
            <a:ext cx="9030237" cy="67818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Gaucher’s Disease:</a:t>
            </a:r>
          </a:p>
          <a:p>
            <a:pPr marL="0" indent="0" algn="ctr">
              <a:buNone/>
            </a:pPr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sz="3600" b="1" dirty="0" smtClean="0"/>
              <a:t>Defect: </a:t>
            </a:r>
            <a:r>
              <a:rPr lang="en-US" sz="3600" dirty="0" smtClean="0"/>
              <a:t>Deficiency of Cerebroside degrading enzyme </a:t>
            </a:r>
            <a:r>
              <a:rPr lang="en-US" sz="3600" b="1" dirty="0" smtClean="0">
                <a:solidFill>
                  <a:srgbClr val="C00000"/>
                </a:solidFill>
              </a:rPr>
              <a:t>Glucocerebrosidase.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C00000"/>
              </a:solidFill>
            </a:endParaRPr>
          </a:p>
          <a:p>
            <a:r>
              <a:rPr lang="en-US" sz="3600" b="1" dirty="0"/>
              <a:t>Biochemical </a:t>
            </a:r>
            <a:r>
              <a:rPr lang="en-US" sz="3600" b="1" dirty="0" smtClean="0"/>
              <a:t>Alteration: </a:t>
            </a:r>
            <a:r>
              <a:rPr lang="en-US" sz="3600" dirty="0" smtClean="0"/>
              <a:t>Abnormal </a:t>
            </a:r>
            <a:r>
              <a:rPr lang="en-US" sz="3600" b="1" dirty="0">
                <a:solidFill>
                  <a:srgbClr val="C00000"/>
                </a:solidFill>
              </a:rPr>
              <a:t>accumulation of Cerebrosides </a:t>
            </a:r>
            <a:r>
              <a:rPr lang="en-US" sz="3600" dirty="0"/>
              <a:t>in </a:t>
            </a:r>
            <a:r>
              <a:rPr lang="en-US" sz="3600" dirty="0" smtClean="0"/>
              <a:t>tissues.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b="1" dirty="0" smtClean="0"/>
              <a:t>Consequences: </a:t>
            </a:r>
            <a:r>
              <a:rPr lang="en-US" sz="3600" b="1" dirty="0" smtClean="0">
                <a:solidFill>
                  <a:srgbClr val="C00000"/>
                </a:solidFill>
              </a:rPr>
              <a:t>Affect normal function </a:t>
            </a:r>
            <a:r>
              <a:rPr lang="en-US" sz="3600" dirty="0" smtClean="0"/>
              <a:t>of tissues where it is accumulated.</a:t>
            </a:r>
          </a:p>
        </p:txBody>
      </p:sp>
    </p:spTree>
    <p:extLst>
      <p:ext uri="{BB962C8B-B14F-4D97-AF65-F5344CB8AC3E}">
        <p14:creationId xmlns:p14="http://schemas.microsoft.com/office/powerpoint/2010/main" val="26549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0"/>
            <a:ext cx="9143999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3862"/>
            <a:ext cx="9144000" cy="25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15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Tay Sach’s Disease</a:t>
            </a:r>
            <a:r>
              <a:rPr lang="en-US" sz="36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3600" b="1" dirty="0"/>
              <a:t>Defect: </a:t>
            </a:r>
            <a:r>
              <a:rPr lang="en-US" sz="3600" dirty="0" smtClean="0"/>
              <a:t>Deficiency </a:t>
            </a:r>
            <a:r>
              <a:rPr lang="en-US" sz="3600" dirty="0"/>
              <a:t>of </a:t>
            </a:r>
            <a:r>
              <a:rPr lang="en-US" sz="3600" dirty="0" smtClean="0"/>
              <a:t>Ganglioside degrading enzyme: </a:t>
            </a:r>
            <a:r>
              <a:rPr lang="en-US" sz="3600" b="1" dirty="0" smtClean="0">
                <a:solidFill>
                  <a:srgbClr val="C00000"/>
                </a:solidFill>
              </a:rPr>
              <a:t>Hexoseaminidase-A.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b="1" dirty="0"/>
              <a:t>Biochemical Alteration: </a:t>
            </a:r>
            <a:r>
              <a:rPr lang="en-US" sz="3600" dirty="0"/>
              <a:t>Abnormal </a:t>
            </a:r>
            <a:r>
              <a:rPr lang="en-US" sz="3600" b="1" dirty="0">
                <a:solidFill>
                  <a:srgbClr val="C00000"/>
                </a:solidFill>
              </a:rPr>
              <a:t>accumulation of </a:t>
            </a:r>
            <a:r>
              <a:rPr lang="en-US" sz="3600" b="1" dirty="0" smtClean="0">
                <a:solidFill>
                  <a:srgbClr val="C00000"/>
                </a:solidFill>
              </a:rPr>
              <a:t>Gangliosides </a:t>
            </a:r>
            <a:r>
              <a:rPr lang="en-US" sz="3600" dirty="0" smtClean="0"/>
              <a:t>in </a:t>
            </a:r>
            <a:r>
              <a:rPr lang="en-US" sz="3600" dirty="0"/>
              <a:t>the tissues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b="1" dirty="0"/>
              <a:t>Consequences: </a:t>
            </a:r>
            <a:r>
              <a:rPr lang="en-US" sz="3600" b="1" dirty="0">
                <a:solidFill>
                  <a:srgbClr val="C00000"/>
                </a:solidFill>
              </a:rPr>
              <a:t>Affect normal function of </a:t>
            </a:r>
            <a:r>
              <a:rPr lang="en-US" sz="3600" b="1" dirty="0"/>
              <a:t>tissues.</a:t>
            </a:r>
          </a:p>
          <a:p>
            <a:pPr algn="ctr"/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37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Image result for tay sachs disea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0"/>
            <a:ext cx="8991600" cy="3962400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/>
              <a:t>Types of Lipids </a:t>
            </a:r>
            <a:br>
              <a:rPr lang="en-US" sz="4050" b="1" dirty="0"/>
            </a:br>
            <a:r>
              <a:rPr lang="en-US" sz="4050" b="1" dirty="0"/>
              <a:t>Depending Upon Polarity </a:t>
            </a:r>
            <a:br>
              <a:rPr lang="en-US" sz="4050" b="1" dirty="0"/>
            </a:br>
            <a:r>
              <a:rPr lang="en-US" sz="4050" b="1" dirty="0"/>
              <a:t/>
            </a:r>
            <a:br>
              <a:rPr lang="en-US" sz="405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953000"/>
          </a:xfrm>
          <a:prstGeom prst="rect">
            <a:avLst/>
          </a:prstGeom>
        </p:spPr>
      </p:pic>
      <p:pic>
        <p:nvPicPr>
          <p:cNvPr id="7373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0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Image result for farber's disea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448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 descr="Image result for farber's disea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316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sz="4400" b="1" dirty="0"/>
              <a:t>Neutral Lipids: (Non Polar Lipids)</a:t>
            </a:r>
          </a:p>
          <a:p>
            <a:pPr marL="0" indent="0">
              <a:buNone/>
            </a:pPr>
            <a:r>
              <a:rPr lang="en-US" sz="2800" dirty="0"/>
              <a:t>          </a:t>
            </a:r>
            <a:r>
              <a:rPr lang="en-US" sz="2800" b="1" dirty="0">
                <a:solidFill>
                  <a:srgbClr val="C00000"/>
                </a:solidFill>
              </a:rPr>
              <a:t>(Contain  </a:t>
            </a:r>
            <a:r>
              <a:rPr lang="en-US" sz="2800" b="1" dirty="0" smtClean="0">
                <a:solidFill>
                  <a:srgbClr val="C00000"/>
                </a:solidFill>
              </a:rPr>
              <a:t>No polar Groups/Charged groups)</a:t>
            </a:r>
            <a:endParaRPr lang="en-US" sz="2800" b="1" dirty="0">
              <a:solidFill>
                <a:srgbClr val="C00000"/>
              </a:solidFill>
            </a:endParaRPr>
          </a:p>
          <a:p>
            <a:pPr lvl="4"/>
            <a:r>
              <a:rPr lang="en-US" sz="2800" dirty="0"/>
              <a:t>Triacylglycerol</a:t>
            </a:r>
          </a:p>
          <a:p>
            <a:pPr lvl="4"/>
            <a:r>
              <a:rPr lang="en-US" sz="2800" dirty="0"/>
              <a:t>Cholesterol Ester (Cholesterol Palmitate)</a:t>
            </a:r>
          </a:p>
          <a:p>
            <a:pPr marL="939546" lvl="4" indent="0">
              <a:buNone/>
            </a:pPr>
            <a:endParaRPr lang="en-US" sz="2800" dirty="0"/>
          </a:p>
          <a:p>
            <a:r>
              <a:rPr lang="en-US" sz="4400" b="1" dirty="0"/>
              <a:t>Amphipathic/</a:t>
            </a:r>
            <a:r>
              <a:rPr lang="en-US" sz="4400" b="1" dirty="0" err="1"/>
              <a:t>Amphiphillic</a:t>
            </a:r>
            <a:r>
              <a:rPr lang="en-US" sz="4400" b="1" dirty="0"/>
              <a:t> Lipids</a:t>
            </a:r>
            <a:r>
              <a:rPr lang="en-US" sz="4400" dirty="0"/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(Contain </a:t>
            </a:r>
            <a:r>
              <a:rPr lang="en-US" b="1" dirty="0" smtClean="0">
                <a:solidFill>
                  <a:srgbClr val="0070C0"/>
                </a:solidFill>
              </a:rPr>
              <a:t>both Polar </a:t>
            </a:r>
            <a:r>
              <a:rPr lang="en-US" b="1" dirty="0">
                <a:solidFill>
                  <a:srgbClr val="0070C0"/>
                </a:solidFill>
              </a:rPr>
              <a:t>and Non polar Groups)</a:t>
            </a:r>
          </a:p>
          <a:p>
            <a:pPr lvl="5"/>
            <a:r>
              <a:rPr lang="en-US" sz="4000" dirty="0"/>
              <a:t>Phospholipids</a:t>
            </a:r>
          </a:p>
          <a:p>
            <a:pPr lvl="5"/>
            <a:r>
              <a:rPr lang="en-US" sz="4000" dirty="0"/>
              <a:t>Cholesterol</a:t>
            </a:r>
          </a:p>
        </p:txBody>
      </p:sp>
    </p:spTree>
    <p:extLst>
      <p:ext uri="{BB962C8B-B14F-4D97-AF65-F5344CB8AC3E}">
        <p14:creationId xmlns:p14="http://schemas.microsoft.com/office/powerpoint/2010/main" val="27554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7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398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" y="27432"/>
            <a:ext cx="9143999" cy="6830568"/>
          </a:xfrm>
        </p:spPr>
      </p:pic>
    </p:spTree>
    <p:extLst>
      <p:ext uri="{BB962C8B-B14F-4D97-AF65-F5344CB8AC3E}">
        <p14:creationId xmlns:p14="http://schemas.microsoft.com/office/powerpoint/2010/main" val="13040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Similarities and Dissimilarities </a:t>
            </a:r>
            <a:br>
              <a:rPr lang="en-US" b="1" dirty="0" smtClean="0"/>
            </a:br>
            <a:r>
              <a:rPr lang="en-US" b="1" dirty="0" smtClean="0"/>
              <a:t>Of Cerebrosides and Gangliosides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25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Similarities Of</a:t>
            </a:r>
            <a:br>
              <a:rPr lang="en-US" b="1" dirty="0" smtClean="0"/>
            </a:br>
            <a:r>
              <a:rPr lang="en-US" b="1" dirty="0" smtClean="0"/>
              <a:t> Cerebrosides and Gangliosides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/>
              <a:t>Both are Glycolipids </a:t>
            </a:r>
            <a:r>
              <a:rPr lang="en-US" sz="4000" dirty="0" smtClean="0"/>
              <a:t>containing Carbohydrate moieties.</a:t>
            </a:r>
          </a:p>
          <a:p>
            <a:r>
              <a:rPr lang="en-US" sz="4000" dirty="0" smtClean="0"/>
              <a:t>Both contain S</a:t>
            </a:r>
            <a:r>
              <a:rPr lang="en-US" sz="4000" b="1" dirty="0" smtClean="0"/>
              <a:t>phingosine/Ceramide </a:t>
            </a:r>
            <a:r>
              <a:rPr lang="en-US" sz="4000" dirty="0" smtClean="0"/>
              <a:t>in their structures.</a:t>
            </a:r>
          </a:p>
          <a:p>
            <a:r>
              <a:rPr lang="en-US" sz="4000" dirty="0" smtClean="0"/>
              <a:t>Both are richly present in </a:t>
            </a:r>
            <a:r>
              <a:rPr lang="en-US" sz="4000" b="1" dirty="0"/>
              <a:t>N</a:t>
            </a:r>
            <a:r>
              <a:rPr lang="en-US" sz="4000" b="1" dirty="0" smtClean="0"/>
              <a:t>ervous tissue.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573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Dissimilarities Of </a:t>
            </a:r>
            <a:br>
              <a:rPr lang="en-US" b="1" dirty="0" smtClean="0"/>
            </a:br>
            <a:r>
              <a:rPr lang="en-US" b="1" dirty="0" smtClean="0"/>
              <a:t>Cerebroside and Gangliosides.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14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76200"/>
          <a:ext cx="9144000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S.No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Cerebrosides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Gangliosides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Structurally Simple </a:t>
                      </a:r>
                    </a:p>
                    <a:p>
                      <a:r>
                        <a:rPr lang="en-US" sz="2400" dirty="0" smtClean="0"/>
                        <a:t>Ceramide</a:t>
                      </a:r>
                      <a:r>
                        <a:rPr lang="en-US" sz="2400" baseline="0" dirty="0" smtClean="0"/>
                        <a:t> linked with Glucose or Galactose.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Structurally complex</a:t>
                      </a:r>
                    </a:p>
                    <a:p>
                      <a:r>
                        <a:rPr lang="en-US" sz="2400" dirty="0" smtClean="0"/>
                        <a:t>Ceramide linked to Glucose, Galactose , NAGalactosamine ,and NANA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Occur in </a:t>
                      </a:r>
                      <a:r>
                        <a:rPr lang="en-US" sz="2400" b="1" dirty="0" smtClean="0"/>
                        <a:t>White</a:t>
                      </a:r>
                      <a:r>
                        <a:rPr lang="en-US" sz="2400" b="1" baseline="0" dirty="0" smtClean="0"/>
                        <a:t> matter </a:t>
                      </a:r>
                      <a:r>
                        <a:rPr lang="en-US" sz="2400" baseline="0" dirty="0" smtClean="0"/>
                        <a:t>of brain and </a:t>
                      </a:r>
                      <a:r>
                        <a:rPr lang="en-US" sz="2400" b="1" baseline="0" dirty="0" smtClean="0"/>
                        <a:t>Myelin Sheaths.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Occur in </a:t>
                      </a:r>
                      <a:r>
                        <a:rPr lang="en-US" sz="2400" b="1" dirty="0" smtClean="0"/>
                        <a:t>Grey matter </a:t>
                      </a:r>
                      <a:r>
                        <a:rPr lang="en-US" sz="2400" dirty="0" smtClean="0"/>
                        <a:t>of brain and </a:t>
                      </a:r>
                      <a:r>
                        <a:rPr lang="en-US" sz="2400" b="1" dirty="0" smtClean="0"/>
                        <a:t>Ganglions</a:t>
                      </a:r>
                      <a:r>
                        <a:rPr lang="en-US" sz="240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Types</a:t>
                      </a:r>
                      <a:r>
                        <a:rPr lang="en-US" sz="2400" baseline="0" dirty="0" smtClean="0"/>
                        <a:t> : </a:t>
                      </a:r>
                    </a:p>
                    <a:p>
                      <a:r>
                        <a:rPr lang="en-US" sz="2400" baseline="0" dirty="0" smtClean="0"/>
                        <a:t>Glucocerebrosides</a:t>
                      </a:r>
                    </a:p>
                    <a:p>
                      <a:r>
                        <a:rPr lang="en-US" sz="2400" baseline="0" dirty="0" smtClean="0"/>
                        <a:t>Galactocerebrosides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Types :</a:t>
                      </a:r>
                    </a:p>
                    <a:p>
                      <a:r>
                        <a:rPr lang="en-US" sz="2400" dirty="0" smtClean="0"/>
                        <a:t>GM1,GM2, GM3,GM4</a:t>
                      </a:r>
                      <a:r>
                        <a:rPr lang="en-US" sz="2400" baseline="0" dirty="0" smtClean="0"/>
                        <a:t> </a:t>
                      </a:r>
                    </a:p>
                    <a:p>
                      <a:endParaRPr lang="en-US" sz="2400" baseline="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Function : Conducts nerve impulse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Transfer Biogenic Amines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Related Disorder:</a:t>
                      </a:r>
                    </a:p>
                    <a:p>
                      <a:r>
                        <a:rPr lang="en-US" sz="2400" b="1" dirty="0" smtClean="0"/>
                        <a:t>Gauchers Disease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Related Disorder:</a:t>
                      </a:r>
                    </a:p>
                    <a:p>
                      <a:r>
                        <a:rPr lang="en-US" sz="2400" b="1" dirty="0" err="1" smtClean="0"/>
                        <a:t>Tay</a:t>
                      </a:r>
                      <a:r>
                        <a:rPr lang="en-US" sz="2400" b="1" dirty="0" smtClean="0"/>
                        <a:t> Sachs Disease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2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/>
              <a:t>Lipoproteins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5476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Lipoproteins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9225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5400" b="1" dirty="0">
                <a:solidFill>
                  <a:srgbClr val="C00000"/>
                </a:solidFill>
              </a:rPr>
              <a:t>Lipoproteins</a:t>
            </a:r>
            <a:r>
              <a:rPr lang="en-US" sz="5400" dirty="0"/>
              <a:t> are </a:t>
            </a:r>
            <a:r>
              <a:rPr lang="en-US" sz="5400" dirty="0" smtClean="0"/>
              <a:t>types of </a:t>
            </a:r>
            <a:r>
              <a:rPr lang="en-US" sz="5400" b="1" dirty="0" smtClean="0"/>
              <a:t>Compound Lipids /</a:t>
            </a:r>
            <a:r>
              <a:rPr lang="en-US" sz="5400" b="1" dirty="0" smtClean="0">
                <a:solidFill>
                  <a:srgbClr val="0070C0"/>
                </a:solidFill>
              </a:rPr>
              <a:t>Conjugated </a:t>
            </a:r>
            <a:r>
              <a:rPr lang="en-US" sz="5400" b="1" dirty="0">
                <a:solidFill>
                  <a:srgbClr val="0070C0"/>
                </a:solidFill>
              </a:rPr>
              <a:t>Proteins</a:t>
            </a:r>
            <a:r>
              <a:rPr lang="en-US" sz="54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287686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4389120"/>
          </a:xfrm>
        </p:spPr>
        <p:txBody>
          <a:bodyPr>
            <a:noAutofit/>
          </a:bodyPr>
          <a:lstStyle/>
          <a:p>
            <a:r>
              <a:rPr lang="en-US" sz="4800" b="1" dirty="0"/>
              <a:t>Lipoproteins </a:t>
            </a:r>
            <a:r>
              <a:rPr lang="en-US" sz="4800" dirty="0"/>
              <a:t>are </a:t>
            </a:r>
            <a:r>
              <a:rPr lang="en-US" sz="4800" b="1" dirty="0"/>
              <a:t>macromolecules</a:t>
            </a:r>
            <a:r>
              <a:rPr lang="en-US" sz="4800" dirty="0"/>
              <a:t> formed by aggregation of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Lipids </a:t>
            </a:r>
            <a:r>
              <a:rPr lang="en-US" sz="4800" dirty="0" smtClean="0"/>
              <a:t>(Neutral </a:t>
            </a:r>
            <a:r>
              <a:rPr lang="en-US" sz="4800" dirty="0"/>
              <a:t>and A</a:t>
            </a:r>
            <a:r>
              <a:rPr lang="en-US" sz="4800" dirty="0" smtClean="0"/>
              <a:t>mphipathic )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Proteins</a:t>
            </a:r>
            <a:r>
              <a:rPr lang="en-US" sz="4800" dirty="0"/>
              <a:t>( Apoprotein) in the human body.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448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458200" cy="24384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Types of 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Depending Upon Functions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69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8991600" cy="48768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Lipoproteins acquire polarity </a:t>
            </a:r>
            <a:r>
              <a:rPr lang="en-US" sz="4800" dirty="0" smtClean="0"/>
              <a:t>(Hydrophilic Property) </a:t>
            </a:r>
          </a:p>
          <a:p>
            <a:pPr marL="0" indent="0">
              <a:buNone/>
            </a:pP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0221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Lipoprotein</a:t>
            </a:r>
            <a:r>
              <a:rPr lang="en-US" sz="4800" dirty="0"/>
              <a:t> serve as </a:t>
            </a:r>
            <a:r>
              <a:rPr lang="en-US" sz="4800" b="1" dirty="0"/>
              <a:t>vehicles for transportation </a:t>
            </a:r>
            <a:r>
              <a:rPr lang="en-US" sz="4800" dirty="0"/>
              <a:t>of </a:t>
            </a:r>
            <a:r>
              <a:rPr lang="en-US" sz="4800" b="1" dirty="0">
                <a:solidFill>
                  <a:srgbClr val="C00000"/>
                </a:solidFill>
              </a:rPr>
              <a:t>N</a:t>
            </a:r>
            <a:r>
              <a:rPr lang="en-US" sz="4800" b="1" dirty="0" smtClean="0">
                <a:solidFill>
                  <a:srgbClr val="C00000"/>
                </a:solidFill>
              </a:rPr>
              <a:t>eutral and Amphipathic </a:t>
            </a:r>
            <a:r>
              <a:rPr lang="en-US" sz="4800" b="1" dirty="0">
                <a:solidFill>
                  <a:srgbClr val="C00000"/>
                </a:solidFill>
              </a:rPr>
              <a:t>Lipids</a:t>
            </a:r>
            <a:r>
              <a:rPr lang="en-US" sz="4800" dirty="0"/>
              <a:t> through aqueous media </a:t>
            </a:r>
            <a:r>
              <a:rPr lang="en-US" sz="4800" b="1" dirty="0"/>
              <a:t>blood and lymph.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555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15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Lipoproteins are </a:t>
            </a:r>
            <a:r>
              <a:rPr lang="en-US" sz="6000" b="1" dirty="0" smtClean="0"/>
              <a:t>biosynthesized within the cells of  tissues</a:t>
            </a:r>
            <a:r>
              <a:rPr lang="en-US" sz="6000" dirty="0" smtClean="0"/>
              <a:t>.</a:t>
            </a:r>
          </a:p>
          <a:p>
            <a:r>
              <a:rPr lang="en-US" sz="6000" dirty="0" smtClean="0"/>
              <a:t>By aggregation of various forms of  Lipids and Apoproteins.</a:t>
            </a:r>
          </a:p>
        </p:txBody>
      </p:sp>
    </p:spTree>
    <p:extLst>
      <p:ext uri="{BB962C8B-B14F-4D97-AF65-F5344CB8AC3E}">
        <p14:creationId xmlns:p14="http://schemas.microsoft.com/office/powerpoint/2010/main" val="39966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Structure Of Lipoproteins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7020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upload.wikimedia.org/wikipedia/commons/thumb/d/d1/Chylomicron.svg/250px-Chylomicr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077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images Lipids\lipid\Ap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 of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35480"/>
            <a:ext cx="8763000" cy="43891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/>
              <a:t>non polar </a:t>
            </a:r>
            <a:r>
              <a:rPr lang="en-US" sz="3600" dirty="0" smtClean="0"/>
              <a:t>/hydrophobic Lipids </a:t>
            </a:r>
            <a:r>
              <a:rPr lang="en-US" sz="3600" b="1" dirty="0" smtClean="0">
                <a:solidFill>
                  <a:srgbClr val="C00000"/>
                </a:solidFill>
              </a:rPr>
              <a:t>TAG and Cholesterol Ester  </a:t>
            </a:r>
            <a:r>
              <a:rPr lang="en-US" sz="3600" dirty="0" smtClean="0"/>
              <a:t>are </a:t>
            </a:r>
            <a:r>
              <a:rPr lang="en-US" sz="3600" b="1" dirty="0" smtClean="0"/>
              <a:t>gathered centrally </a:t>
            </a:r>
            <a:r>
              <a:rPr lang="en-US" sz="3600" dirty="0" smtClean="0"/>
              <a:t>to form the core of  LipoProtein particle.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At the </a:t>
            </a:r>
            <a:r>
              <a:rPr lang="en-US" sz="3600" b="1" dirty="0" smtClean="0"/>
              <a:t>periphery of  Lipoprotein  are </a:t>
            </a:r>
            <a:r>
              <a:rPr lang="en-US" sz="3600" b="1" dirty="0" smtClean="0">
                <a:solidFill>
                  <a:srgbClr val="C00000"/>
                </a:solidFill>
              </a:rPr>
              <a:t>Apoprotein </a:t>
            </a:r>
            <a:r>
              <a:rPr lang="en-US" sz="3600" b="1" dirty="0" smtClean="0"/>
              <a:t>and </a:t>
            </a:r>
            <a:r>
              <a:rPr lang="en-US" sz="3600" b="1" dirty="0" smtClean="0">
                <a:solidFill>
                  <a:srgbClr val="C00000"/>
                </a:solidFill>
              </a:rPr>
              <a:t>Amphipathic Lipids </a:t>
            </a:r>
            <a:r>
              <a:rPr lang="en-US" sz="3600" dirty="0" smtClean="0"/>
              <a:t>viz </a:t>
            </a:r>
            <a:r>
              <a:rPr lang="en-US" sz="3600" b="1" dirty="0" smtClean="0"/>
              <a:t>Phospholipids and Cholesterol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6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The Apoprotein and polar groups of Amphipathic Lipids </a:t>
            </a:r>
            <a:r>
              <a:rPr lang="en-US" sz="4400" b="1" dirty="0" smtClean="0"/>
              <a:t>impart hydrophilic property </a:t>
            </a:r>
            <a:r>
              <a:rPr lang="en-US" sz="4400" dirty="0" smtClean="0"/>
              <a:t>to Lipoprotein molecules </a:t>
            </a:r>
          </a:p>
          <a:p>
            <a:r>
              <a:rPr lang="en-US" sz="4400" dirty="0" smtClean="0"/>
              <a:t>This </a:t>
            </a:r>
            <a:r>
              <a:rPr lang="en-US" sz="4400" b="1" dirty="0" smtClean="0"/>
              <a:t>helps in transportation </a:t>
            </a:r>
            <a:r>
              <a:rPr lang="en-US" sz="4400" dirty="0" smtClean="0"/>
              <a:t>of </a:t>
            </a:r>
            <a:r>
              <a:rPr lang="en-US" sz="4400" b="1" dirty="0" smtClean="0"/>
              <a:t>Lipids</a:t>
            </a:r>
            <a:r>
              <a:rPr lang="en-US" sz="4400" dirty="0" smtClean="0"/>
              <a:t> 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From site of origin to site of utilization through blood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625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images Lipids\lipid\96841-004-065B01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lipid\dischd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81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00100" y="3048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Cholesterol </a:t>
            </a:r>
            <a:r>
              <a:rPr lang="en-US" sz="3200" b="1" dirty="0" smtClean="0">
                <a:solidFill>
                  <a:schemeClr val="tx2"/>
                </a:solidFill>
              </a:rPr>
              <a:t>Transported </a:t>
            </a:r>
            <a:r>
              <a:rPr lang="en-US" sz="3200" b="1" dirty="0">
                <a:solidFill>
                  <a:schemeClr val="tx2"/>
                </a:solidFill>
              </a:rPr>
              <a:t>as Lipoprotein </a:t>
            </a:r>
            <a:r>
              <a:rPr lang="en-US" sz="3200" b="1" dirty="0" smtClean="0">
                <a:solidFill>
                  <a:schemeClr val="tx2"/>
                </a:solidFill>
              </a:rPr>
              <a:t>Complex </a:t>
            </a:r>
            <a:r>
              <a:rPr lang="en-US" sz="3200" b="1" dirty="0">
                <a:solidFill>
                  <a:schemeClr val="tx2"/>
                </a:solidFill>
              </a:rPr>
              <a:t>(LDL)</a:t>
            </a:r>
          </a:p>
        </p:txBody>
      </p:sp>
      <p:pic>
        <p:nvPicPr>
          <p:cNvPr id="41987" name="Picture 3" descr="LDL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600200"/>
            <a:ext cx="685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7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Functions Of Lipoproteins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Autofit/>
          </a:bodyPr>
          <a:lstStyle/>
          <a:p>
            <a:r>
              <a:rPr lang="en-US" sz="4400" dirty="0" smtClean="0"/>
              <a:t>Lipoproteins serve as a </a:t>
            </a:r>
            <a:r>
              <a:rPr lang="en-US" sz="4400" b="1" dirty="0" smtClean="0"/>
              <a:t>vehicle in transportation </a:t>
            </a:r>
            <a:r>
              <a:rPr lang="en-US" sz="4400" dirty="0" smtClean="0"/>
              <a:t>of non polar Lipids</a:t>
            </a:r>
          </a:p>
          <a:p>
            <a:pPr marL="0" indent="0">
              <a:buNone/>
            </a:pPr>
            <a:r>
              <a:rPr lang="en-US" sz="4400" dirty="0" smtClean="0"/>
              <a:t> </a:t>
            </a:r>
          </a:p>
          <a:p>
            <a:r>
              <a:rPr lang="en-US" sz="4400" dirty="0" smtClean="0"/>
              <a:t>From the </a:t>
            </a:r>
            <a:r>
              <a:rPr lang="en-US" sz="4400" b="1" dirty="0" smtClean="0"/>
              <a:t>site of its biosynthesis to the site of utilization </a:t>
            </a:r>
            <a:r>
              <a:rPr lang="en-US" sz="4400" dirty="0" smtClean="0"/>
              <a:t>through </a:t>
            </a:r>
            <a:r>
              <a:rPr lang="en-US" sz="4400" dirty="0" smtClean="0">
                <a:solidFill>
                  <a:srgbClr val="C00000"/>
                </a:solidFill>
              </a:rPr>
              <a:t>aqueous media of blood or lymph.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Lipoproteins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84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Depending upon the </a:t>
            </a:r>
            <a:r>
              <a:rPr lang="en-US" sz="3600" b="1" dirty="0" smtClean="0"/>
              <a:t>composition </a:t>
            </a:r>
            <a:r>
              <a:rPr lang="en-US" sz="3600" dirty="0" smtClean="0"/>
              <a:t>and other </a:t>
            </a:r>
            <a:r>
              <a:rPr lang="en-US" sz="3600" b="1" dirty="0" smtClean="0"/>
              <a:t>properties </a:t>
            </a:r>
            <a:r>
              <a:rPr lang="en-US" sz="3600" dirty="0" smtClean="0"/>
              <a:t>following are </a:t>
            </a:r>
            <a:r>
              <a:rPr lang="en-US" sz="3600" b="1" dirty="0" smtClean="0">
                <a:solidFill>
                  <a:srgbClr val="C00000"/>
                </a:solidFill>
              </a:rPr>
              <a:t>the types of Lipoproteins:</a:t>
            </a:r>
          </a:p>
          <a:p>
            <a:pPr lvl="1"/>
            <a:r>
              <a:rPr lang="en-US" sz="3600" b="1" dirty="0" smtClean="0"/>
              <a:t>Chylomicrons (CM)</a:t>
            </a:r>
          </a:p>
          <a:p>
            <a:pPr lvl="1"/>
            <a:r>
              <a:rPr lang="en-US" sz="3600" b="1" dirty="0" smtClean="0"/>
              <a:t>Very Low Density Lipoprotein (VLDL)</a:t>
            </a:r>
          </a:p>
          <a:p>
            <a:pPr lvl="1"/>
            <a:r>
              <a:rPr lang="en-US" sz="3600" b="1" dirty="0" smtClean="0"/>
              <a:t>Low Density Lipoproteins (LDL)</a:t>
            </a:r>
          </a:p>
          <a:p>
            <a:pPr lvl="1"/>
            <a:r>
              <a:rPr lang="en-US" sz="3600" b="1" dirty="0" smtClean="0"/>
              <a:t>High Density Lipoproteins (HDL)</a:t>
            </a:r>
          </a:p>
          <a:p>
            <a:pPr lvl="1"/>
            <a:r>
              <a:rPr lang="en-US" sz="3600" b="1" dirty="0" smtClean="0"/>
              <a:t>Free Fatty acid -Albumin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00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7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0" y="304800"/>
            <a:ext cx="3609975" cy="777875"/>
          </a:xfrm>
        </p:spPr>
        <p:txBody>
          <a:bodyPr/>
          <a:lstStyle/>
          <a:p>
            <a:r>
              <a:rPr lang="en-US" altLang="zh-CN" sz="3600" b="1" dirty="0">
                <a:latin typeface="Times New Roman" pitchFamily="18" charset="0"/>
              </a:rPr>
              <a:t>Lipoproteins</a:t>
            </a:r>
          </a:p>
        </p:txBody>
      </p:sp>
    </p:spTree>
    <p:extLst>
      <p:ext uri="{BB962C8B-B14F-4D97-AF65-F5344CB8AC3E}">
        <p14:creationId xmlns:p14="http://schemas.microsoft.com/office/powerpoint/2010/main" val="7651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9144000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-228600"/>
            <a:ext cx="8305800" cy="1143000"/>
          </a:xfrm>
        </p:spPr>
        <p:txBody>
          <a:bodyPr/>
          <a:lstStyle/>
          <a:p>
            <a:pPr algn="ctr"/>
            <a:r>
              <a:rPr lang="en-US" b="1" dirty="0" smtClean="0"/>
              <a:t>Lipoproteins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96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8969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990000"/>
                </a:solidFill>
                <a:latin typeface="Tahoma" pitchFamily="34" charset="0"/>
              </a:rPr>
              <a:t>Types </a:t>
            </a:r>
            <a:r>
              <a:rPr lang="en-GB" b="1" dirty="0">
                <a:solidFill>
                  <a:srgbClr val="990000"/>
                </a:solidFill>
                <a:latin typeface="Tahoma" pitchFamily="34" charset="0"/>
              </a:rPr>
              <a:t>of </a:t>
            </a:r>
            <a:r>
              <a:rPr lang="en-GB" b="1" dirty="0" smtClean="0">
                <a:solidFill>
                  <a:srgbClr val="990000"/>
                </a:solidFill>
                <a:latin typeface="Tahoma" pitchFamily="34" charset="0"/>
              </a:rPr>
              <a:t>Lipoprotein</a:t>
            </a:r>
            <a:r>
              <a:rPr lang="en-GB" b="1" dirty="0">
                <a:solidFill>
                  <a:srgbClr val="990000"/>
                </a:solidFill>
              </a:rPr>
              <a:t/>
            </a:r>
            <a:br>
              <a:rPr lang="en-GB" b="1" dirty="0">
                <a:solidFill>
                  <a:srgbClr val="990000"/>
                </a:solidFill>
              </a:rPr>
            </a:br>
            <a:r>
              <a:rPr lang="en-GB" sz="2000" b="1" dirty="0">
                <a:latin typeface="Comic Sans MS" pitchFamily="66" charset="0"/>
              </a:rPr>
              <a:t>(all contain characteristic amounts TAG, cholesterol, cholesterol esters, phospholipids and Apoproteins – NMR Spectroscopy)</a:t>
            </a:r>
            <a:endParaRPr lang="en-GB" sz="1400" b="1" dirty="0">
              <a:latin typeface="Comic Sans MS" pitchFamily="66" charset="0"/>
            </a:endParaRPr>
          </a:p>
        </p:txBody>
      </p:sp>
      <p:graphicFrame>
        <p:nvGraphicFramePr>
          <p:cNvPr id="20520" name="Rectangle 40"/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1295401"/>
          <a:ext cx="8534399" cy="5562599"/>
        </p:xfrm>
        <a:graphic>
          <a:graphicData uri="http://schemas.openxmlformats.org/drawingml/2006/table">
            <a:tbl>
              <a:tblPr/>
              <a:tblGrid>
                <a:gridCol w="24208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47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9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891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093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/>
                      </a:r>
                      <a:b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Class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Diameter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(nm)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/>
                      </a:r>
                      <a:b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Source and Function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Major 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Comic Sans MS" pitchFamily="66" charset="0"/>
                        </a:rPr>
                        <a:t>Apoliproteins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25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Chylomicrons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(CM)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Largest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Intestine. Transport of </a:t>
                      </a:r>
                      <a:r>
                        <a:rPr kumimoji="0" lang="en-GB" sz="18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dietary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TAG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A, B48, C(I,II,III)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50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Very low density lipoproteins</a:t>
                      </a:r>
                      <a:b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(VLDL)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43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Liver. Transport of </a:t>
                      </a:r>
                      <a:r>
                        <a:rPr kumimoji="0" lang="en-GB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endogenously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synthesised TAG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B100, C(I,II,III) ,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20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Low density lipoproteins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(LDL)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Formed in circulation by partial breakdown of IDL. Delivers cholesterol to peripheral tissues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B100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20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High density lipoproteins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(HDL)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Smallest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Liver. Removes “used” cholesterol from tissues and takes it to liver. Donates apolipoproteins to CM and VLDL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A, C(I,II,III), D, 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319088" y="1597025"/>
            <a:ext cx="0" cy="49926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 rot="16200000">
            <a:off x="-969168" y="3680618"/>
            <a:ext cx="219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800" b="1">
                <a:latin typeface="Arial" charset="0"/>
              </a:rPr>
              <a:t>Increasing density</a:t>
            </a:r>
          </a:p>
        </p:txBody>
      </p:sp>
    </p:spTree>
    <p:extLst>
      <p:ext uri="{BB962C8B-B14F-4D97-AF65-F5344CB8AC3E}">
        <p14:creationId xmlns:p14="http://schemas.microsoft.com/office/powerpoint/2010/main" val="23025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7401441"/>
              </p:ext>
            </p:extLst>
          </p:nvPr>
        </p:nvGraphicFramePr>
        <p:xfrm>
          <a:off x="-1" y="2"/>
          <a:ext cx="9144002" cy="7004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1"/>
                <a:gridCol w="1981200"/>
                <a:gridCol w="1989667"/>
                <a:gridCol w="1515533"/>
                <a:gridCol w="2209801"/>
              </a:tblGrid>
              <a:tr h="51224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Features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Chylomicrons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VLDL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HDL</a:t>
                      </a:r>
                      <a:endParaRPr lang="en-US" sz="2400" dirty="0"/>
                    </a:p>
                  </a:txBody>
                  <a:tcPr/>
                </a:tc>
              </a:tr>
              <a:tr h="1041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Site of Synthesis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</a:t>
                      </a:r>
                      <a:r>
                        <a:rPr lang="en-US" sz="2400" baseline="0" dirty="0" smtClean="0"/>
                        <a:t> Intestine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Hepatocytes</a:t>
                      </a:r>
                    </a:p>
                    <a:p>
                      <a:r>
                        <a:rPr lang="en-US" sz="2400" dirty="0" smtClean="0"/>
                        <a:t>Liver -80%</a:t>
                      </a:r>
                    </a:p>
                    <a:p>
                      <a:r>
                        <a:rPr lang="en-US" sz="2400" dirty="0" smtClean="0"/>
                        <a:t>Intestine -20%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Blood Circulation From VLDL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Nascent HDL</a:t>
                      </a:r>
                    </a:p>
                    <a:p>
                      <a:r>
                        <a:rPr lang="en-US" sz="2400" dirty="0" smtClean="0"/>
                        <a:t>Liver</a:t>
                      </a:r>
                      <a:endParaRPr lang="en-US" sz="2400" dirty="0"/>
                    </a:p>
                  </a:txBody>
                  <a:tcPr/>
                </a:tc>
              </a:tr>
              <a:tr h="41042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Lipids %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92%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50%</a:t>
                      </a:r>
                      <a:endParaRPr lang="en-US" sz="2400" dirty="0"/>
                    </a:p>
                  </a:txBody>
                  <a:tcPr/>
                </a:tc>
              </a:tr>
              <a:tr h="41042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Protein %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50%</a:t>
                      </a:r>
                      <a:endParaRPr lang="en-US" sz="2400" dirty="0"/>
                    </a:p>
                  </a:txBody>
                  <a:tcPr/>
                </a:tc>
              </a:tr>
              <a:tr h="72613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Rich Lipid Form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TAG</a:t>
                      </a:r>
                    </a:p>
                    <a:p>
                      <a:r>
                        <a:rPr lang="en-US" sz="2400" dirty="0" smtClean="0"/>
                        <a:t> Exogenous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TAG</a:t>
                      </a:r>
                    </a:p>
                    <a:p>
                      <a:r>
                        <a:rPr lang="en-US" sz="2400" dirty="0" smtClean="0"/>
                        <a:t> Endogenous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Cholesterol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Phospholipids</a:t>
                      </a:r>
                      <a:endParaRPr lang="en-US" sz="2400" dirty="0"/>
                    </a:p>
                  </a:txBody>
                  <a:tcPr/>
                </a:tc>
              </a:tr>
              <a:tr h="1166138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Associated Apoprotein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Apo B48</a:t>
                      </a:r>
                      <a:r>
                        <a:rPr lang="en-US" sz="2400" dirty="0" smtClean="0"/>
                        <a:t>, Apo CII ,Apo 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Apo B100</a:t>
                      </a:r>
                      <a:r>
                        <a:rPr lang="en-US" sz="2400" dirty="0" smtClean="0"/>
                        <a:t>,Apo CI,Apo CII,Apo 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Apo B100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, Apo CI, Apo CII and Apo 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Apo A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I,Apo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A II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Apo C I, Apo C II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Apo D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&amp;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Apo E</a:t>
                      </a:r>
                    </a:p>
                  </a:txBody>
                  <a:tcPr/>
                </a:tc>
              </a:tr>
              <a:tr h="726131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Transport From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Dietary Lipids Intestine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Extrahepatic</a:t>
                      </a:r>
                      <a:r>
                        <a:rPr lang="en-US" sz="2400" baseline="0" dirty="0" smtClean="0"/>
                        <a:t> Tissues</a:t>
                      </a:r>
                      <a:endParaRPr lang="en-US" sz="2400" dirty="0" smtClean="0"/>
                    </a:p>
                  </a:txBody>
                  <a:tcPr/>
                </a:tc>
              </a:tr>
              <a:tr h="1041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Transport </a:t>
                      </a:r>
                    </a:p>
                    <a:p>
                      <a:r>
                        <a:rPr lang="en-US" sz="2400" b="1" dirty="0" smtClean="0"/>
                        <a:t>To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Extrahepatic</a:t>
                      </a:r>
                      <a:r>
                        <a:rPr lang="en-US" sz="2400" baseline="0" dirty="0" smtClean="0"/>
                        <a:t> Tissues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Extrahepatic</a:t>
                      </a:r>
                      <a:r>
                        <a:rPr lang="en-US" sz="2400" baseline="0" dirty="0" smtClean="0"/>
                        <a:t> Tissues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Liver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5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0"/>
            <a:ext cx="8229600" cy="1143000"/>
          </a:xfrm>
        </p:spPr>
        <p:txBody>
          <a:bodyPr>
            <a:noAutofit/>
          </a:bodyPr>
          <a:lstStyle/>
          <a:p>
            <a:pPr marL="0" indent="0" algn="ctr"/>
            <a:r>
              <a:rPr lang="en-US" sz="6000" b="1" dirty="0" smtClean="0"/>
              <a:t>HDL Has Scavenging Role OR </a:t>
            </a:r>
            <a:br>
              <a:rPr lang="en-US" sz="6000" b="1" dirty="0" smtClean="0"/>
            </a:br>
            <a:r>
              <a:rPr lang="en-US" sz="6000" b="1" dirty="0" smtClean="0"/>
              <a:t>Reverse </a:t>
            </a:r>
            <a:r>
              <a:rPr lang="en-US" sz="6000" b="1" dirty="0"/>
              <a:t>Transport of </a:t>
            </a:r>
            <a:r>
              <a:rPr lang="en-US" sz="6000" b="1" dirty="0" smtClean="0"/>
              <a:t>Cholesterol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C00000"/>
                </a:solidFill>
              </a:rPr>
              <a:t/>
            </a:r>
            <a:br>
              <a:rPr lang="en-US" sz="6000" b="1" dirty="0">
                <a:solidFill>
                  <a:srgbClr val="C00000"/>
                </a:solidFill>
              </a:rPr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401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/>
              <a:t>HDL Is Associated With Enzyme LCAT Responsible For Cholesterol Esterification And Its Excretion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65988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1200"/>
            <a:ext cx="8382000" cy="23050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Types Of Lipids </a:t>
            </a:r>
            <a:br>
              <a:rPr lang="en-US" b="1" dirty="0" smtClean="0"/>
            </a:br>
            <a:r>
              <a:rPr lang="en-US" b="1" dirty="0" smtClean="0"/>
              <a:t>Based On Alcohol 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04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upload.wikimedia.org/wikipedia/commons/thumb/b/b3/Lipoprotein_metabolism.png/500px-Lipoprotein_metabol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8674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HDL </a:t>
            </a:r>
            <a:r>
              <a:rPr lang="en-US" sz="4400" dirty="0"/>
              <a:t>has </a:t>
            </a:r>
            <a:r>
              <a:rPr lang="en-US" sz="4400" b="1" dirty="0"/>
              <a:t>scavenging role with protective mechanism.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HDL </a:t>
            </a:r>
            <a:r>
              <a:rPr lang="en-US" sz="4400" b="1" dirty="0"/>
              <a:t>Transports Cholesterol </a:t>
            </a:r>
            <a:r>
              <a:rPr lang="en-US" sz="4400" b="1" dirty="0" smtClean="0"/>
              <a:t>from </a:t>
            </a:r>
          </a:p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 Extrahepatic </a:t>
            </a:r>
            <a:r>
              <a:rPr lang="en-US" sz="4400" b="1" dirty="0">
                <a:solidFill>
                  <a:srgbClr val="C00000"/>
                </a:solidFill>
              </a:rPr>
              <a:t>tissues back to Liver for its excretion.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 </a:t>
            </a:r>
            <a:endParaRPr lang="en-US" sz="4400" b="1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91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4389120"/>
          </a:xfrm>
        </p:spPr>
        <p:txBody>
          <a:bodyPr>
            <a:normAutofit lnSpcReduction="10000"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HDL reduces risk of Atherosclerosis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b="1" dirty="0" smtClean="0"/>
              <a:t>HDL </a:t>
            </a:r>
            <a:r>
              <a:rPr lang="en-US" sz="4800" b="1" dirty="0">
                <a:solidFill>
                  <a:srgbClr val="C00000"/>
                </a:solidFill>
              </a:rPr>
              <a:t>clears the body Lipids </a:t>
            </a:r>
            <a:r>
              <a:rPr lang="en-US" sz="4800" dirty="0"/>
              <a:t>and </a:t>
            </a:r>
            <a:r>
              <a:rPr lang="en-US" sz="4800" b="1" dirty="0"/>
              <a:t>do not allow accumulation of Lipids in </a:t>
            </a:r>
            <a:r>
              <a:rPr lang="en-US" sz="4800" b="1" dirty="0" smtClean="0"/>
              <a:t>blood.</a:t>
            </a:r>
            <a:endParaRPr lang="en-US" sz="4800" dirty="0" smtClean="0"/>
          </a:p>
          <a:p>
            <a:endParaRPr lang="en-US" sz="4800" dirty="0"/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630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534400" cy="5715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Thus when </a:t>
            </a:r>
            <a:r>
              <a:rPr lang="en-US" sz="6000" dirty="0"/>
              <a:t>the levels of HDL are </a:t>
            </a:r>
            <a:r>
              <a:rPr lang="en-US" sz="6000" b="1" dirty="0"/>
              <a:t>within normal </a:t>
            </a:r>
            <a:r>
              <a:rPr lang="en-US" sz="6000" b="1" dirty="0" smtClean="0"/>
              <a:t>range </a:t>
            </a:r>
          </a:p>
          <a:p>
            <a:r>
              <a:rPr lang="en-US" sz="6000" b="1" dirty="0" smtClean="0"/>
              <a:t>Cholesterol</a:t>
            </a:r>
            <a:r>
              <a:rPr lang="en-US" sz="6000" dirty="0" smtClean="0"/>
              <a:t> associated with </a:t>
            </a:r>
            <a:r>
              <a:rPr lang="en-US" sz="6000" b="1" dirty="0" smtClean="0"/>
              <a:t>HDL</a:t>
            </a:r>
            <a:r>
              <a:rPr lang="en-US" sz="6000" dirty="0" smtClean="0"/>
              <a:t> is termed as </a:t>
            </a:r>
            <a:r>
              <a:rPr lang="en-US" sz="6000" b="1" dirty="0" smtClean="0"/>
              <a:t>Good Cholesterol </a:t>
            </a:r>
          </a:p>
        </p:txBody>
      </p:sp>
    </p:spTree>
    <p:extLst>
      <p:ext uri="{BB962C8B-B14F-4D97-AF65-F5344CB8AC3E}">
        <p14:creationId xmlns:p14="http://schemas.microsoft.com/office/powerpoint/2010/main" val="33083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Based on Electrophoretic pattern</a:t>
            </a:r>
            <a:r>
              <a:rPr lang="en-US" sz="4800" dirty="0" smtClean="0"/>
              <a:t> the </a:t>
            </a:r>
            <a:r>
              <a:rPr lang="en-US" sz="4800" b="1" dirty="0" smtClean="0"/>
              <a:t>Lipoproteins</a:t>
            </a:r>
            <a:r>
              <a:rPr lang="en-US" sz="4800" dirty="0" smtClean="0"/>
              <a:t> are </a:t>
            </a:r>
            <a:r>
              <a:rPr lang="en-US" sz="4800" b="1" dirty="0" smtClean="0"/>
              <a:t>termed as</a:t>
            </a:r>
            <a:r>
              <a:rPr lang="en-US" sz="4800" dirty="0" smtClean="0"/>
              <a:t>: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LDL:   </a:t>
            </a:r>
            <a:r>
              <a:rPr lang="en-US" sz="4600" b="1" dirty="0" smtClean="0"/>
              <a:t>Beta Lipoproteins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VLDL: </a:t>
            </a:r>
            <a:r>
              <a:rPr lang="en-US" sz="4600" b="1" dirty="0" smtClean="0"/>
              <a:t>Pre Beta Lipoproteins</a:t>
            </a:r>
          </a:p>
          <a:p>
            <a:pPr lvl="1"/>
            <a:r>
              <a:rPr lang="en-US" sz="4600" b="1" dirty="0" smtClean="0">
                <a:solidFill>
                  <a:srgbClr val="C00000"/>
                </a:solidFill>
              </a:rPr>
              <a:t>HDL:   </a:t>
            </a:r>
            <a:r>
              <a:rPr lang="en-US" sz="4600" b="1" dirty="0" smtClean="0"/>
              <a:t>Alpha Lipoproteins</a:t>
            </a: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528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a5lipl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8993"/>
            <a:ext cx="9144000" cy="211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04800" y="0"/>
            <a:ext cx="8686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4000" b="1" dirty="0">
                <a:latin typeface="Times New Roman" pitchFamily="18" charset="0"/>
              </a:rPr>
              <a:t>Classification of plasma </a:t>
            </a:r>
            <a:r>
              <a:rPr lang="en-US" altLang="zh-CN" sz="4000" b="1" dirty="0" smtClean="0">
                <a:latin typeface="Times New Roman" pitchFamily="18" charset="0"/>
              </a:rPr>
              <a:t>Lipoproteins </a:t>
            </a:r>
            <a:r>
              <a:rPr lang="en-US" altLang="zh-CN" sz="4000" b="1" dirty="0">
                <a:latin typeface="Times New Roman" pitchFamily="18" charset="0"/>
              </a:rPr>
              <a:t>according to </a:t>
            </a:r>
            <a:r>
              <a:rPr lang="en-US" altLang="zh-CN" sz="4000" b="1" dirty="0" smtClean="0">
                <a:latin typeface="Times New Roman" pitchFamily="18" charset="0"/>
              </a:rPr>
              <a:t> </a:t>
            </a:r>
            <a:r>
              <a:rPr lang="en-US" altLang="zh-CN" sz="4000" b="1" dirty="0">
                <a:latin typeface="Times New Roman" pitchFamily="18" charset="0"/>
              </a:rPr>
              <a:t>their electrophoretic mobility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916238" y="3284538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Times New Roman" pitchFamily="18" charset="0"/>
              </a:rPr>
              <a:t>(CM)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425143" y="4057233"/>
            <a:ext cx="674052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Symbol" pitchFamily="18" charset="2"/>
              </a:rPr>
              <a:t>a</a:t>
            </a:r>
            <a:r>
              <a:rPr lang="en-US" altLang="zh-CN" sz="3200" b="1" dirty="0">
                <a:latin typeface="Times New Roman" pitchFamily="18" charset="0"/>
              </a:rPr>
              <a:t>-lipoprotein  (HDL)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 smtClean="0">
                <a:latin typeface="Times New Roman" pitchFamily="18" charset="0"/>
              </a:rPr>
              <a:t>Pre-</a:t>
            </a:r>
            <a:r>
              <a:rPr lang="en-US" altLang="zh-CN" sz="3200" b="1" dirty="0" smtClean="0">
                <a:latin typeface="Symbol" pitchFamily="18" charset="2"/>
              </a:rPr>
              <a:t>b</a:t>
            </a:r>
            <a:r>
              <a:rPr lang="en-US" altLang="zh-CN" sz="3200" b="1" dirty="0" smtClean="0">
                <a:latin typeface="Times New Roman" pitchFamily="18" charset="0"/>
              </a:rPr>
              <a:t>-Lipoprotein </a:t>
            </a:r>
            <a:r>
              <a:rPr lang="en-US" altLang="zh-CN" sz="3200" b="1" dirty="0">
                <a:latin typeface="Times New Roman" pitchFamily="18" charset="0"/>
              </a:rPr>
              <a:t>(VLDL)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Symbol" pitchFamily="18" charset="2"/>
              </a:rPr>
              <a:t>b</a:t>
            </a:r>
            <a:r>
              <a:rPr lang="en-US" altLang="zh-CN" sz="3200" b="1" dirty="0">
                <a:latin typeface="Times New Roman" pitchFamily="18" charset="0"/>
              </a:rPr>
              <a:t>-lipoprotein (LDL)</a:t>
            </a: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latin typeface="Times New Roman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3026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6" name="Group 60"/>
          <p:cNvGraphicFramePr>
            <a:graphicFrameLocks noGrp="1"/>
          </p:cNvGraphicFramePr>
          <p:nvPr>
            <p:extLst/>
          </p:nvPr>
        </p:nvGraphicFramePr>
        <p:xfrm>
          <a:off x="0" y="26894"/>
          <a:ext cx="9144001" cy="6831106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29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53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99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475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939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Lipoprotein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Density (g/mL)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Diameter  (nm)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Protein % of dry wt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Phospholipids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Triacyl-glycerols % of dry wt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7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1.063-1.21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 –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1.019 – 1.063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 –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1.006-1.019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25 - 50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25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VLDL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0.95 – 1.006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30 - 80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omic Sans MS" pitchFamily="66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86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Chylomicrons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&lt; 0.95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100 - 500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1 - 2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1143000" y="7086600"/>
            <a:ext cx="754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006600"/>
                </a:solidFill>
                <a:latin typeface="Times New Roman" pitchFamily="18" charset="0"/>
              </a:rPr>
              <a:t>99</a:t>
            </a:r>
            <a:endParaRPr lang="en-US" sz="1400" dirty="0">
              <a:solidFill>
                <a:srgbClr val="00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figure_05_16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images Lipids\lipid\Lipoprote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" y="-761999"/>
          <a:ext cx="9144000" cy="7410080"/>
        </p:xfrm>
        <a:graphic>
          <a:graphicData uri="http://schemas.openxmlformats.org/drawingml/2006/table">
            <a:tbl>
              <a:tblPr/>
              <a:tblGrid>
                <a:gridCol w="2362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4702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AB003C"/>
                          </a:solidFill>
                          <a:effectLst/>
                        </a:rPr>
                        <a:t>Physical </a:t>
                      </a:r>
                      <a:r>
                        <a:rPr lang="en-US" sz="2800" b="1" dirty="0">
                          <a:solidFill>
                            <a:srgbClr val="AB003C"/>
                          </a:solidFill>
                          <a:effectLst/>
                        </a:rPr>
                        <a:t>properties and lipid compositions of </a:t>
                      </a:r>
                      <a:r>
                        <a:rPr lang="en-US" sz="2800" b="1" dirty="0" smtClean="0">
                          <a:solidFill>
                            <a:srgbClr val="AB003C"/>
                          </a:solidFill>
                          <a:effectLst/>
                        </a:rPr>
                        <a:t>Lipoproteins</a:t>
                      </a:r>
                      <a:endParaRPr lang="en-US" sz="2800" b="1" dirty="0">
                        <a:solidFill>
                          <a:srgbClr val="AB003C"/>
                        </a:solidFill>
                        <a:effectLst/>
                      </a:endParaRPr>
                    </a:p>
                  </a:txBody>
                  <a:tcPr marL="56102" marR="56102" marT="56102" marB="56102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CM</a:t>
                      </a:r>
                      <a:endParaRPr lang="en-US" sz="28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8980">
                <a:tc gridSpan="5"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Density (g/ml)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&lt; 0.94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0.94-1.006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1.006-1.063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1.063-1.210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468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Diameter (Å)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6000-2000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600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250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70-120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8980">
                <a:tc gridSpan="5">
                  <a:txBody>
                    <a:bodyPr/>
                    <a:lstStyle/>
                    <a:p>
                      <a:endParaRPr lang="en-US" sz="2400" dirty="0">
                        <a:effectLst/>
                      </a:endParaRP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326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Total lipid (</a:t>
                      </a:r>
                      <a:r>
                        <a:rPr lang="en-US" sz="2400" b="1" dirty="0" err="1">
                          <a:solidFill>
                            <a:srgbClr val="000080"/>
                          </a:solidFill>
                          <a:effectLst/>
                        </a:rPr>
                        <a:t>wt</a:t>
                      </a:r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%) *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99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91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50</a:t>
                      </a:r>
                      <a:endParaRPr lang="en-US" sz="28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80"/>
                          </a:solidFill>
                          <a:effectLst/>
                        </a:rPr>
                        <a:t>Triacylglycerol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85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55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326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Cholesterol esters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50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40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80"/>
                          </a:solidFill>
                          <a:effectLst/>
                        </a:rPr>
                        <a:t>Cholesterol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9694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80"/>
                          </a:solidFill>
                          <a:effectLst/>
                        </a:rPr>
                        <a:t>Phospholipid</a:t>
                      </a:r>
                      <a:endParaRPr lang="en-US" sz="2400" dirty="0"/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20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29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46</a:t>
                      </a:r>
                    </a:p>
                  </a:txBody>
                  <a:tcPr marL="22441" marR="22441" marT="22441" marB="22441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36744">
                <a:tc gridSpan="5">
                  <a:txBody>
                    <a:bodyPr/>
                    <a:lstStyle/>
                    <a:p>
                      <a:r>
                        <a:rPr lang="en-US" sz="2800" dirty="0" smtClean="0">
                          <a:effectLst/>
                        </a:rPr>
                        <a:t>Apoprotein %    1             9</a:t>
                      </a:r>
                      <a:r>
                        <a:rPr lang="en-US" sz="2800" baseline="0" dirty="0" smtClean="0">
                          <a:effectLst/>
                        </a:rPr>
                        <a:t>                 20                  50</a:t>
                      </a:r>
                      <a:endParaRPr lang="en-US" sz="2800" dirty="0">
                        <a:effectLst/>
                      </a:endParaRPr>
                    </a:p>
                  </a:txBody>
                  <a:tcPr marL="56102" marR="56102" marT="56102" marB="56102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0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745313"/>
              </p:ext>
            </p:extLst>
          </p:nvPr>
        </p:nvGraphicFramePr>
        <p:xfrm>
          <a:off x="457200" y="2308623"/>
          <a:ext cx="8229600" cy="32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07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AB470E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543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04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0"/>
          <a:ext cx="9220200" cy="7158897"/>
        </p:xfrm>
        <a:graphic>
          <a:graphicData uri="http://schemas.openxmlformats.org/drawingml/2006/table">
            <a:tbl>
              <a:tblPr/>
              <a:tblGrid>
                <a:gridCol w="899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668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9812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3716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782478">
                <a:tc gridSpan="15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AB003C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AB003C"/>
                          </a:solidFill>
                          <a:effectLst/>
                        </a:rPr>
                        <a:t>Fatty acid compositions (</a:t>
                      </a:r>
                      <a:r>
                        <a:rPr lang="en-US" sz="2000" b="1" dirty="0" err="1">
                          <a:solidFill>
                            <a:srgbClr val="AB003C"/>
                          </a:solidFill>
                          <a:effectLst/>
                        </a:rPr>
                        <a:t>wt</a:t>
                      </a:r>
                      <a:r>
                        <a:rPr lang="en-US" sz="2000" b="1" dirty="0">
                          <a:solidFill>
                            <a:srgbClr val="AB003C"/>
                          </a:solidFill>
                          <a:effectLst/>
                        </a:rPr>
                        <a:t>% of the total) in the main lipids of human </a:t>
                      </a:r>
                      <a:r>
                        <a:rPr lang="en-US" sz="2000" b="1" dirty="0" smtClean="0">
                          <a:solidFill>
                            <a:srgbClr val="AB003C"/>
                          </a:solidFill>
                          <a:effectLst/>
                        </a:rPr>
                        <a:t>Lipoprotein </a:t>
                      </a:r>
                      <a:endParaRPr lang="en-US" sz="1400" b="1" dirty="0">
                        <a:solidFill>
                          <a:srgbClr val="AB003C"/>
                        </a:solidFill>
                        <a:effectLst/>
                      </a:endParaRPr>
                    </a:p>
                  </a:txBody>
                  <a:tcPr marL="73946" marR="73946" marT="73946" marB="73946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698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Triacylglycerols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Cholesterol </a:t>
                      </a:r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    Esters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Phospholipids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03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Fatty acid</a:t>
                      </a:r>
                      <a:endParaRPr lang="en-US" sz="14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VLDL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LDL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HDL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1903">
                <a:tc gridSpan="15">
                  <a:txBody>
                    <a:bodyPr/>
                    <a:lstStyle/>
                    <a:p>
                      <a:endParaRPr lang="en-US" sz="2800" dirty="0">
                        <a:effectLst/>
                      </a:endParaRP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16:0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/>
                        <a:t>34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/>
                        <a:t>36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32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18:0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18:1</a:t>
                      </a:r>
                      <a:endParaRPr lang="en-US" sz="2800" b="1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44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190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18:2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52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60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b="1" dirty="0"/>
                        <a:t>55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20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19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21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10643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20:4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000080"/>
                          </a:solidFill>
                          <a:effectLst/>
                        </a:rPr>
                        <a:t>(</a:t>
                      </a:r>
                      <a:r>
                        <a:rPr lang="en-US" sz="2800" b="1" dirty="0">
                          <a:solidFill>
                            <a:srgbClr val="000080"/>
                          </a:solidFill>
                          <a:effectLst/>
                        </a:rPr>
                        <a:t>n-6)</a:t>
                      </a:r>
                      <a:endParaRPr lang="en-US" sz="2800" dirty="0"/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8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7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 dirty="0"/>
                        <a:t>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14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13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800"/>
                        <a:t>16</a:t>
                      </a:r>
                    </a:p>
                  </a:txBody>
                  <a:tcPr marL="29578" marR="29578" marT="29578" marB="29578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43244">
                <a:tc gridSpan="15">
                  <a:txBody>
                    <a:bodyPr/>
                    <a:lstStyle/>
                    <a:p>
                      <a:endParaRPr lang="en-US" sz="2800" dirty="0">
                        <a:effectLst/>
                      </a:endParaRPr>
                    </a:p>
                  </a:txBody>
                  <a:tcPr marL="73946" marR="73946" marT="73946" marB="73946" anchor="ctr">
                    <a:lnL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E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2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1"/>
          <a:ext cx="9144000" cy="8357011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7789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AB003C"/>
                          </a:solidFill>
                          <a:effectLst/>
                        </a:rPr>
                        <a:t>The </a:t>
                      </a:r>
                      <a:r>
                        <a:rPr lang="en-US" sz="1600" b="1" dirty="0">
                          <a:solidFill>
                            <a:srgbClr val="AB003C"/>
                          </a:solidFill>
                          <a:effectLst/>
                        </a:rPr>
                        <a:t>main properties of the </a:t>
                      </a:r>
                      <a:r>
                        <a:rPr lang="en-US" sz="1600" b="1" dirty="0" smtClean="0">
                          <a:solidFill>
                            <a:srgbClr val="AB003C"/>
                          </a:solidFill>
                          <a:effectLst/>
                        </a:rPr>
                        <a:t>Apoproteins</a:t>
                      </a:r>
                      <a:r>
                        <a:rPr lang="en-US" sz="1600" b="1" dirty="0">
                          <a:solidFill>
                            <a:srgbClr val="AB003C"/>
                          </a:solidFill>
                          <a:effectLst/>
                        </a:rPr>
                        <a:t>.*</a:t>
                      </a:r>
                    </a:p>
                  </a:txBody>
                  <a:tcPr marL="30652" marR="30652" marT="30652" marB="30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80"/>
                          </a:solidFill>
                          <a:effectLst/>
                        </a:rPr>
                        <a:t> Apoprotein 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Molecular weight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 Lipoprotein 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rgbClr val="000080"/>
                          </a:solidFill>
                          <a:effectLst/>
                        </a:rPr>
                        <a:t>Function</a:t>
                      </a:r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162">
                <a:tc gridSpan="4"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2968">
                <a:tc>
                  <a:txBody>
                    <a:bodyPr/>
                    <a:lstStyle/>
                    <a:p>
                      <a:r>
                        <a:rPr lang="en-US" sz="1600" dirty="0"/>
                        <a:t>Apo A1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28,100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Lecithin:cholesterol acyltransferase (LCAT) activation. Main structural protein.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A2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17,400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Enhances hepatic lipase activity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/>
                        <a:t>Apo A4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46,000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CHYLOMICRON(CM)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AV(5)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39,000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Enhances triacylglycerol uptake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B48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241,000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CHYLOMICRON</a:t>
                      </a:r>
                      <a:endParaRPr lang="en-US" sz="16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Derived from Apo B100 – lacks the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B100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512,000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LDL, VLDL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Binds to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8162">
                <a:tc>
                  <a:txBody>
                    <a:bodyPr/>
                    <a:lstStyle/>
                    <a:p>
                      <a:r>
                        <a:rPr lang="en-US" sz="1600"/>
                        <a:t>Apo C1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7,600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Activates LCAT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C2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8,900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Activates lipoprotein lipase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C3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8,700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VLDL, CM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Inhibits lipoprotein lipase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95536">
                <a:tc>
                  <a:txBody>
                    <a:bodyPr/>
                    <a:lstStyle/>
                    <a:p>
                      <a:r>
                        <a:rPr lang="en-US" sz="1600"/>
                        <a:t>Apo D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33,000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Associated with LCAT, progesterone binding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34,000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At least 3 forms. Binds to LDL receptor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732968">
                <a:tc>
                  <a:txBody>
                    <a:bodyPr/>
                    <a:lstStyle/>
                    <a:p>
                      <a:r>
                        <a:rPr lang="en-US" sz="1600"/>
                        <a:t>Apo(a)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300,000-800,000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LDL, Lp(a)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Linked by disulfide bond to </a:t>
                      </a:r>
                      <a:r>
                        <a:rPr lang="en-US" sz="1600" dirty="0" err="1"/>
                        <a:t>apo</a:t>
                      </a:r>
                      <a:r>
                        <a:rPr lang="en-US" sz="1600" dirty="0"/>
                        <a:t> B100 and similar to plasminogen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0674">
                <a:tc>
                  <a:txBody>
                    <a:bodyPr/>
                    <a:lstStyle/>
                    <a:p>
                      <a:r>
                        <a:rPr lang="en-US" sz="1600"/>
                        <a:t>Apo H, J, 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Poorly defined functions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58105">
                <a:tc>
                  <a:txBody>
                    <a:bodyPr/>
                    <a:lstStyle/>
                    <a:p>
                      <a:r>
                        <a:rPr lang="en-US" sz="1600"/>
                        <a:t>Apo M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HDL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Transports sphingosine-1-phosphate</a:t>
                      </a:r>
                    </a:p>
                  </a:txBody>
                  <a:tcPr marL="29426" marR="29426" marT="14713" marB="147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70301">
                <a:tc gridSpan="4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* Roman numerals are sometimes used to designate </a:t>
                      </a:r>
                      <a:r>
                        <a:rPr lang="en-US" sz="1600" dirty="0" err="1">
                          <a:effectLst/>
                        </a:rPr>
                        <a:t>apoproteins</a:t>
                      </a:r>
                      <a:r>
                        <a:rPr lang="en-US" sz="1600" dirty="0">
                          <a:effectLst/>
                        </a:rPr>
                        <a:t> (e.g. Apo AI, AII, AIII, </a:t>
                      </a:r>
                      <a:r>
                        <a:rPr lang="en-US" sz="1600" dirty="0" err="1">
                          <a:effectLst/>
                        </a:rPr>
                        <a:t>etc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</a:p>
                  </a:txBody>
                  <a:tcPr marL="30652" marR="30652" marT="30652" marB="306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4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>Disorders Of Lipoproteins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958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748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400" cy="87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8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029200"/>
          </a:xfrm>
        </p:spPr>
        <p:txBody>
          <a:bodyPr/>
          <a:lstStyle/>
          <a:p>
            <a:r>
              <a:rPr lang="en-US" sz="4800" dirty="0"/>
              <a:t>Defect in Lipoprotein metabolism leads </a:t>
            </a:r>
            <a:r>
              <a:rPr lang="en-US" sz="4800" dirty="0" smtClean="0"/>
              <a:t>to Lipoprotein disorders:</a:t>
            </a:r>
          </a:p>
          <a:p>
            <a:pPr lvl="1"/>
            <a:r>
              <a:rPr lang="en-US" sz="4600" dirty="0" smtClean="0"/>
              <a:t> </a:t>
            </a:r>
            <a:r>
              <a:rPr lang="en-US" sz="4800" b="1" dirty="0" smtClean="0"/>
              <a:t>Hyperlipoproteinemias</a:t>
            </a:r>
          </a:p>
          <a:p>
            <a:pPr lvl="1"/>
            <a:r>
              <a:rPr lang="en-US" sz="4800" b="1" dirty="0" smtClean="0"/>
              <a:t> Hypolipoproteinemias</a:t>
            </a:r>
            <a:endParaRPr lang="en-US" sz="4800" b="1" dirty="0"/>
          </a:p>
          <a:p>
            <a:pPr lvl="1"/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306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04800"/>
            <a:ext cx="931319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8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/>
          <p:cNvSpPr>
            <a:spLocks noChangeArrowheads="1"/>
          </p:cNvSpPr>
          <p:nvPr/>
        </p:nvSpPr>
        <p:spPr bwMode="auto">
          <a:xfrm>
            <a:off x="6019800" y="2438400"/>
            <a:ext cx="2514600" cy="23336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>
            <a:off x="685800" y="2457450"/>
            <a:ext cx="4953000" cy="23145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66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invGray">
          <a:xfrm>
            <a:off x="5791200" y="2438400"/>
            <a:ext cx="3048000" cy="23383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invGray">
          <a:xfrm>
            <a:off x="304800" y="2514600"/>
            <a:ext cx="5257800" cy="21224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99"/>
              </a:gs>
              <a:gs pos="100000">
                <a:srgbClr val="00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09600" y="375298"/>
            <a:ext cx="726993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Lipoproteins Atherogenic </a:t>
            </a:r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Particles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638800" y="1447800"/>
            <a:ext cx="274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Apolipoprotein B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867400" y="1879600"/>
            <a:ext cx="191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Non-HDL-C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1144588" y="1444625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C5C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MEASUREMENTS: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447800" y="5562600"/>
            <a:ext cx="370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TG-rich lipoproteins</a:t>
            </a:r>
          </a:p>
        </p:txBody>
      </p:sp>
      <p:sp>
        <p:nvSpPr>
          <p:cNvPr id="69643" name="AutoShape 11"/>
          <p:cNvSpPr>
            <a:spLocks/>
          </p:cNvSpPr>
          <p:nvPr/>
        </p:nvSpPr>
        <p:spPr bwMode="auto">
          <a:xfrm rot="16200000" flipV="1">
            <a:off x="3123407" y="3582193"/>
            <a:ext cx="381000" cy="3579813"/>
          </a:xfrm>
          <a:prstGeom prst="leftBrace">
            <a:avLst>
              <a:gd name="adj1" fmla="val 7829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1066800" y="4724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VLDL</a:t>
            </a:r>
          </a:p>
        </p:txBody>
      </p:sp>
      <p:sp>
        <p:nvSpPr>
          <p:cNvPr id="69645" name="Oval 13"/>
          <p:cNvSpPr>
            <a:spLocks noChangeArrowheads="1"/>
          </p:cNvSpPr>
          <p:nvPr/>
        </p:nvSpPr>
        <p:spPr bwMode="auto">
          <a:xfrm>
            <a:off x="1001713" y="4056063"/>
            <a:ext cx="1325562" cy="30480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6" name="Oval 14"/>
          <p:cNvSpPr>
            <a:spLocks noChangeArrowheads="1"/>
          </p:cNvSpPr>
          <p:nvPr/>
        </p:nvSpPr>
        <p:spPr bwMode="auto">
          <a:xfrm>
            <a:off x="1062038" y="3160713"/>
            <a:ext cx="1219200" cy="114300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Oval 15"/>
          <p:cNvSpPr>
            <a:spLocks noChangeArrowheads="1"/>
          </p:cNvSpPr>
          <p:nvPr/>
        </p:nvSpPr>
        <p:spPr bwMode="auto">
          <a:xfrm>
            <a:off x="2919413" y="4056063"/>
            <a:ext cx="1146175" cy="30480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>
            <a:off x="4602163" y="4060825"/>
            <a:ext cx="1003300" cy="295275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>
            <a:off x="3008313" y="3389313"/>
            <a:ext cx="990600" cy="914400"/>
          </a:xfrm>
          <a:prstGeom prst="ellipse">
            <a:avLst/>
          </a:prstGeom>
          <a:gradFill rotWithShape="0">
            <a:gsLst>
              <a:gs pos="0">
                <a:srgbClr val="CC0066"/>
              </a:gs>
              <a:gs pos="100000">
                <a:srgbClr val="CC00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Oval 18"/>
          <p:cNvSpPr>
            <a:spLocks noChangeArrowheads="1"/>
          </p:cNvSpPr>
          <p:nvPr/>
        </p:nvSpPr>
        <p:spPr bwMode="auto">
          <a:xfrm>
            <a:off x="4719638" y="3541713"/>
            <a:ext cx="762000" cy="762000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2963863" y="4749800"/>
            <a:ext cx="1108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VLDL</a:t>
            </a:r>
            <a:r>
              <a:rPr lang="en-US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4724400" y="4724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IDL</a:t>
            </a:r>
          </a:p>
        </p:txBody>
      </p:sp>
      <p:sp>
        <p:nvSpPr>
          <p:cNvPr id="69653" name="Text Box 21"/>
          <p:cNvSpPr txBox="1">
            <a:spLocks noChangeArrowheads="1"/>
          </p:cNvSpPr>
          <p:nvPr/>
        </p:nvSpPr>
        <p:spPr bwMode="auto">
          <a:xfrm>
            <a:off x="6172200" y="4953000"/>
            <a:ext cx="66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LDL</a:t>
            </a: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7239000" y="4876800"/>
            <a:ext cx="989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Small,</a:t>
            </a:r>
            <a:b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dense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/>
            </a:r>
            <a:b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LDL</a:t>
            </a:r>
          </a:p>
        </p:txBody>
      </p:sp>
      <p:sp>
        <p:nvSpPr>
          <p:cNvPr id="69655" name="Oval 23"/>
          <p:cNvSpPr>
            <a:spLocks noChangeArrowheads="1"/>
          </p:cNvSpPr>
          <p:nvPr/>
        </p:nvSpPr>
        <p:spPr bwMode="auto">
          <a:xfrm>
            <a:off x="6096000" y="4114800"/>
            <a:ext cx="752475" cy="26035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>
            <a:off x="7467600" y="4191000"/>
            <a:ext cx="536575" cy="133350"/>
          </a:xfrm>
          <a:prstGeom prst="ellipse">
            <a:avLst/>
          </a:prstGeom>
          <a:gradFill rotWithShape="0">
            <a:gsLst>
              <a:gs pos="0">
                <a:srgbClr val="003399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>
            <a:off x="6172200" y="3733800"/>
            <a:ext cx="533400" cy="533400"/>
          </a:xfrm>
          <a:prstGeom prst="ellipse">
            <a:avLst/>
          </a:prstGeom>
          <a:gradFill rotWithShape="0">
            <a:gsLst>
              <a:gs pos="0">
                <a:srgbClr val="66FFFF"/>
              </a:gs>
              <a:gs pos="100000">
                <a:srgbClr val="66FF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>
            <a:off x="7543800" y="3962400"/>
            <a:ext cx="304800" cy="304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9" name="Text Box 27"/>
          <p:cNvSpPr txBox="1">
            <a:spLocks noChangeArrowheads="1"/>
          </p:cNvSpPr>
          <p:nvPr/>
        </p:nvSpPr>
        <p:spPr bwMode="auto">
          <a:xfrm>
            <a:off x="1828800" y="6096000"/>
            <a:ext cx="655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		</a:t>
            </a:r>
            <a:endParaRPr lang="en-US" sz="1800">
              <a:solidFill>
                <a:srgbClr val="00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648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Defect in the </a:t>
            </a:r>
            <a:r>
              <a:rPr lang="en-US" sz="5400" b="1" dirty="0" smtClean="0"/>
              <a:t>receptors of Lipoproteins</a:t>
            </a:r>
            <a:r>
              <a:rPr lang="en-US" sz="5400" dirty="0" smtClean="0"/>
              <a:t> on specific tissues </a:t>
            </a:r>
          </a:p>
          <a:p>
            <a:r>
              <a:rPr lang="en-US" sz="5400" dirty="0" smtClean="0"/>
              <a:t>Leads to retention of specific Lipoproteins in the blood circulation.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25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382000" cy="28003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Types Of Lipids</a:t>
            </a:r>
            <a:br>
              <a:rPr lang="en-US" b="1" dirty="0" smtClean="0"/>
            </a:br>
            <a:r>
              <a:rPr lang="en-US" b="1" dirty="0" smtClean="0"/>
              <a:t>Based Upon the </a:t>
            </a:r>
            <a:br>
              <a:rPr lang="en-US" b="1" dirty="0" smtClean="0"/>
            </a:br>
            <a:r>
              <a:rPr lang="en-US" b="1" dirty="0" smtClean="0"/>
              <a:t>Main Components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13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5029200"/>
          </a:xfrm>
        </p:spPr>
        <p:txBody>
          <a:bodyPr>
            <a:noAutofit/>
          </a:bodyPr>
          <a:lstStyle/>
          <a:p>
            <a:r>
              <a:rPr lang="en-US" sz="5400" dirty="0" smtClean="0"/>
              <a:t>Abnormal </a:t>
            </a:r>
            <a:r>
              <a:rPr lang="en-US" sz="5400" b="1" dirty="0" smtClean="0"/>
              <a:t>high levels of LDL </a:t>
            </a:r>
            <a:r>
              <a:rPr lang="en-US" sz="5400" dirty="0"/>
              <a:t>in blood is </a:t>
            </a:r>
            <a:r>
              <a:rPr lang="en-US" sz="5400" b="1" dirty="0" smtClean="0"/>
              <a:t>due to LDL receptor defect on extrahepatocytes  </a:t>
            </a:r>
            <a:r>
              <a:rPr lang="en-US" sz="5400" dirty="0" smtClean="0"/>
              <a:t>bad to body.</a:t>
            </a:r>
          </a:p>
        </p:txBody>
      </p:sp>
    </p:spTree>
    <p:extLst>
      <p:ext uri="{BB962C8B-B14F-4D97-AF65-F5344CB8AC3E}">
        <p14:creationId xmlns:p14="http://schemas.microsoft.com/office/powerpoint/2010/main" val="41741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/>
          </a:bodyPr>
          <a:lstStyle/>
          <a:p>
            <a:r>
              <a:rPr lang="en-US" sz="4800" dirty="0"/>
              <a:t>The </a:t>
            </a:r>
            <a:r>
              <a:rPr lang="en-US" sz="4800" b="1" dirty="0"/>
              <a:t>Cholesterol associated to high LDL levels </a:t>
            </a:r>
            <a:r>
              <a:rPr lang="en-US" sz="4800" dirty="0" smtClean="0"/>
              <a:t>is </a:t>
            </a:r>
            <a:r>
              <a:rPr lang="en-US" sz="4800" dirty="0"/>
              <a:t>said to be </a:t>
            </a:r>
            <a:r>
              <a:rPr lang="en-US" sz="4800" b="1" dirty="0">
                <a:solidFill>
                  <a:srgbClr val="C00000"/>
                </a:solidFill>
              </a:rPr>
              <a:t>bad Cholesterol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This increases the risk of Atherosclerosis ,Ischemia, MI and Stroke.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557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1486"/>
            <a:ext cx="9144000" cy="58674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Recently </a:t>
            </a:r>
            <a:r>
              <a:rPr lang="en-US" sz="5400" dirty="0" smtClean="0"/>
              <a:t>evidenced</a:t>
            </a:r>
            <a:r>
              <a:rPr lang="en-US" sz="5400" b="1" dirty="0" smtClean="0"/>
              <a:t> high levels of blood HDL are also </a:t>
            </a:r>
            <a:r>
              <a:rPr lang="en-US" sz="5400" b="1" dirty="0" smtClean="0">
                <a:solidFill>
                  <a:srgbClr val="C00000"/>
                </a:solidFill>
              </a:rPr>
              <a:t>bad to body.</a:t>
            </a:r>
          </a:p>
          <a:p>
            <a:r>
              <a:rPr lang="en-US" sz="5400" b="1" dirty="0" smtClean="0"/>
              <a:t>This increases the risk of Atherosclerosis ,Ischemia, MI and Stroke.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4443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Proteolipids/ Lipophilin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348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Proteolipids/ Lipophilin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922520"/>
          </a:xfrm>
        </p:spPr>
        <p:txBody>
          <a:bodyPr>
            <a:noAutofit/>
          </a:bodyPr>
          <a:lstStyle/>
          <a:p>
            <a:r>
              <a:rPr lang="en-US" sz="4800" dirty="0"/>
              <a:t>Proteolipids  are compound lipids which have </a:t>
            </a:r>
            <a:r>
              <a:rPr lang="en-US" sz="4800" b="1" dirty="0">
                <a:solidFill>
                  <a:srgbClr val="C00000"/>
                </a:solidFill>
              </a:rPr>
              <a:t>more content</a:t>
            </a:r>
            <a:r>
              <a:rPr lang="en-US" sz="4800" dirty="0">
                <a:solidFill>
                  <a:srgbClr val="C00000"/>
                </a:solidFill>
              </a:rPr>
              <a:t> of </a:t>
            </a:r>
            <a:r>
              <a:rPr lang="en-US" sz="4800" b="1" dirty="0">
                <a:solidFill>
                  <a:srgbClr val="C00000"/>
                </a:solidFill>
              </a:rPr>
              <a:t>Proteins than Lipids</a:t>
            </a:r>
            <a:r>
              <a:rPr lang="en-US" sz="4800" b="1" dirty="0" smtClean="0"/>
              <a:t>.</a:t>
            </a:r>
          </a:p>
          <a:p>
            <a:endParaRPr lang="en-US" sz="4800" b="1" dirty="0"/>
          </a:p>
          <a:p>
            <a:r>
              <a:rPr lang="en-US" sz="4800" b="1" dirty="0" smtClean="0"/>
              <a:t>Proteolipid</a:t>
            </a:r>
            <a:r>
              <a:rPr lang="en-US" sz="4800" dirty="0" smtClean="0"/>
              <a:t> is a </a:t>
            </a:r>
            <a:r>
              <a:rPr lang="en-US" sz="4800" b="1" dirty="0" smtClean="0">
                <a:solidFill>
                  <a:srgbClr val="C00000"/>
                </a:solidFill>
              </a:rPr>
              <a:t>transmembrane </a:t>
            </a:r>
            <a:r>
              <a:rPr lang="en-US" sz="4800" b="1" dirty="0">
                <a:solidFill>
                  <a:srgbClr val="C00000"/>
                </a:solidFill>
              </a:rPr>
              <a:t>domain </a:t>
            </a:r>
            <a:r>
              <a:rPr lang="en-US" sz="4800" b="1" dirty="0" smtClean="0">
                <a:solidFill>
                  <a:srgbClr val="C00000"/>
                </a:solidFill>
              </a:rPr>
              <a:t>protein </a:t>
            </a:r>
            <a:r>
              <a:rPr lang="en-US" sz="4800" dirty="0" smtClean="0"/>
              <a:t>bound with </a:t>
            </a:r>
            <a:r>
              <a:rPr lang="en-US" sz="4800" b="1" dirty="0" smtClean="0"/>
              <a:t>Lipids.</a:t>
            </a:r>
          </a:p>
        </p:txBody>
      </p:sp>
    </p:spTree>
    <p:extLst>
      <p:ext uri="{BB962C8B-B14F-4D97-AF65-F5344CB8AC3E}">
        <p14:creationId xmlns:p14="http://schemas.microsoft.com/office/powerpoint/2010/main" val="75597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Occurrence Of Proteolipids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dirty="0" smtClean="0"/>
              <a:t>Proteolipids are structural Lipids</a:t>
            </a:r>
          </a:p>
          <a:p>
            <a:r>
              <a:rPr lang="en-US" sz="4800" dirty="0" smtClean="0"/>
              <a:t>Present </a:t>
            </a:r>
            <a:r>
              <a:rPr lang="en-US" sz="4800" dirty="0"/>
              <a:t>on the </a:t>
            </a:r>
            <a:r>
              <a:rPr lang="en-US" sz="4800" b="1" dirty="0"/>
              <a:t>extracellular side of the membrane</a:t>
            </a:r>
            <a:r>
              <a:rPr lang="en-US" sz="4800" dirty="0"/>
              <a:t>. </a:t>
            </a:r>
            <a:endParaRPr lang="en-US" sz="4800" dirty="0" smtClean="0"/>
          </a:p>
          <a:p>
            <a:r>
              <a:rPr lang="en-US" sz="4800" dirty="0"/>
              <a:t>Proteolipids are also present in </a:t>
            </a:r>
            <a:r>
              <a:rPr lang="en-US" sz="4800" b="1" dirty="0"/>
              <a:t>Myelin Sheath.</a:t>
            </a:r>
          </a:p>
          <a:p>
            <a:pPr marL="0" indent="0">
              <a:buNone/>
            </a:pP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472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ipidlibrary.aocs.org/Lipids/protlip/Figur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714500"/>
            <a:ext cx="489758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ellnessadvantage.com/images/icons/Proteolipid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886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1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tein palmitoylation-depalmitoy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Miscellaneous Lipids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39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/>
            </a:r>
            <a:br>
              <a:rPr lang="en-US" sz="8800" b="1" dirty="0" smtClean="0"/>
            </a:br>
            <a:r>
              <a:rPr lang="en-US" sz="7200" b="1" dirty="0" smtClean="0">
                <a:solidFill>
                  <a:srgbClr val="FF0000"/>
                </a:solidFill>
              </a:rPr>
              <a:t>Miscellaneous Lipid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8800" b="1" dirty="0" smtClean="0"/>
              <a:t>Eicosanoids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1736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ballgob-fig17_002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0" y="857250"/>
            <a:ext cx="9141981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2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51816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Eicosanoids are </a:t>
            </a:r>
            <a:r>
              <a:rPr lang="en-US" sz="6000" b="1" dirty="0" smtClean="0">
                <a:solidFill>
                  <a:srgbClr val="C00000"/>
                </a:solidFill>
              </a:rPr>
              <a:t> Classified under </a:t>
            </a:r>
            <a:r>
              <a:rPr lang="en-US" sz="6000" b="1" dirty="0" smtClean="0"/>
              <a:t>Miscellaneous </a:t>
            </a:r>
            <a:r>
              <a:rPr lang="en-US" sz="6000" b="1" dirty="0"/>
              <a:t>Lipids.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01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3" y="228600"/>
            <a:ext cx="9010650" cy="60198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Eicosanoids</a:t>
            </a:r>
            <a:r>
              <a:rPr lang="en-US" sz="6600" dirty="0" smtClean="0"/>
              <a:t> is a </a:t>
            </a:r>
            <a:r>
              <a:rPr lang="en-US" sz="6600" b="1" dirty="0" smtClean="0">
                <a:solidFill>
                  <a:srgbClr val="0070C0"/>
                </a:solidFill>
              </a:rPr>
              <a:t>generic term collectively </a:t>
            </a:r>
            <a:r>
              <a:rPr lang="en-US" sz="6600" dirty="0" smtClean="0"/>
              <a:t>used for</a:t>
            </a:r>
          </a:p>
          <a:p>
            <a:r>
              <a:rPr lang="en-US" sz="6600" b="1" dirty="0" smtClean="0"/>
              <a:t>Biologically active </a:t>
            </a:r>
            <a:r>
              <a:rPr lang="en-US" sz="6600" b="1" dirty="0" smtClean="0">
                <a:solidFill>
                  <a:srgbClr val="C00000"/>
                </a:solidFill>
              </a:rPr>
              <a:t>20 carbon</a:t>
            </a:r>
            <a:r>
              <a:rPr lang="en-US" sz="6600" b="1" dirty="0" smtClean="0">
                <a:solidFill>
                  <a:srgbClr val="0070C0"/>
                </a:solidFill>
              </a:rPr>
              <a:t>(</a:t>
            </a:r>
            <a:r>
              <a:rPr lang="en-US" sz="6600" b="1" dirty="0" err="1" smtClean="0">
                <a:solidFill>
                  <a:srgbClr val="0070C0"/>
                </a:solidFill>
              </a:rPr>
              <a:t>Eicosa</a:t>
            </a:r>
            <a:r>
              <a:rPr lang="en-US" sz="6600" b="1" dirty="0" smtClean="0">
                <a:solidFill>
                  <a:srgbClr val="0070C0"/>
                </a:solidFill>
              </a:rPr>
              <a:t>) </a:t>
            </a:r>
            <a:r>
              <a:rPr lang="en-US" sz="6600" b="1" dirty="0">
                <a:solidFill>
                  <a:srgbClr val="C00000"/>
                </a:solidFill>
              </a:rPr>
              <a:t>Lipid like</a:t>
            </a:r>
            <a:r>
              <a:rPr lang="en-US" sz="6600" b="1" dirty="0"/>
              <a:t> </a:t>
            </a:r>
            <a:r>
              <a:rPr lang="en-US" sz="6600" b="1" dirty="0" smtClean="0">
                <a:solidFill>
                  <a:srgbClr val="C00000"/>
                </a:solidFill>
              </a:rPr>
              <a:t>compounds</a:t>
            </a:r>
          </a:p>
        </p:txBody>
      </p:sp>
    </p:spTree>
    <p:extLst>
      <p:ext uri="{BB962C8B-B14F-4D97-AF65-F5344CB8AC3E}">
        <p14:creationId xmlns:p14="http://schemas.microsoft.com/office/powerpoint/2010/main" val="29161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Name Of Eicosanoids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5269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4582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Eicosanoids</a:t>
            </a:r>
            <a:r>
              <a:rPr lang="en-US" sz="4800" dirty="0" smtClean="0"/>
              <a:t> is a Generic term for the 20 Carbon related compounds like: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Prostaglandins (PGs)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Prostacyclins (PGI2)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Thromboxanes (TX)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Leukotrienes (LT)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Lipoxins (LX)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Resolvins</a:t>
            </a:r>
          </a:p>
          <a:p>
            <a:pPr marL="1421892" lvl="1" indent="-1028700">
              <a:buFont typeface="+mj-lt"/>
              <a:buAutoNum type="romanUcPeriod"/>
            </a:pPr>
            <a:r>
              <a:rPr lang="en-US" sz="5400" b="1" dirty="0" smtClean="0"/>
              <a:t>Eoxins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6315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Biosynthesis Of Eicosanoids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0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Eicosanoids</a:t>
            </a:r>
            <a:r>
              <a:rPr lang="en-US" sz="5400" dirty="0" smtClean="0"/>
              <a:t> </a:t>
            </a:r>
            <a:r>
              <a:rPr lang="en-US" sz="5400" dirty="0"/>
              <a:t>are </a:t>
            </a:r>
            <a:r>
              <a:rPr lang="en-US" sz="5400" b="1" dirty="0"/>
              <a:t>derivatives </a:t>
            </a:r>
            <a:r>
              <a:rPr lang="en-US" sz="5400" dirty="0"/>
              <a:t>of </a:t>
            </a:r>
            <a:r>
              <a:rPr lang="en-US" sz="5400" b="1" dirty="0">
                <a:solidFill>
                  <a:srgbClr val="C00000"/>
                </a:solidFill>
              </a:rPr>
              <a:t>N</a:t>
            </a:r>
            <a:r>
              <a:rPr lang="en-US" sz="5400" b="1" dirty="0" smtClean="0">
                <a:solidFill>
                  <a:srgbClr val="C00000"/>
                </a:solidFill>
              </a:rPr>
              <a:t>utritional </a:t>
            </a:r>
            <a:r>
              <a:rPr lang="en-US" sz="5400" b="1" dirty="0">
                <a:solidFill>
                  <a:srgbClr val="C00000"/>
                </a:solidFill>
              </a:rPr>
              <a:t>E</a:t>
            </a:r>
            <a:r>
              <a:rPr lang="en-US" sz="5400" b="1" dirty="0" smtClean="0">
                <a:solidFill>
                  <a:srgbClr val="C00000"/>
                </a:solidFill>
              </a:rPr>
              <a:t>ssential Fatty acid/PUFAs</a:t>
            </a:r>
            <a:r>
              <a:rPr lang="en-US" sz="5400" dirty="0" smtClean="0"/>
              <a:t>.</a:t>
            </a: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271" y="762000"/>
            <a:ext cx="9144000" cy="5410200"/>
          </a:xfrm>
        </p:spPr>
        <p:txBody>
          <a:bodyPr>
            <a:normAutofit fontScale="62500" lnSpcReduction="2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Eicosanoids</a:t>
            </a:r>
            <a:r>
              <a:rPr lang="en-US" sz="6000" dirty="0" smtClean="0"/>
              <a:t> are biosynthesized </a:t>
            </a:r>
            <a:r>
              <a:rPr lang="en-US" sz="6000" dirty="0"/>
              <a:t>in the body </a:t>
            </a:r>
            <a:r>
              <a:rPr lang="en-US" sz="6000" dirty="0" smtClean="0"/>
              <a:t>from </a:t>
            </a:r>
            <a:r>
              <a:rPr lang="en-US" sz="6000" b="1" dirty="0" smtClean="0"/>
              <a:t>PUFAs</a:t>
            </a:r>
            <a:r>
              <a:rPr lang="en-US" sz="6000" dirty="0" smtClean="0"/>
              <a:t>: </a:t>
            </a:r>
          </a:p>
          <a:p>
            <a:pPr marL="0" indent="0">
              <a:buNone/>
            </a:pPr>
            <a:endParaRPr lang="en-US" sz="6000" dirty="0" smtClean="0"/>
          </a:p>
          <a:p>
            <a:pPr marL="1536192" lvl="1" indent="-1143000">
              <a:buFont typeface="+mj-lt"/>
              <a:buAutoNum type="arabicPeriod"/>
            </a:pPr>
            <a:r>
              <a:rPr lang="en-US" sz="5800" b="1" dirty="0" smtClean="0"/>
              <a:t>Mostly from </a:t>
            </a:r>
            <a:r>
              <a:rPr lang="en-US" sz="5800" b="1" dirty="0" smtClean="0">
                <a:solidFill>
                  <a:srgbClr val="C00000"/>
                </a:solidFill>
              </a:rPr>
              <a:t>Arachidonic acid/Eicosatetraenoic acid (PUFA)/Omega 6 Fatty acid</a:t>
            </a:r>
          </a:p>
          <a:p>
            <a:pPr marL="1536192" lvl="1" indent="-1143000">
              <a:buFont typeface="+mj-lt"/>
              <a:buAutoNum type="arabicPeriod"/>
            </a:pPr>
            <a:endParaRPr lang="en-US" sz="5800" b="1" dirty="0" smtClean="0">
              <a:solidFill>
                <a:srgbClr val="C00000"/>
              </a:solidFill>
            </a:endParaRPr>
          </a:p>
          <a:p>
            <a:pPr marL="1536192" lvl="1" indent="-1143000">
              <a:buFont typeface="+mj-lt"/>
              <a:buAutoNum type="arabicPeriod"/>
            </a:pPr>
            <a:r>
              <a:rPr lang="en-US" sz="5800" b="1" dirty="0" smtClean="0"/>
              <a:t>Minorly from </a:t>
            </a:r>
            <a:r>
              <a:rPr lang="en-US" sz="5800" b="1" dirty="0" smtClean="0">
                <a:solidFill>
                  <a:srgbClr val="FF0000"/>
                </a:solidFill>
              </a:rPr>
              <a:t>Timnodonic acid/Eicosapentaenoic /Omega 3 Fatty acid</a:t>
            </a:r>
          </a:p>
          <a:p>
            <a:endParaRPr lang="en-US" sz="6000" b="1" dirty="0">
              <a:solidFill>
                <a:srgbClr val="FF0000"/>
              </a:solidFill>
            </a:endParaRP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44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839200" cy="51816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During Eicosanoid Biosynthesis Mostly </a:t>
            </a:r>
          </a:p>
          <a:p>
            <a:r>
              <a:rPr lang="en-US" sz="4800" b="1" dirty="0" smtClean="0"/>
              <a:t>Arachidonic acid </a:t>
            </a:r>
            <a:r>
              <a:rPr lang="en-US" sz="4800" dirty="0" smtClean="0"/>
              <a:t>is released </a:t>
            </a:r>
            <a:r>
              <a:rPr lang="en-US" sz="4800" dirty="0"/>
              <a:t>by </a:t>
            </a:r>
            <a:r>
              <a:rPr lang="en-US" sz="4800" b="1" dirty="0" smtClean="0">
                <a:solidFill>
                  <a:srgbClr val="C00000"/>
                </a:solidFill>
              </a:rPr>
              <a:t>Phospholipids Viz: Lecithin/PIP3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By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</a:rPr>
              <a:t>Phospholipase A2 activity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7" descr="http://www.uninet.edu/cin2001-old/conf/bala/fi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3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0"/>
            <a:ext cx="1196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4572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Types of 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Depending On </a:t>
            </a:r>
            <a:br>
              <a:rPr lang="en-US" b="1" dirty="0" smtClean="0"/>
            </a:br>
            <a:r>
              <a:rPr lang="en-US" b="1" dirty="0" smtClean="0"/>
              <a:t>Saponification Property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85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458200" cy="4389120"/>
          </a:xfrm>
        </p:spPr>
        <p:txBody>
          <a:bodyPr/>
          <a:lstStyle/>
          <a:p>
            <a:r>
              <a:rPr lang="en-US" sz="6000" b="1" dirty="0"/>
              <a:t>Eicosanoids</a:t>
            </a:r>
            <a:r>
              <a:rPr lang="en-US" sz="6000" dirty="0"/>
              <a:t> has </a:t>
            </a:r>
            <a:r>
              <a:rPr lang="en-US" sz="6000" b="1" dirty="0">
                <a:solidFill>
                  <a:srgbClr val="C00000"/>
                </a:solidFill>
              </a:rPr>
              <a:t>very short half life </a:t>
            </a:r>
            <a:endParaRPr lang="en-US" sz="6000" b="1" dirty="0" smtClean="0">
              <a:solidFill>
                <a:srgbClr val="C00000"/>
              </a:solidFill>
            </a:endParaRPr>
          </a:p>
          <a:p>
            <a:r>
              <a:rPr lang="en-US" sz="6000" b="1" dirty="0" smtClean="0">
                <a:solidFill>
                  <a:srgbClr val="C00000"/>
                </a:solidFill>
              </a:rPr>
              <a:t>From </a:t>
            </a:r>
            <a:r>
              <a:rPr lang="en-US" sz="6000" b="1" dirty="0">
                <a:solidFill>
                  <a:srgbClr val="C00000"/>
                </a:solidFill>
              </a:rPr>
              <a:t>seconds to few 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Classification Of Eicosanoids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028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677400" cy="50292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Prostanoids : </a:t>
            </a:r>
            <a:r>
              <a:rPr lang="en-US" sz="4400" dirty="0" smtClean="0"/>
              <a:t>Obtained by </a:t>
            </a:r>
            <a:r>
              <a:rPr lang="en-US" sz="4400" b="1" dirty="0" smtClean="0">
                <a:solidFill>
                  <a:srgbClr val="C00000"/>
                </a:solidFill>
              </a:rPr>
              <a:t>Cycloxygenase System </a:t>
            </a:r>
            <a:r>
              <a:rPr lang="en-US" sz="4400" dirty="0" smtClean="0"/>
              <a:t>:</a:t>
            </a:r>
          </a:p>
          <a:p>
            <a:pPr lvl="2"/>
            <a:r>
              <a:rPr lang="en-US" sz="4100" b="1" dirty="0" smtClean="0"/>
              <a:t>Prostaglandin</a:t>
            </a:r>
          </a:p>
          <a:p>
            <a:pPr lvl="2"/>
            <a:r>
              <a:rPr lang="en-US" sz="4100" b="1" dirty="0" smtClean="0"/>
              <a:t>Prostacyclins</a:t>
            </a:r>
          </a:p>
          <a:p>
            <a:pPr lvl="2"/>
            <a:r>
              <a:rPr lang="en-US" sz="4100" b="1" dirty="0" smtClean="0"/>
              <a:t>Thromboxanes</a:t>
            </a:r>
          </a:p>
          <a:p>
            <a:pPr marL="914400" lvl="2" indent="0">
              <a:buNone/>
            </a:pPr>
            <a:endParaRPr lang="en-US" sz="4100" b="1" dirty="0" smtClean="0"/>
          </a:p>
          <a:p>
            <a:r>
              <a:rPr lang="en-US" sz="4400" b="1" dirty="0" smtClean="0"/>
              <a:t>Leukotrienes</a:t>
            </a:r>
            <a:r>
              <a:rPr lang="en-US" sz="4400" dirty="0" smtClean="0"/>
              <a:t> and </a:t>
            </a:r>
            <a:r>
              <a:rPr lang="en-US" sz="4400" b="1" dirty="0" smtClean="0"/>
              <a:t>Lipoxins</a:t>
            </a:r>
            <a:r>
              <a:rPr lang="en-US" sz="4400" b="1" dirty="0" smtClean="0">
                <a:solidFill>
                  <a:srgbClr val="C00000"/>
                </a:solidFill>
              </a:rPr>
              <a:t>  </a:t>
            </a:r>
            <a:r>
              <a:rPr lang="en-US" sz="4400" dirty="0" smtClean="0"/>
              <a:t>are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obtained by </a:t>
            </a:r>
            <a:r>
              <a:rPr lang="en-US" sz="4400" b="1" dirty="0" smtClean="0">
                <a:solidFill>
                  <a:srgbClr val="C00000"/>
                </a:solidFill>
              </a:rPr>
              <a:t>Lipoxygenase System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454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Grp="1" noChangeAspect="1"/>
          </p:cNvGraphicFramePr>
          <p:nvPr>
            <p:ph type="body" idx="1"/>
            <p:extLst/>
          </p:nvPr>
        </p:nvGraphicFramePr>
        <p:xfrm>
          <a:off x="0" y="1311275"/>
          <a:ext cx="9144000" cy="554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2" name="Точечный рисунок" r:id="rId3" imgW="7295238" imgH="3266667" progId="Paint.Picture">
                  <p:embed/>
                </p:oleObj>
              </mc:Choice>
              <mc:Fallback>
                <p:oleObj name="Точечный рисунок" r:id="rId3" imgW="7295238" imgH="32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11275"/>
                        <a:ext cx="9144000" cy="554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33600" y="457200"/>
            <a:ext cx="5410200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uk-UA" sz="4400">
                <a:solidFill>
                  <a:schemeClr val="tx2"/>
                </a:solidFill>
              </a:rPr>
              <a:t/>
            </a:r>
            <a:br>
              <a:rPr lang="uk-UA" sz="4400">
                <a:solidFill>
                  <a:schemeClr val="tx2"/>
                </a:solidFill>
              </a:rPr>
            </a:br>
            <a:endParaRPr lang="ru-RU" sz="4400">
              <a:solidFill>
                <a:schemeClr val="tx2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Prostaglandins are </a:t>
            </a:r>
            <a:r>
              <a:rPr lang="en-US" sz="4000" b="1" dirty="0" smtClean="0"/>
              <a:t>Derivative of Arachidonic acid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185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1. Prostaglandins </a:t>
            </a:r>
            <a:r>
              <a:rPr lang="en-US" sz="6000" b="1" dirty="0"/>
              <a:t>(</a:t>
            </a:r>
            <a:r>
              <a:rPr lang="en-US" sz="6000" b="1" dirty="0" smtClean="0"/>
              <a:t>PGs)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348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334000"/>
          </a:xfrm>
        </p:spPr>
        <p:txBody>
          <a:bodyPr>
            <a:normAutofit fontScale="92500"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Prostaglandins</a:t>
            </a:r>
            <a:r>
              <a:rPr lang="en-US" sz="5400" dirty="0" smtClean="0"/>
              <a:t> are type of </a:t>
            </a:r>
            <a:r>
              <a:rPr lang="en-US" sz="5400" b="1" dirty="0" smtClean="0"/>
              <a:t>Eicosanoids</a:t>
            </a:r>
            <a:r>
              <a:rPr lang="en-US" sz="5400" dirty="0" smtClean="0"/>
              <a:t>.</a:t>
            </a:r>
          </a:p>
          <a:p>
            <a:r>
              <a:rPr lang="en-US" sz="5400" b="1" dirty="0" smtClean="0"/>
              <a:t>PGs </a:t>
            </a:r>
            <a:r>
              <a:rPr lang="en-US" sz="5400" dirty="0" smtClean="0"/>
              <a:t>also termed as </a:t>
            </a:r>
            <a:r>
              <a:rPr lang="en-US" sz="5400" b="1" dirty="0" smtClean="0"/>
              <a:t>Prostanoids </a:t>
            </a:r>
          </a:p>
          <a:p>
            <a:r>
              <a:rPr lang="en-US" sz="5400" dirty="0" smtClean="0"/>
              <a:t>Since they are obtained from parent compound </a:t>
            </a:r>
            <a:r>
              <a:rPr lang="en-US" sz="5400" b="1" dirty="0" smtClean="0"/>
              <a:t>Prostanoic acid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Biosynthesis Of Prostaglandins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39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458200" cy="438912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Per day </a:t>
            </a:r>
            <a:r>
              <a:rPr lang="en-US" sz="5400" b="1" dirty="0"/>
              <a:t>1 mg </a:t>
            </a:r>
            <a:r>
              <a:rPr lang="en-US" sz="5400" dirty="0"/>
              <a:t>of </a:t>
            </a:r>
            <a:r>
              <a:rPr lang="en-US" sz="5400" b="1" dirty="0"/>
              <a:t>Prostaglandins </a:t>
            </a:r>
            <a:r>
              <a:rPr lang="en-US" sz="5400" b="1" dirty="0" smtClean="0"/>
              <a:t>are biosynthesized</a:t>
            </a:r>
            <a:r>
              <a:rPr lang="en-US" sz="5400" dirty="0" smtClean="0"/>
              <a:t> </a:t>
            </a:r>
            <a:r>
              <a:rPr lang="en-US" sz="5400" dirty="0"/>
              <a:t>in </a:t>
            </a:r>
            <a:r>
              <a:rPr lang="en-US" sz="5400" dirty="0" smtClean="0"/>
              <a:t>human </a:t>
            </a:r>
            <a:r>
              <a:rPr lang="en-US" sz="5400" dirty="0"/>
              <a:t>body.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292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Prostaglandins are derived </a:t>
            </a:r>
            <a:r>
              <a:rPr lang="en-US" sz="5400" dirty="0"/>
              <a:t>from </a:t>
            </a:r>
            <a:r>
              <a:rPr lang="en-US" sz="5400" b="1" dirty="0">
                <a:solidFill>
                  <a:srgbClr val="C00000"/>
                </a:solidFill>
              </a:rPr>
              <a:t>Arachidonic acid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5400" dirty="0"/>
              <a:t>by </a:t>
            </a:r>
            <a:r>
              <a:rPr lang="en-US" sz="5400" b="1" dirty="0"/>
              <a:t>Cycloxygenase system</a:t>
            </a:r>
            <a:r>
              <a:rPr lang="en-US" sz="54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506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91600" cy="5715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Phospholipid Lecithin </a:t>
            </a:r>
            <a:r>
              <a:rPr lang="en-US" sz="4800" dirty="0" smtClean="0"/>
              <a:t>releases </a:t>
            </a:r>
            <a:r>
              <a:rPr lang="en-US" sz="4800" b="1" dirty="0" smtClean="0"/>
              <a:t>Arachidonic acid </a:t>
            </a:r>
          </a:p>
          <a:p>
            <a:r>
              <a:rPr lang="en-US" sz="4800" b="1" dirty="0" smtClean="0"/>
              <a:t>Arachidonic acid </a:t>
            </a:r>
            <a:r>
              <a:rPr lang="en-US" sz="4800" dirty="0" smtClean="0"/>
              <a:t>is used for </a:t>
            </a:r>
            <a:r>
              <a:rPr lang="en-US" sz="4800" b="1" dirty="0" smtClean="0">
                <a:solidFill>
                  <a:srgbClr val="C00000"/>
                </a:solidFill>
              </a:rPr>
              <a:t>Prostanoic acid synthesis.</a:t>
            </a:r>
          </a:p>
          <a:p>
            <a:r>
              <a:rPr lang="en-US" sz="4800" b="1" dirty="0" smtClean="0"/>
              <a:t>Prostanoic acid </a:t>
            </a:r>
            <a:r>
              <a:rPr lang="en-US" sz="4800" dirty="0" smtClean="0"/>
              <a:t>then </a:t>
            </a:r>
            <a:r>
              <a:rPr lang="en-US" sz="4800" b="1" dirty="0" smtClean="0">
                <a:solidFill>
                  <a:srgbClr val="C00000"/>
                </a:solidFill>
              </a:rPr>
              <a:t>biosynthesizes Prostaglandin  </a:t>
            </a:r>
            <a:r>
              <a:rPr lang="en-US" sz="4800" dirty="0" smtClean="0"/>
              <a:t>in human body.</a:t>
            </a:r>
          </a:p>
        </p:txBody>
      </p:sp>
    </p:spTree>
    <p:extLst>
      <p:ext uri="{BB962C8B-B14F-4D97-AF65-F5344CB8AC3E}">
        <p14:creationId xmlns:p14="http://schemas.microsoft.com/office/powerpoint/2010/main" val="26718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Saponifiable Lipids Undergo Alkaline Hydrolysis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8839200" cy="4800600"/>
          </a:xfrm>
        </p:spPr>
        <p:txBody>
          <a:bodyPr>
            <a:noAutofit/>
          </a:bodyPr>
          <a:lstStyle/>
          <a:p>
            <a:r>
              <a:rPr lang="en-US" sz="2800" dirty="0"/>
              <a:t>A </a:t>
            </a:r>
            <a:r>
              <a:rPr lang="en-US" sz="2800" b="1" dirty="0"/>
              <a:t>saponifiable lipid</a:t>
            </a:r>
            <a:r>
              <a:rPr lang="en-US" sz="2800" dirty="0"/>
              <a:t> is one who undergo Saponification reaction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Saponification</a:t>
            </a:r>
            <a:r>
              <a:rPr lang="en-US" sz="2800" dirty="0"/>
              <a:t> is especially an </a:t>
            </a:r>
            <a:r>
              <a:rPr lang="en-US" sz="2800" b="1" dirty="0">
                <a:solidFill>
                  <a:srgbClr val="FF0000"/>
                </a:solidFill>
              </a:rPr>
              <a:t>Alkaline hydrolysis of Ester bond of  Fat or an Oil to form Soap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In saponification an </a:t>
            </a:r>
            <a:r>
              <a:rPr lang="en-US" sz="2800" b="1" dirty="0">
                <a:solidFill>
                  <a:srgbClr val="FF0000"/>
                </a:solidFill>
              </a:rPr>
              <a:t>Ester functional group</a:t>
            </a:r>
            <a:r>
              <a:rPr lang="en-US" sz="2800" dirty="0"/>
              <a:t> get </a:t>
            </a:r>
            <a:r>
              <a:rPr lang="en-US" sz="2800" b="1" dirty="0"/>
              <a:t>hydrolyzed</a:t>
            </a:r>
            <a:r>
              <a:rPr lang="en-US" sz="2800" dirty="0"/>
              <a:t> in presence of </a:t>
            </a:r>
            <a:r>
              <a:rPr lang="en-US" sz="2800" b="1" dirty="0"/>
              <a:t>Alkaline </a:t>
            </a:r>
            <a:r>
              <a:rPr lang="en-US" sz="2800" b="1" dirty="0" smtClean="0"/>
              <a:t>conditions (</a:t>
            </a:r>
            <a:r>
              <a:rPr lang="en-US" sz="2800" b="1" dirty="0" err="1"/>
              <a:t>NaOH</a:t>
            </a:r>
            <a:r>
              <a:rPr lang="en-US" sz="2800" b="1" dirty="0"/>
              <a:t>)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producing a </a:t>
            </a:r>
            <a:r>
              <a:rPr lang="en-US" sz="2800" b="1" dirty="0"/>
              <a:t>free alcohol and fatty acid salt (Soap)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013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Structure and </a:t>
            </a:r>
            <a:r>
              <a:rPr lang="en-US" b="1" dirty="0" smtClean="0"/>
              <a:t>Types Of </a:t>
            </a:r>
            <a:r>
              <a:rPr lang="en-US" b="1" dirty="0"/>
              <a:t>PGs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pbrwww5.apsu.edu/thompsonj/Anatomy%20&amp;%20Physiology/2020/2020%20Exam%20Reviews/Exam%202/prostagland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876800"/>
          </a:xfrm>
        </p:spPr>
        <p:txBody>
          <a:bodyPr>
            <a:noAutofit/>
          </a:bodyPr>
          <a:lstStyle/>
          <a:p>
            <a:r>
              <a:rPr lang="en-US" sz="4800" dirty="0" smtClean="0"/>
              <a:t>Prostaglandin structure is complex and possess: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Cyclopentane ring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Double bond</a:t>
            </a:r>
          </a:p>
          <a:p>
            <a:pPr lvl="1"/>
            <a:r>
              <a:rPr lang="en-US" sz="4800" b="1" dirty="0" smtClean="0">
                <a:solidFill>
                  <a:srgbClr val="C00000"/>
                </a:solidFill>
              </a:rPr>
              <a:t>Carboxylic and Hydroxyl groups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686800" cy="438912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A8243A"/>
                </a:solidFill>
              </a:rPr>
              <a:t>Prostaglandins</a:t>
            </a:r>
            <a:r>
              <a:rPr lang="en-US" sz="6600" b="1" dirty="0">
                <a:solidFill>
                  <a:srgbClr val="CC66FF"/>
                </a:solidFill>
              </a:rPr>
              <a:t> </a:t>
            </a:r>
            <a:r>
              <a:rPr lang="en-US" sz="6600" dirty="0"/>
              <a:t>contains </a:t>
            </a:r>
            <a:r>
              <a:rPr lang="en-US" sz="6600" dirty="0" smtClean="0"/>
              <a:t>a</a:t>
            </a:r>
          </a:p>
          <a:p>
            <a:r>
              <a:rPr lang="en-US" sz="6600" b="1" dirty="0" smtClean="0"/>
              <a:t>Cyclopentane </a:t>
            </a:r>
            <a:r>
              <a:rPr lang="en-US" sz="6600" b="1" dirty="0"/>
              <a:t>ring </a:t>
            </a:r>
            <a:r>
              <a:rPr lang="en-US" sz="6600" dirty="0"/>
              <a:t>with </a:t>
            </a:r>
            <a:r>
              <a:rPr lang="en-US" sz="6600" b="1" dirty="0" smtClean="0">
                <a:solidFill>
                  <a:srgbClr val="C00000"/>
                </a:solidFill>
              </a:rPr>
              <a:t>Hydroxyl groups </a:t>
            </a:r>
            <a:r>
              <a:rPr lang="en-US" sz="6600" dirty="0"/>
              <a:t>at </a:t>
            </a:r>
            <a:r>
              <a:rPr lang="en-US" sz="6600" b="1" dirty="0" smtClean="0">
                <a:solidFill>
                  <a:srgbClr val="C00000"/>
                </a:solidFill>
              </a:rPr>
              <a:t>C11 </a:t>
            </a:r>
            <a:r>
              <a:rPr lang="en-US" sz="6600" b="1" dirty="0">
                <a:solidFill>
                  <a:srgbClr val="C00000"/>
                </a:solidFill>
              </a:rPr>
              <a:t>and </a:t>
            </a:r>
            <a:r>
              <a:rPr lang="en-US" sz="6600" b="1" dirty="0" smtClean="0">
                <a:solidFill>
                  <a:srgbClr val="C00000"/>
                </a:solidFill>
              </a:rPr>
              <a:t>C15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4724400"/>
          </a:xfrm>
        </p:spPr>
        <p:txBody>
          <a:bodyPr>
            <a:normAutofit fontScale="25000" lnSpcReduction="20000"/>
          </a:bodyPr>
          <a:lstStyle/>
          <a:p>
            <a:r>
              <a:rPr lang="en-US" sz="18500" b="1" dirty="0" smtClean="0"/>
              <a:t>Prostaglandins (PG) are of  following Types:</a:t>
            </a:r>
          </a:p>
          <a:p>
            <a:pPr lvl="1"/>
            <a:r>
              <a:rPr lang="en-US" sz="17600" b="1" dirty="0" smtClean="0"/>
              <a:t>PG A</a:t>
            </a:r>
          </a:p>
          <a:p>
            <a:pPr lvl="1"/>
            <a:r>
              <a:rPr lang="en-US" sz="17600" b="1" dirty="0" smtClean="0"/>
              <a:t>PG B</a:t>
            </a:r>
          </a:p>
          <a:p>
            <a:pPr lvl="1"/>
            <a:r>
              <a:rPr lang="en-US" sz="17600" b="1" dirty="0" smtClean="0"/>
              <a:t>PG C</a:t>
            </a:r>
          </a:p>
          <a:p>
            <a:pPr lvl="1"/>
            <a:r>
              <a:rPr lang="en-US" sz="17600" b="1" dirty="0" smtClean="0"/>
              <a:t>PG D</a:t>
            </a:r>
          </a:p>
          <a:p>
            <a:pPr lvl="1"/>
            <a:r>
              <a:rPr lang="en-US" sz="17600" b="1" dirty="0" smtClean="0"/>
              <a:t>PG E</a:t>
            </a:r>
          </a:p>
          <a:p>
            <a:pPr lvl="1"/>
            <a:r>
              <a:rPr lang="en-US" sz="17600" b="1" dirty="0" smtClean="0"/>
              <a:t>PG F</a:t>
            </a:r>
          </a:p>
          <a:p>
            <a:pPr lvl="1"/>
            <a:r>
              <a:rPr lang="en-US" sz="17600" b="1" dirty="0" smtClean="0"/>
              <a:t>PG G</a:t>
            </a:r>
          </a:p>
          <a:p>
            <a:pPr lvl="1"/>
            <a:r>
              <a:rPr lang="en-US" sz="17600" b="1" dirty="0" smtClean="0"/>
              <a:t>PG H</a:t>
            </a:r>
            <a:endParaRPr lang="en-US" sz="17600" b="1" dirty="0"/>
          </a:p>
        </p:txBody>
      </p:sp>
    </p:spTree>
    <p:extLst>
      <p:ext uri="{BB962C8B-B14F-4D97-AF65-F5344CB8AC3E}">
        <p14:creationId xmlns:p14="http://schemas.microsoft.com/office/powerpoint/2010/main" val="23744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ipidlibrary.aocs.org/Lipids/eicprost/Fig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4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.tfd.com/ggse/60/gsed_0001_0021_0_img609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5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Occurrence/Distribution </a:t>
            </a:r>
            <a:r>
              <a:rPr lang="en-US" b="1" dirty="0"/>
              <a:t>Of PGs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Occurrence Of PGs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5334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Prostaglandin was </a:t>
            </a:r>
            <a:r>
              <a:rPr lang="en-US" sz="4400" b="1" dirty="0" smtClean="0"/>
              <a:t>first seen </a:t>
            </a:r>
            <a:r>
              <a:rPr lang="en-US" sz="4400" dirty="0" smtClean="0"/>
              <a:t>in </a:t>
            </a:r>
            <a:r>
              <a:rPr lang="en-US" sz="4400" b="1" dirty="0" smtClean="0">
                <a:solidFill>
                  <a:srgbClr val="C00000"/>
                </a:solidFill>
              </a:rPr>
              <a:t>Prostatic secretion </a:t>
            </a:r>
            <a:r>
              <a:rPr lang="en-US" sz="4400" dirty="0" smtClean="0"/>
              <a:t>and </a:t>
            </a:r>
            <a:r>
              <a:rPr lang="en-US" sz="4400" b="1" dirty="0" smtClean="0">
                <a:solidFill>
                  <a:srgbClr val="C00000"/>
                </a:solidFill>
              </a:rPr>
              <a:t>Semen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/>
              <a:t>Later</a:t>
            </a:r>
            <a:r>
              <a:rPr lang="en-US" sz="4400" dirty="0" smtClean="0"/>
              <a:t> it was </a:t>
            </a:r>
            <a:r>
              <a:rPr lang="en-US" sz="4400" b="1" dirty="0" smtClean="0"/>
              <a:t>found</a:t>
            </a:r>
            <a:r>
              <a:rPr lang="en-US" sz="4400" dirty="0" smtClean="0"/>
              <a:t> that </a:t>
            </a:r>
            <a:r>
              <a:rPr lang="en-US" sz="4400" b="1" dirty="0" smtClean="0">
                <a:solidFill>
                  <a:srgbClr val="C00000"/>
                </a:solidFill>
              </a:rPr>
              <a:t>Prostaglandins</a:t>
            </a:r>
            <a:r>
              <a:rPr lang="en-US" sz="4400" dirty="0" smtClean="0"/>
              <a:t> are </a:t>
            </a:r>
            <a:r>
              <a:rPr lang="en-US" sz="4400" b="1" dirty="0" smtClean="0">
                <a:solidFill>
                  <a:srgbClr val="C00000"/>
                </a:solidFill>
              </a:rPr>
              <a:t>ubiquitous </a:t>
            </a:r>
            <a:endParaRPr lang="en-US" sz="4400" dirty="0" smtClean="0"/>
          </a:p>
          <a:p>
            <a:r>
              <a:rPr lang="en-US" sz="4400" dirty="0" smtClean="0"/>
              <a:t>Present all over </a:t>
            </a:r>
            <a:r>
              <a:rPr lang="en-US" sz="4400" b="1" dirty="0" smtClean="0"/>
              <a:t>in human body tissues.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558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Functions OF Prostaglandins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16568"/>
            <a:ext cx="7772400" cy="6286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Lipid </a:t>
            </a:r>
            <a:r>
              <a:rPr lang="en-US" b="1" dirty="0" smtClean="0"/>
              <a:t>Based On Saponification</a:t>
            </a:r>
            <a:endParaRPr lang="en-US" b="1" dirty="0"/>
          </a:p>
        </p:txBody>
      </p:sp>
      <p:sp>
        <p:nvSpPr>
          <p:cNvPr id="332805" name="AutoShape 5"/>
          <p:cNvSpPr>
            <a:spLocks noChangeArrowheads="1"/>
          </p:cNvSpPr>
          <p:nvPr/>
        </p:nvSpPr>
        <p:spPr bwMode="auto">
          <a:xfrm>
            <a:off x="4152900" y="1657350"/>
            <a:ext cx="2400300" cy="400050"/>
          </a:xfrm>
          <a:prstGeom prst="bevel">
            <a:avLst>
              <a:gd name="adj" fmla="val 12500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100" b="1" dirty="0"/>
              <a:t>Lipids</a:t>
            </a:r>
          </a:p>
        </p:txBody>
      </p:sp>
      <p:sp>
        <p:nvSpPr>
          <p:cNvPr id="332807" name="AutoShape 7"/>
          <p:cNvSpPr>
            <a:spLocks noChangeArrowheads="1"/>
          </p:cNvSpPr>
          <p:nvPr/>
        </p:nvSpPr>
        <p:spPr bwMode="auto">
          <a:xfrm>
            <a:off x="5715000" y="2628900"/>
            <a:ext cx="2819400" cy="40005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100" dirty="0"/>
              <a:t>Nonsaponifiable</a:t>
            </a:r>
          </a:p>
        </p:txBody>
      </p:sp>
      <p:sp>
        <p:nvSpPr>
          <p:cNvPr id="332808" name="AutoShape 8"/>
          <p:cNvSpPr>
            <a:spLocks noChangeArrowheads="1"/>
          </p:cNvSpPr>
          <p:nvPr/>
        </p:nvSpPr>
        <p:spPr bwMode="auto">
          <a:xfrm>
            <a:off x="5105400" y="3600450"/>
            <a:ext cx="1447800" cy="40005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100" dirty="0"/>
              <a:t>Steroids</a:t>
            </a:r>
          </a:p>
        </p:txBody>
      </p:sp>
      <p:sp>
        <p:nvSpPr>
          <p:cNvPr id="332809" name="AutoShape 9"/>
          <p:cNvSpPr>
            <a:spLocks noChangeArrowheads="1"/>
          </p:cNvSpPr>
          <p:nvPr/>
        </p:nvSpPr>
        <p:spPr bwMode="auto">
          <a:xfrm>
            <a:off x="6934200" y="3600450"/>
            <a:ext cx="2362200" cy="400050"/>
          </a:xfrm>
          <a:prstGeom prst="bevel">
            <a:avLst>
              <a:gd name="adj" fmla="val 12500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950" dirty="0"/>
              <a:t>Prostaglandins</a:t>
            </a:r>
          </a:p>
        </p:txBody>
      </p:sp>
      <p:sp>
        <p:nvSpPr>
          <p:cNvPr id="332810" name="AutoShape 10"/>
          <p:cNvSpPr>
            <a:spLocks noChangeArrowheads="1"/>
          </p:cNvSpPr>
          <p:nvPr/>
        </p:nvSpPr>
        <p:spPr bwMode="auto">
          <a:xfrm>
            <a:off x="2057400" y="2743200"/>
            <a:ext cx="2819400" cy="514350"/>
          </a:xfrm>
          <a:prstGeom prst="bevel">
            <a:avLst>
              <a:gd name="adj" fmla="val 125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100" dirty="0">
                <a:solidFill>
                  <a:schemeClr val="bg1"/>
                </a:solidFill>
              </a:rPr>
              <a:t>Saponifiable</a:t>
            </a:r>
          </a:p>
        </p:txBody>
      </p:sp>
      <p:sp>
        <p:nvSpPr>
          <p:cNvPr id="332811" name="AutoShape 11"/>
          <p:cNvSpPr>
            <a:spLocks noChangeArrowheads="1"/>
          </p:cNvSpPr>
          <p:nvPr/>
        </p:nvSpPr>
        <p:spPr bwMode="auto">
          <a:xfrm>
            <a:off x="4038600" y="4171950"/>
            <a:ext cx="160020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100" dirty="0"/>
              <a:t>Complex</a:t>
            </a:r>
          </a:p>
        </p:txBody>
      </p:sp>
      <p:sp>
        <p:nvSpPr>
          <p:cNvPr id="332812" name="AutoShape 12"/>
          <p:cNvSpPr>
            <a:spLocks noChangeArrowheads="1"/>
          </p:cNvSpPr>
          <p:nvPr/>
        </p:nvSpPr>
        <p:spPr bwMode="auto">
          <a:xfrm>
            <a:off x="5562600" y="4972050"/>
            <a:ext cx="297180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1950" dirty="0"/>
              <a:t>Phosphoglycerides</a:t>
            </a:r>
          </a:p>
        </p:txBody>
      </p:sp>
      <p:sp>
        <p:nvSpPr>
          <p:cNvPr id="332813" name="AutoShape 13"/>
          <p:cNvSpPr>
            <a:spLocks noChangeArrowheads="1"/>
          </p:cNvSpPr>
          <p:nvPr/>
        </p:nvSpPr>
        <p:spPr bwMode="auto">
          <a:xfrm>
            <a:off x="3276600" y="4857750"/>
            <a:ext cx="207645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1950" dirty="0"/>
              <a:t>Sphingolipids</a:t>
            </a:r>
          </a:p>
        </p:txBody>
      </p:sp>
      <p:sp>
        <p:nvSpPr>
          <p:cNvPr id="332814" name="AutoShape 14"/>
          <p:cNvSpPr>
            <a:spLocks noChangeArrowheads="1"/>
          </p:cNvSpPr>
          <p:nvPr/>
        </p:nvSpPr>
        <p:spPr bwMode="auto">
          <a:xfrm>
            <a:off x="1676400" y="4114800"/>
            <a:ext cx="144780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100" dirty="0"/>
              <a:t>Simple</a:t>
            </a:r>
          </a:p>
        </p:txBody>
      </p:sp>
      <p:sp>
        <p:nvSpPr>
          <p:cNvPr id="332815" name="AutoShape 15"/>
          <p:cNvSpPr>
            <a:spLocks noChangeArrowheads="1"/>
          </p:cNvSpPr>
          <p:nvPr/>
        </p:nvSpPr>
        <p:spPr bwMode="auto">
          <a:xfrm>
            <a:off x="3048000" y="5486400"/>
            <a:ext cx="220980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1950" dirty="0"/>
              <a:t>Triglycerides</a:t>
            </a:r>
          </a:p>
        </p:txBody>
      </p:sp>
      <p:sp>
        <p:nvSpPr>
          <p:cNvPr id="332816" name="AutoShape 16"/>
          <p:cNvSpPr>
            <a:spLocks noChangeArrowheads="1"/>
          </p:cNvSpPr>
          <p:nvPr/>
        </p:nvSpPr>
        <p:spPr bwMode="auto">
          <a:xfrm>
            <a:off x="1143000" y="5486400"/>
            <a:ext cx="1447800" cy="40005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2100" dirty="0"/>
              <a:t>Waxes</a:t>
            </a:r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1905000" y="4514850"/>
            <a:ext cx="304800" cy="971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19" name="Line 19"/>
          <p:cNvSpPr>
            <a:spLocks noChangeShapeType="1"/>
          </p:cNvSpPr>
          <p:nvPr/>
        </p:nvSpPr>
        <p:spPr bwMode="auto">
          <a:xfrm>
            <a:off x="2438400" y="4514850"/>
            <a:ext cx="762000" cy="971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0" name="Line 20"/>
          <p:cNvSpPr>
            <a:spLocks noChangeShapeType="1"/>
          </p:cNvSpPr>
          <p:nvPr/>
        </p:nvSpPr>
        <p:spPr bwMode="auto">
          <a:xfrm flipH="1">
            <a:off x="2819400" y="3257550"/>
            <a:ext cx="457200" cy="857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1" name="Line 21"/>
          <p:cNvSpPr>
            <a:spLocks noChangeShapeType="1"/>
          </p:cNvSpPr>
          <p:nvPr/>
        </p:nvSpPr>
        <p:spPr bwMode="auto">
          <a:xfrm>
            <a:off x="3505200" y="3257550"/>
            <a:ext cx="9144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2" name="Line 22"/>
          <p:cNvSpPr>
            <a:spLocks noChangeShapeType="1"/>
          </p:cNvSpPr>
          <p:nvPr/>
        </p:nvSpPr>
        <p:spPr bwMode="auto">
          <a:xfrm flipH="1">
            <a:off x="4419600" y="4572000"/>
            <a:ext cx="228600" cy="28575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3" name="Line 23"/>
          <p:cNvSpPr>
            <a:spLocks noChangeShapeType="1"/>
          </p:cNvSpPr>
          <p:nvPr/>
        </p:nvSpPr>
        <p:spPr bwMode="auto">
          <a:xfrm>
            <a:off x="5257800" y="4572000"/>
            <a:ext cx="762000" cy="40005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4" name="Line 24"/>
          <p:cNvSpPr>
            <a:spLocks noChangeShapeType="1"/>
          </p:cNvSpPr>
          <p:nvPr/>
        </p:nvSpPr>
        <p:spPr bwMode="auto">
          <a:xfrm flipH="1">
            <a:off x="4114800" y="2057400"/>
            <a:ext cx="838200" cy="6858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>
            <a:off x="5257800" y="2057400"/>
            <a:ext cx="1066800" cy="5715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6" name="Line 26"/>
          <p:cNvSpPr>
            <a:spLocks noChangeShapeType="1"/>
          </p:cNvSpPr>
          <p:nvPr/>
        </p:nvSpPr>
        <p:spPr bwMode="auto">
          <a:xfrm flipH="1">
            <a:off x="6019800" y="3028950"/>
            <a:ext cx="914400" cy="571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  <p:sp>
        <p:nvSpPr>
          <p:cNvPr id="332827" name="Line 27"/>
          <p:cNvSpPr>
            <a:spLocks noChangeShapeType="1"/>
          </p:cNvSpPr>
          <p:nvPr/>
        </p:nvSpPr>
        <p:spPr bwMode="auto">
          <a:xfrm>
            <a:off x="7162800" y="3028950"/>
            <a:ext cx="762000" cy="571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953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dirty="0" smtClean="0"/>
              <a:t>Prostaglandins</a:t>
            </a:r>
            <a:r>
              <a:rPr lang="en-US" sz="5400" dirty="0" smtClean="0"/>
              <a:t> </a:t>
            </a:r>
            <a:r>
              <a:rPr lang="en-US" sz="5400" b="1" dirty="0" smtClean="0"/>
              <a:t>serve as </a:t>
            </a:r>
            <a:r>
              <a:rPr lang="en-US" sz="5400" b="1" dirty="0" smtClean="0">
                <a:solidFill>
                  <a:srgbClr val="C00000"/>
                </a:solidFill>
              </a:rPr>
              <a:t>Cell Signaling Agents</a:t>
            </a:r>
            <a:r>
              <a:rPr lang="en-US" sz="5400" dirty="0" smtClean="0"/>
              <a:t>/</a:t>
            </a:r>
            <a:r>
              <a:rPr lang="en-US" sz="5400" b="1" dirty="0" smtClean="0">
                <a:solidFill>
                  <a:srgbClr val="C00000"/>
                </a:solidFill>
              </a:rPr>
              <a:t>Local Hormones with.</a:t>
            </a:r>
          </a:p>
          <a:p>
            <a:pPr lvl="1"/>
            <a:r>
              <a:rPr lang="en-US" sz="5200" b="1" dirty="0" smtClean="0">
                <a:solidFill>
                  <a:srgbClr val="0070C0"/>
                </a:solidFill>
              </a:rPr>
              <a:t>Paracrine in action </a:t>
            </a:r>
            <a:r>
              <a:rPr lang="en-US" sz="5200" b="1" dirty="0" smtClean="0">
                <a:solidFill>
                  <a:srgbClr val="C00000"/>
                </a:solidFill>
              </a:rPr>
              <a:t>(</a:t>
            </a:r>
            <a:r>
              <a:rPr lang="en-US" sz="5200" b="1" dirty="0" smtClean="0"/>
              <a:t>act on sites closely where they are produced/ neighboring cells).</a:t>
            </a:r>
          </a:p>
          <a:p>
            <a:pPr lvl="1"/>
            <a:r>
              <a:rPr lang="en-US" sz="5200" b="1" dirty="0" smtClean="0">
                <a:solidFill>
                  <a:srgbClr val="0070C0"/>
                </a:solidFill>
              </a:rPr>
              <a:t>Autocrine in action</a:t>
            </a:r>
            <a:r>
              <a:rPr lang="en-US" sz="5200" dirty="0" smtClean="0">
                <a:solidFill>
                  <a:srgbClr val="0070C0"/>
                </a:solidFill>
              </a:rPr>
              <a:t>  </a:t>
            </a:r>
            <a:r>
              <a:rPr lang="en-US" sz="5200" dirty="0" smtClean="0"/>
              <a:t>that the </a:t>
            </a:r>
            <a:r>
              <a:rPr lang="en-US" sz="5200" b="1" dirty="0" smtClean="0">
                <a:solidFill>
                  <a:srgbClr val="C00000"/>
                </a:solidFill>
              </a:rPr>
              <a:t>sites where they are produced.</a:t>
            </a:r>
            <a:endParaRPr lang="en-US" sz="5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9144000" cy="54102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PGs exert their function through </a:t>
            </a:r>
            <a:r>
              <a:rPr lang="en-US" sz="5400" b="1" dirty="0" smtClean="0">
                <a:solidFill>
                  <a:srgbClr val="C00000"/>
                </a:solidFill>
              </a:rPr>
              <a:t>G-Protein linked membrane receptors</a:t>
            </a:r>
            <a:r>
              <a:rPr lang="en-US" sz="5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7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Prostaglandins have </a:t>
            </a:r>
            <a:r>
              <a:rPr lang="en-US" sz="6600" b="1" dirty="0"/>
              <a:t>diverse functions on many </a:t>
            </a:r>
            <a:r>
              <a:rPr lang="en-US" sz="6600" b="1" dirty="0" smtClean="0"/>
              <a:t>tissues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91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915400" cy="6096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Action of one PG </a:t>
            </a:r>
            <a:r>
              <a:rPr lang="en-US" sz="6000" dirty="0" smtClean="0"/>
              <a:t>is </a:t>
            </a:r>
            <a:r>
              <a:rPr lang="en-US" sz="6000" b="1" dirty="0" smtClean="0"/>
              <a:t>different in different tissues.</a:t>
            </a:r>
          </a:p>
          <a:p>
            <a:r>
              <a:rPr lang="en-US" sz="6000" dirty="0" smtClean="0"/>
              <a:t>Sometimes PGs bring out </a:t>
            </a:r>
            <a:r>
              <a:rPr lang="en-US" sz="6000" b="1" dirty="0" smtClean="0"/>
              <a:t>opposing action in same tissue.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997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971800" y="2590800"/>
            <a:ext cx="3048000" cy="144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439271" y="4952999"/>
            <a:ext cx="3827929" cy="141700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28600" y="606424"/>
            <a:ext cx="3771900" cy="10699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2743200"/>
            <a:ext cx="25908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Help in Parturition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5562600" y="4753850"/>
            <a:ext cx="3314700" cy="161615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Produces pain,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inflammation and Fever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553200" y="2743200"/>
            <a:ext cx="25908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181600" y="454968"/>
            <a:ext cx="3695700" cy="114523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Inhibits </a:t>
            </a:r>
            <a:r>
              <a:rPr lang="en-US" sz="2400" b="1" dirty="0" err="1" smtClean="0">
                <a:solidFill>
                  <a:schemeClr val="bg1"/>
                </a:solidFill>
              </a:rPr>
              <a:t>Gastic</a:t>
            </a:r>
            <a:r>
              <a:rPr lang="en-US" sz="2400" b="1" dirty="0" smtClean="0">
                <a:solidFill>
                  <a:schemeClr val="bg1"/>
                </a:solidFill>
              </a:rPr>
              <a:t> secretion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71800" y="2819400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 OF </a:t>
            </a:r>
            <a:r>
              <a:rPr lang="en-US" sz="2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Prostaglandins</a:t>
            </a:r>
            <a:endParaRPr lang="en-US" sz="2400" b="1" i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39271" y="845402"/>
            <a:ext cx="3124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R</a:t>
            </a:r>
            <a:r>
              <a:rPr lang="en-US" sz="2400" b="1" dirty="0" smtClean="0">
                <a:solidFill>
                  <a:schemeClr val="bg1"/>
                </a:solidFill>
              </a:rPr>
              <a:t>egulate Blood Pressure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066800" y="5001993"/>
            <a:ext cx="30480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Bronchodilation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515100" y="2896344"/>
            <a:ext cx="2628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Promotes Kidney Function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H="1" flipV="1">
            <a:off x="3601571" y="1700026"/>
            <a:ext cx="838200" cy="89077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V="1">
            <a:off x="4800600" y="16002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 flipV="1">
            <a:off x="4724400" y="40386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V="1">
            <a:off x="3505200" y="40386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6019800" y="3276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2590800" y="3276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240056" y="-6825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1.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066800" y="20955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2</a:t>
            </a:r>
            <a:r>
              <a:rPr lang="en-US" sz="2000" b="1" dirty="0"/>
              <a:t>.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114550" y="423063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3</a:t>
            </a:r>
            <a:r>
              <a:rPr lang="en-US" sz="2000" b="1" dirty="0"/>
              <a:t>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400800" y="-68252"/>
            <a:ext cx="72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4.</a:t>
            </a:r>
            <a:endParaRPr lang="en-US" sz="2800" b="1" dirty="0"/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71229" y="206758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5.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705599" y="4217183"/>
            <a:ext cx="66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5711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/>
      <p:bldP spid="2065" grpId="0"/>
    </p:bld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1.Role Of PGs In Blood Vessels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68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PGs Regulate Blood Pressure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658" y="1676400"/>
            <a:ext cx="9176657" cy="438912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PG A and PG E </a:t>
            </a:r>
            <a:r>
              <a:rPr lang="en-US" sz="4400" dirty="0" smtClean="0"/>
              <a:t>are </a:t>
            </a:r>
            <a:r>
              <a:rPr lang="en-US" sz="4400" b="1" dirty="0" smtClean="0"/>
              <a:t>Vasodilators.</a:t>
            </a:r>
            <a:endParaRPr lang="en-US" sz="4400" dirty="0" smtClean="0"/>
          </a:p>
          <a:p>
            <a:r>
              <a:rPr lang="en-US" sz="4400" b="1" dirty="0" smtClean="0"/>
              <a:t>PGs</a:t>
            </a:r>
            <a:r>
              <a:rPr lang="en-US" sz="4400" dirty="0" smtClean="0"/>
              <a:t> </a:t>
            </a:r>
            <a:r>
              <a:rPr lang="en-US" sz="4400" b="1" dirty="0" smtClean="0">
                <a:solidFill>
                  <a:srgbClr val="C00000"/>
                </a:solidFill>
              </a:rPr>
              <a:t>lowers the blood pressure by:</a:t>
            </a:r>
          </a:p>
          <a:p>
            <a:pPr lvl="1"/>
            <a:r>
              <a:rPr lang="en-US" sz="4200" b="1" dirty="0"/>
              <a:t>I</a:t>
            </a:r>
            <a:r>
              <a:rPr lang="en-US" sz="4200" b="1" dirty="0" smtClean="0"/>
              <a:t>ncreasing blood flow </a:t>
            </a:r>
            <a:r>
              <a:rPr lang="en-US" sz="4200" dirty="0" smtClean="0"/>
              <a:t>and</a:t>
            </a:r>
          </a:p>
          <a:p>
            <a:pPr lvl="1"/>
            <a:r>
              <a:rPr lang="en-US" sz="4200" b="1" dirty="0" smtClean="0">
                <a:solidFill>
                  <a:srgbClr val="C00000"/>
                </a:solidFill>
              </a:rPr>
              <a:t>Decreasing vascular  resistance</a:t>
            </a:r>
            <a:r>
              <a:rPr lang="en-US" sz="4200" dirty="0" smtClean="0"/>
              <a:t> in blood vessels.</a:t>
            </a:r>
          </a:p>
        </p:txBody>
      </p:sp>
    </p:spTree>
    <p:extLst>
      <p:ext uri="{BB962C8B-B14F-4D97-AF65-F5344CB8AC3E}">
        <p14:creationId xmlns:p14="http://schemas.microsoft.com/office/powerpoint/2010/main" val="2161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70120"/>
          </a:xfrm>
        </p:spPr>
        <p:txBody>
          <a:bodyPr/>
          <a:lstStyle/>
          <a:p>
            <a:r>
              <a:rPr lang="en-US" sz="5400" dirty="0"/>
              <a:t>PGs  are used </a:t>
            </a:r>
            <a:r>
              <a:rPr lang="en-US" sz="5400" b="1" dirty="0"/>
              <a:t>T</a:t>
            </a:r>
            <a:r>
              <a:rPr lang="en-US" sz="5400" b="1" dirty="0" smtClean="0"/>
              <a:t>herapeutically </a:t>
            </a:r>
            <a:r>
              <a:rPr lang="en-US" sz="5400" b="1" dirty="0"/>
              <a:t>in treating </a:t>
            </a:r>
            <a:r>
              <a:rPr lang="en-US" sz="5400" b="1" dirty="0" smtClean="0"/>
              <a:t>Hypertension</a:t>
            </a:r>
            <a:r>
              <a:rPr lang="en-US" sz="5400" b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Prostaglandin occur at Platelets</a:t>
            </a:r>
            <a:br>
              <a:rPr lang="en-US" sz="6600" b="1" dirty="0" smtClean="0"/>
            </a:br>
            <a:r>
              <a:rPr lang="en-US" sz="6600" b="1" dirty="0" smtClean="0"/>
              <a:t> </a:t>
            </a:r>
            <a:r>
              <a:rPr lang="en-US" sz="6600" b="1" dirty="0">
                <a:solidFill>
                  <a:srgbClr val="C00000"/>
                </a:solidFill>
              </a:rPr>
              <a:t>I</a:t>
            </a:r>
            <a:r>
              <a:rPr lang="en-US" sz="6600" b="1" dirty="0" smtClean="0">
                <a:solidFill>
                  <a:srgbClr val="C00000"/>
                </a:solidFill>
              </a:rPr>
              <a:t>nhibits Platelet Aggregation </a:t>
            </a:r>
            <a:br>
              <a:rPr lang="en-US" sz="6600" b="1" dirty="0" smtClean="0">
                <a:solidFill>
                  <a:srgbClr val="C00000"/>
                </a:solidFill>
              </a:rPr>
            </a:br>
            <a:r>
              <a:rPr lang="en-US" sz="6600" b="1" dirty="0" smtClean="0"/>
              <a:t>and </a:t>
            </a:r>
            <a:br>
              <a:rPr lang="en-US" sz="6600" b="1" dirty="0" smtClean="0"/>
            </a:br>
            <a:r>
              <a:rPr lang="en-US" sz="6600" b="1" dirty="0" smtClean="0">
                <a:solidFill>
                  <a:srgbClr val="0070C0"/>
                </a:solidFill>
              </a:rPr>
              <a:t>Thrombus formation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686800" cy="8572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Study Of Various Classes Of Lipids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21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2. PGs </a:t>
            </a:r>
            <a:r>
              <a:rPr lang="en-US" b="1" dirty="0"/>
              <a:t>Has Role in Uterus At The Time Of Parturition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4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PG naturally  </a:t>
            </a:r>
            <a:r>
              <a:rPr lang="en-US" sz="5400" b="1" dirty="0" smtClean="0">
                <a:solidFill>
                  <a:srgbClr val="C00000"/>
                </a:solidFill>
              </a:rPr>
              <a:t>increases uterine </a:t>
            </a:r>
            <a:r>
              <a:rPr lang="en-US" sz="5400" b="1" dirty="0" smtClean="0"/>
              <a:t>contraction of smooth muscles </a:t>
            </a:r>
            <a:r>
              <a:rPr lang="en-US" sz="5400" dirty="0" smtClean="0"/>
              <a:t>which</a:t>
            </a:r>
            <a:r>
              <a:rPr lang="en-US" sz="5400" b="1" dirty="0" smtClean="0"/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induces </a:t>
            </a:r>
            <a:r>
              <a:rPr lang="en-US" sz="5400" dirty="0" smtClean="0"/>
              <a:t>the </a:t>
            </a:r>
            <a:r>
              <a:rPr lang="en-US" sz="5400" b="1" dirty="0" smtClean="0"/>
              <a:t>delivery of baby</a:t>
            </a:r>
            <a:r>
              <a:rPr lang="en-US" sz="5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77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372600" cy="4160520"/>
          </a:xfrm>
        </p:spPr>
        <p:txBody>
          <a:bodyPr>
            <a:noAutofit/>
          </a:bodyPr>
          <a:lstStyle/>
          <a:p>
            <a:r>
              <a:rPr lang="en-US" sz="4800" dirty="0"/>
              <a:t>PGs can be </a:t>
            </a:r>
            <a:r>
              <a:rPr lang="en-US" sz="4800" b="1" dirty="0">
                <a:solidFill>
                  <a:srgbClr val="C00000"/>
                </a:solidFill>
              </a:rPr>
              <a:t>therapeutically used </a:t>
            </a:r>
            <a:r>
              <a:rPr lang="en-US" sz="4800" dirty="0"/>
              <a:t>as </a:t>
            </a:r>
            <a:r>
              <a:rPr lang="en-US" sz="4800" b="1" dirty="0">
                <a:solidFill>
                  <a:srgbClr val="C00000"/>
                </a:solidFill>
              </a:rPr>
              <a:t>A</a:t>
            </a:r>
            <a:r>
              <a:rPr lang="en-US" sz="4800" b="1" dirty="0" smtClean="0">
                <a:solidFill>
                  <a:srgbClr val="C00000"/>
                </a:solidFill>
              </a:rPr>
              <a:t>bortificients</a:t>
            </a:r>
            <a:r>
              <a:rPr lang="en-US" sz="4800" dirty="0" smtClean="0"/>
              <a:t> </a:t>
            </a:r>
            <a:r>
              <a:rPr lang="en-US" sz="4800" dirty="0"/>
              <a:t>during </a:t>
            </a:r>
            <a:r>
              <a:rPr lang="en-US" sz="4800" b="1" dirty="0"/>
              <a:t>Medical Termination of </a:t>
            </a:r>
            <a:r>
              <a:rPr lang="en-US" sz="4800" b="1" dirty="0" smtClean="0"/>
              <a:t>Pregnancies </a:t>
            </a:r>
            <a:r>
              <a:rPr lang="en-US" sz="4800" dirty="0" smtClean="0"/>
              <a:t>(</a:t>
            </a:r>
            <a:r>
              <a:rPr lang="en-US" sz="4800" dirty="0"/>
              <a:t>MTPs</a:t>
            </a:r>
            <a:r>
              <a:rPr lang="en-US" sz="4800" dirty="0" smtClean="0"/>
              <a:t>). </a:t>
            </a:r>
          </a:p>
          <a:p>
            <a:r>
              <a:rPr lang="en-US" sz="4800" dirty="0" smtClean="0"/>
              <a:t>PGs also </a:t>
            </a:r>
            <a:r>
              <a:rPr lang="en-US" sz="4800" dirty="0"/>
              <a:t>arrests </a:t>
            </a:r>
            <a:r>
              <a:rPr lang="en-US" sz="4800" b="1" dirty="0">
                <a:solidFill>
                  <a:srgbClr val="C00000"/>
                </a:solidFill>
              </a:rPr>
              <a:t>postpartum hemorrhage</a:t>
            </a:r>
            <a:r>
              <a:rPr lang="en-US" sz="4800" b="1" dirty="0"/>
              <a:t>.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016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3. Role </a:t>
            </a:r>
            <a:r>
              <a:rPr lang="en-US" b="1" dirty="0"/>
              <a:t>Of Prostaglandins In Lungs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7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PGs in Lungs serve as </a:t>
            </a:r>
            <a:r>
              <a:rPr lang="en-US" sz="4400" b="1" dirty="0"/>
              <a:t>B</a:t>
            </a:r>
            <a:r>
              <a:rPr lang="en-US" sz="4400" b="1" dirty="0" smtClean="0"/>
              <a:t>ronchodilators</a:t>
            </a:r>
            <a:r>
              <a:rPr lang="en-US" sz="4400" dirty="0" smtClean="0"/>
              <a:t> and </a:t>
            </a:r>
            <a:r>
              <a:rPr lang="en-US" sz="4400" b="1" dirty="0" smtClean="0"/>
              <a:t>Bronchoconstrictor</a:t>
            </a:r>
            <a:r>
              <a:rPr lang="en-US" sz="4400" dirty="0" smtClean="0"/>
              <a:t> of Lungs.</a:t>
            </a:r>
          </a:p>
          <a:p>
            <a:pPr marL="0" indent="0">
              <a:buNone/>
            </a:pPr>
            <a:endParaRPr lang="en-US" sz="4400" dirty="0" smtClean="0"/>
          </a:p>
          <a:p>
            <a:pPr lvl="1"/>
            <a:r>
              <a:rPr lang="en-US" sz="4800" b="1" dirty="0">
                <a:solidFill>
                  <a:srgbClr val="C00000"/>
                </a:solidFill>
              </a:rPr>
              <a:t>PG E-Bronchodilator</a:t>
            </a:r>
          </a:p>
          <a:p>
            <a:pPr lvl="1"/>
            <a:r>
              <a:rPr lang="en-US" sz="4800" b="1" dirty="0"/>
              <a:t>PG F- </a:t>
            </a:r>
            <a:r>
              <a:rPr lang="en-US" sz="4800" b="1" dirty="0" smtClean="0"/>
              <a:t>Bronchoconstrictor </a:t>
            </a:r>
          </a:p>
        </p:txBody>
      </p:sp>
    </p:spTree>
    <p:extLst>
      <p:ext uri="{BB962C8B-B14F-4D97-AF65-F5344CB8AC3E}">
        <p14:creationId xmlns:p14="http://schemas.microsoft.com/office/powerpoint/2010/main" val="99097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PG E is used in </a:t>
            </a:r>
            <a:r>
              <a:rPr lang="en-US" sz="6000" b="1" dirty="0">
                <a:solidFill>
                  <a:srgbClr val="0070C0"/>
                </a:solidFill>
              </a:rPr>
              <a:t>treatment of Bronchial </a:t>
            </a:r>
            <a:r>
              <a:rPr lang="en-US" sz="6000" b="1" dirty="0" smtClean="0">
                <a:solidFill>
                  <a:srgbClr val="0070C0"/>
                </a:solidFill>
              </a:rPr>
              <a:t>Asthma</a:t>
            </a:r>
            <a:r>
              <a:rPr lang="en-US" sz="6000" b="1" dirty="0">
                <a:solidFill>
                  <a:srgbClr val="0070C0"/>
                </a:solidFill>
              </a:rPr>
              <a:t>.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588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4. Role Of Prostaglandin </a:t>
            </a:r>
            <a:r>
              <a:rPr lang="en-US" b="1" dirty="0"/>
              <a:t>In GIT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102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Prostaglandin in stomach </a:t>
            </a:r>
            <a:r>
              <a:rPr lang="en-US" sz="4800" b="1" dirty="0" smtClean="0">
                <a:solidFill>
                  <a:srgbClr val="C00000"/>
                </a:solidFill>
              </a:rPr>
              <a:t>increases its motility </a:t>
            </a:r>
            <a:r>
              <a:rPr lang="en-US" sz="4800" dirty="0" smtClean="0"/>
              <a:t>and </a:t>
            </a:r>
            <a:r>
              <a:rPr lang="en-US" sz="4800" b="1" dirty="0" smtClean="0"/>
              <a:t>inhibits gastric secretion of HCL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 smtClean="0"/>
          </a:p>
          <a:p>
            <a:r>
              <a:rPr lang="en-US" sz="4800" dirty="0" smtClean="0"/>
              <a:t>PG is used in </a:t>
            </a:r>
            <a:r>
              <a:rPr lang="en-US" sz="4800" b="1" dirty="0" smtClean="0">
                <a:solidFill>
                  <a:srgbClr val="C00000"/>
                </a:solidFill>
              </a:rPr>
              <a:t>treatment of gastric ulcers.</a:t>
            </a:r>
          </a:p>
        </p:txBody>
      </p:sp>
    </p:spTree>
    <p:extLst>
      <p:ext uri="{BB962C8B-B14F-4D97-AF65-F5344CB8AC3E}">
        <p14:creationId xmlns:p14="http://schemas.microsoft.com/office/powerpoint/2010/main" val="38408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0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5. Role Of Prostaglandins </a:t>
            </a:r>
            <a:r>
              <a:rPr lang="en-US" b="1" dirty="0"/>
              <a:t>in Kidneys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4950" b="1" dirty="0"/>
              <a:t>Study Of Derived Lipids</a:t>
            </a:r>
          </a:p>
        </p:txBody>
      </p:sp>
    </p:spTree>
    <p:extLst>
      <p:ext uri="{BB962C8B-B14F-4D97-AF65-F5344CB8AC3E}">
        <p14:creationId xmlns:p14="http://schemas.microsoft.com/office/powerpoint/2010/main" val="15630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9144000" cy="5029200"/>
          </a:xfrm>
        </p:spPr>
        <p:txBody>
          <a:bodyPr>
            <a:normAutofit lnSpcReduction="10000"/>
          </a:bodyPr>
          <a:lstStyle/>
          <a:p>
            <a:r>
              <a:rPr lang="en-US" sz="5400" dirty="0" smtClean="0"/>
              <a:t>PGs  in Kidneys </a:t>
            </a:r>
            <a:r>
              <a:rPr lang="en-US" sz="5400" b="1" dirty="0" smtClean="0">
                <a:solidFill>
                  <a:srgbClr val="C00000"/>
                </a:solidFill>
              </a:rPr>
              <a:t>increases GFR </a:t>
            </a:r>
            <a:r>
              <a:rPr lang="en-US" sz="5400" dirty="0" smtClean="0"/>
              <a:t>and </a:t>
            </a:r>
            <a:r>
              <a:rPr lang="en-US" sz="5400" b="1" dirty="0" smtClean="0"/>
              <a:t>promotes urine formation </a:t>
            </a:r>
            <a:r>
              <a:rPr lang="en-US" sz="5400" dirty="0" smtClean="0"/>
              <a:t>and </a:t>
            </a:r>
            <a:r>
              <a:rPr lang="en-US" sz="5400" b="1" dirty="0" smtClean="0"/>
              <a:t>urine out put.</a:t>
            </a:r>
          </a:p>
          <a:p>
            <a:pPr marL="0" indent="0">
              <a:buNone/>
            </a:pPr>
            <a:endParaRPr lang="en-US" sz="5400" b="1" dirty="0" smtClean="0"/>
          </a:p>
          <a:p>
            <a:r>
              <a:rPr lang="en-US" sz="5400" dirty="0" smtClean="0"/>
              <a:t>Thus helps in </a:t>
            </a:r>
            <a:r>
              <a:rPr lang="en-US" sz="5400" b="1" dirty="0" smtClean="0">
                <a:solidFill>
                  <a:srgbClr val="C00000"/>
                </a:solidFill>
              </a:rPr>
              <a:t>removing waste out of the body</a:t>
            </a:r>
            <a:r>
              <a:rPr lang="en-US" sz="5400" dirty="0" smtClean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0426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PGs Regulate Sleep and Wake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229600" cy="438912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Use of PG D2 promotes Sleep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3200"/>
            <a:ext cx="8534400" cy="1143000"/>
          </a:xfrm>
        </p:spPr>
        <p:txBody>
          <a:bodyPr/>
          <a:lstStyle/>
          <a:p>
            <a:pPr algn="ctr"/>
            <a:r>
              <a:rPr lang="en-US" b="1" dirty="0" smtClean="0"/>
              <a:t>6.Effect </a:t>
            </a:r>
            <a:r>
              <a:rPr lang="en-US" b="1" dirty="0"/>
              <a:t>Of PGs on Metabolism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2578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PGs </a:t>
            </a:r>
            <a:r>
              <a:rPr lang="en-US" sz="4000" b="1" dirty="0">
                <a:solidFill>
                  <a:srgbClr val="C00000"/>
                </a:solidFill>
              </a:rPr>
              <a:t>D</a:t>
            </a:r>
            <a:r>
              <a:rPr lang="en-US" sz="4000" b="1" dirty="0" smtClean="0">
                <a:solidFill>
                  <a:srgbClr val="C00000"/>
                </a:solidFill>
              </a:rPr>
              <a:t>ecreases </a:t>
            </a:r>
            <a:r>
              <a:rPr lang="en-US" sz="4000" b="1" dirty="0">
                <a:solidFill>
                  <a:srgbClr val="C00000"/>
                </a:solidFill>
              </a:rPr>
              <a:t>L</a:t>
            </a:r>
            <a:r>
              <a:rPr lang="en-US" sz="4000" b="1" dirty="0" smtClean="0">
                <a:solidFill>
                  <a:srgbClr val="C00000"/>
                </a:solidFill>
              </a:rPr>
              <a:t>ipolysis </a:t>
            </a:r>
            <a:r>
              <a:rPr lang="en-US" sz="4000" dirty="0" smtClean="0"/>
              <a:t>(breakdown of TAG).</a:t>
            </a:r>
          </a:p>
          <a:p>
            <a:r>
              <a:rPr lang="en-US" sz="4000" dirty="0" smtClean="0"/>
              <a:t>PGs </a:t>
            </a:r>
            <a:r>
              <a:rPr lang="en-US" sz="4000" b="1" dirty="0">
                <a:solidFill>
                  <a:srgbClr val="C00000"/>
                </a:solidFill>
              </a:rPr>
              <a:t>i</a:t>
            </a:r>
            <a:r>
              <a:rPr lang="en-US" sz="4000" b="1" dirty="0" smtClean="0">
                <a:solidFill>
                  <a:srgbClr val="C00000"/>
                </a:solidFill>
              </a:rPr>
              <a:t>ncreases Glycogenesis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PGs </a:t>
            </a:r>
            <a:r>
              <a:rPr lang="en-US" sz="4000" b="1" dirty="0" smtClean="0">
                <a:solidFill>
                  <a:srgbClr val="C00000"/>
                </a:solidFill>
              </a:rPr>
              <a:t>promotes  Steroidogenesis </a:t>
            </a:r>
            <a:r>
              <a:rPr lang="en-US" sz="4000" dirty="0" smtClean="0"/>
              <a:t>(Biosynthesis of Steroid hormones)</a:t>
            </a:r>
          </a:p>
          <a:p>
            <a:r>
              <a:rPr lang="en-US" sz="4000" dirty="0"/>
              <a:t>PGs </a:t>
            </a:r>
            <a:r>
              <a:rPr lang="en-US" sz="4000" b="1" dirty="0"/>
              <a:t>promotes mobilization of ionic Calcium </a:t>
            </a:r>
            <a:r>
              <a:rPr lang="en-US" sz="4000" dirty="0"/>
              <a:t>from bones.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4968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</a:t>
            </a:r>
            <a:r>
              <a:rPr lang="en-US" sz="5400" b="1" dirty="0" smtClean="0"/>
              <a:t>roduction of PGs </a:t>
            </a:r>
            <a:br>
              <a:rPr lang="en-US" sz="5400" b="1" dirty="0" smtClean="0"/>
            </a:br>
            <a:r>
              <a:rPr lang="en-US" sz="5400" b="1" dirty="0" smtClean="0"/>
              <a:t>Promote </a:t>
            </a:r>
            <a:br>
              <a:rPr lang="en-US" sz="5400" b="1" dirty="0" smtClean="0"/>
            </a:br>
            <a:r>
              <a:rPr lang="en-US" sz="5400" b="1" dirty="0" smtClean="0"/>
              <a:t>Fever , Pain , </a:t>
            </a:r>
            <a:r>
              <a:rPr lang="en-US" sz="5400" b="1" dirty="0"/>
              <a:t>N</a:t>
            </a:r>
            <a:r>
              <a:rPr lang="en-US" sz="5400" b="1" dirty="0" smtClean="0"/>
              <a:t>ausea </a:t>
            </a:r>
            <a:r>
              <a:rPr lang="en-US" sz="5400" b="1" dirty="0"/>
              <a:t>V</a:t>
            </a:r>
            <a:r>
              <a:rPr lang="en-US" sz="5400" b="1" dirty="0" smtClean="0"/>
              <a:t>omiting and Inflammation </a:t>
            </a:r>
            <a:br>
              <a:rPr lang="en-US" sz="5400" b="1" dirty="0" smtClean="0"/>
            </a:br>
            <a:r>
              <a:rPr lang="en-US" sz="5400" b="1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865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Role Of PGs </a:t>
            </a:r>
            <a:br>
              <a:rPr lang="en-US" b="1" dirty="0" smtClean="0"/>
            </a:br>
            <a:r>
              <a:rPr lang="en-US" b="1" dirty="0" smtClean="0"/>
              <a:t>In Immunity And Inflammation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r>
              <a:rPr lang="en-US" sz="4000" dirty="0" smtClean="0"/>
              <a:t>Prostaglandins are produced in more amounts at the time of :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Fever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Pain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Nausea and Vomiting</a:t>
            </a:r>
          </a:p>
          <a:p>
            <a:pPr lvl="1"/>
            <a:r>
              <a:rPr lang="en-US" sz="4000" b="1" dirty="0" smtClean="0">
                <a:solidFill>
                  <a:srgbClr val="C00000"/>
                </a:solidFill>
              </a:rPr>
              <a:t>Inflammation</a:t>
            </a:r>
          </a:p>
          <a:p>
            <a:r>
              <a:rPr lang="en-US" sz="4000" b="1" dirty="0"/>
              <a:t>P</a:t>
            </a:r>
            <a:r>
              <a:rPr lang="en-US" sz="4000" b="1" dirty="0" smtClean="0"/>
              <a:t>rovide non specific immunity to body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702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601200" cy="5029200"/>
          </a:xfrm>
        </p:spPr>
        <p:txBody>
          <a:bodyPr>
            <a:noAutofit/>
          </a:bodyPr>
          <a:lstStyle/>
          <a:p>
            <a:r>
              <a:rPr lang="en-US" sz="6600" dirty="0" smtClean="0"/>
              <a:t>PGs are more produced in inflammatory disorders like </a:t>
            </a:r>
            <a:r>
              <a:rPr lang="en-US" sz="6600" b="1" dirty="0" smtClean="0">
                <a:solidFill>
                  <a:srgbClr val="C00000"/>
                </a:solidFill>
              </a:rPr>
              <a:t>Rheumatoid Arthritis.</a:t>
            </a:r>
            <a:endParaRPr 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8991600" cy="5181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Drugs like </a:t>
            </a:r>
            <a:r>
              <a:rPr lang="en-US" sz="4800" b="1" dirty="0" smtClean="0">
                <a:solidFill>
                  <a:srgbClr val="C00000"/>
                </a:solidFill>
              </a:rPr>
              <a:t>NSAIDs  </a:t>
            </a:r>
            <a:r>
              <a:rPr lang="en-US" sz="4800" b="1" dirty="0">
                <a:solidFill>
                  <a:srgbClr val="C00000"/>
                </a:solidFill>
              </a:rPr>
              <a:t>Aspirin </a:t>
            </a:r>
            <a:r>
              <a:rPr lang="en-US" sz="4800" dirty="0" smtClean="0"/>
              <a:t>used </a:t>
            </a:r>
            <a:r>
              <a:rPr lang="en-US" sz="4800" dirty="0"/>
              <a:t>in </a:t>
            </a:r>
            <a:r>
              <a:rPr lang="en-US" sz="4800" b="1" dirty="0"/>
              <a:t>treating inflammatory disorders.</a:t>
            </a:r>
          </a:p>
          <a:p>
            <a:r>
              <a:rPr lang="en-US" sz="4800" dirty="0" smtClean="0"/>
              <a:t>Inhibits the Enzyme of </a:t>
            </a:r>
            <a:r>
              <a:rPr lang="en-US" sz="4800" b="1" dirty="0" smtClean="0"/>
              <a:t>Cycloxygenase system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Which in turn </a:t>
            </a:r>
            <a:r>
              <a:rPr lang="en-US" sz="4800" b="1" dirty="0">
                <a:solidFill>
                  <a:srgbClr val="C00000"/>
                </a:solidFill>
              </a:rPr>
              <a:t>i</a:t>
            </a:r>
            <a:r>
              <a:rPr lang="en-US" sz="4800" b="1" dirty="0" smtClean="0">
                <a:solidFill>
                  <a:srgbClr val="C00000"/>
                </a:solidFill>
              </a:rPr>
              <a:t>nhibits</a:t>
            </a:r>
            <a:r>
              <a:rPr lang="en-US" sz="4800" dirty="0" smtClean="0"/>
              <a:t> the </a:t>
            </a:r>
            <a:r>
              <a:rPr lang="en-US" sz="4800" b="1" dirty="0" smtClean="0">
                <a:solidFill>
                  <a:srgbClr val="C00000"/>
                </a:solidFill>
              </a:rPr>
              <a:t>biosynthesis </a:t>
            </a:r>
            <a:r>
              <a:rPr lang="en-US" sz="4800" b="1" dirty="0">
                <a:solidFill>
                  <a:srgbClr val="C00000"/>
                </a:solidFill>
              </a:rPr>
              <a:t>of </a:t>
            </a:r>
            <a:r>
              <a:rPr lang="en-US" sz="4800" b="1" dirty="0" smtClean="0">
                <a:solidFill>
                  <a:srgbClr val="C00000"/>
                </a:solidFill>
              </a:rPr>
              <a:t>Prostaglandins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486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3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6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382000" cy="17716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25" b="1" dirty="0">
                <a:solidFill>
                  <a:srgbClr val="C00000"/>
                </a:solidFill>
              </a:rPr>
              <a:t>Study Of </a:t>
            </a:r>
            <a:r>
              <a:rPr lang="en-US" sz="6000" b="1" dirty="0">
                <a:solidFill>
                  <a:srgbClr val="C00000"/>
                </a:solidFill>
              </a:rPr>
              <a:t>Fatty Acids</a:t>
            </a:r>
            <a:br>
              <a:rPr lang="en-US" sz="6000" b="1" dirty="0">
                <a:solidFill>
                  <a:srgbClr val="C00000"/>
                </a:solidFill>
              </a:rPr>
            </a:b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91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1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2. Prostacyclins </a:t>
            </a:r>
            <a:r>
              <a:rPr lang="en-US" sz="6000" b="1" dirty="0"/>
              <a:t>(PGI</a:t>
            </a:r>
            <a:r>
              <a:rPr lang="en-US" sz="6000" b="1" baseline="-25000" dirty="0"/>
              <a:t>2</a:t>
            </a:r>
            <a:r>
              <a:rPr lang="en-US" sz="6000" b="1" dirty="0"/>
              <a:t>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4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Prostacyclins (PGI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Prostacyclins are type of </a:t>
            </a:r>
            <a:r>
              <a:rPr lang="en-US" sz="4400" b="1" dirty="0" smtClean="0"/>
              <a:t>Eicosanoids/ Prostanoids. </a:t>
            </a:r>
          </a:p>
          <a:p>
            <a:r>
              <a:rPr lang="en-US" sz="4400" dirty="0" smtClean="0"/>
              <a:t>Principally  </a:t>
            </a:r>
            <a:r>
              <a:rPr lang="en-US" sz="4400" b="1" dirty="0" smtClean="0">
                <a:solidFill>
                  <a:srgbClr val="C00000"/>
                </a:solidFill>
              </a:rPr>
              <a:t>formed in vascular endothelium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They are </a:t>
            </a:r>
            <a:r>
              <a:rPr lang="en-US" sz="4400" b="1" dirty="0" smtClean="0">
                <a:solidFill>
                  <a:srgbClr val="0070C0"/>
                </a:solidFill>
              </a:rPr>
              <a:t>Platelet Aggregation Inhibition Factors  </a:t>
            </a:r>
          </a:p>
          <a:p>
            <a:r>
              <a:rPr lang="en-US" sz="4400" dirty="0" smtClean="0"/>
              <a:t>Biosynthesized by enzyme </a:t>
            </a:r>
            <a:r>
              <a:rPr lang="en-US" sz="4400" b="1" dirty="0" smtClean="0"/>
              <a:t>Prostacyclin Synthetase</a:t>
            </a:r>
            <a:r>
              <a:rPr lang="en-US" sz="4400" dirty="0" smtClean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47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atentimages.storage.googleapis.com/WO1981001002A1/imgf000003_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Roles of Prostacyclins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763000" cy="477012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Prostacyclins are </a:t>
            </a:r>
            <a:r>
              <a:rPr lang="en-US" sz="4400" b="1" dirty="0">
                <a:solidFill>
                  <a:srgbClr val="C00000"/>
                </a:solidFill>
              </a:rPr>
              <a:t>V</a:t>
            </a:r>
            <a:r>
              <a:rPr lang="en-US" sz="4400" b="1" dirty="0" smtClean="0">
                <a:solidFill>
                  <a:srgbClr val="C00000"/>
                </a:solidFill>
              </a:rPr>
              <a:t>asodilators.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Prostacyclins like Prostaglandins </a:t>
            </a:r>
            <a:r>
              <a:rPr lang="en-US" sz="4400" b="1" dirty="0" smtClean="0">
                <a:solidFill>
                  <a:srgbClr val="C00000"/>
                </a:solidFill>
              </a:rPr>
              <a:t>inhibit platelet aggregation.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C00000"/>
              </a:solidFill>
            </a:endParaRPr>
          </a:p>
          <a:p>
            <a:r>
              <a:rPr lang="en-US" sz="4400" dirty="0" smtClean="0"/>
              <a:t>Prostacyclins </a:t>
            </a:r>
            <a:r>
              <a:rPr lang="en-US" sz="4400" b="1" dirty="0" smtClean="0">
                <a:solidFill>
                  <a:srgbClr val="C00000"/>
                </a:solidFill>
              </a:rPr>
              <a:t>prevent Thrombus/clot  formation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841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3. Thromboxanes (</a:t>
            </a:r>
            <a:r>
              <a:rPr lang="en-US" sz="6000" b="1" dirty="0"/>
              <a:t>TX)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366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3048"/>
            <a:ext cx="8229600" cy="1447800"/>
          </a:xfrm>
        </p:spPr>
        <p:txBody>
          <a:bodyPr/>
          <a:lstStyle/>
          <a:p>
            <a:pPr algn="ctr"/>
            <a:r>
              <a:rPr lang="en-US" b="1" dirty="0" smtClean="0"/>
              <a:t>Thromboxanes (TX)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905000"/>
            <a:ext cx="9144000" cy="56388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Thromboxanes</a:t>
            </a:r>
            <a:r>
              <a:rPr lang="en-US" sz="4400" dirty="0" smtClean="0"/>
              <a:t> are also termed as </a:t>
            </a:r>
            <a:r>
              <a:rPr lang="en-US" sz="4400" b="1" dirty="0" smtClean="0"/>
              <a:t>Platelet Aggregating Factor </a:t>
            </a:r>
            <a:r>
              <a:rPr lang="en-US" sz="4400" dirty="0" smtClean="0"/>
              <a:t>(PAF).</a:t>
            </a: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4424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800" b="1" dirty="0"/>
              <a:t>Thromboxanes are Prostanoids </a:t>
            </a:r>
            <a:r>
              <a:rPr lang="en-US" sz="4800" dirty="0"/>
              <a:t>produced by </a:t>
            </a:r>
            <a:r>
              <a:rPr lang="en-US" sz="4800" b="1" dirty="0">
                <a:solidFill>
                  <a:srgbClr val="C00000"/>
                </a:solidFill>
              </a:rPr>
              <a:t>Thrombocytes</a:t>
            </a:r>
            <a:r>
              <a:rPr lang="en-US" sz="4800" b="1" dirty="0"/>
              <a:t> </a:t>
            </a:r>
            <a:r>
              <a:rPr lang="en-US" sz="4800" dirty="0"/>
              <a:t>(platelets</a:t>
            </a:r>
            <a:r>
              <a:rPr lang="en-US" sz="4800" dirty="0" smtClean="0"/>
              <a:t>)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/>
              <a:t>By </a:t>
            </a:r>
            <a:r>
              <a:rPr lang="en-US" sz="4800" b="1" dirty="0"/>
              <a:t>Enzyme Thromboxy </a:t>
            </a:r>
          </a:p>
          <a:p>
            <a:pPr marL="0" indent="0">
              <a:buNone/>
            </a:pPr>
            <a:r>
              <a:rPr lang="en-US" sz="4800" b="1" dirty="0"/>
              <a:t>  </a:t>
            </a:r>
            <a:r>
              <a:rPr lang="en-US" sz="4800" b="1" dirty="0" smtClean="0"/>
              <a:t>Synthase</a:t>
            </a:r>
            <a:r>
              <a:rPr lang="en-US" sz="4800" b="1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9350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51" y="3057951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r>
              <a:rPr lang="en-US" sz="4950" b="1" dirty="0">
                <a:solidFill>
                  <a:srgbClr val="C00000"/>
                </a:solidFill>
              </a:rPr>
              <a:t>FATTY ACIDS( FAs</a:t>
            </a:r>
            <a:r>
              <a:rPr lang="en-US" sz="4950" b="1" dirty="0" smtClean="0">
                <a:solidFill>
                  <a:srgbClr val="C00000"/>
                </a:solidFill>
              </a:rPr>
              <a:t>)</a:t>
            </a:r>
            <a:br>
              <a:rPr lang="en-US" sz="4950" b="1" dirty="0" smtClean="0">
                <a:solidFill>
                  <a:srgbClr val="C00000"/>
                </a:solidFill>
              </a:rPr>
            </a:br>
            <a:r>
              <a:rPr lang="en-US" sz="4950" b="1" dirty="0">
                <a:solidFill>
                  <a:srgbClr val="C00000"/>
                </a:solidFill>
              </a:rPr>
              <a:t/>
            </a:r>
            <a:br>
              <a:rPr lang="en-US" sz="4950" b="1" dirty="0">
                <a:solidFill>
                  <a:srgbClr val="C00000"/>
                </a:solidFill>
              </a:rPr>
            </a:br>
            <a:r>
              <a:rPr lang="en-US" sz="4950" b="1" dirty="0" smtClean="0">
                <a:solidFill>
                  <a:srgbClr val="C00000"/>
                </a:solidFill>
              </a:rPr>
              <a:t>Class- Derived </a:t>
            </a:r>
            <a:r>
              <a:rPr lang="en-US" sz="4950" b="1" dirty="0">
                <a:solidFill>
                  <a:srgbClr val="C00000"/>
                </a:solidFill>
              </a:rPr>
              <a:t>Lipids</a:t>
            </a:r>
            <a:br>
              <a:rPr lang="en-US" sz="4950" b="1" dirty="0">
                <a:solidFill>
                  <a:srgbClr val="C00000"/>
                </a:solidFill>
              </a:rPr>
            </a:br>
            <a:r>
              <a:rPr lang="en-US" sz="4950" b="1" dirty="0">
                <a:solidFill>
                  <a:srgbClr val="C00000"/>
                </a:solidFill>
              </a:rPr>
              <a:t> </a:t>
            </a:r>
            <a:br>
              <a:rPr lang="en-US" sz="4950" b="1" dirty="0">
                <a:solidFill>
                  <a:srgbClr val="C00000"/>
                </a:solidFill>
              </a:rPr>
            </a:br>
            <a:r>
              <a:rPr lang="en-US" sz="4950" b="1" dirty="0"/>
              <a:t>BASIC COMPONENT </a:t>
            </a:r>
            <a:br>
              <a:rPr lang="en-US" sz="4950" b="1" dirty="0"/>
            </a:br>
            <a:r>
              <a:rPr lang="en-US" sz="4950" b="1" dirty="0"/>
              <a:t>OF </a:t>
            </a:r>
            <a:r>
              <a:rPr lang="en-US" sz="4950" b="1" dirty="0" smtClean="0"/>
              <a:t> LIPID FORMS</a:t>
            </a:r>
            <a:r>
              <a:rPr lang="en-US" sz="4950" b="1" dirty="0"/>
              <a:t/>
            </a:r>
            <a:br>
              <a:rPr lang="en-US" sz="4950" b="1" dirty="0"/>
            </a:br>
            <a:endParaRPr lang="en-US" sz="495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Structure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Thromboxanes possess a </a:t>
            </a:r>
            <a:r>
              <a:rPr lang="en-US" sz="6000" b="1" dirty="0"/>
              <a:t>cyclic Ether </a:t>
            </a:r>
            <a:r>
              <a:rPr lang="en-US" sz="6000" dirty="0"/>
              <a:t>in their structures.</a:t>
            </a:r>
          </a:p>
          <a:p>
            <a:pPr marL="0" indent="0">
              <a:buNone/>
            </a:pPr>
            <a:r>
              <a:rPr lang="en-US" sz="6000" b="1" dirty="0"/>
              <a:t>	</a:t>
            </a:r>
            <a:endParaRPr lang="en-US" sz="6000" dirty="0"/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0101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druglead.com/cds/structure/Thromboxan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2609851"/>
            <a:ext cx="6297706" cy="3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namrata.co/wp-content/uploads/2012/05/4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4" y="-8965"/>
            <a:ext cx="6297706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0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Types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38912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TX A </a:t>
            </a:r>
            <a:r>
              <a:rPr lang="en-US" sz="5400" b="1" dirty="0">
                <a:solidFill>
                  <a:srgbClr val="C00000"/>
                </a:solidFill>
              </a:rPr>
              <a:t>and TX B </a:t>
            </a:r>
            <a:r>
              <a:rPr lang="en-US" sz="5400" dirty="0"/>
              <a:t>are types of Thromboxanes.</a:t>
            </a:r>
          </a:p>
          <a:p>
            <a:r>
              <a:rPr lang="en-US" sz="5400" b="1" dirty="0"/>
              <a:t>TXA2 </a:t>
            </a:r>
            <a:r>
              <a:rPr lang="en-US" sz="5400" dirty="0"/>
              <a:t>is more prominent in human body.</a:t>
            </a:r>
          </a:p>
        </p:txBody>
      </p:sp>
    </p:spTree>
    <p:extLst>
      <p:ext uri="{BB962C8B-B14F-4D97-AF65-F5344CB8AC3E}">
        <p14:creationId xmlns:p14="http://schemas.microsoft.com/office/powerpoint/2010/main" val="8897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Functions Of Thromboxanes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372600" cy="438912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4000" dirty="0"/>
              <a:t>Thromboxanes are </a:t>
            </a:r>
            <a:r>
              <a:rPr lang="en-US" sz="4000" b="1" dirty="0"/>
              <a:t>vasoconstrictors</a:t>
            </a:r>
            <a:r>
              <a:rPr lang="en-US" sz="4000" b="1" dirty="0" smtClean="0"/>
              <a:t>.</a:t>
            </a:r>
            <a:endParaRPr lang="en-US" sz="4000" dirty="0" smtClean="0"/>
          </a:p>
          <a:p>
            <a:r>
              <a:rPr lang="en-US" sz="4000" dirty="0" smtClean="0"/>
              <a:t>Thromboxanes  </a:t>
            </a:r>
            <a:r>
              <a:rPr lang="en-US" sz="4000" b="1" dirty="0" smtClean="0"/>
              <a:t>enhances platelet aggregation.</a:t>
            </a:r>
          </a:p>
          <a:p>
            <a:r>
              <a:rPr lang="en-US" sz="4000" dirty="0" smtClean="0"/>
              <a:t>Thromboxanes  </a:t>
            </a:r>
            <a:r>
              <a:rPr lang="en-US" sz="4000" b="1" dirty="0" smtClean="0">
                <a:solidFill>
                  <a:srgbClr val="C00000"/>
                </a:solidFill>
              </a:rPr>
              <a:t>favors blood clot formation </a:t>
            </a:r>
            <a:r>
              <a:rPr lang="en-US" sz="4000" dirty="0" smtClean="0"/>
              <a:t>during </a:t>
            </a:r>
            <a:r>
              <a:rPr lang="en-US" sz="4000" b="1" dirty="0" smtClean="0">
                <a:solidFill>
                  <a:srgbClr val="C00000"/>
                </a:solidFill>
              </a:rPr>
              <a:t>blood coagulation</a:t>
            </a:r>
            <a:r>
              <a:rPr lang="en-US" sz="3900" dirty="0" smtClean="0"/>
              <a:t>.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5015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181600"/>
          </a:xfrm>
        </p:spPr>
        <p:txBody>
          <a:bodyPr/>
          <a:lstStyle/>
          <a:p>
            <a:r>
              <a:rPr lang="en-US" sz="4400" b="1" dirty="0" smtClean="0"/>
              <a:t>Thromboxanes </a:t>
            </a:r>
            <a:r>
              <a:rPr lang="en-US" sz="4400" dirty="0" smtClean="0"/>
              <a:t>and </a:t>
            </a:r>
            <a:r>
              <a:rPr lang="en-US" sz="4400" b="1" dirty="0" smtClean="0"/>
              <a:t>Prostacyclins</a:t>
            </a:r>
            <a:r>
              <a:rPr lang="en-US" sz="4400" dirty="0" smtClean="0"/>
              <a:t> are </a:t>
            </a:r>
            <a:r>
              <a:rPr lang="en-US" sz="4400" b="1" dirty="0" smtClean="0">
                <a:solidFill>
                  <a:srgbClr val="C00000"/>
                </a:solidFill>
              </a:rPr>
              <a:t>antagonistic to each other </a:t>
            </a:r>
            <a:r>
              <a:rPr lang="en-US" sz="4400" dirty="0" smtClean="0"/>
              <a:t>balancing their activities.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/>
              <a:t>Increased </a:t>
            </a:r>
            <a:r>
              <a:rPr lang="en-US" sz="4400" b="1" dirty="0"/>
              <a:t>Thromboxane activity results in </a:t>
            </a:r>
            <a:r>
              <a:rPr lang="en-US" sz="4400" b="1" dirty="0">
                <a:solidFill>
                  <a:srgbClr val="C00000"/>
                </a:solidFill>
              </a:rPr>
              <a:t>Thrombosis</a:t>
            </a:r>
            <a:r>
              <a:rPr lang="en-US" sz="4400" dirty="0">
                <a:solidFill>
                  <a:srgbClr val="C00000"/>
                </a:solidFill>
              </a:rPr>
              <a:t>. 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5097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524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4. </a:t>
            </a:r>
            <a:r>
              <a:rPr lang="en-US" sz="6000" b="1" dirty="0"/>
              <a:t>Leukotrienes</a:t>
            </a:r>
          </a:p>
        </p:txBody>
      </p:sp>
    </p:spTree>
    <p:extLst>
      <p:ext uri="{BB962C8B-B14F-4D97-AF65-F5344CB8AC3E}">
        <p14:creationId xmlns:p14="http://schemas.microsoft.com/office/powerpoint/2010/main" val="23118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Leukotrienes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693920"/>
          </a:xfrm>
        </p:spPr>
        <p:txBody>
          <a:bodyPr>
            <a:noAutofit/>
          </a:bodyPr>
          <a:lstStyle/>
          <a:p>
            <a:r>
              <a:rPr lang="en-US" sz="5400" dirty="0" smtClean="0"/>
              <a:t>Leukotrienes are </a:t>
            </a:r>
            <a:r>
              <a:rPr lang="en-US" sz="5400" b="1" dirty="0" smtClean="0"/>
              <a:t>type of Eicosanoids </a:t>
            </a:r>
          </a:p>
          <a:p>
            <a:r>
              <a:rPr lang="en-US" sz="5400" dirty="0" smtClean="0"/>
              <a:t>Biosynthesized through </a:t>
            </a:r>
            <a:r>
              <a:rPr lang="en-US" sz="5400" b="1" dirty="0" smtClean="0">
                <a:solidFill>
                  <a:srgbClr val="C00000"/>
                </a:solidFill>
              </a:rPr>
              <a:t>Lipoxygenase system in Leukocytes</a:t>
            </a:r>
            <a:r>
              <a:rPr lang="en-US" sz="5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6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715000"/>
          </a:xfrm>
        </p:spPr>
        <p:txBody>
          <a:bodyPr>
            <a:normAutofit/>
          </a:bodyPr>
          <a:lstStyle/>
          <a:p>
            <a:r>
              <a:rPr lang="en-US" sz="5400" b="1" dirty="0"/>
              <a:t>Leukotrienes</a:t>
            </a:r>
            <a:r>
              <a:rPr lang="en-US" sz="5400" dirty="0"/>
              <a:t> are a family of </a:t>
            </a:r>
            <a:r>
              <a:rPr lang="en-US" sz="5400" b="1" dirty="0" smtClean="0">
                <a:solidFill>
                  <a:srgbClr val="C00000"/>
                </a:solidFill>
              </a:rPr>
              <a:t>Eicosanoid</a:t>
            </a:r>
          </a:p>
          <a:p>
            <a:pPr marL="0" indent="0">
              <a:buNone/>
            </a:pPr>
            <a:endParaRPr lang="en-US" sz="5400" b="1" dirty="0" smtClean="0">
              <a:solidFill>
                <a:srgbClr val="C00000"/>
              </a:solidFill>
            </a:endParaRPr>
          </a:p>
          <a:p>
            <a:r>
              <a:rPr lang="en-US" sz="5400" b="1" dirty="0" smtClean="0"/>
              <a:t>They are </a:t>
            </a:r>
            <a:r>
              <a:rPr lang="en-US" sz="5400" b="1" dirty="0" smtClean="0">
                <a:solidFill>
                  <a:srgbClr val="C00000"/>
                </a:solidFill>
              </a:rPr>
              <a:t>Inflammatory mediators</a:t>
            </a:r>
            <a:r>
              <a:rPr lang="en-US" sz="5400" b="1" dirty="0">
                <a:solidFill>
                  <a:srgbClr val="C00000"/>
                </a:solidFill>
              </a:rPr>
              <a:t> produced in </a:t>
            </a:r>
            <a:r>
              <a:rPr lang="en-US" sz="5400" b="1" dirty="0" smtClean="0">
                <a:solidFill>
                  <a:srgbClr val="C00000"/>
                </a:solidFill>
              </a:rPr>
              <a:t>leukocytes.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Occurrence Of Leukotrienes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32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400" b="1" dirty="0"/>
              <a:t>E</a:t>
            </a:r>
            <a:r>
              <a:rPr lang="en-US" sz="5400" b="1" dirty="0" smtClean="0"/>
              <a:t>arly  </a:t>
            </a:r>
            <a:r>
              <a:rPr lang="en-US" sz="5400" b="1" dirty="0"/>
              <a:t>discovery  </a:t>
            </a:r>
            <a:r>
              <a:rPr lang="en-US" sz="5400" b="1" dirty="0" smtClean="0"/>
              <a:t>of Leukotrienes was  </a:t>
            </a:r>
            <a:r>
              <a:rPr lang="en-US" sz="5400" b="1" dirty="0"/>
              <a:t>in  </a:t>
            </a:r>
            <a:r>
              <a:rPr lang="en-US" sz="5400" b="1" dirty="0" smtClean="0">
                <a:solidFill>
                  <a:srgbClr val="C00000"/>
                </a:solidFill>
              </a:rPr>
              <a:t>Leukocytes</a:t>
            </a:r>
            <a:r>
              <a:rPr lang="en-US" sz="5400" b="1" dirty="0">
                <a:solidFill>
                  <a:srgbClr val="C00000"/>
                </a:solidFill>
              </a:rPr>
              <a:t>.  </a:t>
            </a:r>
            <a:endParaRPr lang="en-US" sz="5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Any Guesses Of Todays Topic???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33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What are Fatty Acids?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730268099"/>
      </p:ext>
    </p:extLst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Leukotrienes are also produced and present in.</a:t>
            </a:r>
            <a:endParaRPr lang="en-US" sz="6000" b="1" dirty="0">
              <a:solidFill>
                <a:srgbClr val="C00000"/>
              </a:solidFill>
            </a:endParaRPr>
          </a:p>
          <a:p>
            <a:pPr lvl="1"/>
            <a:r>
              <a:rPr lang="en-US" sz="5600" b="1" dirty="0" smtClean="0"/>
              <a:t>Mast </a:t>
            </a:r>
            <a:r>
              <a:rPr lang="en-US" sz="5600" b="1" dirty="0"/>
              <a:t>cells </a:t>
            </a:r>
            <a:r>
              <a:rPr lang="en-US" sz="5600" b="1" dirty="0" smtClean="0"/>
              <a:t> </a:t>
            </a:r>
          </a:p>
          <a:p>
            <a:pPr lvl="1"/>
            <a:r>
              <a:rPr lang="en-US" sz="5600" b="1" dirty="0" smtClean="0"/>
              <a:t>Lung </a:t>
            </a:r>
          </a:p>
          <a:p>
            <a:pPr lvl="1"/>
            <a:r>
              <a:rPr lang="en-US" sz="5600" b="1" dirty="0" smtClean="0"/>
              <a:t>Heart</a:t>
            </a:r>
          </a:p>
          <a:p>
            <a:pPr lvl="1"/>
            <a:r>
              <a:rPr lang="en-US" sz="5600" b="1" dirty="0" smtClean="0"/>
              <a:t>Spleen</a:t>
            </a:r>
            <a:endParaRPr lang="en-US" sz="5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Structure And Types Of Leukotrienes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1980627"/>
      </p:ext>
    </p:extLst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tmonline.org/image/lox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Leukotrienes Structure and Types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A8243A"/>
                </a:solidFill>
              </a:rPr>
              <a:t>Leukotrines</a:t>
            </a:r>
            <a:r>
              <a:rPr lang="en-US" sz="4400" dirty="0">
                <a:solidFill>
                  <a:srgbClr val="CC66FF"/>
                </a:solidFill>
              </a:rPr>
              <a:t> </a:t>
            </a:r>
            <a:r>
              <a:rPr lang="en-US" sz="4400" dirty="0"/>
              <a:t>are </a:t>
            </a:r>
            <a:r>
              <a:rPr lang="en-US" sz="4400" b="1" dirty="0"/>
              <a:t>H</a:t>
            </a:r>
            <a:r>
              <a:rPr lang="en-US" sz="4400" b="1" dirty="0" smtClean="0"/>
              <a:t>ydroxy </a:t>
            </a:r>
            <a:r>
              <a:rPr lang="en-US" sz="4400" b="1" dirty="0"/>
              <a:t>derivatives </a:t>
            </a:r>
            <a:r>
              <a:rPr lang="en-US" sz="4400" dirty="0"/>
              <a:t>possessing </a:t>
            </a:r>
            <a:r>
              <a:rPr lang="en-US" sz="4400" b="1" dirty="0"/>
              <a:t>conjugated T</a:t>
            </a:r>
            <a:r>
              <a:rPr lang="en-US" sz="4400" b="1" dirty="0" smtClean="0"/>
              <a:t>rienes </a:t>
            </a:r>
            <a:r>
              <a:rPr lang="en-US" sz="4400" b="1" dirty="0" smtClean="0"/>
              <a:t>.</a:t>
            </a:r>
          </a:p>
          <a:p>
            <a:pPr marL="0" indent="0">
              <a:buNone/>
            </a:pPr>
            <a:endParaRPr lang="en-US" sz="4400" b="1" dirty="0" smtClean="0"/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T</a:t>
            </a:r>
            <a:r>
              <a:rPr lang="en-US" sz="4400" b="1" dirty="0">
                <a:solidFill>
                  <a:srgbClr val="C00000"/>
                </a:solidFill>
              </a:rPr>
              <a:t>ypes of </a:t>
            </a:r>
            <a:r>
              <a:rPr lang="en-US" sz="4400" b="1" dirty="0" smtClean="0">
                <a:solidFill>
                  <a:srgbClr val="C00000"/>
                </a:solidFill>
              </a:rPr>
              <a:t>Leukotrienes:</a:t>
            </a:r>
            <a:endParaRPr lang="en-US" sz="4400" b="1" dirty="0" smtClean="0"/>
          </a:p>
          <a:p>
            <a:r>
              <a:rPr lang="en-US" sz="4400" b="1" dirty="0" smtClean="0"/>
              <a:t>LTB4, LTC4, LTD4 and LTE4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3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Effect Of Leukotrienes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935480"/>
            <a:ext cx="9601200" cy="492252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Leukotrienes are </a:t>
            </a:r>
            <a:r>
              <a:rPr lang="en-US" sz="4800" b="1" dirty="0" smtClean="0">
                <a:solidFill>
                  <a:srgbClr val="C00000"/>
                </a:solidFill>
              </a:rPr>
              <a:t>components </a:t>
            </a:r>
            <a:r>
              <a:rPr lang="en-US" sz="4800" b="1" dirty="0" smtClean="0">
                <a:solidFill>
                  <a:srgbClr val="C00000"/>
                </a:solidFill>
              </a:rPr>
              <a:t>of Slow Reacting Substances </a:t>
            </a:r>
            <a:r>
              <a:rPr lang="en-US" sz="4800" b="1" dirty="0" smtClean="0"/>
              <a:t>(SRS-A).</a:t>
            </a:r>
          </a:p>
          <a:p>
            <a:pPr marL="0" indent="0">
              <a:buNone/>
            </a:pPr>
            <a:endParaRPr lang="en-US" sz="4800" b="1" dirty="0" smtClean="0"/>
          </a:p>
          <a:p>
            <a:r>
              <a:rPr lang="en-US" sz="4800" b="1" dirty="0" smtClean="0"/>
              <a:t>SRS-A</a:t>
            </a:r>
            <a:r>
              <a:rPr lang="en-US" sz="4800" dirty="0" smtClean="0"/>
              <a:t> are released during </a:t>
            </a:r>
            <a:r>
              <a:rPr lang="en-US" sz="4800" b="1" dirty="0">
                <a:solidFill>
                  <a:srgbClr val="C00000"/>
                </a:solidFill>
              </a:rPr>
              <a:t>A</a:t>
            </a:r>
            <a:r>
              <a:rPr lang="en-US" sz="4800" b="1" dirty="0" smtClean="0">
                <a:solidFill>
                  <a:srgbClr val="C00000"/>
                </a:solidFill>
              </a:rPr>
              <a:t>llergic reactions/Anaphylaxis</a:t>
            </a:r>
            <a:r>
              <a:rPr lang="en-US" sz="48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910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Leukotrienes</a:t>
            </a:r>
            <a:r>
              <a:rPr lang="en-US" sz="7200" dirty="0" smtClean="0"/>
              <a:t> are </a:t>
            </a:r>
            <a:r>
              <a:rPr lang="en-US" sz="7200" b="1" dirty="0" smtClean="0">
                <a:solidFill>
                  <a:srgbClr val="0070C0"/>
                </a:solidFill>
              </a:rPr>
              <a:t>100-1000 times more potent </a:t>
            </a:r>
            <a:r>
              <a:rPr lang="en-US" sz="7200" dirty="0" smtClean="0"/>
              <a:t>than </a:t>
            </a:r>
            <a:r>
              <a:rPr lang="en-US" sz="7200" b="1" dirty="0" smtClean="0">
                <a:solidFill>
                  <a:srgbClr val="C00000"/>
                </a:solidFill>
              </a:rPr>
              <a:t>Histamine </a:t>
            </a:r>
            <a:r>
              <a:rPr lang="en-US" sz="7200" dirty="0" smtClean="0"/>
              <a:t>during </a:t>
            </a:r>
            <a:r>
              <a:rPr lang="en-US" sz="7200" b="1" dirty="0" smtClean="0"/>
              <a:t>allergic reactions.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89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372600" cy="48768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LTB</a:t>
            </a:r>
            <a:r>
              <a:rPr lang="en-US" sz="6600" b="1" baseline="-25000" dirty="0">
                <a:solidFill>
                  <a:srgbClr val="C00000"/>
                </a:solidFill>
              </a:rPr>
              <a:t>4</a:t>
            </a:r>
            <a:r>
              <a:rPr lang="en-US" sz="6600" dirty="0"/>
              <a:t>  is  a  potent </a:t>
            </a:r>
            <a:r>
              <a:rPr lang="en-US" sz="6600" b="1" dirty="0"/>
              <a:t>chemotactic agent</a:t>
            </a:r>
            <a:r>
              <a:rPr lang="en-US" sz="6600" dirty="0" smtClean="0"/>
              <a:t>.</a:t>
            </a:r>
            <a:r>
              <a:rPr lang="en-US" sz="6600" dirty="0"/>
              <a:t> </a:t>
            </a:r>
            <a:endParaRPr lang="en-US" sz="6600" dirty="0" smtClean="0"/>
          </a:p>
          <a:p>
            <a:pPr marL="0" indent="0">
              <a:buNone/>
            </a:pPr>
            <a:r>
              <a:rPr lang="en-US" sz="6600" dirty="0" smtClean="0"/>
              <a:t>(chemical substance </a:t>
            </a:r>
            <a:r>
              <a:rPr lang="en-US" sz="6600" dirty="0"/>
              <a:t>which mediates movement of cells).</a:t>
            </a:r>
          </a:p>
          <a:p>
            <a:endParaRPr lang="en-US" sz="4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243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534400" cy="5029200"/>
          </a:xfrm>
        </p:spPr>
        <p:txBody>
          <a:bodyPr>
            <a:normAutofit/>
          </a:bodyPr>
          <a:lstStyle/>
          <a:p>
            <a:r>
              <a:rPr lang="en-US" sz="5400" dirty="0"/>
              <a:t>Leukotrienes by action </a:t>
            </a:r>
            <a:r>
              <a:rPr lang="en-US" sz="5400" dirty="0" smtClean="0"/>
              <a:t>are:</a:t>
            </a: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Bronchoconstrictors</a:t>
            </a:r>
          </a:p>
          <a:p>
            <a:pPr lvl="1"/>
            <a:r>
              <a:rPr lang="en-US" sz="5400" b="1" dirty="0" smtClean="0">
                <a:solidFill>
                  <a:srgbClr val="C00000"/>
                </a:solidFill>
              </a:rPr>
              <a:t>Vasoconstrictors </a:t>
            </a:r>
            <a:endParaRPr lang="en-US" sz="5400" b="1" dirty="0">
              <a:solidFill>
                <a:srgbClr val="C00000"/>
              </a:solidFill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735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545592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LTC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, LTD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 and LTE</a:t>
            </a:r>
            <a:r>
              <a:rPr lang="en-US" sz="4400" b="1" baseline="-25000" dirty="0">
                <a:solidFill>
                  <a:srgbClr val="C00000"/>
                </a:solidFill>
              </a:rPr>
              <a:t>4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dirty="0"/>
              <a:t>are </a:t>
            </a:r>
            <a:r>
              <a:rPr lang="en-US" sz="4400" b="1" dirty="0"/>
              <a:t>Slow - Releasing  Substance of  anaphylaxis </a:t>
            </a:r>
            <a:r>
              <a:rPr lang="en-US" sz="4400" dirty="0"/>
              <a:t> ( SRS - A ) </a:t>
            </a:r>
            <a:r>
              <a:rPr lang="en-US" sz="4400" dirty="0" smtClean="0"/>
              <a:t>,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b="1" dirty="0"/>
              <a:t>SRS-A</a:t>
            </a:r>
            <a:r>
              <a:rPr lang="en-US" sz="4400" dirty="0"/>
              <a:t> causes  fluid   leakage   from   blood  vessels  to an inflamed area.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686800" cy="59436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Overproduction of Leukotrienes causes </a:t>
            </a:r>
            <a:r>
              <a:rPr lang="en-US" sz="6000" b="1" dirty="0" smtClean="0"/>
              <a:t>Asthmatic attacks </a:t>
            </a:r>
            <a:r>
              <a:rPr lang="en-US" sz="6000" dirty="0" smtClean="0"/>
              <a:t>/</a:t>
            </a:r>
            <a:r>
              <a:rPr lang="en-US" sz="6000" b="1" dirty="0" smtClean="0">
                <a:solidFill>
                  <a:srgbClr val="C00000"/>
                </a:solidFill>
              </a:rPr>
              <a:t>Anaphylactic shocks.</a:t>
            </a:r>
          </a:p>
        </p:txBody>
      </p:sp>
    </p:spTree>
    <p:extLst>
      <p:ext uri="{BB962C8B-B14F-4D97-AF65-F5344CB8AC3E}">
        <p14:creationId xmlns:p14="http://schemas.microsoft.com/office/powerpoint/2010/main" val="5907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572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Fatty Acids Are Derived Lipids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4953000"/>
          </a:xfrm>
        </p:spPr>
        <p:txBody>
          <a:bodyPr>
            <a:normAutofit/>
          </a:bodyPr>
          <a:lstStyle/>
          <a:p>
            <a:r>
              <a:rPr lang="en-US" sz="4050" b="1" dirty="0"/>
              <a:t>Fatty acids are </a:t>
            </a:r>
            <a:r>
              <a:rPr lang="en-US" sz="4050" b="1" dirty="0" smtClean="0"/>
              <a:t>of Class </a:t>
            </a:r>
            <a:r>
              <a:rPr lang="en-US" sz="4050" b="1" dirty="0" smtClean="0">
                <a:solidFill>
                  <a:srgbClr val="C00000"/>
                </a:solidFill>
              </a:rPr>
              <a:t>Derived </a:t>
            </a:r>
            <a:r>
              <a:rPr lang="en-US" sz="4050" b="1" dirty="0">
                <a:solidFill>
                  <a:srgbClr val="C00000"/>
                </a:solidFill>
              </a:rPr>
              <a:t>Lipids</a:t>
            </a:r>
            <a:r>
              <a:rPr lang="en-US" sz="4050" b="1" dirty="0" smtClean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endParaRPr lang="en-US" sz="4050" b="1" dirty="0">
              <a:solidFill>
                <a:srgbClr val="C00000"/>
              </a:solidFill>
            </a:endParaRPr>
          </a:p>
          <a:p>
            <a:pPr lvl="1"/>
            <a:r>
              <a:rPr lang="en-US" sz="3900" b="1" dirty="0"/>
              <a:t>Since Fatty acids </a:t>
            </a:r>
            <a:r>
              <a:rPr lang="en-US" sz="3900" dirty="0"/>
              <a:t>are </a:t>
            </a:r>
            <a:r>
              <a:rPr lang="en-US" sz="3900" b="1" dirty="0">
                <a:solidFill>
                  <a:srgbClr val="0070C0"/>
                </a:solidFill>
              </a:rPr>
              <a:t>Hydrolytic products of Simple and Compound Lipids</a:t>
            </a:r>
            <a:r>
              <a:rPr lang="en-US" sz="3900" dirty="0"/>
              <a:t>.</a:t>
            </a:r>
          </a:p>
          <a:p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8051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372600" cy="5562600"/>
          </a:xfrm>
        </p:spPr>
        <p:txBody>
          <a:bodyPr>
            <a:noAutofit/>
          </a:bodyPr>
          <a:lstStyle/>
          <a:p>
            <a:r>
              <a:rPr lang="en-US" sz="7200" dirty="0" smtClean="0"/>
              <a:t>An </a:t>
            </a:r>
            <a:r>
              <a:rPr lang="en-US" sz="7200" b="1" dirty="0">
                <a:solidFill>
                  <a:srgbClr val="002060"/>
                </a:solidFill>
              </a:rPr>
              <a:t>A</a:t>
            </a:r>
            <a:r>
              <a:rPr lang="en-US" sz="7200" b="1" dirty="0" smtClean="0">
                <a:solidFill>
                  <a:srgbClr val="002060"/>
                </a:solidFill>
              </a:rPr>
              <a:t>ntiasthmatic </a:t>
            </a:r>
            <a:r>
              <a:rPr lang="en-US" sz="7200" b="1" dirty="0">
                <a:solidFill>
                  <a:srgbClr val="002060"/>
                </a:solidFill>
              </a:rPr>
              <a:t>drug </a:t>
            </a:r>
            <a:r>
              <a:rPr lang="en-US" sz="7200" b="1" dirty="0" smtClean="0"/>
              <a:t>Prednisone inhibits</a:t>
            </a:r>
            <a:r>
              <a:rPr lang="en-US" sz="7200" dirty="0" smtClean="0"/>
              <a:t> </a:t>
            </a:r>
            <a:r>
              <a:rPr lang="en-US" sz="7200" b="1" dirty="0" smtClean="0">
                <a:solidFill>
                  <a:srgbClr val="C00000"/>
                </a:solidFill>
              </a:rPr>
              <a:t>Leukotriene biosynthesis.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9296400" cy="25146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5.Lipoxins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1078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Lipoxins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105900" cy="55626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Lipoxins</a:t>
            </a:r>
            <a:r>
              <a:rPr lang="en-US" sz="4400" dirty="0" smtClean="0"/>
              <a:t> are Eicosanoids produced 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in Leukocytes of human body.</a:t>
            </a:r>
          </a:p>
          <a:p>
            <a:r>
              <a:rPr lang="en-US" sz="4400" b="1" dirty="0" smtClean="0">
                <a:solidFill>
                  <a:srgbClr val="C00000"/>
                </a:solidFill>
              </a:rPr>
              <a:t>Lipoxins are</a:t>
            </a:r>
            <a:r>
              <a:rPr lang="en-US" sz="4400" dirty="0" smtClean="0"/>
              <a:t>: </a:t>
            </a:r>
          </a:p>
          <a:p>
            <a:pPr lvl="1"/>
            <a:r>
              <a:rPr lang="en-US" sz="4200" dirty="0" smtClean="0"/>
              <a:t>Vasoactive/Vasodilators</a:t>
            </a:r>
          </a:p>
          <a:p>
            <a:pPr lvl="1"/>
            <a:r>
              <a:rPr lang="en-US" sz="4200" dirty="0" smtClean="0"/>
              <a:t>Anti-inflammatory</a:t>
            </a:r>
          </a:p>
          <a:p>
            <a:pPr lvl="1"/>
            <a:r>
              <a:rPr lang="en-US" sz="4200" dirty="0" smtClean="0"/>
              <a:t>Immunoregulatory </a:t>
            </a:r>
          </a:p>
          <a:p>
            <a:pPr lvl="1"/>
            <a:r>
              <a:rPr lang="en-US" sz="4200" dirty="0" smtClean="0"/>
              <a:t>Chemotactic substances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0215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0"/>
            <a:ext cx="8686800" cy="3124200"/>
          </a:xfrm>
        </p:spPr>
        <p:txBody>
          <a:bodyPr>
            <a:normAutofit/>
          </a:bodyPr>
          <a:lstStyle/>
          <a:p>
            <a:r>
              <a:rPr lang="en-US" b="1" dirty="0" smtClean="0"/>
              <a:t>Omega 6 and Omega 3 Derived Eicosanoids </a:t>
            </a:r>
            <a:br>
              <a:rPr lang="en-US" b="1" dirty="0" smtClean="0"/>
            </a:br>
            <a:r>
              <a:rPr lang="en-US" b="1" dirty="0" smtClean="0"/>
              <a:t>Are Opposite in </a:t>
            </a:r>
            <a:r>
              <a:rPr lang="en-US" b="1" dirty="0" smtClean="0"/>
              <a:t>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320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Omega 6 Derived Eicosanoids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Prostaglandins:</a:t>
            </a:r>
          </a:p>
          <a:p>
            <a:pPr lvl="1"/>
            <a:r>
              <a:rPr lang="en-US" sz="3600" dirty="0" smtClean="0"/>
              <a:t>Promotes Inflammation</a:t>
            </a:r>
          </a:p>
          <a:p>
            <a:r>
              <a:rPr lang="en-US" sz="3600" b="1" dirty="0" smtClean="0">
                <a:solidFill>
                  <a:srgbClr val="00B0F0"/>
                </a:solidFill>
              </a:rPr>
              <a:t>Omega 3 Derived Eicosanoids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  Resolvins and Eoxins are:</a:t>
            </a:r>
          </a:p>
          <a:p>
            <a:pPr lvl="1"/>
            <a:r>
              <a:rPr lang="en-US" sz="3600" dirty="0" smtClean="0"/>
              <a:t>Anti Inflammatory</a:t>
            </a:r>
          </a:p>
          <a:p>
            <a:pPr lvl="1"/>
            <a:r>
              <a:rPr lang="en-US" sz="3600" dirty="0" smtClean="0"/>
              <a:t>Anti Allergy</a:t>
            </a:r>
          </a:p>
          <a:p>
            <a:pPr lvl="1"/>
            <a:r>
              <a:rPr lang="en-US" sz="3600" dirty="0" smtClean="0"/>
              <a:t>Anti Hypertensive</a:t>
            </a:r>
          </a:p>
          <a:p>
            <a:pPr lvl="1"/>
            <a:r>
              <a:rPr lang="en-US" sz="3600" dirty="0" smtClean="0"/>
              <a:t>Anti Cancer</a:t>
            </a:r>
          </a:p>
          <a:p>
            <a:pPr lvl="1"/>
            <a:r>
              <a:rPr lang="en-US" sz="3600" dirty="0" smtClean="0"/>
              <a:t>Anti Atherosclerotic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98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cs typeface="Tahoma" pitchFamily="34" charset="0"/>
              </a:rPr>
              <a:t>E</a:t>
            </a:r>
            <a:r>
              <a:rPr lang="en-US" sz="4800" b="1" dirty="0" smtClean="0">
                <a:solidFill>
                  <a:srgbClr val="FF0000"/>
                </a:solidFill>
                <a:cs typeface="Tahoma" pitchFamily="34" charset="0"/>
              </a:rPr>
              <a:t>ffects</a:t>
            </a:r>
            <a:r>
              <a:rPr lang="en-US" sz="4800" dirty="0" smtClean="0">
                <a:cs typeface="Tahoma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cs typeface="Tahoma" pitchFamily="34" charset="0"/>
              </a:rPr>
              <a:t>of Eicosanoids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974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28295"/>
      </p:ext>
    </p:extLst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458200" cy="4572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cs typeface="Tahoma" pitchFamily="34" charset="0"/>
              </a:rPr>
              <a:t>Local </a:t>
            </a:r>
            <a:r>
              <a:rPr lang="en-US" sz="4800" dirty="0">
                <a:cs typeface="Tahoma" pitchFamily="34" charset="0"/>
              </a:rPr>
              <a:t>pain and irritation</a:t>
            </a:r>
          </a:p>
          <a:p>
            <a:r>
              <a:rPr lang="en-US" sz="4800" dirty="0" smtClean="0">
                <a:cs typeface="Tahoma" pitchFamily="34" charset="0"/>
              </a:rPr>
              <a:t>Bronchospasm</a:t>
            </a:r>
            <a:endParaRPr lang="en-US" sz="4800" dirty="0">
              <a:cs typeface="Tahoma" pitchFamily="34" charset="0"/>
            </a:endParaRPr>
          </a:p>
          <a:p>
            <a:r>
              <a:rPr lang="en-US" sz="4800" dirty="0" smtClean="0">
                <a:cs typeface="Tahoma" pitchFamily="34" charset="0"/>
              </a:rPr>
              <a:t>Gastrointestinal </a:t>
            </a:r>
            <a:r>
              <a:rPr lang="en-US" sz="4800" dirty="0">
                <a:cs typeface="Tahoma" pitchFamily="34" charset="0"/>
              </a:rPr>
              <a:t>disturbances: nausea, vomiting, cramping, and diarrhea.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104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50" b="1" dirty="0"/>
              <a:t>Fatty Acids (FA)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724400"/>
          </a:xfrm>
        </p:spPr>
        <p:txBody>
          <a:bodyPr>
            <a:normAutofit/>
          </a:bodyPr>
          <a:lstStyle/>
          <a:p>
            <a:r>
              <a:rPr lang="en-US" sz="4050" b="1" dirty="0"/>
              <a:t>Fatty Acids (FA) are relatively or potentially </a:t>
            </a:r>
            <a:r>
              <a:rPr lang="en-US" sz="4050" b="1" dirty="0">
                <a:solidFill>
                  <a:srgbClr val="C00000"/>
                </a:solidFill>
              </a:rPr>
              <a:t>related to various Lipid structures</a:t>
            </a:r>
            <a:r>
              <a:rPr lang="en-US" sz="4050" b="1" dirty="0" smtClean="0">
                <a:solidFill>
                  <a:srgbClr val="C00000"/>
                </a:solidFill>
              </a:rPr>
              <a:t>.</a:t>
            </a:r>
          </a:p>
          <a:p>
            <a:pPr lvl="1"/>
            <a:r>
              <a:rPr lang="en-US" sz="3300" b="1" dirty="0"/>
              <a:t>Simple Lipids</a:t>
            </a:r>
          </a:p>
          <a:p>
            <a:pPr lvl="1"/>
            <a:r>
              <a:rPr lang="en-US" sz="3300" b="1" dirty="0"/>
              <a:t>Compound Lipids </a:t>
            </a:r>
          </a:p>
          <a:p>
            <a:pPr lvl="1"/>
            <a:r>
              <a:rPr lang="en-US" sz="3300" b="1" dirty="0"/>
              <a:t>Derivatives of Lipids</a:t>
            </a:r>
          </a:p>
          <a:p>
            <a:pPr marL="0" indent="0">
              <a:buNone/>
            </a:pPr>
            <a:endParaRPr lang="en-US" sz="4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91" name="Group 43"/>
          <p:cNvGraphicFramePr>
            <a:graphicFrameLocks noGrp="1"/>
          </p:cNvGraphicFramePr>
          <p:nvPr/>
        </p:nvGraphicFramePr>
        <p:xfrm>
          <a:off x="338667" y="152400"/>
          <a:ext cx="8551333" cy="762000"/>
        </p:xfrm>
        <a:graphic>
          <a:graphicData uri="http://schemas.openxmlformats.org/drawingml/2006/table">
            <a:tbl>
              <a:tblPr/>
              <a:tblGrid>
                <a:gridCol w="8551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L="101600" marR="1016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5924" name="Rectangle 36"/>
          <p:cNvSpPr>
            <a:spLocks noChangeArrowheads="1"/>
          </p:cNvSpPr>
          <p:nvPr/>
        </p:nvSpPr>
        <p:spPr bwMode="auto">
          <a:xfrm flipV="1">
            <a:off x="508000" y="3733801"/>
            <a:ext cx="787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2"/>
              <a:buNone/>
            </a:pPr>
            <a:endParaRPr lang="en-US" sz="20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65990" name="Rectangle 10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228600"/>
            <a:ext cx="7958667" cy="1752600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/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    </a:t>
            </a:r>
            <a:r>
              <a:rPr lang="en-US" sz="3600" b="1" dirty="0">
                <a:solidFill>
                  <a:schemeClr val="accent2"/>
                </a:solidFill>
              </a:rPr>
              <a:t>Biological Actions of Selected            </a:t>
            </a:r>
            <a:br>
              <a:rPr lang="en-US" sz="3600" b="1" dirty="0">
                <a:solidFill>
                  <a:schemeClr val="accent2"/>
                </a:solidFill>
              </a:rPr>
            </a:br>
            <a:r>
              <a:rPr lang="en-US" sz="3600" b="1" dirty="0">
                <a:solidFill>
                  <a:schemeClr val="accent2"/>
                </a:solidFill>
              </a:rPr>
              <a:t>           Eicosanoid Molecules</a:t>
            </a:r>
            <a:r>
              <a:rPr lang="en-US" sz="2800" b="1" dirty="0">
                <a:solidFill>
                  <a:schemeClr val="accent2"/>
                </a:solidFill>
              </a:rPr>
              <a:t>                                </a:t>
            </a:r>
            <a:endParaRPr lang="en-US" b="1" dirty="0"/>
          </a:p>
        </p:txBody>
      </p:sp>
      <p:graphicFrame>
        <p:nvGraphicFramePr>
          <p:cNvPr id="165993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772433"/>
              </p:ext>
            </p:extLst>
          </p:nvPr>
        </p:nvGraphicFramePr>
        <p:xfrm>
          <a:off x="84919" y="1524000"/>
          <a:ext cx="9059081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6" name="Image" r:id="rId3" imgW="5741957" imgH="3748730" progId="Photoshop.Image.6">
                  <p:embed/>
                </p:oleObj>
              </mc:Choice>
              <mc:Fallback>
                <p:oleObj name="Image" r:id="rId3" imgW="5741957" imgH="374873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19" y="1524000"/>
                        <a:ext cx="9059081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4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30225" y="5567363"/>
            <a:ext cx="805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Generation of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arachidonic acid metabolites</a:t>
            </a: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their roles in inflammation.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molecular targets of some 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anti-inflammatory drugs</a:t>
            </a: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 indicated by a red X.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COX, cyclooxygenase; HETE, hydroxyeicosatetraenoic acid;</a:t>
            </a:r>
          </a:p>
          <a:p>
            <a:pPr algn="ctr"/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HPETE, hydroperoxyeicosatetraenoic acid.</a:t>
            </a:r>
          </a:p>
        </p:txBody>
      </p:sp>
      <p:grpSp>
        <p:nvGrpSpPr>
          <p:cNvPr id="120841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881" y="119"/>
            <a:chExt cx="4000" cy="3217"/>
          </a:xfrm>
        </p:grpSpPr>
        <p:sp>
          <p:nvSpPr>
            <p:cNvPr id="120838" name="Rectangle 6"/>
            <p:cNvSpPr>
              <a:spLocks noChangeArrowheads="1"/>
            </p:cNvSpPr>
            <p:nvPr/>
          </p:nvSpPr>
          <p:spPr bwMode="auto">
            <a:xfrm>
              <a:off x="882" y="119"/>
              <a:ext cx="3999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0834" name="Picture 2" descr="S01871-002-f0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" y="336"/>
              <a:ext cx="4000" cy="2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7" name="Rectangle 5"/>
            <p:cNvSpPr>
              <a:spLocks noChangeArrowheads="1"/>
            </p:cNvSpPr>
            <p:nvPr/>
          </p:nvSpPr>
          <p:spPr bwMode="auto">
            <a:xfrm>
              <a:off x="882" y="3113"/>
              <a:ext cx="3999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83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/>
              <a:t>Amphipathic Lipids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2150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Examples Of</a:t>
            </a:r>
            <a:br>
              <a:rPr lang="en-US" b="1" dirty="0" smtClean="0"/>
            </a:br>
            <a:r>
              <a:rPr lang="en-US" b="1" dirty="0" smtClean="0"/>
              <a:t>Amphipathic</a:t>
            </a:r>
            <a:r>
              <a:rPr lang="en-US" b="1" dirty="0"/>
              <a:t> </a:t>
            </a:r>
            <a:r>
              <a:rPr lang="en-US" b="1" dirty="0" smtClean="0"/>
              <a:t>Body 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2286000"/>
            <a:ext cx="8991600" cy="5074920"/>
          </a:xfrm>
        </p:spPr>
        <p:txBody>
          <a:bodyPr>
            <a:noAutofit/>
          </a:bodyPr>
          <a:lstStyle/>
          <a:p>
            <a:r>
              <a:rPr lang="en-US" sz="5400" b="1" dirty="0"/>
              <a:t>Phospholipids</a:t>
            </a:r>
          </a:p>
          <a:p>
            <a:r>
              <a:rPr lang="en-US" sz="5400" b="1" dirty="0"/>
              <a:t>Glycolipids</a:t>
            </a:r>
          </a:p>
          <a:p>
            <a:r>
              <a:rPr lang="en-US" sz="5400" b="1" dirty="0" smtClean="0"/>
              <a:t>Free Fatty acids</a:t>
            </a:r>
          </a:p>
          <a:p>
            <a:r>
              <a:rPr lang="en-US" sz="5400" b="1" dirty="0" smtClean="0"/>
              <a:t>Free Cholesterol</a:t>
            </a:r>
          </a:p>
          <a:p>
            <a:pPr marL="0" indent="0">
              <a:buNone/>
            </a:pPr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3028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54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Features Of Amphipathic Lipids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7630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Structure has both </a:t>
            </a:r>
            <a:r>
              <a:rPr lang="en-US" b="1" dirty="0">
                <a:solidFill>
                  <a:srgbClr val="C00000"/>
                </a:solidFill>
              </a:rPr>
              <a:t>polar and non polar </a:t>
            </a:r>
            <a:r>
              <a:rPr lang="en-US" b="1" dirty="0" smtClean="0">
                <a:solidFill>
                  <a:srgbClr val="C00000"/>
                </a:solidFill>
              </a:rPr>
              <a:t>groups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Partially soluble</a:t>
            </a:r>
          </a:p>
          <a:p>
            <a:r>
              <a:rPr lang="en-US" sz="4800" b="1" dirty="0" smtClean="0"/>
              <a:t>Orientation of  groups:</a:t>
            </a:r>
            <a:r>
              <a:rPr lang="en-US" sz="4800" dirty="0" smtClean="0"/>
              <a:t> </a:t>
            </a:r>
            <a:endParaRPr lang="en-US" sz="4800" dirty="0"/>
          </a:p>
          <a:p>
            <a:pPr lvl="1"/>
            <a:r>
              <a:rPr lang="en-US" sz="4600" b="1" dirty="0">
                <a:solidFill>
                  <a:srgbClr val="0070C0"/>
                </a:solidFill>
              </a:rPr>
              <a:t>P</a:t>
            </a:r>
            <a:r>
              <a:rPr lang="en-US" sz="4600" b="1" dirty="0" smtClean="0">
                <a:solidFill>
                  <a:srgbClr val="0070C0"/>
                </a:solidFill>
              </a:rPr>
              <a:t>olar </a:t>
            </a:r>
            <a:r>
              <a:rPr lang="en-US" sz="4600" b="1" dirty="0">
                <a:solidFill>
                  <a:srgbClr val="0070C0"/>
                </a:solidFill>
              </a:rPr>
              <a:t>group </a:t>
            </a:r>
            <a:r>
              <a:rPr lang="en-US" sz="4600" b="1" dirty="0"/>
              <a:t>directed </a:t>
            </a:r>
            <a:r>
              <a:rPr lang="en-US" sz="4600" dirty="0" smtClean="0"/>
              <a:t>towards </a:t>
            </a:r>
            <a:r>
              <a:rPr lang="en-US" sz="4600" b="1" dirty="0">
                <a:solidFill>
                  <a:srgbClr val="C00000"/>
                </a:solidFill>
              </a:rPr>
              <a:t>water  phase</a:t>
            </a:r>
            <a:r>
              <a:rPr lang="en-US" sz="4600" b="1" dirty="0"/>
              <a:t> </a:t>
            </a:r>
          </a:p>
          <a:p>
            <a:pPr lvl="1"/>
            <a:r>
              <a:rPr lang="en-US" sz="4600" b="1" dirty="0">
                <a:solidFill>
                  <a:srgbClr val="0070C0"/>
                </a:solidFill>
              </a:rPr>
              <a:t>Non polar group </a:t>
            </a:r>
            <a:r>
              <a:rPr lang="en-US" sz="4600" b="1" dirty="0"/>
              <a:t>directed </a:t>
            </a:r>
            <a:r>
              <a:rPr lang="en-US" sz="4600" dirty="0"/>
              <a:t>in </a:t>
            </a:r>
            <a:r>
              <a:rPr lang="en-US" sz="4600" b="1" dirty="0">
                <a:solidFill>
                  <a:srgbClr val="C00000"/>
                </a:solidFill>
              </a:rPr>
              <a:t>oil phase/away from water</a:t>
            </a:r>
            <a:r>
              <a:rPr lang="en-US" sz="4600" dirty="0">
                <a:solidFill>
                  <a:srgbClr val="C00000"/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Role Of Amphipathic Lipids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897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296400" cy="6858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Amphipathic Lipids have following biological Significances  in forming: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Biomembranes: </a:t>
            </a:r>
          </a:p>
          <a:p>
            <a:pPr marL="393192" lvl="1" indent="0">
              <a:buNone/>
            </a:pPr>
            <a:r>
              <a:rPr lang="en-US" sz="3200" dirty="0" smtClean="0"/>
              <a:t>(Phospholipid bilayer, Glycolipids and Cholesterol)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Emulsions: </a:t>
            </a:r>
          </a:p>
          <a:p>
            <a:pPr lvl="1"/>
            <a:r>
              <a:rPr lang="en-US" sz="3200" dirty="0" smtClean="0"/>
              <a:t> In intestine PL help in Lipids Digestion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Micelles:</a:t>
            </a:r>
          </a:p>
          <a:p>
            <a:pPr lvl="1"/>
            <a:r>
              <a:rPr lang="en-US" sz="3200" dirty="0" smtClean="0"/>
              <a:t>In intestine  help in  Lipids Absorption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Lipoproteins: </a:t>
            </a:r>
            <a:endParaRPr lang="en-US" sz="3200" b="1" dirty="0" smtClean="0">
              <a:solidFill>
                <a:srgbClr val="C00000"/>
              </a:solidFill>
            </a:endParaRPr>
          </a:p>
          <a:p>
            <a:pPr lvl="1"/>
            <a:r>
              <a:rPr lang="en-US" sz="3200" dirty="0" smtClean="0"/>
              <a:t>For </a:t>
            </a:r>
            <a:r>
              <a:rPr lang="en-US" sz="3200" dirty="0"/>
              <a:t>transport of </a:t>
            </a:r>
            <a:r>
              <a:rPr lang="en-US" sz="3200" dirty="0" smtClean="0"/>
              <a:t>nonpolar/neutral  </a:t>
            </a:r>
            <a:r>
              <a:rPr lang="en-US" sz="3200" dirty="0" smtClean="0"/>
              <a:t>Lipids</a:t>
            </a:r>
          </a:p>
          <a:p>
            <a:pPr lvl="1"/>
            <a:r>
              <a:rPr lang="en-US" sz="3200" b="1" dirty="0" smtClean="0">
                <a:solidFill>
                  <a:srgbClr val="C00000"/>
                </a:solidFill>
              </a:rPr>
              <a:t>Liposomes</a:t>
            </a:r>
            <a:r>
              <a:rPr lang="en-US" sz="3200" b="1" dirty="0" smtClean="0"/>
              <a:t>: </a:t>
            </a:r>
          </a:p>
          <a:p>
            <a:pPr lvl="1"/>
            <a:r>
              <a:rPr lang="en-US" sz="3200" dirty="0" smtClean="0"/>
              <a:t>Agents for Drug /Gene carrier</a:t>
            </a:r>
          </a:p>
        </p:txBody>
      </p:sp>
    </p:spTree>
    <p:extLst>
      <p:ext uri="{BB962C8B-B14F-4D97-AF65-F5344CB8AC3E}">
        <p14:creationId xmlns:p14="http://schemas.microsoft.com/office/powerpoint/2010/main" val="15334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Emulsions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522" y="1737518"/>
            <a:ext cx="3718278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0200"/>
            <a:ext cx="35337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542"/>
      </p:ext>
    </p:extLst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2168"/>
      </p:ext>
    </p:extLst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Emulsions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991600" cy="438912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Emulsions</a:t>
            </a:r>
            <a:r>
              <a:rPr lang="en-US" sz="4800" dirty="0"/>
              <a:t> are small droplets of </a:t>
            </a:r>
            <a:r>
              <a:rPr lang="en-US" sz="4800" b="1" dirty="0"/>
              <a:t>oils</a:t>
            </a:r>
            <a:r>
              <a:rPr lang="en-US" sz="4800" dirty="0"/>
              <a:t> </a:t>
            </a:r>
            <a:r>
              <a:rPr lang="en-US" sz="4800" b="1" dirty="0"/>
              <a:t>miscible in aqueous phase</a:t>
            </a:r>
            <a:r>
              <a:rPr lang="en-US" sz="4800" dirty="0" smtClean="0"/>
              <a:t>.</a:t>
            </a:r>
          </a:p>
          <a:p>
            <a:r>
              <a:rPr lang="en-US" sz="4800" b="1" dirty="0" smtClean="0"/>
              <a:t>Emulsions</a:t>
            </a:r>
            <a:r>
              <a:rPr lang="en-US" sz="4800" dirty="0" smtClean="0"/>
              <a:t> are usually formed by Nonpolar and Amphipathic Lipids along with Bile Salts in aqueous phase.</a:t>
            </a:r>
          </a:p>
        </p:txBody>
      </p:sp>
    </p:spTree>
    <p:extLst>
      <p:ext uri="{BB962C8B-B14F-4D97-AF65-F5344CB8AC3E}">
        <p14:creationId xmlns:p14="http://schemas.microsoft.com/office/powerpoint/2010/main" val="12229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Structure And Chemical Nature </a:t>
            </a:r>
            <a:br>
              <a:rPr lang="en-US" b="1" dirty="0" smtClean="0"/>
            </a:br>
            <a:r>
              <a:rPr lang="en-US" b="1" dirty="0" smtClean="0"/>
              <a:t>Of Fatty Acids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9547705"/>
      </p:ext>
    </p:extLst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 Human GIT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Emulsions  are </a:t>
            </a:r>
            <a:r>
              <a:rPr lang="en-US" sz="4800" b="1" dirty="0" smtClean="0"/>
              <a:t> formed as </a:t>
            </a:r>
            <a:r>
              <a:rPr lang="en-US" sz="4800" b="1" dirty="0" smtClean="0">
                <a:solidFill>
                  <a:srgbClr val="C00000"/>
                </a:solidFill>
              </a:rPr>
              <a:t>small</a:t>
            </a:r>
            <a:r>
              <a:rPr lang="en-US" sz="4800" b="1" dirty="0">
                <a:solidFill>
                  <a:srgbClr val="C00000"/>
                </a:solidFill>
              </a:rPr>
              <a:t>, miscible</a:t>
            </a:r>
            <a:r>
              <a:rPr lang="en-US" sz="4800" dirty="0"/>
              <a:t> </a:t>
            </a:r>
            <a:r>
              <a:rPr lang="en-US" sz="4800" b="1" dirty="0"/>
              <a:t>dietary</a:t>
            </a:r>
            <a:r>
              <a:rPr lang="en-US" sz="4800" dirty="0"/>
              <a:t> </a:t>
            </a:r>
            <a:r>
              <a:rPr lang="en-US" sz="4800" b="1" dirty="0"/>
              <a:t>Lipid droplets</a:t>
            </a:r>
            <a:r>
              <a:rPr lang="en-US" sz="4800" dirty="0"/>
              <a:t> in aqueous phase of </a:t>
            </a:r>
            <a:r>
              <a:rPr lang="en-US" sz="4800" b="1" dirty="0"/>
              <a:t>intestinal </a:t>
            </a:r>
            <a:r>
              <a:rPr lang="en-US" sz="4800" b="1" dirty="0" smtClean="0"/>
              <a:t>juice in intestinal lumen</a:t>
            </a:r>
            <a:r>
              <a:rPr lang="en-US" sz="4800" dirty="0" smtClean="0"/>
              <a:t>.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53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677400" cy="5334000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Emulsions</a:t>
            </a:r>
            <a:r>
              <a:rPr lang="en-US" sz="7200" dirty="0" smtClean="0"/>
              <a:t> are formed during the process of </a:t>
            </a:r>
            <a:r>
              <a:rPr lang="en-US" sz="7200" b="1" dirty="0" smtClean="0">
                <a:solidFill>
                  <a:srgbClr val="C00000"/>
                </a:solidFill>
              </a:rPr>
              <a:t>Emulsification in GIT.</a:t>
            </a:r>
          </a:p>
          <a:p>
            <a:endParaRPr lang="en-US" sz="72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Requirements For Emulsification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" y="1828800"/>
            <a:ext cx="8991600" cy="477012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Emulsifying </a:t>
            </a:r>
            <a:r>
              <a:rPr lang="en-US" sz="5400" b="1" dirty="0">
                <a:solidFill>
                  <a:srgbClr val="C00000"/>
                </a:solidFill>
              </a:rPr>
              <a:t>agents </a:t>
            </a:r>
            <a:r>
              <a:rPr lang="en-US" sz="5400" b="1" dirty="0" smtClean="0">
                <a:solidFill>
                  <a:srgbClr val="C00000"/>
                </a:solidFill>
              </a:rPr>
              <a:t>:</a:t>
            </a:r>
            <a:r>
              <a:rPr lang="en-US" sz="5200" b="1" dirty="0" smtClean="0"/>
              <a:t> </a:t>
            </a:r>
            <a:r>
              <a:rPr lang="en-US" sz="5200" dirty="0" smtClean="0"/>
              <a:t> </a:t>
            </a:r>
            <a:endParaRPr lang="en-US" sz="5200" dirty="0"/>
          </a:p>
          <a:p>
            <a:pPr lvl="1"/>
            <a:r>
              <a:rPr lang="en-US" sz="5200" b="1" dirty="0"/>
              <a:t>Bile </a:t>
            </a:r>
            <a:r>
              <a:rPr lang="en-US" sz="5200" b="1" dirty="0" smtClean="0"/>
              <a:t>salts (Major)</a:t>
            </a:r>
          </a:p>
          <a:p>
            <a:pPr lvl="1"/>
            <a:r>
              <a:rPr lang="en-US" sz="5200" b="1" dirty="0"/>
              <a:t>Amphipathic Lipids</a:t>
            </a:r>
            <a:r>
              <a:rPr lang="en-US" sz="5200" dirty="0" smtClean="0"/>
              <a:t> (Minor) </a:t>
            </a:r>
            <a:endParaRPr lang="en-US" sz="5200" dirty="0"/>
          </a:p>
          <a:p>
            <a:r>
              <a:rPr lang="en-US" sz="5400" b="1" dirty="0">
                <a:solidFill>
                  <a:srgbClr val="C00000"/>
                </a:solidFill>
              </a:rPr>
              <a:t>Mechanical force aids </a:t>
            </a:r>
            <a:r>
              <a:rPr lang="en-US" sz="5400" b="1" dirty="0" smtClean="0">
                <a:solidFill>
                  <a:srgbClr val="C00000"/>
                </a:solidFill>
              </a:rPr>
              <a:t>emulsification</a:t>
            </a:r>
            <a:r>
              <a:rPr lang="en-US" sz="5400" dirty="0" smtClean="0"/>
              <a:t>.</a:t>
            </a:r>
            <a:endParaRPr lang="en-US" sz="5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8768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Emulsifying agents </a:t>
            </a:r>
            <a:r>
              <a:rPr lang="en-US" sz="4800" b="1" dirty="0"/>
              <a:t>reduces </a:t>
            </a:r>
            <a:r>
              <a:rPr lang="en-US" sz="4800" b="1" dirty="0" smtClean="0"/>
              <a:t> </a:t>
            </a:r>
            <a:r>
              <a:rPr lang="en-US" sz="4800" b="1" dirty="0"/>
              <a:t>surface tension.</a:t>
            </a:r>
          </a:p>
          <a:p>
            <a:r>
              <a:rPr lang="en-US" sz="4800" b="1" dirty="0"/>
              <a:t>Emulsifying agents </a:t>
            </a:r>
            <a:r>
              <a:rPr lang="en-US" sz="4800" dirty="0"/>
              <a:t>form a surface layer of  </a:t>
            </a:r>
            <a:r>
              <a:rPr lang="en-US" sz="4800" b="1" dirty="0"/>
              <a:t>separating </a:t>
            </a:r>
            <a:r>
              <a:rPr lang="en-US" sz="4800" dirty="0" smtClean="0"/>
              <a:t> </a:t>
            </a:r>
            <a:r>
              <a:rPr lang="en-US" sz="4800" dirty="0"/>
              <a:t>main bulk of  </a:t>
            </a:r>
            <a:r>
              <a:rPr lang="en-US" sz="4800" b="1" dirty="0"/>
              <a:t>nonpolar Lipids </a:t>
            </a:r>
            <a:r>
              <a:rPr lang="en-US" sz="4800" dirty="0"/>
              <a:t>from aqueous phase.</a:t>
            </a:r>
          </a:p>
        </p:txBody>
      </p:sp>
    </p:spTree>
    <p:extLst>
      <p:ext uri="{BB962C8B-B14F-4D97-AF65-F5344CB8AC3E}">
        <p14:creationId xmlns:p14="http://schemas.microsoft.com/office/powerpoint/2010/main" val="11841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893629" cy="385572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Emulsions </a:t>
            </a:r>
            <a:r>
              <a:rPr lang="en-US" sz="6600" dirty="0" smtClean="0"/>
              <a:t>are </a:t>
            </a:r>
            <a:r>
              <a:rPr lang="en-US" sz="6600" b="1" dirty="0" smtClean="0"/>
              <a:t>stabilized</a:t>
            </a:r>
            <a:r>
              <a:rPr lang="en-US" sz="6600" dirty="0" smtClean="0"/>
              <a:t> by </a:t>
            </a:r>
            <a:r>
              <a:rPr lang="en-US" sz="6600" b="1" dirty="0" smtClean="0"/>
              <a:t>detergent action </a:t>
            </a:r>
            <a:r>
              <a:rPr lang="en-US" sz="6600" dirty="0" smtClean="0"/>
              <a:t>of  </a:t>
            </a:r>
            <a:r>
              <a:rPr lang="en-US" sz="6600" b="1" dirty="0" smtClean="0"/>
              <a:t>emulsifying agents.</a:t>
            </a:r>
          </a:p>
        </p:txBody>
      </p:sp>
    </p:spTree>
    <p:extLst>
      <p:ext uri="{BB962C8B-B14F-4D97-AF65-F5344CB8AC3E}">
        <p14:creationId xmlns:p14="http://schemas.microsoft.com/office/powerpoint/2010/main" val="1667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Emulsification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197" y="1600200"/>
            <a:ext cx="9144000" cy="4389120"/>
          </a:xfrm>
        </p:spPr>
        <p:txBody>
          <a:bodyPr>
            <a:noAutofit/>
          </a:bodyPr>
          <a:lstStyle/>
          <a:p>
            <a:r>
              <a:rPr lang="en-US" sz="3600" b="1" dirty="0"/>
              <a:t>E</a:t>
            </a:r>
            <a:r>
              <a:rPr lang="en-US" sz="3600" b="1" dirty="0" smtClean="0"/>
              <a:t>mulsification</a:t>
            </a:r>
            <a:r>
              <a:rPr lang="en-US" sz="3600" dirty="0" smtClean="0"/>
              <a:t> process takes place in </a:t>
            </a:r>
            <a:r>
              <a:rPr lang="en-US" sz="3600" dirty="0"/>
              <a:t>an aqueous phase of </a:t>
            </a:r>
            <a:r>
              <a:rPr lang="en-US" sz="3600" b="1" dirty="0">
                <a:solidFill>
                  <a:srgbClr val="C00000"/>
                </a:solidFill>
              </a:rPr>
              <a:t>intestinal juice </a:t>
            </a:r>
            <a:r>
              <a:rPr lang="en-US" sz="3600" b="1" dirty="0"/>
              <a:t>in </a:t>
            </a:r>
            <a:r>
              <a:rPr lang="en-US" sz="3600" b="1" dirty="0">
                <a:solidFill>
                  <a:srgbClr val="C00000"/>
                </a:solidFill>
              </a:rPr>
              <a:t>intestinal lumen </a:t>
            </a:r>
            <a:r>
              <a:rPr lang="en-US" sz="3600" dirty="0" smtClean="0"/>
              <a:t>and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dirty="0" smtClean="0"/>
              <a:t>forms </a:t>
            </a:r>
            <a:r>
              <a:rPr lang="en-US" sz="3600" b="1" dirty="0"/>
              <a:t>Emulsions</a:t>
            </a:r>
            <a:r>
              <a:rPr lang="en-US" sz="3600" dirty="0"/>
              <a:t>.</a:t>
            </a:r>
          </a:p>
          <a:p>
            <a:r>
              <a:rPr lang="en-US" sz="3600" dirty="0" smtClean="0"/>
              <a:t>During Emulsification Hydrophobic </a:t>
            </a:r>
            <a:r>
              <a:rPr lang="en-US" sz="3600" dirty="0"/>
              <a:t>or </a:t>
            </a:r>
            <a:r>
              <a:rPr lang="en-US" sz="3600" b="1" dirty="0"/>
              <a:t>nonpolar </a:t>
            </a:r>
            <a:r>
              <a:rPr lang="en-US" sz="3600" b="1" dirty="0" smtClean="0"/>
              <a:t> dietary Lipids (TAG)</a:t>
            </a:r>
            <a:r>
              <a:rPr lang="en-US" sz="3600" dirty="0" smtClean="0"/>
              <a:t> are mixed </a:t>
            </a:r>
            <a:r>
              <a:rPr lang="en-US" sz="3600" b="1" dirty="0"/>
              <a:t>with</a:t>
            </a:r>
            <a:r>
              <a:rPr lang="en-US" sz="3600" dirty="0"/>
              <a:t> an </a:t>
            </a:r>
            <a:r>
              <a:rPr lang="en-US" sz="3600" b="1" dirty="0">
                <a:solidFill>
                  <a:srgbClr val="C00000"/>
                </a:solidFill>
              </a:rPr>
              <a:t>emulsifying </a:t>
            </a:r>
            <a:r>
              <a:rPr lang="en-US" sz="3600" b="1" dirty="0" smtClean="0">
                <a:solidFill>
                  <a:srgbClr val="C00000"/>
                </a:solidFill>
              </a:rPr>
              <a:t>agents:</a:t>
            </a:r>
          </a:p>
          <a:p>
            <a:pPr lvl="1"/>
            <a:r>
              <a:rPr lang="en-US" sz="3600" b="1" dirty="0" smtClean="0"/>
              <a:t>Bile salts</a:t>
            </a:r>
          </a:p>
          <a:p>
            <a:pPr lvl="1"/>
            <a:r>
              <a:rPr lang="en-US" sz="3600" b="1" dirty="0" smtClean="0"/>
              <a:t>Lecithin( Amphipathic Lipids)</a:t>
            </a:r>
          </a:p>
        </p:txBody>
      </p:sp>
    </p:spTree>
    <p:extLst>
      <p:ext uri="{BB962C8B-B14F-4D97-AF65-F5344CB8AC3E}">
        <p14:creationId xmlns:p14="http://schemas.microsoft.com/office/powerpoint/2010/main" val="8169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372600" cy="4389120"/>
          </a:xfrm>
        </p:spPr>
        <p:txBody>
          <a:bodyPr/>
          <a:lstStyle/>
          <a:p>
            <a:r>
              <a:rPr lang="en-US" sz="5400" b="1" dirty="0">
                <a:solidFill>
                  <a:srgbClr val="C00000"/>
                </a:solidFill>
              </a:rPr>
              <a:t>Mechanical </a:t>
            </a:r>
            <a:r>
              <a:rPr lang="en-US" sz="5400" b="1" dirty="0" smtClean="0">
                <a:solidFill>
                  <a:srgbClr val="C00000"/>
                </a:solidFill>
              </a:rPr>
              <a:t>force</a:t>
            </a:r>
            <a:r>
              <a:rPr lang="en-US" sz="5400" b="1" dirty="0" smtClean="0"/>
              <a:t>(provided </a:t>
            </a:r>
            <a:r>
              <a:rPr lang="en-US" sz="5400" b="1" dirty="0"/>
              <a:t>by intestinal peristaltic movement) facilitates the process of Emulsification.</a:t>
            </a:r>
            <a:endParaRPr lang="en-US" sz="54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Emulsions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>
            <a:normAutofit/>
          </a:bodyPr>
          <a:lstStyle/>
          <a:p>
            <a:pPr marL="1371600" indent="-1371600">
              <a:buFont typeface="+mj-lt"/>
              <a:buAutoNum type="romanUcPeriod"/>
            </a:pPr>
            <a:r>
              <a:rPr lang="en-US" sz="8000" dirty="0" smtClean="0"/>
              <a:t>Oil In Water</a:t>
            </a:r>
          </a:p>
          <a:p>
            <a:pPr marL="1371600" indent="-1371600">
              <a:buFont typeface="+mj-lt"/>
              <a:buAutoNum type="romanUcPeriod"/>
            </a:pPr>
            <a:r>
              <a:rPr lang="en-US" sz="8000" dirty="0" smtClean="0"/>
              <a:t>Water In Oil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983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k209.wikispaces.com/file/view/emulsion...jpg/270995184/emulsion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Significance Of Emulsions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9448800" cy="51054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Emulsions </a:t>
            </a:r>
            <a:r>
              <a:rPr lang="en-US" sz="4400" dirty="0"/>
              <a:t>formed in the intestinal </a:t>
            </a:r>
            <a:r>
              <a:rPr lang="en-US" sz="4400" dirty="0" smtClean="0"/>
              <a:t>lumen </a:t>
            </a:r>
            <a:r>
              <a:rPr lang="en-US" sz="4400" b="1" dirty="0" smtClean="0"/>
              <a:t>help in the digestion of dietary Lipids.</a:t>
            </a:r>
          </a:p>
          <a:p>
            <a:r>
              <a:rPr lang="en-US" sz="4400" dirty="0" smtClean="0"/>
              <a:t>The </a:t>
            </a:r>
            <a:r>
              <a:rPr lang="en-US" sz="4400" b="1" dirty="0" smtClean="0"/>
              <a:t>dietary large droplets of Fat/Oil </a:t>
            </a:r>
            <a:r>
              <a:rPr lang="en-US" sz="4400" dirty="0" smtClean="0"/>
              <a:t>are transformed to </a:t>
            </a:r>
            <a:r>
              <a:rPr lang="en-US" sz="4400" b="1" dirty="0" smtClean="0">
                <a:solidFill>
                  <a:srgbClr val="C00000"/>
                </a:solidFill>
              </a:rPr>
              <a:t>small ,miscible droplets</a:t>
            </a:r>
            <a:r>
              <a:rPr lang="en-US" sz="4400" dirty="0" smtClean="0"/>
              <a:t> as </a:t>
            </a:r>
            <a:r>
              <a:rPr lang="en-US" sz="4400" b="1" dirty="0" smtClean="0"/>
              <a:t>Emulsions.</a:t>
            </a:r>
          </a:p>
          <a:p>
            <a:pPr marL="0" indent="0">
              <a:buNone/>
            </a:pPr>
            <a:endParaRPr lang="en-US" sz="4400" dirty="0" smtClean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319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50" b="1" dirty="0" smtClean="0"/>
              <a:t>Chemical Structure </a:t>
            </a:r>
            <a:r>
              <a:rPr lang="en-US" sz="4950" b="1" dirty="0"/>
              <a:t>Of Fatty Acids</a:t>
            </a:r>
          </a:p>
        </p:txBody>
      </p:sp>
      <p:pic>
        <p:nvPicPr>
          <p:cNvPr id="6146" name="Picture 2" descr="Image result for propion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8915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atty acids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1"/>
            <a:ext cx="8839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572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Emulsions</a:t>
            </a:r>
            <a:r>
              <a:rPr lang="en-US" sz="5400" dirty="0" smtClean="0"/>
              <a:t> </a:t>
            </a:r>
            <a:r>
              <a:rPr lang="en-US" sz="5400" dirty="0"/>
              <a:t>bring the dietary Lipids in </a:t>
            </a:r>
            <a:r>
              <a:rPr lang="en-US" sz="5400" b="1" dirty="0"/>
              <a:t>contact with Lipid digesting Enzymes </a:t>
            </a:r>
            <a:r>
              <a:rPr lang="en-US" sz="5400" dirty="0"/>
              <a:t>present in </a:t>
            </a:r>
            <a:r>
              <a:rPr lang="en-US" sz="5400" dirty="0" smtClean="0"/>
              <a:t>aqueous phase of </a:t>
            </a:r>
            <a:r>
              <a:rPr lang="en-US" sz="5400" b="1" dirty="0" smtClean="0"/>
              <a:t>intestinal </a:t>
            </a:r>
            <a:r>
              <a:rPr lang="en-US" sz="5400" b="1" dirty="0"/>
              <a:t>juice</a:t>
            </a:r>
            <a:r>
              <a:rPr lang="en-US" sz="5400" dirty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469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Micelles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800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Micelles have a </a:t>
            </a:r>
            <a:r>
              <a:rPr lang="en-US" sz="4400" b="1" dirty="0" smtClean="0"/>
              <a:t>disc like shape </a:t>
            </a:r>
            <a:r>
              <a:rPr lang="en-US" sz="4400" dirty="0" smtClean="0"/>
              <a:t>.</a:t>
            </a:r>
          </a:p>
          <a:p>
            <a:r>
              <a:rPr lang="en-US" sz="4400" dirty="0" smtClean="0"/>
              <a:t>Critical concentration of </a:t>
            </a:r>
            <a:r>
              <a:rPr lang="en-US" sz="4400" b="1" dirty="0"/>
              <a:t>A</a:t>
            </a:r>
            <a:r>
              <a:rPr lang="en-US" sz="4400" b="1" dirty="0" smtClean="0"/>
              <a:t>mphipathic Lipids </a:t>
            </a:r>
            <a:r>
              <a:rPr lang="en-US" sz="4400" dirty="0" smtClean="0"/>
              <a:t>in aqueous medium form </a:t>
            </a:r>
            <a:r>
              <a:rPr lang="en-US" sz="4400" b="1" dirty="0"/>
              <a:t>M</a:t>
            </a:r>
            <a:r>
              <a:rPr lang="en-US" sz="4400" b="1" dirty="0" smtClean="0"/>
              <a:t>icelles(</a:t>
            </a:r>
            <a:r>
              <a:rPr lang="en-US" sz="4400" b="1" baseline="-25000" dirty="0" smtClean="0"/>
              <a:t>˜</a:t>
            </a:r>
            <a:r>
              <a:rPr lang="en-US" sz="4400" b="1" dirty="0" smtClean="0"/>
              <a:t>200 nm)</a:t>
            </a:r>
            <a:r>
              <a:rPr lang="en-US" sz="4400" dirty="0" smtClean="0"/>
              <a:t>.</a:t>
            </a:r>
          </a:p>
          <a:p>
            <a:r>
              <a:rPr lang="en-US" sz="4400" b="1" dirty="0" smtClean="0"/>
              <a:t>Bile salts </a:t>
            </a:r>
            <a:r>
              <a:rPr lang="en-US" sz="4400" dirty="0" smtClean="0"/>
              <a:t>help in forming </a:t>
            </a:r>
            <a:r>
              <a:rPr lang="en-US" sz="4400" b="1" dirty="0"/>
              <a:t>M</a:t>
            </a:r>
            <a:r>
              <a:rPr lang="en-US" sz="4400" b="1" dirty="0" smtClean="0"/>
              <a:t>ixed Micelles.</a:t>
            </a:r>
          </a:p>
        </p:txBody>
      </p:sp>
    </p:spTree>
    <p:extLst>
      <p:ext uri="{BB962C8B-B14F-4D97-AF65-F5344CB8AC3E}">
        <p14:creationId xmlns:p14="http://schemas.microsoft.com/office/powerpoint/2010/main" val="5516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sz="6600" b="1" dirty="0" smtClean="0">
                <a:solidFill>
                  <a:srgbClr val="C00000"/>
                </a:solidFill>
              </a:rPr>
              <a:t>Mixed Micelles </a:t>
            </a:r>
            <a:r>
              <a:rPr lang="en-US" sz="6600" dirty="0" smtClean="0"/>
              <a:t>are formed in Intestine </a:t>
            </a:r>
            <a:r>
              <a:rPr lang="en-US" sz="6600" b="1" dirty="0" smtClean="0"/>
              <a:t>after digestion of Lipids.</a:t>
            </a:r>
          </a:p>
          <a:p>
            <a:r>
              <a:rPr lang="en-US" sz="6600" dirty="0" smtClean="0"/>
              <a:t>By an aggregation of various forms of dietary digested Lipids with Bile salts.</a:t>
            </a:r>
          </a:p>
        </p:txBody>
      </p:sp>
    </p:spTree>
    <p:extLst>
      <p:ext uri="{BB962C8B-B14F-4D97-AF65-F5344CB8AC3E}">
        <p14:creationId xmlns:p14="http://schemas.microsoft.com/office/powerpoint/2010/main" val="172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5715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Aggregation of various </a:t>
            </a:r>
            <a:r>
              <a:rPr lang="en-US" sz="5400" b="1" dirty="0" smtClean="0"/>
              <a:t>digestive end products </a:t>
            </a:r>
            <a:r>
              <a:rPr lang="en-US" sz="5400" dirty="0" smtClean="0"/>
              <a:t>of dietary </a:t>
            </a:r>
            <a:r>
              <a:rPr lang="en-US" sz="5400" dirty="0"/>
              <a:t>Lipids </a:t>
            </a:r>
            <a:r>
              <a:rPr lang="en-US" sz="5400" dirty="0" smtClean="0"/>
              <a:t>covered </a:t>
            </a:r>
            <a:r>
              <a:rPr lang="en-US" sz="5400" dirty="0"/>
              <a:t>with a </a:t>
            </a:r>
            <a:r>
              <a:rPr lang="en-US" sz="5400" dirty="0" smtClean="0"/>
              <a:t>peripheral </a:t>
            </a:r>
            <a:r>
              <a:rPr lang="en-US" sz="5400" dirty="0"/>
              <a:t>layer of </a:t>
            </a:r>
            <a:r>
              <a:rPr lang="en-US" sz="5400" b="1" dirty="0"/>
              <a:t>B</a:t>
            </a:r>
            <a:r>
              <a:rPr lang="en-US" sz="5400" b="1" dirty="0" smtClean="0"/>
              <a:t>ile </a:t>
            </a:r>
            <a:r>
              <a:rPr lang="en-US" sz="5400" b="1" dirty="0"/>
              <a:t>salts </a:t>
            </a:r>
            <a:r>
              <a:rPr lang="en-US" sz="5400" dirty="0" smtClean="0"/>
              <a:t>form </a:t>
            </a:r>
            <a:r>
              <a:rPr lang="en-US" sz="5400" b="1" dirty="0">
                <a:solidFill>
                  <a:srgbClr val="C00000"/>
                </a:solidFill>
              </a:rPr>
              <a:t>M</a:t>
            </a:r>
            <a:r>
              <a:rPr lang="en-US" sz="5400" b="1" dirty="0" smtClean="0">
                <a:solidFill>
                  <a:srgbClr val="C00000"/>
                </a:solidFill>
              </a:rPr>
              <a:t>ixed Micelles </a:t>
            </a:r>
            <a:r>
              <a:rPr lang="en-US" sz="5400" b="1" dirty="0"/>
              <a:t>in </a:t>
            </a:r>
            <a:r>
              <a:rPr lang="en-US" sz="5400" b="1" dirty="0" smtClean="0"/>
              <a:t>intestinal </a:t>
            </a:r>
            <a:r>
              <a:rPr lang="en-US" sz="5400" b="1" dirty="0"/>
              <a:t>lumen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127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89120"/>
          </a:xfrm>
        </p:spPr>
        <p:txBody>
          <a:bodyPr/>
          <a:lstStyle/>
          <a:p>
            <a:r>
              <a:rPr lang="en-US" sz="5400" dirty="0"/>
              <a:t>Mixed Micelles contain the non polar Lipids in the interior portions and polar </a:t>
            </a:r>
            <a:r>
              <a:rPr lang="en-US" sz="5400" b="1" dirty="0"/>
              <a:t>B</a:t>
            </a:r>
            <a:r>
              <a:rPr lang="en-US" sz="5400" b="1" dirty="0" smtClean="0"/>
              <a:t>ile </a:t>
            </a:r>
            <a:r>
              <a:rPr lang="en-US" sz="5400" b="1" dirty="0"/>
              <a:t>salts on the exterior</a:t>
            </a:r>
            <a:r>
              <a:rPr lang="en-US" sz="5400" dirty="0"/>
              <a:t>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Significance Of Mixed Micelles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/>
          </a:bodyPr>
          <a:lstStyle/>
          <a:p>
            <a:r>
              <a:rPr lang="en-US" sz="5400" b="1" dirty="0"/>
              <a:t>Mixed Micelles helps</a:t>
            </a:r>
            <a:r>
              <a:rPr lang="en-US" sz="5400" dirty="0"/>
              <a:t> in </a:t>
            </a:r>
            <a:r>
              <a:rPr lang="en-US" sz="5400" b="1" dirty="0">
                <a:solidFill>
                  <a:srgbClr val="C00000"/>
                </a:solidFill>
              </a:rPr>
              <a:t>absorption</a:t>
            </a:r>
            <a:r>
              <a:rPr lang="en-US" sz="5400" dirty="0">
                <a:solidFill>
                  <a:srgbClr val="C00000"/>
                </a:solidFill>
              </a:rPr>
              <a:t> of </a:t>
            </a:r>
            <a:r>
              <a:rPr lang="en-US" sz="5400" b="1" dirty="0">
                <a:solidFill>
                  <a:srgbClr val="C00000"/>
                </a:solidFill>
              </a:rPr>
              <a:t>dietary </a:t>
            </a:r>
            <a:r>
              <a:rPr lang="en-US" sz="5400" b="1" dirty="0"/>
              <a:t>Lipids </a:t>
            </a:r>
            <a:endParaRPr lang="en-US" sz="5400" b="1" dirty="0" smtClean="0"/>
          </a:p>
          <a:p>
            <a:r>
              <a:rPr lang="en-US" sz="5400" b="1" dirty="0"/>
              <a:t>F</a:t>
            </a:r>
            <a:r>
              <a:rPr lang="en-US" sz="5400" b="1" dirty="0" smtClean="0"/>
              <a:t>rom </a:t>
            </a:r>
            <a:r>
              <a:rPr lang="en-US" sz="5400" b="1" dirty="0"/>
              <a:t>intestinal </a:t>
            </a:r>
            <a:r>
              <a:rPr lang="en-US" sz="5400" dirty="0">
                <a:solidFill>
                  <a:srgbClr val="C00000"/>
                </a:solidFill>
              </a:rPr>
              <a:t>lumen into intestinal mucosal cells.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503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2.chemistry.msu.edu/faculty/reusch/VirtTxtJml/Images3/micell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" y="175453"/>
            <a:ext cx="406948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mbers.home.nl/lboonen/mic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10914"/>
            <a:ext cx="5029200" cy="34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vivo.colostate.edu/hbooks/pathphys/digestion/smallgut/micell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398"/>
            <a:ext cx="4602884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/>
              <a:t>Liposomes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572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Amphipathic Lipids </a:t>
            </a:r>
            <a:r>
              <a:rPr lang="en-US" sz="4000" dirty="0" smtClean="0"/>
              <a:t>when </a:t>
            </a:r>
            <a:r>
              <a:rPr lang="en-US" sz="4000" b="1" dirty="0" smtClean="0"/>
              <a:t>exposed</a:t>
            </a:r>
            <a:r>
              <a:rPr lang="en-US" sz="4000" dirty="0" smtClean="0"/>
              <a:t> to </a:t>
            </a:r>
            <a:r>
              <a:rPr lang="en-US" sz="4000" b="1" dirty="0" smtClean="0">
                <a:solidFill>
                  <a:srgbClr val="C00000"/>
                </a:solidFill>
              </a:rPr>
              <a:t>high frequency </a:t>
            </a:r>
            <a:r>
              <a:rPr lang="en-US" sz="4000" b="1" dirty="0">
                <a:solidFill>
                  <a:srgbClr val="C00000"/>
                </a:solidFill>
              </a:rPr>
              <a:t>sound waves </a:t>
            </a:r>
            <a:r>
              <a:rPr lang="en-US" sz="4000" b="1" dirty="0" smtClean="0"/>
              <a:t>(Ultra Sonication</a:t>
            </a:r>
            <a:r>
              <a:rPr lang="en-US" sz="4000" b="1" dirty="0"/>
              <a:t>) </a:t>
            </a:r>
            <a:r>
              <a:rPr lang="en-US" sz="4000" dirty="0"/>
              <a:t>in </a:t>
            </a:r>
            <a:r>
              <a:rPr lang="en-US" sz="4000" dirty="0" smtClean="0"/>
              <a:t>aqueous medium to agitate particles and </a:t>
            </a:r>
            <a:r>
              <a:rPr lang="en-US" sz="4000" b="1" dirty="0" smtClean="0">
                <a:solidFill>
                  <a:srgbClr val="C00000"/>
                </a:solidFill>
              </a:rPr>
              <a:t>form Liposomes</a:t>
            </a:r>
            <a:r>
              <a:rPr lang="en-US" sz="4000" dirty="0" smtClean="0"/>
              <a:t>.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Liposomes can be prepared by </a:t>
            </a:r>
            <a:r>
              <a:rPr lang="en-US" sz="4000" b="1" dirty="0" smtClean="0">
                <a:solidFill>
                  <a:srgbClr val="C00000"/>
                </a:solidFill>
              </a:rPr>
              <a:t>disrupting biological membranes by ultra sonication(&gt;20 KHz )</a:t>
            </a:r>
          </a:p>
        </p:txBody>
      </p:sp>
    </p:spTree>
    <p:extLst>
      <p:ext uri="{BB962C8B-B14F-4D97-AF65-F5344CB8AC3E}">
        <p14:creationId xmlns:p14="http://schemas.microsoft.com/office/powerpoint/2010/main" val="33130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Structures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6000" dirty="0" smtClean="0"/>
              <a:t>Liposomes are </a:t>
            </a:r>
            <a:r>
              <a:rPr lang="en-US" sz="6000" b="1" dirty="0" smtClean="0">
                <a:solidFill>
                  <a:srgbClr val="FF0000"/>
                </a:solidFill>
              </a:rPr>
              <a:t>composite structures made of largely phospholipids </a:t>
            </a:r>
            <a:r>
              <a:rPr lang="en-US" sz="6000" dirty="0" smtClean="0"/>
              <a:t>and small amounts of other molecules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Liposomes has </a:t>
            </a:r>
            <a:r>
              <a:rPr lang="en-US" sz="6000" b="1" dirty="0" smtClean="0"/>
              <a:t>spheres of one/ many  Lipid bilayers.</a:t>
            </a:r>
          </a:p>
          <a:p>
            <a:pPr marL="0" indent="0">
              <a:buNone/>
            </a:pPr>
            <a:endParaRPr lang="en-US" sz="6000" dirty="0" smtClean="0"/>
          </a:p>
          <a:p>
            <a:r>
              <a:rPr lang="en-US" sz="6000" dirty="0" smtClean="0"/>
              <a:t>Liposomes </a:t>
            </a:r>
            <a:r>
              <a:rPr lang="en-US" sz="6000" dirty="0"/>
              <a:t>contain </a:t>
            </a:r>
            <a:r>
              <a:rPr lang="en-US" sz="6000" b="1" dirty="0">
                <a:solidFill>
                  <a:srgbClr val="C00000"/>
                </a:solidFill>
              </a:rPr>
              <a:t>aqueous regions</a:t>
            </a:r>
            <a:r>
              <a:rPr lang="en-US" sz="6000" dirty="0"/>
              <a:t>(polar phase) </a:t>
            </a:r>
            <a:r>
              <a:rPr lang="en-US" sz="6000" dirty="0" smtClean="0"/>
              <a:t>and intermittently </a:t>
            </a:r>
            <a:r>
              <a:rPr lang="en-US" sz="6000" b="1" dirty="0" smtClean="0">
                <a:solidFill>
                  <a:srgbClr val="C00000"/>
                </a:solidFill>
              </a:rPr>
              <a:t>lipid </a:t>
            </a:r>
            <a:r>
              <a:rPr lang="en-US" sz="6000" b="1" dirty="0">
                <a:solidFill>
                  <a:srgbClr val="C00000"/>
                </a:solidFill>
              </a:rPr>
              <a:t>bilayer </a:t>
            </a:r>
            <a:r>
              <a:rPr lang="en-US" sz="6000" dirty="0"/>
              <a:t>(non polar phase).</a:t>
            </a:r>
          </a:p>
          <a:p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2780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763000" cy="38862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Unilamellar Liposome</a:t>
            </a:r>
          </a:p>
          <a:p>
            <a:r>
              <a:rPr lang="en-US" sz="5400" b="1" dirty="0" smtClean="0"/>
              <a:t>Multilamellar Liposome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6033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Fatty acid Structures Has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Varied Hydrocarbon Chains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32037"/>
            <a:ext cx="8839200" cy="4525963"/>
          </a:xfrm>
        </p:spPr>
        <p:txBody>
          <a:bodyPr>
            <a:normAutofit/>
          </a:bodyPr>
          <a:lstStyle/>
          <a:p>
            <a:r>
              <a:rPr lang="en-US" sz="5400" dirty="0"/>
              <a:t>The </a:t>
            </a:r>
            <a:r>
              <a:rPr lang="en-US" sz="5400" b="1" dirty="0"/>
              <a:t>Hydrocarbon chain </a:t>
            </a:r>
            <a:r>
              <a:rPr lang="en-US" sz="5400" dirty="0"/>
              <a:t>of each Fatty acid is of </a:t>
            </a:r>
            <a:r>
              <a:rPr lang="en-US" sz="5400" b="1" dirty="0"/>
              <a:t>varying chain length </a:t>
            </a:r>
            <a:r>
              <a:rPr lang="en-US" sz="5400" b="1" dirty="0">
                <a:solidFill>
                  <a:srgbClr val="C00000"/>
                </a:solidFill>
              </a:rPr>
              <a:t>(C2 - C26).</a:t>
            </a:r>
          </a:p>
        </p:txBody>
      </p:sp>
    </p:spTree>
    <p:extLst>
      <p:ext uri="{BB962C8B-B14F-4D97-AF65-F5344CB8AC3E}">
        <p14:creationId xmlns:p14="http://schemas.microsoft.com/office/powerpoint/2010/main" val="107164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/>
              <a:t>Structures Of Liposomes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5862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peni.nlm.nih.gov/imgs/512/86/3066533/3066533_JDD2011-863734.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dirty="0" smtClean="0"/>
          </a:p>
        </p:txBody>
      </p:sp>
      <p:graphicFrame>
        <p:nvGraphicFramePr>
          <p:cNvPr id="17410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0" y="0"/>
          <a:ext cx="9144000" cy="675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90" name="Точечный рисунок" r:id="rId3" imgW="6800000" imgH="6638095" progId="Paint.Picture">
                  <p:embed/>
                </p:oleObj>
              </mc:Choice>
              <mc:Fallback>
                <p:oleObj name="Точечный рисунок" r:id="rId3" imgW="6800000" imgH="66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75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5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ntechopen.com/source/html/38478/media/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181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lsomresearch.com/images/nanosomin/liposome-multibilay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09" y="1392382"/>
            <a:ext cx="3048000" cy="344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Uses Of Liposomes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 smtClean="0"/>
              <a:t>Liposomes are vehicles for </a:t>
            </a:r>
            <a:r>
              <a:rPr lang="en-US" sz="4400" b="1" dirty="0" smtClean="0">
                <a:solidFill>
                  <a:srgbClr val="C00000"/>
                </a:solidFill>
              </a:rPr>
              <a:t>administration of drug through blood</a:t>
            </a:r>
            <a:r>
              <a:rPr lang="en-US" sz="4400" dirty="0" smtClean="0">
                <a:solidFill>
                  <a:srgbClr val="C00000"/>
                </a:solidFill>
              </a:rPr>
              <a:t>,</a:t>
            </a:r>
            <a:r>
              <a:rPr lang="en-US" sz="4400" dirty="0" smtClean="0"/>
              <a:t> targeted to specific organs.</a:t>
            </a:r>
          </a:p>
          <a:p>
            <a:pPr marL="0" indent="0">
              <a:buNone/>
            </a:pPr>
            <a:endParaRPr lang="en-US" sz="4400" dirty="0" smtClean="0"/>
          </a:p>
          <a:p>
            <a:r>
              <a:rPr lang="en-US" sz="4400" dirty="0" smtClean="0"/>
              <a:t>Topical </a:t>
            </a:r>
            <a:r>
              <a:rPr lang="en-US" sz="4400" b="1" dirty="0" smtClean="0">
                <a:solidFill>
                  <a:srgbClr val="C00000"/>
                </a:solidFill>
              </a:rPr>
              <a:t>transdermal delivery of drugs</a:t>
            </a:r>
            <a:r>
              <a:rPr lang="en-US" sz="4400" b="1" dirty="0" smtClean="0"/>
              <a:t>.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>
                <a:solidFill>
                  <a:srgbClr val="C00000"/>
                </a:solidFill>
              </a:rPr>
              <a:t>Transfer of  Gene </a:t>
            </a:r>
            <a:r>
              <a:rPr lang="en-US" sz="4400" dirty="0" smtClean="0"/>
              <a:t>into </a:t>
            </a:r>
            <a:r>
              <a:rPr lang="en-US" sz="4400" b="1" dirty="0" smtClean="0"/>
              <a:t>vascular cells</a:t>
            </a:r>
          </a:p>
        </p:txBody>
      </p:sp>
    </p:spTree>
    <p:extLst>
      <p:ext uri="{BB962C8B-B14F-4D97-AF65-F5344CB8AC3E}">
        <p14:creationId xmlns:p14="http://schemas.microsoft.com/office/powerpoint/2010/main" val="3821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029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Water insoluble drugs </a:t>
            </a:r>
            <a:r>
              <a:rPr lang="en-US" sz="4800" dirty="0"/>
              <a:t>are carried in </a:t>
            </a:r>
            <a:r>
              <a:rPr lang="en-US" sz="4800" b="1" dirty="0"/>
              <a:t>H</a:t>
            </a:r>
            <a:r>
              <a:rPr lang="en-US" sz="4800" b="1" dirty="0" smtClean="0"/>
              <a:t>ydrophobic </a:t>
            </a:r>
            <a:r>
              <a:rPr lang="en-US" sz="4800" b="1" dirty="0"/>
              <a:t>region </a:t>
            </a:r>
            <a:r>
              <a:rPr lang="en-US" sz="4800" dirty="0"/>
              <a:t>of Liposome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Water  soluble drugs </a:t>
            </a:r>
            <a:r>
              <a:rPr lang="en-US" sz="4800" dirty="0"/>
              <a:t>are carried in </a:t>
            </a:r>
            <a:r>
              <a:rPr lang="en-US" sz="4800" b="1" dirty="0"/>
              <a:t>H</a:t>
            </a:r>
            <a:r>
              <a:rPr lang="en-US" sz="4800" b="1" dirty="0" smtClean="0"/>
              <a:t>ydrophilic </a:t>
            </a:r>
            <a:r>
              <a:rPr lang="en-US" sz="4800" b="1" dirty="0"/>
              <a:t>region </a:t>
            </a:r>
            <a:r>
              <a:rPr lang="en-US" sz="4800" dirty="0"/>
              <a:t>of Liposomes.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719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lemson.edu/glimpse/wp-content/uploads/2013/03/lipos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7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1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/>
              <a:t>Biomedical Importances </a:t>
            </a:r>
            <a:br>
              <a:rPr lang="en-US" sz="6600" b="1" dirty="0" smtClean="0"/>
            </a:br>
            <a:r>
              <a:rPr lang="en-US" sz="6600" b="1" dirty="0" smtClean="0"/>
              <a:t>Of </a:t>
            </a:r>
            <a:r>
              <a:rPr lang="en-US" sz="6600" b="1" dirty="0"/>
              <a:t>Body Lipids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55066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296400" cy="5105400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The  Role of various Body Lipids:</a:t>
            </a:r>
          </a:p>
          <a:p>
            <a:pPr lvl="1"/>
            <a:r>
              <a:rPr lang="en-US" sz="4000" dirty="0" smtClean="0"/>
              <a:t>Triacylglycerol</a:t>
            </a:r>
          </a:p>
          <a:p>
            <a:pPr lvl="1"/>
            <a:r>
              <a:rPr lang="en-US" sz="4000" dirty="0"/>
              <a:t>Free Fatty </a:t>
            </a:r>
            <a:r>
              <a:rPr lang="en-US" sz="4000" dirty="0" smtClean="0"/>
              <a:t>acids</a:t>
            </a:r>
          </a:p>
          <a:p>
            <a:pPr lvl="1"/>
            <a:r>
              <a:rPr lang="en-US" sz="4000" dirty="0" smtClean="0"/>
              <a:t>Phospholipids</a:t>
            </a:r>
          </a:p>
          <a:p>
            <a:pPr lvl="1"/>
            <a:r>
              <a:rPr lang="en-US" sz="4000" dirty="0" smtClean="0"/>
              <a:t>Glycolipids</a:t>
            </a:r>
          </a:p>
          <a:p>
            <a:pPr lvl="1"/>
            <a:r>
              <a:rPr lang="en-US" sz="4000" dirty="0" smtClean="0"/>
              <a:t>Lipoproteins</a:t>
            </a:r>
          </a:p>
          <a:p>
            <a:pPr lvl="1"/>
            <a:r>
              <a:rPr lang="en-US" sz="4000" dirty="0" smtClean="0"/>
              <a:t>Cholesterol and Cholesterol Ester</a:t>
            </a:r>
          </a:p>
          <a:p>
            <a:pPr lvl="1"/>
            <a:r>
              <a:rPr lang="en-US" sz="4000" dirty="0" smtClean="0"/>
              <a:t>Eicosanoids</a:t>
            </a:r>
          </a:p>
          <a:p>
            <a:pPr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87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Body </a:t>
            </a:r>
            <a:r>
              <a:rPr lang="en-US" b="1" dirty="0"/>
              <a:t>Lipids </a:t>
            </a:r>
            <a:r>
              <a:rPr lang="en-US" b="1" dirty="0" smtClean="0"/>
              <a:t>Functions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fontScale="62500" lnSpcReduction="20000"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Secondary Source </a:t>
            </a:r>
            <a:r>
              <a:rPr lang="en-US" sz="4800" dirty="0" smtClean="0"/>
              <a:t>of Energy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Energy Storage Lipids- </a:t>
            </a:r>
            <a:r>
              <a:rPr lang="en-US" sz="4800" dirty="0" smtClean="0"/>
              <a:t>Long term use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Thermal and Electrical Insulators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Cushioning Effect and Shock </a:t>
            </a:r>
            <a:r>
              <a:rPr lang="en-US" sz="4800" dirty="0" smtClean="0"/>
              <a:t>absorber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Shape and Contour to </a:t>
            </a:r>
            <a:r>
              <a:rPr lang="en-US" sz="4800" dirty="0" smtClean="0"/>
              <a:t>body</a:t>
            </a:r>
            <a:endParaRPr lang="en-US" sz="4800" dirty="0" smtClean="0"/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Structural Lipids- Biomembrane </a:t>
            </a:r>
            <a:r>
              <a:rPr lang="en-US" sz="4800" dirty="0" smtClean="0"/>
              <a:t>components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Cell antigens</a:t>
            </a:r>
            <a:r>
              <a:rPr lang="en-US" sz="4800" dirty="0"/>
              <a:t>,</a:t>
            </a:r>
            <a:r>
              <a:rPr lang="en-US" sz="4800" dirty="0" smtClean="0"/>
              <a:t> </a:t>
            </a:r>
            <a:r>
              <a:rPr lang="en-US" sz="4800" dirty="0" smtClean="0"/>
              <a:t>receptors, anchoring</a:t>
            </a:r>
            <a:r>
              <a:rPr lang="en-US" sz="4800" dirty="0" smtClean="0"/>
              <a:t> sites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Signal Transduction and Nerve Impulse conduction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/>
              <a:t>Lung </a:t>
            </a:r>
            <a:r>
              <a:rPr lang="en-US" sz="4800" dirty="0" smtClean="0"/>
              <a:t>Surfactant helps in normal respiration</a:t>
            </a:r>
            <a:endParaRPr lang="en-US" sz="4800" dirty="0"/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Emulsifiers helps in Lipid digestion and absorption</a:t>
            </a:r>
            <a:endParaRPr lang="en-US" sz="4800" dirty="0"/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Transport </a:t>
            </a:r>
            <a:r>
              <a:rPr lang="en-US" sz="4800" dirty="0" smtClean="0"/>
              <a:t>Lipids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Metabolic </a:t>
            </a:r>
            <a:r>
              <a:rPr lang="en-US" sz="4800" dirty="0" smtClean="0"/>
              <a:t>regulatory Lipids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26737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Human Body Fatty Acid From C2-C26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126125"/>
              </p:ext>
            </p:extLst>
          </p:nvPr>
        </p:nvGraphicFramePr>
        <p:xfrm>
          <a:off x="0" y="1159040"/>
          <a:ext cx="9144000" cy="569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3124200"/>
                <a:gridCol w="4953000"/>
              </a:tblGrid>
              <a:tr h="107535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S.No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Fatty Acid Name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Fatty Acid Structure has Carbon</a:t>
                      </a:r>
                      <a:r>
                        <a:rPr lang="en-US" sz="3200" baseline="0" dirty="0" smtClean="0"/>
                        <a:t> atoms </a:t>
                      </a:r>
                      <a:endParaRPr lang="en-US" sz="3200" dirty="0"/>
                    </a:p>
                  </a:txBody>
                  <a:tcPr/>
                </a:tc>
              </a:tr>
              <a:tr h="58376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Acetic Acid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C2</a:t>
                      </a:r>
                      <a:endParaRPr lang="en-US" sz="3200" dirty="0"/>
                    </a:p>
                  </a:txBody>
                  <a:tcPr/>
                </a:tc>
              </a:tr>
              <a:tr h="71808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Propionic Acid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C3</a:t>
                      </a:r>
                      <a:endParaRPr lang="en-US" sz="3200" dirty="0"/>
                    </a:p>
                  </a:txBody>
                  <a:tcPr/>
                </a:tc>
              </a:tr>
              <a:tr h="71808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Butyric Acid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C4</a:t>
                      </a:r>
                      <a:endParaRPr lang="en-US" sz="3200" dirty="0"/>
                    </a:p>
                  </a:txBody>
                  <a:tcPr/>
                </a:tc>
              </a:tr>
              <a:tr h="71808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Valeric Acid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C5</a:t>
                      </a:r>
                      <a:endParaRPr lang="en-US" sz="3200" dirty="0"/>
                    </a:p>
                  </a:txBody>
                  <a:tcPr/>
                </a:tc>
              </a:tr>
              <a:tr h="58376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Palmitic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C16</a:t>
                      </a:r>
                      <a:endParaRPr lang="en-US" sz="3200" dirty="0"/>
                    </a:p>
                  </a:txBody>
                  <a:tcPr/>
                </a:tc>
              </a:tr>
              <a:tr h="58376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Stearic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C18</a:t>
                      </a:r>
                      <a:endParaRPr lang="en-US" sz="3200" dirty="0"/>
                    </a:p>
                  </a:txBody>
                  <a:tcPr/>
                </a:tc>
              </a:tr>
              <a:tr h="71808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Oleic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C18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26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971800" y="2590800"/>
            <a:ext cx="3048000" cy="1447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914400" y="4952999"/>
            <a:ext cx="3352800" cy="1417003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228600" y="606424"/>
            <a:ext cx="3771900" cy="10699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228600" y="2743200"/>
            <a:ext cx="23622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Restores Abundant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5562600" y="4753850"/>
            <a:ext cx="3314700" cy="161615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Electrical and </a:t>
            </a:r>
            <a:r>
              <a:rPr lang="en-US" b="1" dirty="0" smtClean="0">
                <a:solidFill>
                  <a:schemeClr val="bg1"/>
                </a:solidFill>
              </a:rPr>
              <a:t>Thermal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Insulators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6553200" y="2743200"/>
            <a:ext cx="2362200" cy="10668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181600" y="454968"/>
            <a:ext cx="3695700" cy="1145232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Builds Membranes</a:t>
            </a:r>
          </a:p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Signal Transmission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71800" y="28194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FUNCTIONS OF LIPIDS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27797" y="748996"/>
            <a:ext cx="31242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Sources  Of Energy, PUFAs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,Fat soluble Vitamins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107141" y="4694237"/>
            <a:ext cx="3048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Nervous Function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Lung Surfactant, Emulsifiers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515100" y="2896344"/>
            <a:ext cx="2362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LUBRICATE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Cushioning Effect</a:t>
            </a:r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 flipH="1" flipV="1">
            <a:off x="3581400" y="16002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 flipV="1">
            <a:off x="4800600" y="16002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 flipH="1" flipV="1">
            <a:off x="4724400" y="4038600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V="1">
            <a:off x="3505200" y="4038600"/>
            <a:ext cx="7620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6019800" y="3276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2590800" y="3276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240056" y="-68252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1.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066800" y="20955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2</a:t>
            </a:r>
            <a:r>
              <a:rPr lang="en-US" sz="2000" b="1" dirty="0"/>
              <a:t>.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114550" y="423063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3</a:t>
            </a:r>
            <a:r>
              <a:rPr lang="en-US" sz="2000" b="1" dirty="0"/>
              <a:t>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6400800" y="-68252"/>
            <a:ext cx="723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4.</a:t>
            </a:r>
            <a:endParaRPr lang="en-US" sz="2800" b="1" dirty="0"/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7371229" y="206758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5.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6705599" y="4217183"/>
            <a:ext cx="6656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3045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63" grpId="0"/>
      <p:bldP spid="2065" grpId="0"/>
    </p:bld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1415"/>
      </p:ext>
    </p:extLst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" y="762000"/>
            <a:ext cx="8378825" cy="914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/>
              <a:t>Fatty acids of TAG is a </a:t>
            </a:r>
            <a:br>
              <a:rPr lang="en-US" b="1" dirty="0" smtClean="0"/>
            </a:br>
            <a:r>
              <a:rPr lang="en-US" b="1" dirty="0" smtClean="0"/>
              <a:t>Source of  Energy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209800"/>
            <a:ext cx="8274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5791200" y="4267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H</a:t>
            </a:r>
            <a:r>
              <a:rPr lang="en-US" baseline="30000" dirty="0"/>
              <a:t>+</a:t>
            </a:r>
          </a:p>
        </p:txBody>
      </p:sp>
      <p:sp>
        <p:nvSpPr>
          <p:cNvPr id="5126" name="Line 19"/>
          <p:cNvSpPr>
            <a:spLocks noChangeShapeType="1"/>
          </p:cNvSpPr>
          <p:nvPr/>
        </p:nvSpPr>
        <p:spPr bwMode="auto">
          <a:xfrm flipH="1">
            <a:off x="4648200" y="4495800"/>
            <a:ext cx="1143000" cy="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3810000" y="4191000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hlink"/>
                </a:solidFill>
              </a:rPr>
              <a:t>ATP</a:t>
            </a:r>
          </a:p>
        </p:txBody>
      </p:sp>
      <p:sp>
        <p:nvSpPr>
          <p:cNvPr id="5128" name="Line 1029"/>
          <p:cNvSpPr>
            <a:spLocks noChangeShapeType="1"/>
          </p:cNvSpPr>
          <p:nvPr/>
        </p:nvSpPr>
        <p:spPr bwMode="auto">
          <a:xfrm flipH="1">
            <a:off x="6705600" y="3962400"/>
            <a:ext cx="0" cy="12954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9" name="Text Box 1030"/>
          <p:cNvSpPr txBox="1">
            <a:spLocks noChangeArrowheads="1"/>
          </p:cNvSpPr>
          <p:nvPr/>
        </p:nvSpPr>
        <p:spPr bwMode="auto">
          <a:xfrm>
            <a:off x="4511675" y="3581400"/>
            <a:ext cx="4632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b="1" dirty="0"/>
              <a:t>Energy-Containing Nutrients (C and H)</a:t>
            </a:r>
          </a:p>
        </p:txBody>
      </p:sp>
      <p:sp>
        <p:nvSpPr>
          <p:cNvPr id="5130" name="Line 1031"/>
          <p:cNvSpPr>
            <a:spLocks noChangeShapeType="1"/>
          </p:cNvSpPr>
          <p:nvPr/>
        </p:nvSpPr>
        <p:spPr bwMode="auto">
          <a:xfrm flipH="1">
            <a:off x="5943600" y="4572000"/>
            <a:ext cx="0" cy="16764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31" name="Text Box 1032"/>
          <p:cNvSpPr txBox="1">
            <a:spLocks noChangeArrowheads="1"/>
          </p:cNvSpPr>
          <p:nvPr/>
        </p:nvSpPr>
        <p:spPr bwMode="auto">
          <a:xfrm>
            <a:off x="6477000" y="52578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5132" name="Line 1033"/>
          <p:cNvSpPr>
            <a:spLocks noChangeShapeType="1"/>
          </p:cNvSpPr>
          <p:nvPr/>
        </p:nvSpPr>
        <p:spPr bwMode="auto">
          <a:xfrm flipH="1">
            <a:off x="6172200" y="4191000"/>
            <a:ext cx="533400" cy="22860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33" name="Text Box 1034"/>
          <p:cNvSpPr txBox="1">
            <a:spLocks noChangeArrowheads="1"/>
          </p:cNvSpPr>
          <p:nvPr/>
        </p:nvSpPr>
        <p:spPr bwMode="auto">
          <a:xfrm>
            <a:off x="4876800" y="4495800"/>
            <a:ext cx="835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200" dirty="0"/>
              <a:t>Electron</a:t>
            </a:r>
          </a:p>
          <a:p>
            <a:r>
              <a:rPr lang="en-US" sz="1200" dirty="0"/>
              <a:t>Transport</a:t>
            </a:r>
          </a:p>
          <a:p>
            <a:r>
              <a:rPr lang="en-US" sz="1200" dirty="0"/>
              <a:t>Chain</a:t>
            </a:r>
          </a:p>
        </p:txBody>
      </p:sp>
      <p:sp>
        <p:nvSpPr>
          <p:cNvPr id="5134" name="Text Box 1035"/>
          <p:cNvSpPr txBox="1">
            <a:spLocks noChangeArrowheads="1"/>
          </p:cNvSpPr>
          <p:nvPr/>
        </p:nvSpPr>
        <p:spPr bwMode="auto">
          <a:xfrm>
            <a:off x="5638800" y="61722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sp>
        <p:nvSpPr>
          <p:cNvPr id="5135" name="Line 1036"/>
          <p:cNvSpPr>
            <a:spLocks noChangeShapeType="1"/>
          </p:cNvSpPr>
          <p:nvPr/>
        </p:nvSpPr>
        <p:spPr bwMode="auto">
          <a:xfrm flipH="1">
            <a:off x="6172200" y="6096000"/>
            <a:ext cx="6096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36" name="Text Box 1037"/>
          <p:cNvSpPr txBox="1">
            <a:spLocks noChangeArrowheads="1"/>
          </p:cNvSpPr>
          <p:nvPr/>
        </p:nvSpPr>
        <p:spPr bwMode="auto">
          <a:xfrm>
            <a:off x="6781800" y="5867400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pic>
        <p:nvPicPr>
          <p:cNvPr id="5137" name="Picture 1039" descr="healthy_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648200"/>
            <a:ext cx="15113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Line 1040"/>
          <p:cNvSpPr>
            <a:spLocks noChangeShapeType="1"/>
          </p:cNvSpPr>
          <p:nvPr/>
        </p:nvSpPr>
        <p:spPr bwMode="auto">
          <a:xfrm>
            <a:off x="7010400" y="5486400"/>
            <a:ext cx="6858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39" name="Line 1041"/>
          <p:cNvSpPr>
            <a:spLocks noChangeShapeType="1"/>
          </p:cNvSpPr>
          <p:nvPr/>
        </p:nvSpPr>
        <p:spPr bwMode="auto">
          <a:xfrm flipH="1">
            <a:off x="7086600" y="5791200"/>
            <a:ext cx="6096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40" name="AutoShape 22" descr="data:image/jpg;base64,/9j/4AAQSkZJRgABAQAAAQABAAD/2wCEAAkGBhQSERQUEhMWFBUVFRwUFBgXGBcXGBocGBcVFxgYGBQZHyYeFx0jHBcaHzAhJCgpLSwsGB4xNTAqQSY3LCoBCQoKDgwOGg8PGiwcHyQsLCwsKSwsLCwsLCwsLCwsLCwpLCksLCkpLCwsLCksLCksLCksLCwsLCksLCksLCkpLP/AABEIAJYAVgMBIgACEQEDEQH/xAAcAAABBQEBAQAAAAAAAAAAAAAFAAMEBgcBCAL/xAA3EAABAgQEBAUDAwQBBQAAAAABAhEAAxIhBAUxQQZRYXETIoGRoQcysULB8BRS0eFiIzNygvH/xAAYAQEBAQEBAAAAAAAAAAAAAAACAQMABP/EACARAQEBAAICAgMBAAAAAAAAAAABEQIhEjETQQNRYTL/2gAMAwEAAhEDEQA/ADK87SgsosY+kcQyv7hFU4qyutAU7XB+YqnFGHMqWkoJd400PGNTn8Qy21EVjMOLwlRpvGdhU1hc/MWvhzgifikBRKZaFXClu5G5SgXI62HWL7XJx7FJHGRmCodobT9QVOwHSLBgPphh5aCDiVl9CEhzzsRp6+8Bc4+lypJ8TDzhNYuULTQr/wBVA0k9C0LxGc+G45M44mAOUkQyePph0EA84xDIYhi7F9X5NtpAnAzv+ol2Z4ONrOO9LjM44mjUNDJ44mmBfEE5IQkgAXgH/U8ouJZPppWGxuJWhKgR5g7X0MKIuSzpqZSQf7RCjugH8xk1y4reZ5MqaA6XAjQ1IB8o/EcGWwfG4HkznDZR5khSCEC6j0Fz7s0Esz4kKD4ctLJDVOQ3/EX0AA0tBXjhZw2HSpEsqKpqUFtACFF1HYOAIxvGZtMLhbfcVEPuVGwPKOk8Yn+mgjjVIUQtVWrlNuxO2tttNYK4biYLSKV+IFC6lEg20IPvGOTVqWagABp0gxgkqAIE9ugdgediIs5OvGL1xNkYxtBQyZjusgWWBv3HPqIGYT6bzgoGp2L6RI4NmTVY2RKPmBdb1OKUjzF9X09xGuy5QEdlva+XjMZVnX09nTkAAtd9IGy/pbOS3mNukbdUIVQjvGp8lUbAZStKQFpvCi8huUKFieQSiUBDwXHZeFUY+/6MxQM4iXWhSWBqSQxuLjfpHnfGZXMEyYmYihSQQsNop/316gho9HTJNIdSgkdS0Zf9Rs5lTVBKRdIYrZnD6P027mJyzD41mCSoIFI0N7P3j5kTmBIG4f1ibh8QUOE3ck9I5LxSnNKRdrC99oyaNU+kEmqXNmqAKkkS0Ku4SoVKF23CfaNErgRwHw/NlYNHj2mL86k7pBalJ6gAdiWizysvG8ay5GV7ofVHaol5kiXLS5IEVWfngdknQweX5JxTFgCoUR8KhSkg847E+T+JjiVzQfts8S2WElamSlIdR7QSaKfx1nxQUyQWASFqZ7kkgC3IB/WOLFV4oziZNWVFaqUjyJSSEANckA+dV9TGf5gsrQT9386bQczbM7HXUvvYWHqSRaBeRzqip7u5AMdVitqwMweZI9NYtXBeBVV4ikirZ7N17wQl4RIIZAdtvXYWte8FsLIoYgByLgEejbenaJi3lrR+Fc68RHhklxZL621T/iDUvDqe5jN8qxSpc4qBUAQlQHIjpGm4PFJmy0rTooP/AJHobRaPEKzjh/xwxUR6xAk8CSxufeLU8KBZL7N3L8lQhAF7RyCGH0hR2nOMCaozn6nZLOSr+qQCuWUhMxrlBTYE/wDEjfYu+ojRIl4K7gw2bzQJIWmm43BFiD+/aGZUkoUofqA8hDXcagHu0a7x/wDTiWlC8ThAJZSCuZL0QQLlSAPtI5aHpvn03K0lKS7rTfuDYsOhaOS9PmZiilmVsXHPleH8HjXAPM35QHmzNelvk7w5hMU5SwpBHRv5aLBq45bjGXVrt8RoXCuIqkltAs/ISf3jLsIaUAkVLUpgEguSdABvtGp8M5UrD4cIWfOSVqbQEt5RzYAD3iVeM70WjoMceE8QxKQLQoWHNoUGtIChUSsEq8QKol4I3h1jD+ayRMlqQrRSSk9lAg/mMMwMmkqMwp1V4bC4fW/U/mN1xSXEef8AN1qSpSEtXLLFwNKiCATZ/L8RI7m+c5yYTBUj7y+tn0a0D8vyqYkeJTVQSCxAp2dQGwPbSDknELKElZZTOftd3G4c3EVTPpik4wyr+Es1sklL1pYhxttpz5x1uJx46ueT5g+IlzpZqElfookMrobVC2npGxy11JCk3CgCD0IcRjeDTQAx8miSLAaM3O/bWNU4IebhE1KehSkexcfBjvopO8EgITROVh0JBKjYakwJxuaJLBJCQTb+5XYcokq3oTTjUpDEuegf8R2KvPzJKSxOmgFT99BCi4PyUU8J4k4aSRGZK+qyKvKhXqIel/WUMQJCiR2i2nOFadiDaMc+omXGTifESHE3zDk+ih739YmYj6xTCLSG7mA3F2fqnBKlABSQLXsbFh6k+zxB5zPaBLSHpUsJZNRFIAD3ICjfeK/xU6cQherIFxu17RInSgXV5he9wxN3J5jrEfNLsCT5QxKud9Rbf8wOV6LhO1myDMkLSJExQFfmlKIJaY/lA7ubc7WqJjTeCJeKlyC9CUlSmCnJcGkm23l9Ywzwawh/KBzsbOzH9JePQuWT/DlSxMLkyws3/UUgrDf+RJ9ekXjdmJzudpM+tThanB2sAOw5QMxctW3hja7X6E6ntHcdm9YIly6zyUVJ7eYBj2eIUyUQSpLIUwcO4fttvp8wsY2nEyF0gBjzYMPggwoG4ubMAss672+Rr7QouOjJZquzxOyjKps5YRLQS5YqY0jqVAWjT8F9P8FJLlBmEXqmGod6QKfcQUnZhKSoIASALNUly4syQXHtHa2v5P0oyvp2UIK5s9LJSVKCEuWAJ1JAEVfEYkKJNlKKrtfqq/MxrWJxAMpRCS9JdJqD9LgFQ7CMgkYYBZllKksm6nIcjnTpvBtGbyu1EzTEBI8zAO4Ci5flT01iDj5RASwPlbmWcaEakXaLpKyGTQXF1C5UalMQwv3/ADDGPyCvzIZyxIJsd9R9vSM7NayyAWUGsoCgQX+1nVfZm1jYcBxAJqEmlySQkU6EM7pIFLfvFJyzFy5dlhMtdgEnUp2INgfSD2Wy0oWZyQR4hdYcgKOxKdyOfKFx6DnNG8Ti1KJSkoSk2KSohV9SC+3KIK51KSFLqpsCAVDS7qe7dfmHyhK1G4INxob8ri+kR8aAJZCwkA+WyS4DH4/EaMsQ8TiVsBLOpclVRTazAnf/ABHYjyipSaEk0pJvvyp6jeFHacizzkoLkhJGpcW76F4SLecdnYfln+Y5NmC7G381fWIy8Wkg69dv4I7GOm5i1VBiKd9fyYC5jk8qYS6AbAuHB3sFBiecE1rANh1d2+IYmLDksLa3aL0cqvpyqgWWttg7tf3EO4GRSkiybkhrFidz1v7RP8EhRVV5SXA20Lht/wAwwVW1uNQzWP8A9g5heVMSlMfNfkSLjq+0Mp4nCZhlTCKQpgAzgNZTm5/3EmeoEHlZzv3b+aRTM7ShlK/UlTNqQkE6fv2g3ssxo2FxyQAQQVbEEEENr7X9IQx8s/8AcKSxZzYJPrYRn+TYwy5SG/VqdnVy6f7iRmmKCW0Jf7iBvs55G0KelweTnAqUkFkgulVgSDtcHT9+kdig4/iBSCakhTKKQCoHYF2vCiF4tpWwcN0cW3huYlh3hQobyo65lTjRtWMM4k0gNtq9/iFCiX214+jUxYXLJ0Iiu+OolRJ0VSG5G9/UmFCjnU1PzFi130L3flFPzrMymeqwNmINwamPRuUKFAaTtCy/HlKFXNIUTSD0cj4iy43JRMlYWbYeLLqYOXCVManOpN7fEKFFnpQ3MsGhDgIQplMSoHUVciGH+45ChRKsr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685800"/>
            <a:ext cx="8191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42" name="Line 19"/>
          <p:cNvSpPr>
            <a:spLocks noChangeShapeType="1"/>
          </p:cNvSpPr>
          <p:nvPr/>
        </p:nvSpPr>
        <p:spPr bwMode="auto">
          <a:xfrm flipH="1">
            <a:off x="4495800" y="6324600"/>
            <a:ext cx="1143000" cy="0"/>
          </a:xfrm>
          <a:prstGeom prst="line">
            <a:avLst/>
          </a:prstGeom>
          <a:noFill/>
          <a:ln w="53975">
            <a:solidFill>
              <a:schemeClr val="hlink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0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 smtClean="0"/>
              <a:t>Good About  Body Lipids</a:t>
            </a:r>
          </a:p>
        </p:txBody>
      </p:sp>
      <p:sp>
        <p:nvSpPr>
          <p:cNvPr id="34819" name="Rectangle 5"/>
          <p:cNvSpPr>
            <a:spLocks noGrp="1"/>
          </p:cNvSpPr>
          <p:nvPr>
            <p:ph type="body" sz="half" idx="1"/>
          </p:nvPr>
        </p:nvSpPr>
        <p:spPr>
          <a:xfrm>
            <a:off x="0" y="1524000"/>
            <a:ext cx="4952999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Liberate 9 kcal per gram of TAG.</a:t>
            </a:r>
          </a:p>
          <a:p>
            <a:pPr eaLnBrk="1" hangingPunct="1"/>
            <a:r>
              <a:rPr lang="en-US" sz="3600" dirty="0" smtClean="0"/>
              <a:t>Major fuel at rest </a:t>
            </a:r>
          </a:p>
          <a:p>
            <a:pPr eaLnBrk="1" hangingPunct="1"/>
            <a:r>
              <a:rPr lang="en-US" sz="3600" b="1" dirty="0" smtClean="0"/>
              <a:t>Endurance Exercise</a:t>
            </a:r>
          </a:p>
          <a:p>
            <a:pPr eaLnBrk="1" hangingPunct="1"/>
            <a:r>
              <a:rPr lang="en-US" sz="3600" dirty="0" smtClean="0"/>
              <a:t>Stores Energy </a:t>
            </a:r>
          </a:p>
          <a:p>
            <a:pPr eaLnBrk="1" hangingPunct="1"/>
            <a:r>
              <a:rPr lang="en-US" sz="3600" dirty="0" smtClean="0"/>
              <a:t>Source of :</a:t>
            </a:r>
          </a:p>
          <a:p>
            <a:pPr lvl="1"/>
            <a:r>
              <a:rPr lang="en-US" sz="3400" dirty="0" smtClean="0">
                <a:solidFill>
                  <a:srgbClr val="C00000"/>
                </a:solidFill>
              </a:rPr>
              <a:t>Essential fatty acids</a:t>
            </a:r>
          </a:p>
          <a:p>
            <a:pPr lvl="1"/>
            <a:r>
              <a:rPr lang="en-US" sz="3400" dirty="0" smtClean="0">
                <a:solidFill>
                  <a:srgbClr val="C00000"/>
                </a:solidFill>
              </a:rPr>
              <a:t>Fat-soluble vitamins</a:t>
            </a:r>
          </a:p>
          <a:p>
            <a:pPr eaLnBrk="1" hangingPunct="1"/>
            <a:endParaRPr lang="en-US" sz="3600" dirty="0" smtClean="0"/>
          </a:p>
        </p:txBody>
      </p:sp>
      <p:sp>
        <p:nvSpPr>
          <p:cNvPr id="34820" name="Rectangle 6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4191000" cy="518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/>
              <a:t>Regulates cell function</a:t>
            </a:r>
          </a:p>
          <a:p>
            <a:pPr eaLnBrk="1" hangingPunct="1"/>
            <a:r>
              <a:rPr lang="en-US" sz="3200" b="1" dirty="0" smtClean="0"/>
              <a:t>Maintains membrane structure</a:t>
            </a:r>
          </a:p>
          <a:p>
            <a:pPr eaLnBrk="1" hangingPunct="1"/>
            <a:r>
              <a:rPr lang="en-US" sz="3200" b="1" dirty="0" smtClean="0"/>
              <a:t>Improve nerve function</a:t>
            </a:r>
          </a:p>
          <a:p>
            <a:pPr eaLnBrk="1" hangingPunct="1"/>
            <a:r>
              <a:rPr lang="en-US" sz="3200" b="1" dirty="0" smtClean="0"/>
              <a:t>Provides flavors and textures of foods</a:t>
            </a:r>
          </a:p>
          <a:p>
            <a:pPr eaLnBrk="1" hangingPunct="1"/>
            <a:r>
              <a:rPr lang="en-US" sz="3200" b="1" dirty="0" smtClean="0"/>
              <a:t>Helps us feel satiated </a:t>
            </a:r>
          </a:p>
          <a:p>
            <a:pPr eaLnBrk="1" hangingPunct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8028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igure_05_13_labe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Disorders </a:t>
            </a:r>
            <a:r>
              <a:rPr lang="en-US" b="1" dirty="0" smtClean="0"/>
              <a:t>Associated To</a:t>
            </a:r>
            <a:r>
              <a:rPr lang="en-US" b="1" dirty="0" smtClean="0"/>
              <a:t> </a:t>
            </a:r>
            <a:r>
              <a:rPr lang="en-US" b="1" dirty="0" smtClean="0"/>
              <a:t>Lipids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25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Obesity</a:t>
            </a:r>
          </a:p>
          <a:p>
            <a:r>
              <a:rPr lang="en-US" sz="3200" dirty="0" smtClean="0"/>
              <a:t>Atherosclerosis</a:t>
            </a:r>
          </a:p>
          <a:p>
            <a:r>
              <a:rPr lang="en-US" sz="3200" dirty="0" smtClean="0"/>
              <a:t>Respiratory Distress Syndrome</a:t>
            </a:r>
          </a:p>
          <a:p>
            <a:r>
              <a:rPr lang="en-US" sz="3200" dirty="0" smtClean="0"/>
              <a:t>Fatty Liver</a:t>
            </a:r>
          </a:p>
          <a:p>
            <a:r>
              <a:rPr lang="en-US" sz="3200" dirty="0" smtClean="0"/>
              <a:t>Hyperlipoproteinemias</a:t>
            </a:r>
          </a:p>
          <a:p>
            <a:r>
              <a:rPr lang="en-US" sz="3200" dirty="0" smtClean="0"/>
              <a:t>Hypolipoproteinemias</a:t>
            </a:r>
          </a:p>
          <a:p>
            <a:r>
              <a:rPr lang="en-US" sz="3200" dirty="0" smtClean="0"/>
              <a:t>Necrosis ,Oxidative damage of biomembranes due to Lipid peroxidation</a:t>
            </a:r>
          </a:p>
          <a:p>
            <a:r>
              <a:rPr lang="en-US" dirty="0"/>
              <a:t>Lipid Storage Disorders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68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152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Common </a:t>
            </a:r>
            <a:br>
              <a:rPr lang="en-US" b="1" dirty="0" smtClean="0"/>
            </a:br>
            <a:r>
              <a:rPr lang="en-US" b="1" dirty="0" smtClean="0"/>
              <a:t>Lipids Associated Disorders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495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Obesity</a:t>
            </a:r>
          </a:p>
          <a:p>
            <a:r>
              <a:rPr lang="en-US" sz="4800" b="1" dirty="0" smtClean="0">
                <a:solidFill>
                  <a:srgbClr val="C00000"/>
                </a:solidFill>
              </a:rPr>
              <a:t>Metabolic Syndrome</a:t>
            </a:r>
          </a:p>
          <a:p>
            <a:pPr lvl="1"/>
            <a:r>
              <a:rPr lang="en-US" sz="4400" b="1" dirty="0" smtClean="0">
                <a:solidFill>
                  <a:srgbClr val="0070C0"/>
                </a:solidFill>
              </a:rPr>
              <a:t>Atherosclerosis</a:t>
            </a:r>
          </a:p>
          <a:p>
            <a:pPr lvl="1"/>
            <a:r>
              <a:rPr lang="en-US" sz="4400" b="1" dirty="0" smtClean="0">
                <a:solidFill>
                  <a:srgbClr val="0070C0"/>
                </a:solidFill>
              </a:rPr>
              <a:t>Coronary Heart Disease</a:t>
            </a:r>
          </a:p>
          <a:p>
            <a:pPr lvl="1"/>
            <a:r>
              <a:rPr lang="en-US" sz="4400" b="1" dirty="0" smtClean="0">
                <a:solidFill>
                  <a:srgbClr val="0070C0"/>
                </a:solidFill>
              </a:rPr>
              <a:t>Hypertension</a:t>
            </a:r>
          </a:p>
          <a:p>
            <a:pPr lvl="1"/>
            <a:r>
              <a:rPr lang="en-US" sz="4400" b="1" dirty="0" smtClean="0">
                <a:solidFill>
                  <a:srgbClr val="0070C0"/>
                </a:solidFill>
              </a:rPr>
              <a:t>Diabetes Mellitus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Lipid Storage Disorders</a:t>
            </a:r>
            <a:br>
              <a:rPr lang="en-US" b="1" dirty="0" smtClean="0"/>
            </a:br>
            <a:r>
              <a:rPr lang="en-US" b="1" dirty="0" smtClean="0"/>
              <a:t>Inborn Errors Of Lipid Metabolism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38912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Congenital Defects where deficient of Enzymes </a:t>
            </a:r>
          </a:p>
          <a:p>
            <a:r>
              <a:rPr lang="en-US" sz="4800" dirty="0" smtClean="0"/>
              <a:t>Affects an </a:t>
            </a:r>
            <a:r>
              <a:rPr lang="en-US" sz="4800" b="1" dirty="0" smtClean="0">
                <a:solidFill>
                  <a:srgbClr val="C00000"/>
                </a:solidFill>
              </a:rPr>
              <a:t>Abnormal accumulation of Lipid forms </a:t>
            </a:r>
          </a:p>
          <a:p>
            <a:r>
              <a:rPr lang="en-US" sz="4800" dirty="0" smtClean="0"/>
              <a:t>In cells and tissues affecting there functionality.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20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1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380764"/>
              </p:ext>
            </p:extLst>
          </p:nvPr>
        </p:nvGraphicFramePr>
        <p:xfrm>
          <a:off x="0" y="2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8395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Lipid</a:t>
                      </a:r>
                      <a:r>
                        <a:rPr lang="en-US" sz="2800" baseline="0" dirty="0" smtClean="0"/>
                        <a:t> Storage Disorder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Enzyme</a:t>
                      </a:r>
                      <a:r>
                        <a:rPr lang="en-US" sz="2800" baseline="0" dirty="0" smtClean="0"/>
                        <a:t> Defect and Abnormal Accumulation of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Niemann Picks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Sphingomyelinase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Sphingomyelins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Gaucher's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Beta Glucocerebrosidase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Glucocerebrosides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7126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Krabbe's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Beta Galactosidase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Galactocerebrosides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648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Tay Sach’s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Hexoseaminidase-A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Gangliosides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08768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Farber's Disease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Ceramidase</a:t>
                      </a:r>
                    </a:p>
                    <a:p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Ceramides</a:t>
                      </a:r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0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177410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334"/>
                <a:gridCol w="3742266"/>
                <a:gridCol w="3962400"/>
              </a:tblGrid>
              <a:tr h="107754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S.No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Fatty Acid Name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Fatty Acid Structure</a:t>
                      </a:r>
                      <a:endParaRPr lang="en-US" sz="2800" dirty="0"/>
                    </a:p>
                  </a:txBody>
                  <a:tcPr/>
                </a:tc>
              </a:tr>
              <a:tr h="766257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8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Linoleic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C18</a:t>
                      </a:r>
                      <a:endParaRPr lang="en-US" sz="3600" dirty="0"/>
                    </a:p>
                  </a:txBody>
                  <a:tcPr/>
                </a:tc>
              </a:tr>
              <a:tr h="70399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Arachidic</a:t>
                      </a:r>
                      <a:r>
                        <a:rPr lang="en-US" sz="3600" baseline="0" dirty="0" smtClean="0"/>
                        <a:t>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C20</a:t>
                      </a:r>
                      <a:endParaRPr lang="en-US" sz="3600" dirty="0"/>
                    </a:p>
                  </a:txBody>
                  <a:tcPr/>
                </a:tc>
              </a:tr>
              <a:tr h="107754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10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Arachidonic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C20</a:t>
                      </a:r>
                      <a:endParaRPr lang="en-US" sz="3600" dirty="0"/>
                    </a:p>
                  </a:txBody>
                  <a:tcPr/>
                </a:tc>
              </a:tr>
              <a:tr h="107754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11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Behenic acid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C22</a:t>
                      </a:r>
                      <a:endParaRPr lang="en-US" sz="3600" dirty="0"/>
                    </a:p>
                  </a:txBody>
                  <a:tcPr/>
                </a:tc>
              </a:tr>
              <a:tr h="107754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12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Lignoceric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C24</a:t>
                      </a:r>
                      <a:endParaRPr lang="en-US" sz="3600" dirty="0"/>
                    </a:p>
                  </a:txBody>
                  <a:tcPr/>
                </a:tc>
              </a:tr>
              <a:tr h="107754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13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Cerotic acid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C26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/>
              <a:t>Questions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5062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096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600" b="1" dirty="0" smtClean="0"/>
              <a:t>Long Answer Questions</a:t>
            </a:r>
          </a:p>
          <a:p>
            <a:pPr marL="0" indent="0" algn="ctr">
              <a:buNone/>
            </a:pPr>
            <a:endParaRPr lang="en-US" sz="3600" b="1" dirty="0"/>
          </a:p>
          <a:p>
            <a:r>
              <a:rPr lang="en-US" sz="4800" b="1" dirty="0" smtClean="0"/>
              <a:t>Define </a:t>
            </a:r>
            <a:r>
              <a:rPr lang="en-US" sz="4800" b="1" dirty="0"/>
              <a:t>Lipids </a:t>
            </a:r>
            <a:r>
              <a:rPr lang="en-US" sz="4800" dirty="0"/>
              <a:t>(Bloor’s Definition). Classify </a:t>
            </a:r>
            <a:r>
              <a:rPr lang="en-US" sz="4800" dirty="0" smtClean="0"/>
              <a:t>Lipids  </a:t>
            </a:r>
            <a:r>
              <a:rPr lang="en-US" sz="4800" dirty="0"/>
              <a:t>with suitable examples</a:t>
            </a:r>
            <a:r>
              <a:rPr lang="en-US" sz="4800" dirty="0" smtClean="0"/>
              <a:t>.</a:t>
            </a:r>
          </a:p>
          <a:p>
            <a:pPr marL="0" indent="0">
              <a:buNone/>
            </a:pPr>
            <a:endParaRPr lang="en-US" sz="4800" dirty="0"/>
          </a:p>
          <a:p>
            <a:r>
              <a:rPr lang="en-US" sz="4800" dirty="0" smtClean="0"/>
              <a:t>Define </a:t>
            </a:r>
            <a:r>
              <a:rPr lang="en-US" sz="4800" b="1" dirty="0"/>
              <a:t>F</a:t>
            </a:r>
            <a:r>
              <a:rPr lang="en-US" sz="4800" b="1" dirty="0" smtClean="0"/>
              <a:t>atty </a:t>
            </a:r>
            <a:r>
              <a:rPr lang="en-US" sz="4800" b="1" dirty="0"/>
              <a:t>acids</a:t>
            </a:r>
            <a:r>
              <a:rPr lang="en-US" sz="4800" dirty="0"/>
              <a:t>. </a:t>
            </a:r>
            <a:r>
              <a:rPr lang="en-US" sz="4800" b="1" dirty="0"/>
              <a:t>Classify </a:t>
            </a:r>
            <a:r>
              <a:rPr lang="en-US" sz="4800" dirty="0"/>
              <a:t>them </a:t>
            </a:r>
            <a:r>
              <a:rPr lang="en-US" sz="4800" dirty="0" smtClean="0"/>
              <a:t>with different modes and  </a:t>
            </a:r>
            <a:r>
              <a:rPr lang="en-US" sz="4800" dirty="0"/>
              <a:t>suitable examples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89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4800" dirty="0"/>
              <a:t>What are </a:t>
            </a:r>
            <a:r>
              <a:rPr lang="en-US" sz="4800" b="1" dirty="0" smtClean="0"/>
              <a:t>Compound </a:t>
            </a:r>
            <a:r>
              <a:rPr lang="en-US" sz="4800" b="1" dirty="0"/>
              <a:t>lipids</a:t>
            </a:r>
            <a:r>
              <a:rPr lang="en-US" sz="4800" dirty="0"/>
              <a:t>? Describe Phospholipids </a:t>
            </a:r>
            <a:r>
              <a:rPr lang="en-US" sz="4800" dirty="0" smtClean="0"/>
              <a:t>wrt Chemistry,Types,Nature,SourcesDistribution,Functions and associated disorders of.</a:t>
            </a:r>
            <a:endParaRPr lang="en-US" sz="4800" dirty="0"/>
          </a:p>
          <a:p>
            <a:r>
              <a:rPr lang="en-US" sz="4800" dirty="0"/>
              <a:t>What are </a:t>
            </a:r>
            <a:r>
              <a:rPr lang="en-US" sz="4800" b="1" dirty="0"/>
              <a:t>Sterols</a:t>
            </a:r>
            <a:r>
              <a:rPr lang="en-US" sz="4800" dirty="0"/>
              <a:t>? Describe the structure, </a:t>
            </a:r>
            <a:r>
              <a:rPr lang="en-US" sz="4800" dirty="0" smtClean="0"/>
              <a:t>dietary sources</a:t>
            </a:r>
            <a:r>
              <a:rPr lang="en-US" sz="4800" dirty="0"/>
              <a:t>, properties &amp; functions of Cholesterol.</a:t>
            </a: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15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610600" cy="6324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900" b="1" dirty="0"/>
              <a:t>Write Short Notes.	</a:t>
            </a:r>
            <a:r>
              <a:rPr lang="en-US" b="1" dirty="0"/>
              <a:t>		</a:t>
            </a:r>
            <a:endParaRPr lang="en-US" dirty="0"/>
          </a:p>
          <a:p>
            <a:pPr lvl="0"/>
            <a:r>
              <a:rPr lang="en-US" sz="4400" dirty="0"/>
              <a:t>Biomedical importance of </a:t>
            </a:r>
            <a:r>
              <a:rPr lang="en-US" sz="4400" dirty="0" smtClean="0"/>
              <a:t>various forms of body </a:t>
            </a:r>
            <a:r>
              <a:rPr lang="en-US" sz="4400" dirty="0" smtClean="0"/>
              <a:t>Lipids</a:t>
            </a:r>
          </a:p>
          <a:p>
            <a:pPr lvl="0"/>
            <a:r>
              <a:rPr lang="en-US" sz="4400" dirty="0" smtClean="0"/>
              <a:t>Enlist various disorders associated to Lipid forms with biochemical defect and alterations.</a:t>
            </a:r>
            <a:endParaRPr lang="en-US" sz="4400" dirty="0"/>
          </a:p>
          <a:p>
            <a:pPr lvl="0"/>
            <a:r>
              <a:rPr lang="en-US" sz="4400" dirty="0"/>
              <a:t>Essential fatty acids (PUFAs) &amp; </a:t>
            </a:r>
            <a:r>
              <a:rPr lang="en-US" sz="4400" dirty="0" smtClean="0"/>
              <a:t>their </a:t>
            </a:r>
            <a:r>
              <a:rPr lang="en-US" sz="4400" dirty="0"/>
              <a:t>role in the body.</a:t>
            </a:r>
          </a:p>
          <a:p>
            <a:pPr lvl="0"/>
            <a:r>
              <a:rPr lang="en-US" sz="4400" dirty="0" smtClean="0"/>
              <a:t>Triacylglycerol/Neutral </a:t>
            </a:r>
            <a:r>
              <a:rPr lang="en-US" sz="4400" dirty="0"/>
              <a:t>Fats- Structure &amp; Function.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Rancidity- Causes &amp; Prevention.</a:t>
            </a:r>
          </a:p>
          <a:p>
            <a:pPr lvl="0"/>
            <a:r>
              <a:rPr lang="en-US" sz="4400" dirty="0" smtClean="0"/>
              <a:t>Gycolipids/Cerebrosides/Gangliosides</a:t>
            </a:r>
            <a:endParaRPr lang="en-US" sz="4400" dirty="0"/>
          </a:p>
          <a:p>
            <a:pPr lvl="0"/>
            <a:r>
              <a:rPr lang="en-US" sz="4400" dirty="0"/>
              <a:t>Lipoproteins- Chemistry, types &amp; functions</a:t>
            </a:r>
          </a:p>
          <a:p>
            <a:pPr lvl="0"/>
            <a:r>
              <a:rPr lang="en-US" sz="4400" dirty="0"/>
              <a:t>Eicosanoids/Prostaglandins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991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5943600"/>
          </a:xfrm>
        </p:spPr>
        <p:txBody>
          <a:bodyPr>
            <a:noAutofit/>
          </a:bodyPr>
          <a:lstStyle/>
          <a:p>
            <a:r>
              <a:rPr lang="en-US" sz="3600" dirty="0"/>
              <a:t>Therapeutic uses of Prostaglandins</a:t>
            </a:r>
          </a:p>
          <a:p>
            <a:pPr lvl="0"/>
            <a:r>
              <a:rPr lang="en-US" sz="3600" dirty="0"/>
              <a:t>Distinguish between Fats &amp; Waxes</a:t>
            </a:r>
          </a:p>
          <a:p>
            <a:pPr lvl="0"/>
            <a:r>
              <a:rPr lang="en-US" sz="3600" dirty="0"/>
              <a:t>Nomenclature &amp; Isomerism of fatty </a:t>
            </a:r>
            <a:r>
              <a:rPr lang="en-US" sz="3600" dirty="0" smtClean="0"/>
              <a:t>acids</a:t>
            </a:r>
          </a:p>
          <a:p>
            <a:pPr lvl="0"/>
            <a:r>
              <a:rPr lang="en-US" sz="3600" dirty="0" smtClean="0"/>
              <a:t>Omega 3 fatty acids and their importance</a:t>
            </a:r>
            <a:endParaRPr lang="en-US" sz="3600" dirty="0"/>
          </a:p>
          <a:p>
            <a:pPr lvl="0"/>
            <a:r>
              <a:rPr lang="en-US" sz="3600" dirty="0"/>
              <a:t>Amphipathic nature of lipids and </a:t>
            </a:r>
            <a:r>
              <a:rPr lang="en-US" sz="3600" dirty="0" smtClean="0"/>
              <a:t>their roles</a:t>
            </a:r>
            <a:endParaRPr lang="en-US" sz="3600" dirty="0"/>
          </a:p>
          <a:p>
            <a:pPr lvl="0"/>
            <a:r>
              <a:rPr lang="en-US" sz="3600" dirty="0"/>
              <a:t>Distinguish between </a:t>
            </a:r>
            <a:r>
              <a:rPr lang="en-US" sz="3600" dirty="0" smtClean="0"/>
              <a:t>Fats </a:t>
            </a:r>
            <a:r>
              <a:rPr lang="en-US" sz="3600" dirty="0"/>
              <a:t>&amp; </a:t>
            </a:r>
            <a:r>
              <a:rPr lang="en-US" sz="3600" dirty="0" smtClean="0"/>
              <a:t>Oils</a:t>
            </a:r>
            <a:endParaRPr lang="en-US" sz="3600" dirty="0"/>
          </a:p>
          <a:p>
            <a:pPr lvl="0"/>
            <a:r>
              <a:rPr lang="en-US" sz="3600" dirty="0" smtClean="0"/>
              <a:t>Enumerate biomedical </a:t>
            </a:r>
            <a:r>
              <a:rPr lang="en-US" sz="3600" dirty="0"/>
              <a:t>important lipids with their </a:t>
            </a:r>
            <a:r>
              <a:rPr lang="en-US" sz="3600" dirty="0" smtClean="0"/>
              <a:t>classes</a:t>
            </a:r>
          </a:p>
          <a:p>
            <a:pPr lvl="0"/>
            <a:r>
              <a:rPr lang="en-US" sz="3600" dirty="0" smtClean="0"/>
              <a:t>Properties of Fatty acids.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54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372600" cy="5791200"/>
          </a:xfrm>
        </p:spPr>
        <p:txBody>
          <a:bodyPr>
            <a:noAutofit/>
          </a:bodyPr>
          <a:lstStyle/>
          <a:p>
            <a:r>
              <a:rPr lang="en-US" sz="4400" dirty="0" smtClean="0"/>
              <a:t>Simple </a:t>
            </a:r>
            <a:r>
              <a:rPr lang="en-US" sz="4400" dirty="0"/>
              <a:t>L</a:t>
            </a:r>
            <a:r>
              <a:rPr lang="en-US" sz="4400" dirty="0" smtClean="0"/>
              <a:t>ipids </a:t>
            </a:r>
            <a:r>
              <a:rPr lang="en-US" sz="4400" dirty="0"/>
              <a:t>with their examples</a:t>
            </a:r>
          </a:p>
          <a:p>
            <a:pPr lvl="0"/>
            <a:r>
              <a:rPr lang="en-US" sz="4400" dirty="0"/>
              <a:t>Enumerate </a:t>
            </a:r>
            <a:r>
              <a:rPr lang="en-US" sz="4400" dirty="0" smtClean="0"/>
              <a:t>Compound </a:t>
            </a:r>
            <a:r>
              <a:rPr lang="en-US" sz="4400" dirty="0"/>
              <a:t>L</a:t>
            </a:r>
            <a:r>
              <a:rPr lang="en-US" sz="4400" dirty="0" smtClean="0"/>
              <a:t>ipids </a:t>
            </a:r>
            <a:r>
              <a:rPr lang="en-US" sz="4400" dirty="0"/>
              <a:t>&amp; one function of each</a:t>
            </a:r>
          </a:p>
          <a:p>
            <a:pPr lvl="0"/>
            <a:r>
              <a:rPr lang="en-US" sz="4400" dirty="0"/>
              <a:t>Name </a:t>
            </a:r>
            <a:r>
              <a:rPr lang="en-US" sz="4400" dirty="0" smtClean="0"/>
              <a:t>Derived </a:t>
            </a:r>
            <a:r>
              <a:rPr lang="en-US" sz="4400" dirty="0"/>
              <a:t>lipids &amp; their </a:t>
            </a:r>
            <a:r>
              <a:rPr lang="en-US" sz="4400" dirty="0" smtClean="0"/>
              <a:t>functions</a:t>
            </a:r>
          </a:p>
          <a:p>
            <a:pPr lvl="0"/>
            <a:r>
              <a:rPr lang="en-US" sz="4400" dirty="0" smtClean="0"/>
              <a:t>Trans Fats and their harmful effects</a:t>
            </a:r>
          </a:p>
          <a:p>
            <a:pPr lvl="0"/>
            <a:r>
              <a:rPr lang="en-US" sz="4400" dirty="0" smtClean="0"/>
              <a:t>Tests </a:t>
            </a:r>
            <a:r>
              <a:rPr lang="en-US" sz="4400" dirty="0"/>
              <a:t>to check the purity of fats &amp; oils/Characteristic number of </a:t>
            </a:r>
            <a:r>
              <a:rPr lang="en-US" sz="4400" dirty="0" smtClean="0"/>
              <a:t>Fats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846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19400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Revision Questions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559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867400"/>
          </a:xfrm>
        </p:spPr>
        <p:txBody>
          <a:bodyPr>
            <a:noAutofit/>
          </a:bodyPr>
          <a:lstStyle/>
          <a:p>
            <a:pPr lvl="0"/>
            <a:r>
              <a:rPr lang="en-US" sz="4000" dirty="0"/>
              <a:t>Define Lipids</a:t>
            </a:r>
          </a:p>
          <a:p>
            <a:pPr lvl="0"/>
            <a:r>
              <a:rPr lang="en-US" sz="4000" dirty="0"/>
              <a:t>Number and Names of Lipid Classes</a:t>
            </a:r>
          </a:p>
          <a:p>
            <a:pPr lvl="0"/>
            <a:r>
              <a:rPr lang="en-US" sz="4000" dirty="0"/>
              <a:t>Define Derived Lipids</a:t>
            </a:r>
          </a:p>
          <a:p>
            <a:pPr lvl="0"/>
            <a:r>
              <a:rPr lang="en-US" sz="4000" dirty="0"/>
              <a:t>Examples of Derived Lipids</a:t>
            </a:r>
          </a:p>
          <a:p>
            <a:pPr lvl="0"/>
            <a:r>
              <a:rPr lang="en-US" sz="4000" dirty="0"/>
              <a:t>Define Fatty acids</a:t>
            </a:r>
          </a:p>
          <a:p>
            <a:pPr lvl="0"/>
            <a:r>
              <a:rPr lang="en-US" sz="4000" dirty="0"/>
              <a:t>What is Delta and Omega </a:t>
            </a:r>
            <a:r>
              <a:rPr lang="en-US" sz="4000" dirty="0" smtClean="0"/>
              <a:t>end of FAs</a:t>
            </a:r>
            <a:endParaRPr lang="en-US" sz="4000" dirty="0"/>
          </a:p>
          <a:p>
            <a:pPr lvl="0"/>
            <a:r>
              <a:rPr lang="en-US" sz="4000" dirty="0"/>
              <a:t>What is Beta Carbon of a Fatty acid</a:t>
            </a:r>
          </a:p>
          <a:p>
            <a:pPr lvl="0"/>
            <a:r>
              <a:rPr lang="en-US" sz="4000" dirty="0"/>
              <a:t>6 Modes of Classification of Fatty acids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86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248400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Fatty acids with one double bond is:--------------</a:t>
            </a:r>
          </a:p>
          <a:p>
            <a:pPr lvl="0"/>
            <a:r>
              <a:rPr lang="en-US" sz="3200" dirty="0"/>
              <a:t>Name most predominant Fatty acid of human body-----</a:t>
            </a:r>
          </a:p>
          <a:p>
            <a:pPr lvl="0"/>
            <a:r>
              <a:rPr lang="en-US" sz="3200" dirty="0"/>
              <a:t>Most easily metabolized fatty acids are :------------,____________- and _____________</a:t>
            </a:r>
          </a:p>
          <a:p>
            <a:pPr lvl="0"/>
            <a:r>
              <a:rPr lang="en-US" sz="3200" dirty="0"/>
              <a:t>Fatty acid with odd and even number carbon atoms are:</a:t>
            </a:r>
          </a:p>
          <a:p>
            <a:pPr lvl="0"/>
            <a:r>
              <a:rPr lang="en-US" sz="3200" dirty="0"/>
              <a:t>PUFAs are Fatty acids with---------------------</a:t>
            </a:r>
          </a:p>
          <a:p>
            <a:pPr lvl="0"/>
            <a:r>
              <a:rPr lang="en-US" sz="3200" dirty="0"/>
              <a:t>Name </a:t>
            </a:r>
            <a:r>
              <a:rPr lang="en-US" sz="3200" dirty="0" smtClean="0"/>
              <a:t>PUFAs of Omega 3 and 6 types</a:t>
            </a:r>
          </a:p>
          <a:p>
            <a:pPr lvl="0"/>
            <a:r>
              <a:rPr lang="en-US" dirty="0" smtClean="0"/>
              <a:t>Enumerate Lipidosis with enzyme defects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27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56689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Fatty acid </a:t>
            </a:r>
            <a:r>
              <a:rPr lang="en-US" sz="5400" dirty="0"/>
              <a:t>structure have </a:t>
            </a:r>
            <a:r>
              <a:rPr lang="en-US" sz="5400" b="1" dirty="0">
                <a:solidFill>
                  <a:srgbClr val="C00000"/>
                </a:solidFill>
              </a:rPr>
              <a:t>two ends</a:t>
            </a:r>
            <a:r>
              <a:rPr lang="en-US" sz="5400" dirty="0" smtClean="0"/>
              <a:t>:</a:t>
            </a:r>
          </a:p>
          <a:p>
            <a:pPr marL="0" indent="0">
              <a:buNone/>
            </a:pPr>
            <a:endParaRPr lang="en-US" sz="5400" dirty="0"/>
          </a:p>
          <a:p>
            <a:pPr lvl="1"/>
            <a:r>
              <a:rPr lang="en-US" sz="3150" b="1" dirty="0"/>
              <a:t>Carboxylic group</a:t>
            </a:r>
            <a:r>
              <a:rPr lang="en-US" sz="3150" dirty="0"/>
              <a:t>(-COOH) at one end (</a:t>
            </a:r>
            <a:r>
              <a:rPr lang="en-US" sz="3150" b="1" dirty="0">
                <a:solidFill>
                  <a:srgbClr val="C00000"/>
                </a:solidFill>
              </a:rPr>
              <a:t>Delta end  denoted as </a:t>
            </a:r>
            <a:r>
              <a:rPr lang="en-US" sz="3150" b="1" dirty="0" smtClean="0"/>
              <a:t>∆/Alpha end </a:t>
            </a:r>
            <a:r>
              <a:rPr lang="el-GR" sz="3150" b="1" dirty="0" smtClean="0"/>
              <a:t>α</a:t>
            </a:r>
            <a:r>
              <a:rPr lang="en-US" sz="3150" b="1" dirty="0" smtClean="0"/>
              <a:t> </a:t>
            </a:r>
            <a:r>
              <a:rPr lang="en-US" sz="3150" b="1" dirty="0"/>
              <a:t>)</a:t>
            </a:r>
          </a:p>
          <a:p>
            <a:pPr marL="294894" lvl="1" indent="0">
              <a:buNone/>
            </a:pPr>
            <a:endParaRPr lang="en-US" sz="3150" b="1" dirty="0"/>
          </a:p>
          <a:p>
            <a:pPr lvl="1"/>
            <a:r>
              <a:rPr lang="en-US" sz="3150" b="1" dirty="0"/>
              <a:t>Methyl group</a:t>
            </a:r>
            <a:r>
              <a:rPr lang="en-US" sz="3150" dirty="0"/>
              <a:t> (-CH3) at another end (</a:t>
            </a:r>
            <a:r>
              <a:rPr lang="en-US" sz="3150" b="1" dirty="0">
                <a:solidFill>
                  <a:srgbClr val="C00000"/>
                </a:solidFill>
              </a:rPr>
              <a:t>Omega end  denoted as </a:t>
            </a:r>
            <a:r>
              <a:rPr lang="el-GR" sz="3150" b="1" dirty="0"/>
              <a:t>ω</a:t>
            </a:r>
            <a:r>
              <a:rPr lang="en-US" sz="3150" b="1" dirty="0"/>
              <a:t>)</a:t>
            </a:r>
            <a:endParaRPr lang="en-US" sz="3150" dirty="0"/>
          </a:p>
          <a:p>
            <a:endParaRPr lang="en-US" sz="3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458200" cy="6019800"/>
          </a:xfrm>
        </p:spPr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r>
              <a:rPr lang="en-US" sz="3600" dirty="0"/>
              <a:t>Are Nutritionally Essential Fatty acids and PUFAs same</a:t>
            </a:r>
          </a:p>
          <a:p>
            <a:pPr lvl="0"/>
            <a:r>
              <a:rPr lang="en-US" sz="3600" dirty="0"/>
              <a:t>Name branched Chain and Odd Number Fatty acids</a:t>
            </a:r>
          </a:p>
          <a:p>
            <a:pPr lvl="0"/>
            <a:r>
              <a:rPr lang="en-US" sz="3600" dirty="0" smtClean="0"/>
              <a:t>Name </a:t>
            </a:r>
            <a:r>
              <a:rPr lang="en-US" sz="3600" dirty="0"/>
              <a:t>Cyclic and Hydroxy Fatty acids</a:t>
            </a:r>
          </a:p>
          <a:p>
            <a:pPr lvl="0"/>
            <a:r>
              <a:rPr lang="en-US" sz="3600" dirty="0"/>
              <a:t>What are Cis and Trans Fatty acids</a:t>
            </a:r>
          </a:p>
          <a:p>
            <a:pPr lvl="0"/>
            <a:r>
              <a:rPr lang="en-US" sz="3600" dirty="0" smtClean="0"/>
              <a:t>Enlist </a:t>
            </a:r>
            <a:r>
              <a:rPr lang="en-US" sz="3600" dirty="0" smtClean="0"/>
              <a:t>Omega </a:t>
            </a:r>
            <a:r>
              <a:rPr lang="en-US" sz="3600" dirty="0"/>
              <a:t>3 Fatty  acids and 3 Main Roles</a:t>
            </a:r>
          </a:p>
          <a:p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382000" cy="60960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Criteria for Sub classification of Simple Lipids</a:t>
            </a:r>
          </a:p>
          <a:p>
            <a:pPr lvl="0"/>
            <a:r>
              <a:rPr lang="en-US" sz="3600" dirty="0"/>
              <a:t>Define Simple lipids</a:t>
            </a:r>
          </a:p>
          <a:p>
            <a:pPr lvl="0"/>
            <a:r>
              <a:rPr lang="en-US" sz="3600" dirty="0"/>
              <a:t>Examples/Subtypes of Simple Lipids</a:t>
            </a:r>
          </a:p>
          <a:p>
            <a:pPr lvl="0"/>
            <a:r>
              <a:rPr lang="en-US" sz="3600" dirty="0"/>
              <a:t>What is a Class of Fat/Oil and its chemical name</a:t>
            </a:r>
          </a:p>
          <a:p>
            <a:pPr lvl="0"/>
            <a:r>
              <a:rPr lang="en-US" sz="3600" dirty="0"/>
              <a:t>Define Waxes</a:t>
            </a:r>
          </a:p>
          <a:p>
            <a:pPr lvl="0"/>
            <a:r>
              <a:rPr lang="en-US" sz="3600" dirty="0"/>
              <a:t>Name </a:t>
            </a:r>
            <a:r>
              <a:rPr lang="en-US" sz="3600" dirty="0" smtClean="0"/>
              <a:t>human body </a:t>
            </a:r>
            <a:r>
              <a:rPr lang="en-US" sz="3600" dirty="0"/>
              <a:t>Wax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999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5486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Differences of Fats and </a:t>
            </a:r>
            <a:r>
              <a:rPr lang="en-US" sz="4800" dirty="0" smtClean="0"/>
              <a:t>Oils</a:t>
            </a:r>
          </a:p>
          <a:p>
            <a:r>
              <a:rPr lang="en-US" sz="4800" dirty="0" smtClean="0"/>
              <a:t>Differentiate between Cerebrosides and Gangliosides</a:t>
            </a:r>
            <a:endParaRPr lang="en-US" sz="4800" dirty="0" smtClean="0"/>
          </a:p>
          <a:p>
            <a:r>
              <a:rPr lang="en-US" sz="4800" dirty="0" smtClean="0"/>
              <a:t>Occurrence and Role of TAG</a:t>
            </a:r>
          </a:p>
          <a:p>
            <a:r>
              <a:rPr lang="en-US" sz="4800" dirty="0" smtClean="0"/>
              <a:t>Definition </a:t>
            </a:r>
            <a:r>
              <a:rPr lang="en-US" sz="4800" dirty="0" smtClean="0"/>
              <a:t>of Compound </a:t>
            </a:r>
            <a:r>
              <a:rPr lang="en-US" sz="4800" dirty="0" smtClean="0"/>
              <a:t>Lipids </a:t>
            </a:r>
          </a:p>
          <a:p>
            <a:r>
              <a:rPr lang="en-US" sz="4800" dirty="0" smtClean="0"/>
              <a:t>Types of Compound lipids</a:t>
            </a:r>
          </a:p>
          <a:p>
            <a:r>
              <a:rPr lang="en-US" sz="4800" dirty="0" smtClean="0"/>
              <a:t>Sphingophospholipid </a:t>
            </a:r>
            <a:r>
              <a:rPr lang="en-US" sz="4800" dirty="0" smtClean="0"/>
              <a:t>Example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9391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181600"/>
          </a:xfrm>
        </p:spPr>
        <p:txBody>
          <a:bodyPr>
            <a:noAutofit/>
          </a:bodyPr>
          <a:lstStyle/>
          <a:p>
            <a:r>
              <a:rPr lang="en-US" sz="4400" dirty="0"/>
              <a:t>Number and Names Of Glycerophospholipids</a:t>
            </a:r>
          </a:p>
          <a:p>
            <a:r>
              <a:rPr lang="en-US" sz="4400" dirty="0"/>
              <a:t>Hormonal role of Phospholipds</a:t>
            </a:r>
          </a:p>
          <a:p>
            <a:r>
              <a:rPr lang="en-US" sz="4400" dirty="0"/>
              <a:t>Chemical </a:t>
            </a:r>
            <a:r>
              <a:rPr lang="en-US" sz="4400" dirty="0" smtClean="0"/>
              <a:t>composition of </a:t>
            </a:r>
            <a:r>
              <a:rPr lang="en-US" sz="4400" dirty="0"/>
              <a:t>Lung </a:t>
            </a:r>
            <a:r>
              <a:rPr lang="en-US" sz="4400" dirty="0" smtClean="0"/>
              <a:t>Surfactant</a:t>
            </a:r>
          </a:p>
          <a:p>
            <a:r>
              <a:rPr lang="en-US" sz="4400" dirty="0" smtClean="0"/>
              <a:t>Which Compound Lipid is </a:t>
            </a:r>
            <a:r>
              <a:rPr lang="en-US" sz="4400" dirty="0" smtClean="0"/>
              <a:t>classified under classes of</a:t>
            </a:r>
            <a:r>
              <a:rPr lang="en-US" sz="4400" dirty="0" smtClean="0"/>
              <a:t> </a:t>
            </a:r>
            <a:r>
              <a:rPr lang="en-US" sz="4400" dirty="0" smtClean="0"/>
              <a:t>Lipid and Protein?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79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Enzyme defect in Niemann Picks Disease</a:t>
            </a:r>
          </a:p>
          <a:p>
            <a:r>
              <a:rPr lang="en-US" dirty="0" smtClean="0"/>
              <a:t>Red Spot Macula is noted in which all conditions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which disorder Ceramides get accumulated in joints</a:t>
            </a:r>
          </a:p>
          <a:p>
            <a:r>
              <a:rPr lang="en-US" dirty="0" smtClean="0"/>
              <a:t>Emulsions and Liposomes results due to which Lipid forms.</a:t>
            </a:r>
          </a:p>
          <a:p>
            <a:r>
              <a:rPr lang="en-US" dirty="0" smtClean="0"/>
              <a:t>On what criteria's TAG is selected as reservoir of energy for long term use</a:t>
            </a:r>
          </a:p>
          <a:p>
            <a:r>
              <a:rPr lang="en-US" dirty="0" smtClean="0"/>
              <a:t>Enumerate various Lipid Storage disorders with biochemical defect and abnormal accumulated Lipid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6619"/>
      </p:ext>
    </p:extLst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What value of L/S ratio shows lung maturity and immaturity?</a:t>
            </a:r>
          </a:p>
          <a:p>
            <a:r>
              <a:rPr lang="en-US" dirty="0" smtClean="0"/>
              <a:t>What are components of Lung Surfactant?</a:t>
            </a:r>
          </a:p>
          <a:p>
            <a:r>
              <a:rPr lang="en-US" dirty="0" smtClean="0"/>
              <a:t>What are  roles of Lung surfactant?</a:t>
            </a:r>
          </a:p>
          <a:p>
            <a:r>
              <a:rPr lang="en-US" dirty="0" smtClean="0"/>
              <a:t>What form of energy source helps in endurance of exercises of body?</a:t>
            </a:r>
          </a:p>
          <a:p>
            <a:r>
              <a:rPr lang="en-US" dirty="0" smtClean="0"/>
              <a:t>Which Lipids are associated to biomembranes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are applications of Amphipathic Lipids?</a:t>
            </a:r>
          </a:p>
          <a:p>
            <a:r>
              <a:rPr lang="en-US" dirty="0" smtClean="0"/>
              <a:t>What clinical conditions shows Hypercholesterolemia?</a:t>
            </a:r>
          </a:p>
          <a:p>
            <a:r>
              <a:rPr lang="en-US" dirty="0" smtClean="0"/>
              <a:t>Enzymes associated for Eicosanoids biosynthesis.</a:t>
            </a:r>
          </a:p>
          <a:p>
            <a:r>
              <a:rPr lang="en-US" dirty="0" smtClean="0"/>
              <a:t>Therapeutic roles of Prostaglandins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69666"/>
      </p:ext>
    </p:extLst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1203" name="Picture 3" descr="C:\Thibodeau\My Documents\A - DIANE - FOLDER\Oh Canada !\Slid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60198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668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/>
              <a:t>Dr Anissa Atif Mirza</a:t>
            </a:r>
            <a:br>
              <a:rPr lang="en-IN" b="1" dirty="0" smtClean="0"/>
            </a:br>
            <a:r>
              <a:rPr lang="en-IN" b="1" dirty="0" smtClean="0"/>
              <a:t>Biochemistry Department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1940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f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067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Carboxylic Acid Functional Group Of Fatty Acid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64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325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75" b="1" dirty="0"/>
              <a:t>LIPIDS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975" b="1" dirty="0"/>
              <a:t>CHEMISTRY AND FUNCTIONS</a:t>
            </a:r>
          </a:p>
        </p:txBody>
      </p:sp>
      <p:pic>
        <p:nvPicPr>
          <p:cNvPr id="3" name="Picture 3" descr="C:\Users\Nelson Antonio\AppData\Local\Microsoft\Windows\Temporary Internet Files\Content.IE5\24NWK78N\MPj0438463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150"/>
            <a:ext cx="259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C:\Users\Nelson Antonio\AppData\Local\Microsoft\Windows\Temporary Internet Files\Content.IE5\13U2Y426\MCj0290263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085851"/>
            <a:ext cx="2054225" cy="194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upload.wikimedia.org/wikipedia/commons/6/64/Trimyristin-3D-vd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" y="4242198"/>
            <a:ext cx="26939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upload.wikimedia.org/wikipedia/commons/4/45/NCI_but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49" y="4286251"/>
            <a:ext cx="3140075" cy="15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4650"/>
            <a:ext cx="8229600" cy="857250"/>
          </a:xfrm>
        </p:spPr>
        <p:txBody>
          <a:bodyPr/>
          <a:lstStyle/>
          <a:p>
            <a:pPr algn="ctr"/>
            <a:r>
              <a:rPr lang="en-US" sz="4500" b="1" dirty="0"/>
              <a:t>Definition of Fatty aci</a:t>
            </a:r>
            <a:r>
              <a:rPr lang="en-US" b="1" dirty="0" smtClean="0"/>
              <a:t>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0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Fatty Acids are Defined as: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32" y="1828800"/>
            <a:ext cx="8676068" cy="4525963"/>
          </a:xfrm>
        </p:spPr>
        <p:txBody>
          <a:bodyPr>
            <a:normAutofit/>
          </a:bodyPr>
          <a:lstStyle/>
          <a:p>
            <a:r>
              <a:rPr lang="en-US" sz="3300" b="1" dirty="0"/>
              <a:t>Fatty acids are chemically </a:t>
            </a:r>
            <a:r>
              <a:rPr lang="en-US" sz="3300" b="1" dirty="0">
                <a:solidFill>
                  <a:srgbClr val="C00000"/>
                </a:solidFill>
              </a:rPr>
              <a:t>Organic acids </a:t>
            </a:r>
          </a:p>
          <a:p>
            <a:pPr marL="0" indent="0">
              <a:buNone/>
            </a:pPr>
            <a:endParaRPr lang="en-US" sz="3300" b="1" dirty="0">
              <a:solidFill>
                <a:srgbClr val="C00000"/>
              </a:solidFill>
            </a:endParaRPr>
          </a:p>
          <a:p>
            <a:r>
              <a:rPr lang="en-US" sz="3300" dirty="0"/>
              <a:t>With </a:t>
            </a:r>
            <a:r>
              <a:rPr lang="en-US" sz="3300" b="1" dirty="0">
                <a:solidFill>
                  <a:srgbClr val="0070C0"/>
                </a:solidFill>
              </a:rPr>
              <a:t>Aliphatic Hydrocarbon chain </a:t>
            </a:r>
            <a:r>
              <a:rPr lang="en-US" sz="3300" b="1" dirty="0">
                <a:solidFill>
                  <a:srgbClr val="C00000"/>
                </a:solidFill>
              </a:rPr>
              <a:t>(of varying length C2 to C26) </a:t>
            </a:r>
            <a:r>
              <a:rPr lang="en-US" sz="3300" dirty="0"/>
              <a:t>with </a:t>
            </a:r>
            <a:r>
              <a:rPr lang="en-US" sz="3300" b="1" dirty="0">
                <a:solidFill>
                  <a:srgbClr val="0070C0"/>
                </a:solidFill>
              </a:rPr>
              <a:t>Mono terminal Carboxylic </a:t>
            </a:r>
            <a:r>
              <a:rPr lang="en-US" sz="3300" b="1" dirty="0" smtClean="0">
                <a:solidFill>
                  <a:srgbClr val="0070C0"/>
                </a:solidFill>
              </a:rPr>
              <a:t>acid group as functional group.</a:t>
            </a:r>
            <a:endParaRPr lang="en-US" sz="33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endParaRPr lang="en-US" sz="3000" b="1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526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900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Different Forms Of </a:t>
            </a:r>
            <a:br>
              <a:rPr lang="en-US" sz="6000" b="1" dirty="0">
                <a:solidFill>
                  <a:srgbClr val="C00000"/>
                </a:solidFill>
              </a:rPr>
            </a:br>
            <a:r>
              <a:rPr lang="en-US" sz="6000" b="1" dirty="0"/>
              <a:t>Fatty acids In Body</a:t>
            </a:r>
          </a:p>
        </p:txBody>
      </p:sp>
    </p:spTree>
    <p:extLst>
      <p:ext uri="{BB962C8B-B14F-4D97-AF65-F5344CB8AC3E}">
        <p14:creationId xmlns:p14="http://schemas.microsoft.com/office/powerpoint/2010/main" val="8769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2925" b="1" dirty="0"/>
              <a:t>Free Fatty acid /Unesterified Fatty acid</a:t>
            </a:r>
            <a:br>
              <a:rPr lang="en-US" sz="2925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00300"/>
            <a:ext cx="9067800" cy="3200400"/>
          </a:xfrm>
        </p:spPr>
        <p:txBody>
          <a:bodyPr/>
          <a:lstStyle/>
          <a:p>
            <a:pPr lvl="2"/>
            <a:r>
              <a:rPr lang="en-US" sz="3600" dirty="0"/>
              <a:t>Fatty acid </a:t>
            </a:r>
            <a:r>
              <a:rPr lang="en-US" sz="3600" dirty="0" smtClean="0"/>
              <a:t>who </a:t>
            </a:r>
            <a:r>
              <a:rPr lang="en-US" sz="3600" b="1" dirty="0" smtClean="0">
                <a:solidFill>
                  <a:srgbClr val="C00000"/>
                </a:solidFill>
              </a:rPr>
              <a:t>has</a:t>
            </a:r>
            <a:r>
              <a:rPr lang="en-US" sz="3600" dirty="0" smtClean="0"/>
              <a:t> </a:t>
            </a:r>
            <a:r>
              <a:rPr lang="en-US" sz="3600" b="1" dirty="0">
                <a:solidFill>
                  <a:srgbClr val="C00000"/>
                </a:solidFill>
              </a:rPr>
              <a:t>free Carboxylic group</a:t>
            </a:r>
          </a:p>
          <a:p>
            <a:pPr marL="500634" lvl="2" indent="0">
              <a:buNone/>
            </a:pPr>
            <a:endParaRPr lang="en-US" sz="3600" dirty="0"/>
          </a:p>
          <a:p>
            <a:pPr lvl="2"/>
            <a:r>
              <a:rPr lang="en-US" sz="3600" dirty="0"/>
              <a:t>Fatty acid not </a:t>
            </a:r>
            <a:r>
              <a:rPr lang="en-US" sz="3600" dirty="0" smtClean="0"/>
              <a:t>reacted and linked </a:t>
            </a:r>
            <a:r>
              <a:rPr lang="en-US" sz="3600" dirty="0"/>
              <a:t>to an Alcohol by an Ester bond.</a:t>
            </a:r>
          </a:p>
          <a:p>
            <a:pPr lvl="1"/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85725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2700" b="1" dirty="0">
                <a:solidFill>
                  <a:schemeClr val="tx1"/>
                </a:solidFill>
              </a:rPr>
              <a:t>Esterified Fatty acid/Bound form of Fatty Acid</a:t>
            </a:r>
            <a:br>
              <a:rPr lang="en-US" sz="2700" b="1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en-US" sz="4050" dirty="0"/>
              <a:t>Fatty acid </a:t>
            </a:r>
            <a:r>
              <a:rPr lang="en-US" sz="4050" b="1" dirty="0">
                <a:solidFill>
                  <a:srgbClr val="C00000"/>
                </a:solidFill>
              </a:rPr>
              <a:t>has no free Carboxylic group</a:t>
            </a:r>
          </a:p>
          <a:p>
            <a:pPr marL="500634" lvl="2" indent="0">
              <a:buNone/>
            </a:pPr>
            <a:endParaRPr lang="en-US" sz="4050" dirty="0"/>
          </a:p>
          <a:p>
            <a:pPr lvl="2"/>
            <a:r>
              <a:rPr lang="en-US" sz="4050" b="1" dirty="0"/>
              <a:t>Fatty acid is linked to an Alcohol </a:t>
            </a:r>
            <a:r>
              <a:rPr lang="en-US" sz="4050" dirty="0"/>
              <a:t>with an </a:t>
            </a:r>
            <a:r>
              <a:rPr lang="en-US" sz="4050" b="1" dirty="0">
                <a:solidFill>
                  <a:srgbClr val="C00000"/>
                </a:solidFill>
              </a:rPr>
              <a:t>Ester bond.</a:t>
            </a:r>
          </a:p>
        </p:txBody>
      </p:sp>
    </p:spTree>
    <p:extLst>
      <p:ext uri="{BB962C8B-B14F-4D97-AF65-F5344CB8AC3E}">
        <p14:creationId xmlns:p14="http://schemas.microsoft.com/office/powerpoint/2010/main" val="41442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20764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500" b="1" dirty="0"/>
              <a:t>Classification of Fatty </a:t>
            </a:r>
            <a:r>
              <a:rPr lang="en-US" sz="4500" b="1" dirty="0" smtClean="0"/>
              <a:t>acids</a:t>
            </a:r>
            <a:br>
              <a:rPr lang="en-US" sz="4500" b="1" dirty="0" smtClean="0"/>
            </a:br>
            <a:r>
              <a:rPr lang="en-US" sz="4500" b="1" dirty="0" smtClean="0"/>
              <a:t>Biomedically Important Fatty Acids</a:t>
            </a:r>
            <a:br>
              <a:rPr lang="en-US" sz="4500" b="1" dirty="0" smtClean="0"/>
            </a:br>
            <a:r>
              <a:rPr lang="en-US" sz="4500" b="1" dirty="0" smtClean="0"/>
              <a:t/>
            </a:r>
            <a:br>
              <a:rPr lang="en-US" sz="4500" b="1" dirty="0" smtClean="0"/>
            </a:br>
            <a:r>
              <a:rPr lang="en-US" sz="4500" b="1" dirty="0" smtClean="0">
                <a:solidFill>
                  <a:srgbClr val="C00000"/>
                </a:solidFill>
              </a:rPr>
              <a:t>Based On  Six Different </a:t>
            </a:r>
            <a:r>
              <a:rPr lang="en-US" sz="4500" b="1" dirty="0">
                <a:solidFill>
                  <a:srgbClr val="C00000"/>
                </a:solidFill>
              </a:rPr>
              <a:t>Modes:</a:t>
            </a:r>
            <a:br>
              <a:rPr lang="en-US" sz="4500" b="1" dirty="0">
                <a:solidFill>
                  <a:srgbClr val="C00000"/>
                </a:solidFill>
              </a:rPr>
            </a:br>
            <a:endParaRPr lang="en-US" sz="4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2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21"/>
            <a:ext cx="9144000" cy="65532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Classification of FAs Based </a:t>
            </a:r>
            <a:r>
              <a:rPr lang="en-US" sz="2800" b="1" dirty="0" smtClean="0">
                <a:solidFill>
                  <a:srgbClr val="C00000"/>
                </a:solidFill>
              </a:rPr>
              <a:t>on Six Modes: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Total number of Carbon atoms </a:t>
            </a:r>
            <a:r>
              <a:rPr lang="en-US" sz="2800" dirty="0"/>
              <a:t>in a Fatty acid </a:t>
            </a:r>
            <a:r>
              <a:rPr lang="en-US" sz="2800" dirty="0" smtClean="0"/>
              <a:t>structure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Hydrocarbon chain length </a:t>
            </a:r>
            <a:r>
              <a:rPr lang="en-US" sz="2800" dirty="0"/>
              <a:t>of Fatty </a:t>
            </a:r>
            <a:r>
              <a:rPr lang="en-US" sz="2800" dirty="0" smtClean="0"/>
              <a:t>acid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Bonds present </a:t>
            </a:r>
            <a:r>
              <a:rPr lang="en-US" sz="2800" dirty="0"/>
              <a:t>in Fatty </a:t>
            </a:r>
            <a:r>
              <a:rPr lang="en-US" sz="2800" dirty="0" smtClean="0"/>
              <a:t>acid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Nutritional requirement</a:t>
            </a:r>
            <a:r>
              <a:rPr lang="en-US" sz="2800" dirty="0"/>
              <a:t> of Fatty </a:t>
            </a:r>
            <a:r>
              <a:rPr lang="en-US" sz="2800" dirty="0" smtClean="0"/>
              <a:t>acid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Chemical </a:t>
            </a:r>
            <a:r>
              <a:rPr lang="en-US" sz="2800" b="1" dirty="0" smtClean="0"/>
              <a:t>Nature </a:t>
            </a:r>
            <a:r>
              <a:rPr lang="en-US" sz="2800" b="1" dirty="0"/>
              <a:t>and </a:t>
            </a:r>
            <a:r>
              <a:rPr lang="en-US" sz="2800" b="1" dirty="0" smtClean="0"/>
              <a:t>Structure </a:t>
            </a:r>
            <a:r>
              <a:rPr lang="en-US" sz="2800" dirty="0"/>
              <a:t>of Fatty </a:t>
            </a:r>
            <a:r>
              <a:rPr lang="en-US" sz="2800" dirty="0" smtClean="0"/>
              <a:t>acids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Geometric Isomerism of UFAs </a:t>
            </a:r>
          </a:p>
        </p:txBody>
      </p:sp>
    </p:spTree>
    <p:extLst>
      <p:ext uri="{BB962C8B-B14F-4D97-AF65-F5344CB8AC3E}">
        <p14:creationId xmlns:p14="http://schemas.microsoft.com/office/powerpoint/2010/main" val="18990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667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Fatty acids Based on </a:t>
            </a:r>
            <a:br>
              <a:rPr lang="en-US" sz="3600" b="1" dirty="0"/>
            </a:br>
            <a:r>
              <a:rPr lang="en-US" sz="3600" b="1" dirty="0"/>
              <a:t>Total Number of Carbon atoms</a:t>
            </a:r>
            <a:br>
              <a:rPr lang="en-US" sz="36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3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14550"/>
            <a:ext cx="8382000" cy="3886200"/>
          </a:xfrm>
        </p:spPr>
        <p:txBody>
          <a:bodyPr>
            <a:normAutofit/>
          </a:bodyPr>
          <a:lstStyle/>
          <a:p>
            <a:pPr lvl="2"/>
            <a:r>
              <a:rPr lang="en-US" sz="3675" b="1" dirty="0">
                <a:solidFill>
                  <a:srgbClr val="C00000"/>
                </a:solidFill>
              </a:rPr>
              <a:t>Even numbered Carbon </a:t>
            </a:r>
            <a:r>
              <a:rPr lang="en-US" sz="3675" dirty="0"/>
              <a:t>Atom </a:t>
            </a:r>
            <a:r>
              <a:rPr lang="en-US" sz="3675" b="1" dirty="0"/>
              <a:t>Fatty </a:t>
            </a:r>
            <a:r>
              <a:rPr lang="en-US" sz="3675" b="1" dirty="0" smtClean="0"/>
              <a:t>acids (2,4,6,8,16,18,20 </a:t>
            </a:r>
            <a:r>
              <a:rPr lang="en-US" sz="3675" b="1" dirty="0" err="1" smtClean="0"/>
              <a:t>etc</a:t>
            </a:r>
            <a:r>
              <a:rPr lang="en-US" sz="3675" b="1" dirty="0" smtClean="0"/>
              <a:t>)</a:t>
            </a:r>
            <a:endParaRPr lang="en-US" sz="3675" b="1" dirty="0"/>
          </a:p>
          <a:p>
            <a:pPr marL="500634" lvl="2" indent="0">
              <a:buNone/>
            </a:pPr>
            <a:endParaRPr lang="en-US" sz="3675" b="1" dirty="0"/>
          </a:p>
          <a:p>
            <a:pPr lvl="2"/>
            <a:r>
              <a:rPr lang="en-US" sz="3675" b="1" dirty="0">
                <a:solidFill>
                  <a:srgbClr val="C00000"/>
                </a:solidFill>
              </a:rPr>
              <a:t>Odd numbered Carbon </a:t>
            </a:r>
            <a:r>
              <a:rPr lang="en-US" sz="3675" dirty="0"/>
              <a:t>Atom </a:t>
            </a:r>
            <a:r>
              <a:rPr lang="en-US" sz="3675" b="1" dirty="0"/>
              <a:t>Fatty </a:t>
            </a:r>
            <a:r>
              <a:rPr lang="en-US" sz="3675" b="1" dirty="0" smtClean="0"/>
              <a:t>acids (3,5,7,---)</a:t>
            </a:r>
            <a:endParaRPr lang="en-US" sz="3675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14500"/>
            <a:ext cx="8991600" cy="3886200"/>
          </a:xfrm>
        </p:spPr>
        <p:txBody>
          <a:bodyPr>
            <a:normAutofit/>
          </a:bodyPr>
          <a:lstStyle/>
          <a:p>
            <a:r>
              <a:rPr lang="en-US" sz="3600" dirty="0"/>
              <a:t>Most </a:t>
            </a:r>
            <a:r>
              <a:rPr lang="en-US" sz="3600" b="1" dirty="0">
                <a:solidFill>
                  <a:srgbClr val="C00000"/>
                </a:solidFill>
              </a:rPr>
              <a:t>naturally occurring </a:t>
            </a:r>
            <a:r>
              <a:rPr lang="en-US" sz="3600" b="1" dirty="0" smtClean="0">
                <a:solidFill>
                  <a:srgbClr val="C00000"/>
                </a:solidFill>
              </a:rPr>
              <a:t>/human body </a:t>
            </a:r>
            <a:r>
              <a:rPr lang="en-US" sz="3600" dirty="0" smtClean="0"/>
              <a:t>Fatty </a:t>
            </a:r>
            <a:r>
              <a:rPr lang="en-US" sz="3600" dirty="0"/>
              <a:t>acids are </a:t>
            </a:r>
            <a:r>
              <a:rPr lang="en-US" sz="3600" b="1" dirty="0"/>
              <a:t>even carbon numbered FAs.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</a:p>
          <a:p>
            <a:r>
              <a:rPr lang="en-US" sz="3600" dirty="0"/>
              <a:t>Since </a:t>
            </a:r>
            <a:r>
              <a:rPr lang="en-US" sz="3600" b="1" dirty="0">
                <a:solidFill>
                  <a:srgbClr val="C00000"/>
                </a:solidFill>
              </a:rPr>
              <a:t>biosynthesis of Fatty acids uses 2 Carbon units </a:t>
            </a:r>
            <a:r>
              <a:rPr lang="en-US" sz="3600" b="1" dirty="0" smtClean="0"/>
              <a:t>Acetyl-CoA (</a:t>
            </a:r>
            <a:r>
              <a:rPr lang="en-US" sz="3600" b="1" dirty="0"/>
              <a:t>C2)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37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wopanel.p3d 0"/>
  <p:tag name="POWER3D OPTIONS" val="Medium "/>
  <p:tag name="POWER3D BACKGROUND" val="0,0,0"/>
  <p:tag name="POWER3D SOUND" val="Two Panel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34241</TotalTime>
  <Words>14184</Words>
  <Application>Microsoft Office PowerPoint</Application>
  <PresentationFormat>On-screen Show (4:3)</PresentationFormat>
  <Paragraphs>3312</Paragraphs>
  <Slides>887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887</vt:i4>
      </vt:variant>
    </vt:vector>
  </HeadingPairs>
  <TitlesOfParts>
    <vt:vector size="907" baseType="lpstr">
      <vt:lpstr>宋体</vt:lpstr>
      <vt:lpstr>Arial</vt:lpstr>
      <vt:lpstr>Calibri</vt:lpstr>
      <vt:lpstr>Comic Sans MS</vt:lpstr>
      <vt:lpstr>Gill Sans</vt:lpstr>
      <vt:lpstr>Herald</vt:lpstr>
      <vt:lpstr>Impact</vt:lpstr>
      <vt:lpstr>Monotype Sorts</vt:lpstr>
      <vt:lpstr>Symbol</vt:lpstr>
      <vt:lpstr>Tahoma</vt:lpstr>
      <vt:lpstr>Times New Roman</vt:lpstr>
      <vt:lpstr>Verdana</vt:lpstr>
      <vt:lpstr>Wingdings</vt:lpstr>
      <vt:lpstr>Office Theme</vt:lpstr>
      <vt:lpstr>CS ChemDraw Drawing</vt:lpstr>
      <vt:lpstr>Точечный рисунок</vt:lpstr>
      <vt:lpstr>Bitmap Image</vt:lpstr>
      <vt:lpstr>Microsoft ClipArt Gallery</vt:lpstr>
      <vt:lpstr>Microsoft WordArt 2.0</vt:lpstr>
      <vt:lpstr>Image</vt:lpstr>
      <vt:lpstr>INDUCTION OF TOPIC </vt:lpstr>
      <vt:lpstr>Chief Constituents Of Food  OR Enumerate Macro Nutrients  </vt:lpstr>
      <vt:lpstr>Essential Food Nutrients </vt:lpstr>
      <vt:lpstr>Identify A Food Nutrient   Richly Associated   To Following Food Items</vt:lpstr>
      <vt:lpstr>PowerPoint Presentation</vt:lpstr>
      <vt:lpstr>PowerPoint Presentation</vt:lpstr>
      <vt:lpstr>PowerPoint Presentation</vt:lpstr>
      <vt:lpstr>Any Guesses Of Todays Topic???</vt:lpstr>
      <vt:lpstr>LIPIDS  CHEMISTRY AND FUNCTIONS</vt:lpstr>
      <vt:lpstr>SYNOPSIS/CONTENTS</vt:lpstr>
      <vt:lpstr>INTRODUCTION</vt:lpstr>
      <vt:lpstr> WHAT ARE LIPIDS?</vt:lpstr>
      <vt:lpstr>Pattern To Study Biomolecules</vt:lpstr>
      <vt:lpstr>Look At Structural Forms Of Lipids Depicts Its Features</vt:lpstr>
      <vt:lpstr>PowerPoint Presentation</vt:lpstr>
      <vt:lpstr> Names Of Various Lipids  Associated To Human Body </vt:lpstr>
      <vt:lpstr>Biomedically Important Lipids </vt:lpstr>
      <vt:lpstr>Important Features Of Lipids</vt:lpstr>
      <vt:lpstr>Heterogeneous Nature Of Lipids</vt:lpstr>
      <vt:lpstr>Heterogeneity Of Lipids</vt:lpstr>
      <vt:lpstr>Solubility Of Lipids</vt:lpstr>
      <vt:lpstr>Solubility Of Lipids</vt:lpstr>
      <vt:lpstr>Lipids are soluble in Fat Solvents  </vt:lpstr>
      <vt:lpstr>Size And Density Of Lipids</vt:lpstr>
      <vt:lpstr>Complex Lipid structures  are not Bio-Polymers  </vt:lpstr>
      <vt:lpstr>Chemical Nature Of Lipids</vt:lpstr>
      <vt:lpstr>Chemically Lipids are Esters  </vt:lpstr>
      <vt:lpstr>DEFINITION OF LIPIDS</vt:lpstr>
      <vt:lpstr>Bloor’s Definition Of Lipids</vt:lpstr>
      <vt:lpstr>Sources Of Lipids To Human Body</vt:lpstr>
      <vt:lpstr>Occurrence /Distribution Of Lipids In Human Body</vt:lpstr>
      <vt:lpstr>Biological Functions Of Lipids Calorific, Membrane Structural, Signaling</vt:lpstr>
      <vt:lpstr>PowerPoint Presentation</vt:lpstr>
      <vt:lpstr>PowerPoint Presentation</vt:lpstr>
      <vt:lpstr>PowerPoint Presentation</vt:lpstr>
      <vt:lpstr>Structural Role Of Lipids Lipids Associated To Biomembranes</vt:lpstr>
      <vt:lpstr>Lipids   Superior Than  Carbohydrates</vt:lpstr>
      <vt:lpstr> Lipids are Superior Than Carbohydrates </vt:lpstr>
      <vt:lpstr>PowerPoint Presentation</vt:lpstr>
      <vt:lpstr>Classification Of Lipids  With Examples of Biomedically Important Lipids  </vt:lpstr>
      <vt:lpstr>Lipids are Classified Into  Three Main Classes</vt:lpstr>
      <vt:lpstr>PowerPoint Presentation</vt:lpstr>
      <vt:lpstr>1. Simple Lipids/Neutral Lipids</vt:lpstr>
      <vt:lpstr>Sub Classes Of Simple Lipids  Based On Alcohol </vt:lpstr>
      <vt:lpstr>PowerPoint Presentation</vt:lpstr>
      <vt:lpstr>Chemical name of Fat /Oil  IS Triacylglycerol (TAG) </vt:lpstr>
      <vt:lpstr>PowerPoint Presentation</vt:lpstr>
      <vt:lpstr>PowerPoint Presentation</vt:lpstr>
      <vt:lpstr>PowerPoint Presentation</vt:lpstr>
      <vt:lpstr>Examples Of Human Body Waxes : </vt:lpstr>
      <vt:lpstr>Compound/Complex Lipids</vt:lpstr>
      <vt:lpstr>Depending upon the  Type of Additional group   Types of Compound Lipids are: </vt:lpstr>
      <vt:lpstr>Three Main Compound Lipids</vt:lpstr>
      <vt:lpstr>PowerPoint Presentation</vt:lpstr>
      <vt:lpstr>Types Of Phospholipids  Based On Alcohol  </vt:lpstr>
      <vt:lpstr>Types Of Glycolipids/Glycosphingolipids </vt:lpstr>
      <vt:lpstr>Lipoproteins Aggregation of Lipids and Apoproteins </vt:lpstr>
      <vt:lpstr>Derived Lipids</vt:lpstr>
      <vt:lpstr>Examples of Derived Lipids:  Hydrolytic Products of Simple and Compound Lipids  </vt:lpstr>
      <vt:lpstr>Other Examples Of Derived Lipids</vt:lpstr>
      <vt:lpstr>PowerPoint Presentation</vt:lpstr>
      <vt:lpstr>Bloor’s Classification Of Lipids</vt:lpstr>
      <vt:lpstr>PowerPoint Presentation</vt:lpstr>
      <vt:lpstr>PowerPoint Presentation</vt:lpstr>
      <vt:lpstr>Types of Lipids  Depending Upon Polarity   </vt:lpstr>
      <vt:lpstr>PowerPoint Presentation</vt:lpstr>
      <vt:lpstr>Types of Lipids  Depending Upon Functions  </vt:lpstr>
      <vt:lpstr>PowerPoint Presentation</vt:lpstr>
      <vt:lpstr>Types Of Lipids  Based On Alcohol  </vt:lpstr>
      <vt:lpstr>PowerPoint Presentation</vt:lpstr>
      <vt:lpstr>Types Of Lipids Based Upon the  Main Components </vt:lpstr>
      <vt:lpstr>PowerPoint Presentation</vt:lpstr>
      <vt:lpstr>Types of Lipids  Depending On  Saponification Property</vt:lpstr>
      <vt:lpstr>Saponifiable Lipids Undergo Alkaline Hydrolysis</vt:lpstr>
      <vt:lpstr>Lipid Based On Saponification</vt:lpstr>
      <vt:lpstr>Study Of Various Classes Of Lipids</vt:lpstr>
      <vt:lpstr>Study Of Derived Lipids</vt:lpstr>
      <vt:lpstr>Study Of Fatty Acids </vt:lpstr>
      <vt:lpstr> FATTY ACIDS( FAs)  Class- Derived Lipids   BASIC COMPONENT  OF  LIPID FORMS </vt:lpstr>
      <vt:lpstr>What are Fatty Acids?</vt:lpstr>
      <vt:lpstr>Fatty Acids Are Derived Lipids</vt:lpstr>
      <vt:lpstr>Fatty Acids (FA)</vt:lpstr>
      <vt:lpstr>Structure And Chemical Nature  Of Fatty Acids</vt:lpstr>
      <vt:lpstr>Chemical Structure Of Fatty Acids</vt:lpstr>
      <vt:lpstr>Fatty acid Structures Has  Varied Hydrocarbon Chains</vt:lpstr>
      <vt:lpstr>Human Body Fatty Acid From C2-C26</vt:lpstr>
      <vt:lpstr>PowerPoint Presentation</vt:lpstr>
      <vt:lpstr>PowerPoint Presentation</vt:lpstr>
      <vt:lpstr>Carboxylic Acid Functional Group Of Fatty Acid</vt:lpstr>
      <vt:lpstr>Definition of Fatty acids</vt:lpstr>
      <vt:lpstr>Fatty Acids are Defined as:</vt:lpstr>
      <vt:lpstr>Different Forms Of  Fatty acids In Body</vt:lpstr>
      <vt:lpstr>Free Fatty acid /Unesterified Fatty acid </vt:lpstr>
      <vt:lpstr>Esterified Fatty acid/Bound form of Fatty Acid </vt:lpstr>
      <vt:lpstr> Classification of Fatty acids Biomedically Important Fatty Acids  Based On  Six Different Modes: </vt:lpstr>
      <vt:lpstr>PowerPoint Presentation</vt:lpstr>
      <vt:lpstr>Fatty acids Based on  Total Number of Carbon atoms </vt:lpstr>
      <vt:lpstr>PowerPoint Presentation</vt:lpstr>
      <vt:lpstr>PowerPoint Presentation</vt:lpstr>
      <vt:lpstr>PowerPoint Presentation</vt:lpstr>
      <vt:lpstr>PowerPoint Presentation</vt:lpstr>
      <vt:lpstr>Fatty acids Based on  Nature and Number of Bonds present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Fatty acids Based on the Nutritional Requirement  </vt:lpstr>
      <vt:lpstr>Nutritionally Essential Fatty acids </vt:lpstr>
      <vt:lpstr>PowerPoint Presentation</vt:lpstr>
      <vt:lpstr>Examples of  Essential Fatty Acids/PUFAs:  </vt:lpstr>
      <vt:lpstr>Nutritionally Non Essential Fatty acids  </vt:lpstr>
      <vt:lpstr>PowerPoint Presentation</vt:lpstr>
      <vt:lpstr>Examples Of Non Essential Fatty Acids </vt:lpstr>
      <vt:lpstr>Based on Geometric Isomerism of Unsaturated Fatty acids  </vt:lpstr>
      <vt:lpstr>PowerPoint Presentation</vt:lpstr>
      <vt:lpstr>PowerPoint Presentation</vt:lpstr>
      <vt:lpstr>PowerPoint Presentation</vt:lpstr>
      <vt:lpstr>Types Of Fatty acids Based on Hydrocarbon chain length </vt:lpstr>
      <vt:lpstr>PowerPoint Presentation</vt:lpstr>
      <vt:lpstr>PowerPoint Presentation</vt:lpstr>
      <vt:lpstr>PowerPoint Presentation</vt:lpstr>
      <vt:lpstr>PowerPoint Presentation</vt:lpstr>
      <vt:lpstr>Fatty acids Based on  Chemical Nature and Structure  </vt:lpstr>
      <vt:lpstr>PowerPoint Presentation</vt:lpstr>
      <vt:lpstr>PowerPoint Presentation</vt:lpstr>
      <vt:lpstr>PowerPoint Presentation</vt:lpstr>
      <vt:lpstr>PowerPoint Presentation</vt:lpstr>
      <vt:lpstr>Naming And Numbering  Of Fatty Acids</vt:lpstr>
      <vt:lpstr>PowerPoint Presentation</vt:lpstr>
      <vt:lpstr>PowerPoint Presentation</vt:lpstr>
      <vt:lpstr>Remember</vt:lpstr>
      <vt:lpstr>PowerPoint Presentation</vt:lpstr>
      <vt:lpstr>PowerPoint Presentation</vt:lpstr>
      <vt:lpstr>PowerPoint Presentation</vt:lpstr>
      <vt:lpstr>Numbering Of Fatty Acids</vt:lpstr>
      <vt:lpstr>PowerPoint Presentation</vt:lpstr>
      <vt:lpstr>Numbering Of Fatty acid From Carboxyl/ ∆ end (α end)</vt:lpstr>
      <vt:lpstr>PowerPoint Presentation</vt:lpstr>
      <vt:lpstr>PowerPoint Presentation</vt:lpstr>
      <vt:lpstr>Nomenclature Of Fatty acids</vt:lpstr>
      <vt:lpstr>PowerPoint Presentation</vt:lpstr>
      <vt:lpstr>Short Hand Representations  of Fatty acids </vt:lpstr>
      <vt:lpstr>PowerPoint Presentation</vt:lpstr>
      <vt:lpstr>Fatty-acid Nomenclature</vt:lpstr>
      <vt:lpstr>Fatty-acid Nomenclature</vt:lpstr>
      <vt:lpstr>Fatty-acid Nomenclature</vt:lpstr>
      <vt:lpstr>Fatty-acid Nomenclature</vt:lpstr>
      <vt:lpstr>Fatty-acid Nomenclature</vt:lpstr>
      <vt:lpstr>Omega System Nomenclature</vt:lpstr>
      <vt:lpstr>Omega Fatty-acid Nomenclature</vt:lpstr>
      <vt:lpstr>PowerPoint Presentation</vt:lpstr>
      <vt:lpstr>PowerPoint Presentation</vt:lpstr>
      <vt:lpstr>PowerPoint Presentation</vt:lpstr>
      <vt:lpstr>Important Properties Of Fatty Acids </vt:lpstr>
      <vt:lpstr>Properties Of Fatty Acids</vt:lpstr>
      <vt:lpstr>Physical Properties Of Fatty Acids</vt:lpstr>
      <vt:lpstr>Solubility Of Fatty Acids Depends Upon</vt:lpstr>
      <vt:lpstr>Factors Responsible For Solubility Of Fatty Acids</vt:lpstr>
      <vt:lpstr>PowerPoint Presentation</vt:lpstr>
      <vt:lpstr>Melting Point of Fatty Acids</vt:lpstr>
      <vt:lpstr>Factors Responsible For  Melting Points Of Fatty Acids</vt:lpstr>
      <vt:lpstr>Fatty Acids With  Decreased Melting Points</vt:lpstr>
      <vt:lpstr>Melting Points</vt:lpstr>
      <vt:lpstr>Melting Points</vt:lpstr>
      <vt:lpstr>PowerPoint Presentation</vt:lpstr>
      <vt:lpstr>Fatty Acids With  Increased Melting Points</vt:lpstr>
      <vt:lpstr>PowerPoint Presentation</vt:lpstr>
      <vt:lpstr>Structures and Melting Points of Saturated Fatty Acids</vt:lpstr>
      <vt:lpstr>PowerPoint Presentation</vt:lpstr>
      <vt:lpstr>Chemical Reactions Of Fatty Acids  Types Of Chemical Reactions  Of Fatty acids</vt:lpstr>
      <vt:lpstr>Reactions due to  Carboxyl group of Fatty acids: </vt:lpstr>
      <vt:lpstr>Reactions Associated to  Double bonds of Fatty acids: </vt:lpstr>
      <vt:lpstr>Significance Of Halogenation</vt:lpstr>
      <vt:lpstr>PowerPoint Presentation</vt:lpstr>
      <vt:lpstr>Hydrogenation Of Fatty acids   Alters Geometric Isomerism Of Unsaturated Fatty acids  Transforms Natural Cis Form to Trans Form  Increases Shelf life of PUFAs</vt:lpstr>
      <vt:lpstr>All-Cis Fatty acids  Good for Health</vt:lpstr>
      <vt:lpstr>PowerPoint Presentation</vt:lpstr>
      <vt:lpstr>PowerPoint Presentation</vt:lpstr>
      <vt:lpstr>Message  Learnt, Understood And To Be Implemented  For Good Fatty acid metabolism and Significant Health</vt:lpstr>
      <vt:lpstr>PUFAs And Omega Fatty Acids</vt:lpstr>
      <vt:lpstr>Types Of Omega Fatty acids</vt:lpstr>
      <vt:lpstr>Omega Fatty Acids</vt:lpstr>
      <vt:lpstr>Examples of ω3 Fatty acids  </vt:lpstr>
      <vt:lpstr>PowerPoint Presentation</vt:lpstr>
      <vt:lpstr>Sources,Distribution,Composition Of Fatty Acids In Human Body</vt:lpstr>
      <vt:lpstr>Sources Of Fatty Acids To Human Body</vt:lpstr>
      <vt:lpstr>Forms of  Dietary Fatty Acids To Be Ingested Natural Forms Of Fatty Acids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Fatty acid Composition  of Human Body</vt:lpstr>
      <vt:lpstr>PowerPoint Presentation</vt:lpstr>
      <vt:lpstr>Ideal Requirement  Of Fatty Acids To Human Body</vt:lpstr>
      <vt:lpstr>PowerPoint Presentation</vt:lpstr>
      <vt:lpstr>PowerPoint Presentation</vt:lpstr>
      <vt:lpstr>Transportation Of Fatty Acids In Human Body</vt:lpstr>
      <vt:lpstr>PowerPoint Presentation</vt:lpstr>
      <vt:lpstr>Fatty acids Transportation  In body</vt:lpstr>
      <vt:lpstr>PowerPoint Presentation</vt:lpstr>
      <vt:lpstr>Functions Of Fatty Acids</vt:lpstr>
      <vt:lpstr>PowerPoint Presentation</vt:lpstr>
      <vt:lpstr>Functions Of  PUFAS /Omega  3, and 6 FAs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Deficiency Of PUFAs/ Omega 3,6  Fatty acids</vt:lpstr>
      <vt:lpstr>PowerPoint Presentation</vt:lpstr>
      <vt:lpstr>Phrynoderma /Toad Skin is due  to PUFA deficiency. </vt:lpstr>
      <vt:lpstr>PowerPoint Presentation</vt:lpstr>
      <vt:lpstr>PowerPoint Presentation</vt:lpstr>
      <vt:lpstr>Fatty Acids At Glance</vt:lpstr>
      <vt:lpstr>PowerPoint Presentation</vt:lpstr>
      <vt:lpstr>Study Of Derived Lipids Alcohols</vt:lpstr>
      <vt:lpstr>Alcohols Involved In  Lipid Structures</vt:lpstr>
      <vt:lpstr>3 Alcohols Involved In  Various Forms Of Lipids</vt:lpstr>
      <vt:lpstr>Alcohols Of Lipids Are  Classified  As  Derived Lipids</vt:lpstr>
      <vt:lpstr>Glycerol is a  Derived Lipid  Obtained from Hydrolysis of  Simple and Compound Lipids </vt:lpstr>
      <vt:lpstr>PowerPoint Presentation</vt:lpstr>
      <vt:lpstr>Glycerol/ Glycerin</vt:lpstr>
      <vt:lpstr>PowerPoint Presentation</vt:lpstr>
      <vt:lpstr>Glycerol Sources To Human Body Endogenous and Exogenous Sources</vt:lpstr>
      <vt:lpstr>Source Of Glycerol To Human body</vt:lpstr>
      <vt:lpstr>PowerPoint Presentation</vt:lpstr>
      <vt:lpstr>SPHINGOSINE/SPHINGOL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Ceramide?</vt:lpstr>
      <vt:lpstr>PowerPoint Presentation</vt:lpstr>
      <vt:lpstr>Sphingosine Based Lipids</vt:lpstr>
      <vt:lpstr>Sterols</vt:lpstr>
      <vt:lpstr>Common Sterol And Steroids</vt:lpstr>
      <vt:lpstr>PowerPoint Presentation</vt:lpstr>
      <vt:lpstr>PowerPoint Presentation</vt:lpstr>
      <vt:lpstr>Examples  Of Sterols</vt:lpstr>
      <vt:lpstr>Cholesterol   Most abundant Sterol of Human body </vt:lpstr>
      <vt:lpstr>Cholesterol</vt:lpstr>
      <vt:lpstr>Cholesterol  Is A Derived Lipid</vt:lpstr>
      <vt:lpstr>PowerPoint Presentation</vt:lpstr>
      <vt:lpstr>Chemical Structures Of  Cholesterol and Cholesterol Ester</vt:lpstr>
      <vt:lpstr>Pentahydrophenantrene (Sterane)</vt:lpstr>
      <vt:lpstr>PowerPoint Presentation</vt:lpstr>
      <vt:lpstr>Structure Of Cholesterol</vt:lpstr>
      <vt:lpstr>PowerPoint Presentation</vt:lpstr>
      <vt:lpstr>PowerPoint Presentation</vt:lpstr>
      <vt:lpstr>PowerPoint Presentation</vt:lpstr>
      <vt:lpstr>Forms Of Cholesterol In Human Body</vt:lpstr>
      <vt:lpstr>PowerPoint Presentation</vt:lpstr>
      <vt:lpstr>Properties Of Cholesterol</vt:lpstr>
      <vt:lpstr>Crystals of Cholesterol Rhombic plates with Notched edges.</vt:lpstr>
      <vt:lpstr>PowerPoint Presentation</vt:lpstr>
      <vt:lpstr>Sources Of Cholesterol  To Human Body</vt:lpstr>
      <vt:lpstr>PowerPoint Presentation</vt:lpstr>
      <vt:lpstr>Dietary Sources Of Cholesterol</vt:lpstr>
      <vt:lpstr>PowerPoint Presentation</vt:lpstr>
      <vt:lpstr>PowerPoint Presentation</vt:lpstr>
      <vt:lpstr>Endogenous Source Of Cholesterol</vt:lpstr>
      <vt:lpstr>Transportation Of Cholesterol</vt:lpstr>
      <vt:lpstr>Occurrence and Distribution Of Cholesterol in the Body</vt:lpstr>
      <vt:lpstr>PowerPoint Presentation</vt:lpstr>
      <vt:lpstr>PowerPoint Presentation</vt:lpstr>
      <vt:lpstr>Functions Of Cholesterol  Depends Upon    Quality and Quantity</vt:lpstr>
      <vt:lpstr>PowerPoint Presentation</vt:lpstr>
      <vt:lpstr>PowerPoint Presentation</vt:lpstr>
      <vt:lpstr>PowerPoint Presentation</vt:lpstr>
      <vt:lpstr>PowerPoint Presentation</vt:lpstr>
      <vt:lpstr>Cholesterol Serves Precursor for Biosynthesis Of  Many Steroids</vt:lpstr>
      <vt:lpstr>Derivatives of Cholesterol</vt:lpstr>
      <vt:lpstr>PowerPoint Presentation</vt:lpstr>
      <vt:lpstr>Bile  Acids and Bile Salts</vt:lpstr>
      <vt:lpstr>Steroids Hormones</vt:lpstr>
      <vt:lpstr>Disorders Related To Cholesterol</vt:lpstr>
      <vt:lpstr>PowerPoint Presentation</vt:lpstr>
      <vt:lpstr> Hypercholesterolemia</vt:lpstr>
      <vt:lpstr>Conditions Of Hypercholesterolemia</vt:lpstr>
      <vt:lpstr>PowerPoint Presentation</vt:lpstr>
      <vt:lpstr>PowerPoint Presentation</vt:lpstr>
      <vt:lpstr>Study Of  Simple Lipids/Neutral Lipids</vt:lpstr>
      <vt:lpstr>Triacylglycerols/Triglycerides</vt:lpstr>
      <vt:lpstr>PowerPoint Presentation</vt:lpstr>
      <vt:lpstr>Chemical Structures Of  Triacylglycerol (TAG)</vt:lpstr>
      <vt:lpstr>Triacylglycerol/Fats/Oils</vt:lpstr>
      <vt:lpstr>PowerPoint Presentation</vt:lpstr>
      <vt:lpstr>Most Common Fatty Acids in Triacylglycerol</vt:lpstr>
      <vt:lpstr>PowerPoint Presentation</vt:lpstr>
      <vt:lpstr>Types Of Triacylglycerol  Based On Nature Of Fatty Acid</vt:lpstr>
      <vt:lpstr>PowerPoint Presentation</vt:lpstr>
      <vt:lpstr>PowerPoint Presentation</vt:lpstr>
      <vt:lpstr>PowerPoint Presentation</vt:lpstr>
      <vt:lpstr>PowerPoint Presentation</vt:lpstr>
      <vt:lpstr>Olive Oil Rich In Simple TAG</vt:lpstr>
      <vt:lpstr>Sources OF Triacylglycerol  To  Human Body</vt:lpstr>
      <vt:lpstr>PowerPoint Presentation</vt:lpstr>
      <vt:lpstr>Dietary Sources Of TAG</vt:lpstr>
      <vt:lpstr>Fats (solid Triacylglycerol)  Oil (a liquid Triacylglycerol)</vt:lpstr>
      <vt:lpstr>Occurrence/Distribution Of TAG</vt:lpstr>
      <vt:lpstr>PowerPoint Presentation</vt:lpstr>
      <vt:lpstr>TAG Major Lipid Form Of Human Body</vt:lpstr>
      <vt:lpstr>Transportation Of TAG in blood is By Lipoproteins</vt:lpstr>
      <vt:lpstr>Biomedical Importance Of TAG</vt:lpstr>
      <vt:lpstr>PowerPoint Presentation</vt:lpstr>
      <vt:lpstr>1.TAG Serves As Source Of Energy</vt:lpstr>
      <vt:lpstr>PowerPoint Presentation</vt:lpstr>
      <vt:lpstr>2.TAG Reservoir Of Energy </vt:lpstr>
      <vt:lpstr>Storage form of Lipid in human body is TAG.  </vt:lpstr>
      <vt:lpstr>Triacylglycerols In Its Structure    Links and Stores Fatty acids</vt:lpstr>
      <vt:lpstr>PowerPoint Presentation</vt:lpstr>
      <vt:lpstr>Criteria's For TAG To Be Chosen As Reservoir of Energy</vt:lpstr>
      <vt:lpstr>PowerPoint Presentation</vt:lpstr>
      <vt:lpstr>3.Store House Of TAG  is High  In Comparison To  Glycogen Stores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TAG Regulates Body Temperature</vt:lpstr>
      <vt:lpstr>PowerPoint Presentation</vt:lpstr>
      <vt:lpstr>5.TAG Protects Internal Visceral Organ and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TAG In Human Body</vt:lpstr>
      <vt:lpstr>Disorders Associated To TAG</vt:lpstr>
      <vt:lpstr>Bad About : TAG/ Fats and  Oils</vt:lpstr>
      <vt:lpstr>Disorders Related To 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 Obesity</vt:lpstr>
      <vt:lpstr>PowerPoint Presentation</vt:lpstr>
      <vt:lpstr>Properties Of Triacylglycerol</vt:lpstr>
      <vt:lpstr>Lipid  Peroxidation (autoxidation)  </vt:lpstr>
      <vt:lpstr>Lipid Peroxidation  Is a source of Higher Free Radicals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Rancidity Of Fats/Oils</vt:lpstr>
      <vt:lpstr>Rancidity</vt:lpstr>
      <vt:lpstr>PowerPoint Presentation</vt:lpstr>
      <vt:lpstr>Factors Causing Rancidity</vt:lpstr>
      <vt:lpstr>PowerPoint Presentation</vt:lpstr>
      <vt:lpstr>PUFAs are more prone to Rancidity Since Double bonds are more susceptible to Lipid peroxidation</vt:lpstr>
      <vt:lpstr>Causes Of Rancidity</vt:lpstr>
      <vt:lpstr>Types and Mechanism  Of Rancidity</vt:lpstr>
      <vt:lpstr>Types Of Rancidity</vt:lpstr>
      <vt:lpstr>PowerPoint Presentation</vt:lpstr>
      <vt:lpstr>PowerPoint Presentation</vt:lpstr>
      <vt:lpstr>PowerPoint Presentation</vt:lpstr>
      <vt:lpstr>Ketonic Rancidity</vt:lpstr>
      <vt:lpstr>PowerPoint Presentation</vt:lpstr>
      <vt:lpstr>PowerPoint Presentation</vt:lpstr>
      <vt:lpstr>Prevention Of Rancidity</vt:lpstr>
      <vt:lpstr>Prevention Of Rancidity</vt:lpstr>
      <vt:lpstr>PowerPoint Presentation</vt:lpstr>
      <vt:lpstr>Antioxidants Prevent Rancidity</vt:lpstr>
      <vt:lpstr>PowerPoint Presentation</vt:lpstr>
      <vt:lpstr>PowerPoint Presentation</vt:lpstr>
      <vt:lpstr>PowerPoint Presentation</vt:lpstr>
      <vt:lpstr>PowerPoint Presentation</vt:lpstr>
      <vt:lpstr>Hazards of Rancid Fats: </vt:lpstr>
      <vt:lpstr>Others Properties Of TAG  Depends On Nature Of Fatty Acids</vt:lpstr>
      <vt:lpstr>Chain Length Of Fatty acids Of TAG affects  Melting Point</vt:lpstr>
      <vt:lpstr>PowerPoint Presentation</vt:lpstr>
      <vt:lpstr>Differences In Fat and Oil</vt:lpstr>
      <vt:lpstr>PowerPoint Presentation</vt:lpstr>
      <vt:lpstr>PowerPoint Presentation</vt:lpstr>
      <vt:lpstr>Hydrogenation Of Fat/Oil</vt:lpstr>
      <vt:lpstr>Advantages and Disadvantages Of Hydrogenation Of Fat /Fatty acids</vt:lpstr>
      <vt:lpstr>Advantages Of Fat Hydrogenation</vt:lpstr>
      <vt:lpstr>PowerPoint Presentation</vt:lpstr>
      <vt:lpstr>Disadvantages Of Hydrogenation Of Fat/Fatty acids</vt:lpstr>
      <vt:lpstr>Trans Fats increases the risk of Atherosclerosis and CVD.  </vt:lpstr>
      <vt:lpstr>PowerPoint Presentation</vt:lpstr>
      <vt:lpstr>PowerPoint Presentation</vt:lpstr>
      <vt:lpstr>PowerPoint Presentation</vt:lpstr>
      <vt:lpstr>PowerPoint Presentation</vt:lpstr>
      <vt:lpstr> Tests To Check Purity Of  Fat and Oil</vt:lpstr>
      <vt:lpstr>PowerPoint Presentation</vt:lpstr>
      <vt:lpstr>Tests to Check Purity of Oils and Fats</vt:lpstr>
      <vt:lpstr>PowerPoint Presentation</vt:lpstr>
      <vt:lpstr>Iodine Number</vt:lpstr>
      <vt:lpstr>Use Of Iodine Number</vt:lpstr>
      <vt:lpstr>PowerPoint Presentation</vt:lpstr>
      <vt:lpstr>PowerPoint Presentation</vt:lpstr>
      <vt:lpstr>PowerPoint Presentation</vt:lpstr>
      <vt:lpstr>Saponification Number</vt:lpstr>
      <vt:lpstr>PowerPoint Presentation</vt:lpstr>
      <vt:lpstr>PowerPoint Presentation</vt:lpstr>
      <vt:lpstr>PowerPoint Presentation</vt:lpstr>
      <vt:lpstr>PowerPoint Presentation</vt:lpstr>
      <vt:lpstr>Acid Number</vt:lpstr>
      <vt:lpstr>PowerPoint Presentation</vt:lpstr>
      <vt:lpstr>Reichert Meissl (RM)Number</vt:lpstr>
      <vt:lpstr>PowerPoint Presentation</vt:lpstr>
      <vt:lpstr>PowerPoint Presentation</vt:lpstr>
      <vt:lpstr>PowerPoint Presentation</vt:lpstr>
      <vt:lpstr>Differentiation Between  Fats And Oils</vt:lpstr>
      <vt:lpstr>PowerPoint Presentation</vt:lpstr>
      <vt:lpstr>Study Of Compound Lipids</vt:lpstr>
      <vt:lpstr>Compound Lipids</vt:lpstr>
      <vt:lpstr>PowerPoint Presentation</vt:lpstr>
      <vt:lpstr>3 Main Compound Lipids</vt:lpstr>
      <vt:lpstr>Phospholipids</vt:lpstr>
      <vt:lpstr>Phospholipids</vt:lpstr>
      <vt:lpstr>PowerPoint Presentation</vt:lpstr>
      <vt:lpstr>Types Of Phospholipds</vt:lpstr>
      <vt:lpstr>PowerPoint Presentation</vt:lpstr>
      <vt:lpstr>Glycerophospholipids/ Glycerophosphatides</vt:lpstr>
      <vt:lpstr>Names &amp; Structures  OF  7 Glycerophospholipids </vt:lpstr>
      <vt:lpstr>Simplest Glycerophospholipid PHOSPHATIDIC  ACID</vt:lpstr>
      <vt:lpstr>PowerPoint Presentation</vt:lpstr>
      <vt:lpstr>PowerPoint Presentation</vt:lpstr>
      <vt:lpstr>Phosphatidic Acid</vt:lpstr>
      <vt:lpstr>PowerPoint Presentation</vt:lpstr>
      <vt:lpstr>Phosphatidyl Choline/Lecithin</vt:lpstr>
      <vt:lpstr>PowerPoint Presentation</vt:lpstr>
      <vt:lpstr>PowerPoint Presentation</vt:lpstr>
      <vt:lpstr>PowerPoint Presentation</vt:lpstr>
      <vt:lpstr>PowerPoint Presentation</vt:lpstr>
      <vt:lpstr>Cephalins </vt:lpstr>
      <vt:lpstr>Phosphatidyl Ethanolamine </vt:lpstr>
      <vt:lpstr>PowerPoint Presentation</vt:lpstr>
      <vt:lpstr>Phosphatidyl Serine</vt:lpstr>
      <vt:lpstr>PowerPoint Presentation</vt:lpstr>
      <vt:lpstr>PowerPoint Presentation</vt:lpstr>
      <vt:lpstr>Phosphatidyl Inositol/ Lipositol</vt:lpstr>
      <vt:lpstr>PowerPoint Presentation</vt:lpstr>
      <vt:lpstr>Phosphatidyl Inositol Tri Phosphate (PIP3)</vt:lpstr>
      <vt:lpstr>PowerPoint Presentation</vt:lpstr>
      <vt:lpstr>PowerPoint Presentation</vt:lpstr>
      <vt:lpstr>Phosphatidalethanolamine/ Plasmalogen</vt:lpstr>
      <vt:lpstr>PowerPoint Presentation</vt:lpstr>
      <vt:lpstr>PowerPoint Presentation</vt:lpstr>
      <vt:lpstr>Diphosphatidylglycerol/ Cardiolipin</vt:lpstr>
      <vt:lpstr>Di Phosphatidyl Glycerol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SphingoPhospholipids/Sphingophosphatides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Properties Of Phospholipids</vt:lpstr>
      <vt:lpstr>Amphipathic Nature Of PL</vt:lpstr>
      <vt:lpstr>PowerPoint Presentation</vt:lpstr>
      <vt:lpstr>PowerPoint Presentation</vt:lpstr>
      <vt:lpstr>Exogenous And Endogenous Sources Of Phospholipids</vt:lpstr>
      <vt:lpstr>Occurrence And Distribution Of Phospholipids</vt:lpstr>
      <vt:lpstr>PowerPoint Presentation</vt:lpstr>
      <vt:lpstr>Functions Of Phospholipids (PL)</vt:lpstr>
      <vt:lpstr>PowerPoint Presentation</vt:lpstr>
      <vt:lpstr>PowerPoint Presentation</vt:lpstr>
      <vt:lpstr>Glycerophospholipid Functions   Lecithin Is Most Functional Phospholipid</vt:lpstr>
      <vt:lpstr>1. Phospholipids Components Of Biomembranes</vt:lpstr>
      <vt:lpstr>Phospholipid Bilayer of  Plasma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2.Phospholipid As Lung Surfactant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3.Phospholipids  Help In Digestion And Absorption Of Dietary Lipids</vt:lpstr>
      <vt:lpstr>PowerPoint Presentation</vt:lpstr>
      <vt:lpstr>PowerPoint Presentation</vt:lpstr>
      <vt:lpstr>4.Phospholipid Lecithin  Helps In Cholesterol Excretion</vt:lpstr>
      <vt:lpstr>PowerPoint Presentation</vt:lpstr>
      <vt:lpstr>PowerPoint Presentation</vt:lpstr>
      <vt:lpstr>PowerPoint Presentation</vt:lpstr>
      <vt:lpstr>PowerPoint Presentation</vt:lpstr>
      <vt:lpstr>6. Phospholipids Releases Arachidonic Acid For Eicosanoid Biosynthesis</vt:lpstr>
      <vt:lpstr>PowerPoint Presentation</vt:lpstr>
      <vt:lpstr>PowerPoint Presentation</vt:lpstr>
      <vt:lpstr>PowerPoint Presentation</vt:lpstr>
      <vt:lpstr>8. Phospholipids Has Role  In Blood Coagulation</vt:lpstr>
      <vt:lpstr>PowerPoint Presentation</vt:lpstr>
      <vt:lpstr>PowerPoint Presentation</vt:lpstr>
      <vt:lpstr>10.Role Of Phospholipids In Hormonal Action  Mediates Cell Signal Transduction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OF Sphingophospholipids</vt:lpstr>
      <vt:lpstr>PowerPoint Presentation</vt:lpstr>
      <vt:lpstr>PowerPoint Presentation</vt:lpstr>
      <vt:lpstr>Disorders Related To Phospholipids</vt:lpstr>
      <vt:lpstr>PowerPoint Presentation</vt:lpstr>
      <vt:lpstr>PowerPoint Presentation</vt:lpstr>
      <vt:lpstr>PowerPoint Presentation</vt:lpstr>
      <vt:lpstr>PowerPoint Presentation</vt:lpstr>
      <vt:lpstr>Lecithin/Sphingomyelin (L/S) Ratio  of Amniotic Fluid    Assessment Of Fetal Lung Maturity And  Diagnostic Criteria For RDS</vt:lpstr>
      <vt:lpstr>PowerPoint Presentation</vt:lpstr>
      <vt:lpstr>PowerPoint Presentation</vt:lpstr>
      <vt:lpstr>PowerPoint Presentation</vt:lpstr>
      <vt:lpstr>OTHER RDS Sufferers Individual with Lung Damage and Dysfunctions</vt:lpstr>
      <vt:lpstr>PowerPoint Presentation</vt:lpstr>
      <vt:lpstr>PowerPoint Presentation</vt:lpstr>
      <vt:lpstr>PowerPoint Presentation</vt:lpstr>
      <vt:lpstr>Prevent And Manage RDS</vt:lpstr>
      <vt:lpstr>Membrane Related Disorders Due To Defective Phospholipds  </vt:lpstr>
      <vt:lpstr>Multiple Sclerosis Due to Defect In Sphingomyelins and Myelin Sheaths</vt:lpstr>
      <vt:lpstr>Defect In Sphingomyelins  May Affect  Nerve Impulse Conduction</vt:lpstr>
      <vt:lpstr>Membrane Carbs,Lipids and Proteins Structurally Important For Functional Role</vt:lpstr>
      <vt:lpstr>PowerPoint Presentation</vt:lpstr>
      <vt:lpstr>PowerPoint Presentation</vt:lpstr>
      <vt:lpstr>PowerPoint Presentation</vt:lpstr>
      <vt:lpstr>Mitochondrial Electron Transport Chain Defects  Due to Phospholipid Deficits</vt:lpstr>
      <vt:lpstr>PowerPoint Presentation</vt:lpstr>
      <vt:lpstr>PowerPoint Presentation</vt:lpstr>
      <vt:lpstr>PowerPoint Presentation</vt:lpstr>
      <vt:lpstr>Fatty Liver  Due to Phospholipid Defects. </vt:lpstr>
      <vt:lpstr>Glycolipids OR  Glycosphingolipids </vt:lpstr>
      <vt:lpstr>What are Glycolipids?</vt:lpstr>
      <vt:lpstr>PowerPoint Presentation</vt:lpstr>
      <vt:lpstr>Types Of Glycosphingolipids Based Upon</vt:lpstr>
      <vt:lpstr>Types OF Glycolipids  Based on Alcohol</vt:lpstr>
      <vt:lpstr>PowerPoint Presentation</vt:lpstr>
      <vt:lpstr>Glycosphingolipids Predominant Animal Glycolipids</vt:lpstr>
      <vt:lpstr> Human Glycosphingolipids All has Ceramide in Their Str</vt:lpstr>
      <vt:lpstr>Cerebrosides  Simplest GlycoSphingolipids  Monoglycosylceramide</vt:lpstr>
      <vt:lpstr>Cerebrosides </vt:lpstr>
      <vt:lpstr>Types of Cerebrosides</vt:lpstr>
      <vt:lpstr>Structures Of Cerebrosides</vt:lpstr>
      <vt:lpstr>PowerPoint Presentation</vt:lpstr>
      <vt:lpstr>PowerPoint Presentation</vt:lpstr>
      <vt:lpstr>PowerPoint Presentation</vt:lpstr>
      <vt:lpstr>Galactocerebroside</vt:lpstr>
      <vt:lpstr>           Types of Cerebrosides based on Fatty acids: </vt:lpstr>
      <vt:lpstr>Gangliosides  Complex Glycosphingolipids</vt:lpstr>
      <vt:lpstr>Gangliosides</vt:lpstr>
      <vt:lpstr>NANA in Gangliosides</vt:lpstr>
      <vt:lpstr>PowerPoint Presentation</vt:lpstr>
      <vt:lpstr>PowerPoint Presentation</vt:lpstr>
      <vt:lpstr>Structure Of Gangliosides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Gangliosides</vt:lpstr>
      <vt:lpstr>Types Of Gangliosides</vt:lpstr>
      <vt:lpstr>Types of Gangliosides</vt:lpstr>
      <vt:lpstr>PowerPoint Presentation</vt:lpstr>
      <vt:lpstr>Sources Of GlycoSphingolipids</vt:lpstr>
      <vt:lpstr>Occurrence/Distribution  Of Glycolipids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Of Glycolipids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Globosides</vt:lpstr>
      <vt:lpstr>PowerPoint Presentation</vt:lpstr>
      <vt:lpstr>PowerPoint Presentation</vt:lpstr>
      <vt:lpstr>Sulfatides/Sulfolipids</vt:lpstr>
      <vt:lpstr>PowerPoint Presentation</vt:lpstr>
      <vt:lpstr>PowerPoint Presentation</vt:lpstr>
      <vt:lpstr>PowerPoint Presentation</vt:lpstr>
      <vt:lpstr>Lipidosis  Lipid Storage Disorders  Inborn Errors Of Lipid Metabolism  Lysosomal Storage Disorders</vt:lpstr>
      <vt:lpstr>Rare Genetic  Lipid Associated  Disorders</vt:lpstr>
      <vt:lpstr>PowerPoint Presentation</vt:lpstr>
      <vt:lpstr>PowerPoint Presentation</vt:lpstr>
      <vt:lpstr>PowerPoint Presentation</vt:lpstr>
      <vt:lpstr>PowerPoint Presentation</vt:lpstr>
      <vt:lpstr>Niemann Picks Disease  Autosomal Recessive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Lipid Storage Disorders  Related To Glycosphingolipids</vt:lpstr>
      <vt:lpstr>Disorders Of GlycoSphingolipids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Similarities and Dissimilarities  Of Cerebrosides and Gangliosides</vt:lpstr>
      <vt:lpstr>Similarities Of  Cerebrosides and Gangliosides</vt:lpstr>
      <vt:lpstr>Dissimilarities Of  Cerebroside and Gangliosides.</vt:lpstr>
      <vt:lpstr>PowerPoint Presentation</vt:lpstr>
      <vt:lpstr>Lipoproteins</vt:lpstr>
      <vt:lpstr>Lipoproteins</vt:lpstr>
      <vt:lpstr>PowerPoint Presentation</vt:lpstr>
      <vt:lpstr>PowerPoint Presentation</vt:lpstr>
      <vt:lpstr>PowerPoint Presentation</vt:lpstr>
      <vt:lpstr>PowerPoint Presentation</vt:lpstr>
      <vt:lpstr>Structure Of Lipoproteins</vt:lpstr>
      <vt:lpstr>PowerPoint Presentation</vt:lpstr>
      <vt:lpstr>PowerPoint Presentation</vt:lpstr>
      <vt:lpstr>Structure of Lipoproteins</vt:lpstr>
      <vt:lpstr>PowerPoint Presentation</vt:lpstr>
      <vt:lpstr>PowerPoint Presentation</vt:lpstr>
      <vt:lpstr>PowerPoint Presentation</vt:lpstr>
      <vt:lpstr>PowerPoint Presentation</vt:lpstr>
      <vt:lpstr>Functions Of Lipoproteins</vt:lpstr>
      <vt:lpstr>Types Of Lipoproteins</vt:lpstr>
      <vt:lpstr>PowerPoint Presentation</vt:lpstr>
      <vt:lpstr>Lipoproteins</vt:lpstr>
      <vt:lpstr>Lipoproteins</vt:lpstr>
      <vt:lpstr>Types of Lipoprotein (all contain characteristic amounts TAG, cholesterol, cholesterol esters, phospholipids and Apoproteins – NMR Spectroscopy)</vt:lpstr>
      <vt:lpstr>PowerPoint Presentation</vt:lpstr>
      <vt:lpstr>HDL Has Scavenging Role OR  Reverse Transport of Cholesterol  </vt:lpstr>
      <vt:lpstr>HDL Is Associated With Enzyme LCAT Responsible For Cholesterol Esterification And Its Excretion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Disorders Of Lipoproteins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Proteolipids/ Lipophilin</vt:lpstr>
      <vt:lpstr>Proteolipids/ Lipophilin</vt:lpstr>
      <vt:lpstr>Occurrence Of Proteolipids</vt:lpstr>
      <vt:lpstr>PowerPoint Presentation</vt:lpstr>
      <vt:lpstr>PowerPoint Presentation</vt:lpstr>
      <vt:lpstr>Miscellaneous Lipids</vt:lpstr>
      <vt:lpstr> Miscellaneous Lipid Eicosanoids</vt:lpstr>
      <vt:lpstr>PowerPoint Presentation</vt:lpstr>
      <vt:lpstr>PowerPoint Presentation</vt:lpstr>
      <vt:lpstr>Name Of Eicosanoids</vt:lpstr>
      <vt:lpstr>PowerPoint Presentation</vt:lpstr>
      <vt:lpstr>Biosynthesis Of Eicosanoids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Eicosanoids</vt:lpstr>
      <vt:lpstr>PowerPoint Presentation</vt:lpstr>
      <vt:lpstr>PowerPoint Presentation</vt:lpstr>
      <vt:lpstr>1. Prostaglandins (PGs)</vt:lpstr>
      <vt:lpstr>PowerPoint Presentation</vt:lpstr>
      <vt:lpstr>Biosynthesis Of Prostaglandins</vt:lpstr>
      <vt:lpstr>PowerPoint Presentation</vt:lpstr>
      <vt:lpstr>PowerPoint Presentation</vt:lpstr>
      <vt:lpstr>PowerPoint Presentation</vt:lpstr>
      <vt:lpstr>Structure and Types Of PGs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Occurrence/Distribution Of PGs</vt:lpstr>
      <vt:lpstr>Occurrence Of PGs</vt:lpstr>
      <vt:lpstr>Functions OF Prostaglandins</vt:lpstr>
      <vt:lpstr>PowerPoint Presentation</vt:lpstr>
      <vt:lpstr>PowerPoint Presentation</vt:lpstr>
      <vt:lpstr>Prostaglandins have diverse functions on many tissues </vt:lpstr>
      <vt:lpstr>PowerPoint Presentation</vt:lpstr>
      <vt:lpstr>PowerPoint Presentation</vt:lpstr>
      <vt:lpstr>PowerPoint Presentation</vt:lpstr>
      <vt:lpstr>1.Role Of PGs In Blood Vessels</vt:lpstr>
      <vt:lpstr>PGs Regulate Blood Pressure</vt:lpstr>
      <vt:lpstr>PowerPoint Presentation</vt:lpstr>
      <vt:lpstr>Prostaglandin occur at Platelets  Inhibits Platelet Aggregation  and  Thrombus formation</vt:lpstr>
      <vt:lpstr>2. PGs Has Role in Uterus At The Time Of Parturition</vt:lpstr>
      <vt:lpstr>PowerPoint Presentation</vt:lpstr>
      <vt:lpstr>PowerPoint Presentation</vt:lpstr>
      <vt:lpstr>PowerPoint Presentation</vt:lpstr>
      <vt:lpstr>3. Role Of Prostaglandins In Lungs</vt:lpstr>
      <vt:lpstr>PowerPoint Presentation</vt:lpstr>
      <vt:lpstr>PowerPoint Presentation</vt:lpstr>
      <vt:lpstr>4. Role Of Prostaglandin In GIT</vt:lpstr>
      <vt:lpstr>PowerPoint Presentation</vt:lpstr>
      <vt:lpstr>5. Role Of Prostaglandins in Kidneys</vt:lpstr>
      <vt:lpstr>PowerPoint Presentation</vt:lpstr>
      <vt:lpstr>PGs Regulate Sleep and Wake Process</vt:lpstr>
      <vt:lpstr>6.Effect Of PGs on Metabolism</vt:lpstr>
      <vt:lpstr>PowerPoint Presentation</vt:lpstr>
      <vt:lpstr>Production of PGs  Promote  Fever , Pain , Nausea Vomiting and Inflammation   </vt:lpstr>
      <vt:lpstr>Role Of PGs  In Immunity And Inflammation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Prostacyclins (PGI2)</vt:lpstr>
      <vt:lpstr>Prostacyclins (PGI2)</vt:lpstr>
      <vt:lpstr>PowerPoint Presentation</vt:lpstr>
      <vt:lpstr>Roles of Prostacyclins</vt:lpstr>
      <vt:lpstr>3. Thromboxanes (TX)</vt:lpstr>
      <vt:lpstr>Thromboxanes (TX)</vt:lpstr>
      <vt:lpstr>PowerPoint Presentation</vt:lpstr>
      <vt:lpstr>Structure Of Thromboxanes</vt:lpstr>
      <vt:lpstr>PowerPoint Presentation</vt:lpstr>
      <vt:lpstr>Types Of Thromboxanes</vt:lpstr>
      <vt:lpstr>Functions Of Thromboxanes</vt:lpstr>
      <vt:lpstr>PowerPoint Presentation</vt:lpstr>
      <vt:lpstr>4. Leukotrienes</vt:lpstr>
      <vt:lpstr>Leukotrienes</vt:lpstr>
      <vt:lpstr>PowerPoint Presentation</vt:lpstr>
      <vt:lpstr>Occurrence Of Leukotrienes</vt:lpstr>
      <vt:lpstr>PowerPoint Presentation</vt:lpstr>
      <vt:lpstr>PowerPoint Presentation</vt:lpstr>
      <vt:lpstr>Structure And Types Of Leukotrienes</vt:lpstr>
      <vt:lpstr>PowerPoint Presentation</vt:lpstr>
      <vt:lpstr>Leukotrienes Structure and Types</vt:lpstr>
      <vt:lpstr>Effect Of Leukotrienes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5.Lipoxins</vt:lpstr>
      <vt:lpstr>Lipoxins</vt:lpstr>
      <vt:lpstr>Omega 6 and Omega 3 Derived Eicosanoids  Are Opposite in Action</vt:lpstr>
      <vt:lpstr>PowerPoint Presentation</vt:lpstr>
      <vt:lpstr>Effects of Eicosanoids </vt:lpstr>
      <vt:lpstr>PowerPoint Presentation</vt:lpstr>
      <vt:lpstr>PowerPoint Presentation</vt:lpstr>
      <vt:lpstr>PowerPoint Presentation</vt:lpstr>
      <vt:lpstr>PowerPoint Presentation</vt:lpstr>
      <vt:lpstr>     Biological Actions of Selected                        Eicosanoid Molecules                                </vt:lpstr>
      <vt:lpstr>PowerPoint Presentation</vt:lpstr>
      <vt:lpstr>Amphipathic Lipids</vt:lpstr>
      <vt:lpstr>Examples Of Amphipathic Body Lipids</vt:lpstr>
      <vt:lpstr>Features Of Amphipathic Lipids </vt:lpstr>
      <vt:lpstr>Role Of Amphipathic Lipids</vt:lpstr>
      <vt:lpstr>PowerPoint Presentation</vt:lpstr>
      <vt:lpstr>Emulsions</vt:lpstr>
      <vt:lpstr>PowerPoint Presentation</vt:lpstr>
      <vt:lpstr>Emulsions</vt:lpstr>
      <vt:lpstr>In Human GIT</vt:lpstr>
      <vt:lpstr>PowerPoint Presentation</vt:lpstr>
      <vt:lpstr>Requirements For Emulsification </vt:lpstr>
      <vt:lpstr>PowerPoint Presentation</vt:lpstr>
      <vt:lpstr>PowerPoint Presentation</vt:lpstr>
      <vt:lpstr>Emulsification Process</vt:lpstr>
      <vt:lpstr>PowerPoint Presentation</vt:lpstr>
      <vt:lpstr>Types Of Emulsions</vt:lpstr>
      <vt:lpstr>PowerPoint Presentation</vt:lpstr>
      <vt:lpstr>Significance Of Emulsions</vt:lpstr>
      <vt:lpstr>PowerPoint Presentation</vt:lpstr>
      <vt:lpstr>Micelles</vt:lpstr>
      <vt:lpstr>PowerPoint Presentation</vt:lpstr>
      <vt:lpstr>PowerPoint Presentation</vt:lpstr>
      <vt:lpstr>PowerPoint Presentation</vt:lpstr>
      <vt:lpstr>Significance Of Mixed Micelles</vt:lpstr>
      <vt:lpstr>PowerPoint Presentation</vt:lpstr>
      <vt:lpstr>Liposomes</vt:lpstr>
      <vt:lpstr>Structures Of Liposomes</vt:lpstr>
      <vt:lpstr>Types Of Liposomes</vt:lpstr>
      <vt:lpstr>Structures Of Liposomes</vt:lpstr>
      <vt:lpstr>PowerPoint Presentation</vt:lpstr>
      <vt:lpstr>PowerPoint Presentation</vt:lpstr>
      <vt:lpstr>PowerPoint Presentation</vt:lpstr>
      <vt:lpstr>Uses Of Liposomes</vt:lpstr>
      <vt:lpstr>PowerPoint Presentation</vt:lpstr>
      <vt:lpstr>PowerPoint Presentation</vt:lpstr>
      <vt:lpstr>Biomedical Importances  Of Body Lipids</vt:lpstr>
      <vt:lpstr>PowerPoint Presentation</vt:lpstr>
      <vt:lpstr>Body Lipids Functions</vt:lpstr>
      <vt:lpstr>PowerPoint Presentation</vt:lpstr>
      <vt:lpstr>PowerPoint Presentation</vt:lpstr>
      <vt:lpstr>Fatty acids of TAG is a  Source of  Energy</vt:lpstr>
      <vt:lpstr>Good About  Body Lipids</vt:lpstr>
      <vt:lpstr>PowerPoint Presentation</vt:lpstr>
      <vt:lpstr>Disorders Associated To Lipids</vt:lpstr>
      <vt:lpstr>Common  Lipids Associated Disorders</vt:lpstr>
      <vt:lpstr>Lipid Storage Disorders Inborn Errors Of Lipid Metabolism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 Anissa Atif Mirza Biochemistry Department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 To All</dc:title>
  <dc:creator>AIIMS</dc:creator>
  <cp:lastModifiedBy>AIIMS</cp:lastModifiedBy>
  <cp:revision>791</cp:revision>
  <dcterms:created xsi:type="dcterms:W3CDTF">2006-08-16T00:00:00Z</dcterms:created>
  <dcterms:modified xsi:type="dcterms:W3CDTF">2018-10-02T08:56:08Z</dcterms:modified>
</cp:coreProperties>
</file>