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Lst>
  <p:sldIdLst>
    <p:sldId id="328" r:id="rId4"/>
    <p:sldId id="388" r:id="rId5"/>
    <p:sldId id="382" r:id="rId6"/>
    <p:sldId id="384" r:id="rId7"/>
    <p:sldId id="385" r:id="rId8"/>
    <p:sldId id="386" r:id="rId9"/>
    <p:sldId id="355" r:id="rId10"/>
    <p:sldId id="329" r:id="rId11"/>
    <p:sldId id="354" r:id="rId12"/>
    <p:sldId id="330" r:id="rId13"/>
    <p:sldId id="356" r:id="rId14"/>
    <p:sldId id="331" r:id="rId15"/>
    <p:sldId id="332" r:id="rId16"/>
    <p:sldId id="333" r:id="rId17"/>
    <p:sldId id="357" r:id="rId18"/>
    <p:sldId id="358" r:id="rId19"/>
    <p:sldId id="359"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277" r:id="rId34"/>
    <p:sldId id="279" r:id="rId35"/>
    <p:sldId id="280" r:id="rId36"/>
    <p:sldId id="281" r:id="rId37"/>
    <p:sldId id="282" r:id="rId38"/>
    <p:sldId id="285" r:id="rId39"/>
    <p:sldId id="360" r:id="rId40"/>
    <p:sldId id="377" r:id="rId41"/>
    <p:sldId id="379" r:id="rId42"/>
    <p:sldId id="361" r:id="rId43"/>
    <p:sldId id="375" r:id="rId44"/>
    <p:sldId id="288" r:id="rId45"/>
    <p:sldId id="289" r:id="rId46"/>
    <p:sldId id="290" r:id="rId47"/>
    <p:sldId id="291" r:id="rId48"/>
    <p:sldId id="292" r:id="rId49"/>
    <p:sldId id="293" r:id="rId50"/>
    <p:sldId id="324" r:id="rId51"/>
    <p:sldId id="294" r:id="rId52"/>
    <p:sldId id="326" r:id="rId53"/>
    <p:sldId id="295" r:id="rId54"/>
    <p:sldId id="390" r:id="rId55"/>
    <p:sldId id="325" r:id="rId56"/>
    <p:sldId id="296" r:id="rId57"/>
    <p:sldId id="298" r:id="rId58"/>
    <p:sldId id="299" r:id="rId59"/>
    <p:sldId id="381" r:id="rId60"/>
    <p:sldId id="301" r:id="rId61"/>
    <p:sldId id="302" r:id="rId62"/>
    <p:sldId id="303" r:id="rId63"/>
    <p:sldId id="327" r:id="rId64"/>
    <p:sldId id="304" r:id="rId65"/>
    <p:sldId id="323" r:id="rId66"/>
    <p:sldId id="305" r:id="rId67"/>
    <p:sldId id="306" r:id="rId68"/>
    <p:sldId id="308" r:id="rId69"/>
    <p:sldId id="309" r:id="rId70"/>
    <p:sldId id="310" r:id="rId71"/>
    <p:sldId id="312" r:id="rId72"/>
    <p:sldId id="387" r:id="rId73"/>
    <p:sldId id="313" r:id="rId74"/>
    <p:sldId id="351" r:id="rId75"/>
    <p:sldId id="317" r:id="rId7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4660"/>
  </p:normalViewPr>
  <p:slideViewPr>
    <p:cSldViewPr>
      <p:cViewPr varScale="1">
        <p:scale>
          <a:sx n="69" d="100"/>
          <a:sy n="69" d="100"/>
        </p:scale>
        <p:origin x="-1530"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37969" y="2481452"/>
            <a:ext cx="5068061" cy="6965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3996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900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3880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247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57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757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0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201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256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2268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33014" y="461899"/>
            <a:ext cx="3077971" cy="69659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535940" y="1509941"/>
            <a:ext cx="8072119" cy="17824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5585" y="186887"/>
            <a:ext cx="5592829" cy="69723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a:xfrm>
            <a:off x="2547367" y="3340072"/>
            <a:ext cx="4049264" cy="2366645"/>
          </a:xfrm>
          <a:prstGeom prst="rect">
            <a:avLst/>
          </a:prstGeom>
        </p:spPr>
        <p:txBody>
          <a:bodyPr wrap="square" lIns="0" tIns="0" rIns="0" bIns="0">
            <a:spAutoFit/>
          </a:bodyPr>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85397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5585" y="186887"/>
            <a:ext cx="5592829" cy="69723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a:xfrm>
            <a:off x="2547367" y="3340072"/>
            <a:ext cx="4049264" cy="2366645"/>
          </a:xfrm>
          <a:prstGeom prst="rect">
            <a:avLst/>
          </a:prstGeom>
        </p:spPr>
        <p:txBody>
          <a:bodyPr wrap="square" lIns="0" tIns="0" rIns="0" bIns="0">
            <a:spAutoFit/>
          </a:bodyPr>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1328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Adductor_pollicis" TargetMode="External"/><Relationship Id="rId2" Type="http://schemas.openxmlformats.org/officeDocument/2006/relationships/hyperlink" Target="https://en.wikipedia.org/wiki/Ape_hand_deformity" TargetMode="External"/><Relationship Id="rId1" Type="http://schemas.openxmlformats.org/officeDocument/2006/relationships/slideLayout" Target="../slideLayouts/slideLayout4.xml"/><Relationship Id="rId4" Type="http://schemas.openxmlformats.org/officeDocument/2006/relationships/hyperlink" Target="https://en.wikipedia.org/wiki/Opponens_pollicis"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00261"/>
            <a:ext cx="8763000" cy="1354217"/>
          </a:xfrm>
        </p:spPr>
        <p:txBody>
          <a:bodyPr/>
          <a:lstStyle/>
          <a:p>
            <a:r>
              <a:rPr lang="en-IN" dirty="0" smtClean="0"/>
              <a:t>        Median Nerve and its Lesions</a:t>
            </a:r>
            <a:endParaRPr lang="en-IN" dirty="0"/>
          </a:p>
        </p:txBody>
      </p:sp>
      <p:sp>
        <p:nvSpPr>
          <p:cNvPr id="3" name="Subtitle 2"/>
          <p:cNvSpPr>
            <a:spLocks noGrp="1"/>
          </p:cNvSpPr>
          <p:nvPr>
            <p:ph type="subTitle" idx="4"/>
          </p:nvPr>
        </p:nvSpPr>
        <p:spPr>
          <a:xfrm>
            <a:off x="1371600" y="3810000"/>
            <a:ext cx="6400800" cy="473656"/>
          </a:xfrm>
        </p:spPr>
        <p:txBody>
          <a:bodyPr/>
          <a:lstStyle/>
          <a:p>
            <a:r>
              <a:rPr lang="en-IN" sz="3078" dirty="0"/>
              <a:t>                     Dr Mukesh Singla</a:t>
            </a:r>
          </a:p>
        </p:txBody>
      </p:sp>
    </p:spTree>
    <p:extLst>
      <p:ext uri="{BB962C8B-B14F-4D97-AF65-F5344CB8AC3E}">
        <p14:creationId xmlns:p14="http://schemas.microsoft.com/office/powerpoint/2010/main" val="1170268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3291" y="833602"/>
            <a:ext cx="2175229" cy="589359"/>
          </a:xfrm>
          <a:prstGeom prst="rect">
            <a:avLst/>
          </a:prstGeom>
        </p:spPr>
        <p:txBody>
          <a:bodyPr vert="horz" wrap="square" lIns="0" tIns="10317" rIns="0" bIns="0" rtlCol="0">
            <a:spAutoFit/>
          </a:bodyPr>
          <a:lstStyle/>
          <a:p>
            <a:pPr marL="10860">
              <a:spcBef>
                <a:spcPts val="81"/>
              </a:spcBef>
            </a:pPr>
            <a:r>
              <a:rPr sz="3762" spc="-4" dirty="0"/>
              <a:t>In the</a:t>
            </a:r>
            <a:r>
              <a:rPr sz="3762" spc="-47" dirty="0"/>
              <a:t> </a:t>
            </a:r>
            <a:r>
              <a:rPr sz="3762" spc="-4" dirty="0"/>
              <a:t>arm</a:t>
            </a:r>
            <a:endParaRPr sz="3762"/>
          </a:p>
        </p:txBody>
      </p:sp>
      <p:sp>
        <p:nvSpPr>
          <p:cNvPr id="3" name="object 3"/>
          <p:cNvSpPr txBox="1"/>
          <p:nvPr/>
        </p:nvSpPr>
        <p:spPr>
          <a:xfrm>
            <a:off x="1120856" y="1845523"/>
            <a:ext cx="3872625" cy="3618262"/>
          </a:xfrm>
          <a:prstGeom prst="rect">
            <a:avLst/>
          </a:prstGeom>
        </p:spPr>
        <p:txBody>
          <a:bodyPr vert="horz" wrap="square" lIns="0" tIns="52669" rIns="0" bIns="0" rtlCol="0">
            <a:spAutoFit/>
          </a:bodyPr>
          <a:lstStyle/>
          <a:p>
            <a:pPr marL="304074" marR="4344" indent="-293214">
              <a:lnSpc>
                <a:spcPts val="2582"/>
              </a:lnSpc>
              <a:spcBef>
                <a:spcPts val="414"/>
              </a:spcBef>
              <a:buChar char="•"/>
              <a:tabLst>
                <a:tab pos="303531" algn="l"/>
                <a:tab pos="304074" algn="l"/>
              </a:tabLst>
            </a:pPr>
            <a:r>
              <a:rPr sz="2394" spc="-4" dirty="0">
                <a:latin typeface="Arial"/>
                <a:cs typeface="Arial"/>
              </a:rPr>
              <a:t>Closely </a:t>
            </a:r>
            <a:r>
              <a:rPr sz="2394" dirty="0">
                <a:latin typeface="Arial"/>
                <a:cs typeface="Arial"/>
              </a:rPr>
              <a:t>related to the  brachial artery through</a:t>
            </a:r>
            <a:r>
              <a:rPr sz="2394" spc="-73" dirty="0">
                <a:latin typeface="Arial"/>
                <a:cs typeface="Arial"/>
              </a:rPr>
              <a:t> </a:t>
            </a:r>
            <a:r>
              <a:rPr sz="2394" dirty="0">
                <a:latin typeface="Arial"/>
                <a:cs typeface="Arial"/>
              </a:rPr>
              <a:t>out  the course in</a:t>
            </a:r>
            <a:r>
              <a:rPr sz="2394" spc="-17" dirty="0">
                <a:latin typeface="Arial"/>
                <a:cs typeface="Arial"/>
              </a:rPr>
              <a:t> </a:t>
            </a:r>
            <a:r>
              <a:rPr sz="2394" dirty="0">
                <a:latin typeface="Arial"/>
                <a:cs typeface="Arial"/>
              </a:rPr>
              <a:t>arm</a:t>
            </a:r>
            <a:endParaRPr sz="2394">
              <a:latin typeface="Arial"/>
              <a:cs typeface="Arial"/>
            </a:endParaRPr>
          </a:p>
          <a:p>
            <a:pPr marL="304074" marR="784618" indent="-293214">
              <a:lnSpc>
                <a:spcPts val="2582"/>
              </a:lnSpc>
              <a:spcBef>
                <a:spcPts val="586"/>
              </a:spcBef>
              <a:buChar char="•"/>
              <a:tabLst>
                <a:tab pos="303531" algn="l"/>
                <a:tab pos="304074" algn="l"/>
              </a:tabLst>
            </a:pPr>
            <a:r>
              <a:rPr sz="2394" dirty="0">
                <a:latin typeface="Arial"/>
                <a:cs typeface="Arial"/>
              </a:rPr>
              <a:t>In the upper part it</a:t>
            </a:r>
            <a:r>
              <a:rPr sz="2394" spc="-77" dirty="0">
                <a:latin typeface="Arial"/>
                <a:cs typeface="Arial"/>
              </a:rPr>
              <a:t> </a:t>
            </a:r>
            <a:r>
              <a:rPr sz="2394" dirty="0">
                <a:latin typeface="Arial"/>
                <a:cs typeface="Arial"/>
              </a:rPr>
              <a:t>is  lateral to</a:t>
            </a:r>
            <a:r>
              <a:rPr sz="2394" spc="-13" dirty="0">
                <a:latin typeface="Arial"/>
                <a:cs typeface="Arial"/>
              </a:rPr>
              <a:t> </a:t>
            </a:r>
            <a:r>
              <a:rPr sz="2394" dirty="0">
                <a:latin typeface="Arial"/>
                <a:cs typeface="Arial"/>
              </a:rPr>
              <a:t>artey</a:t>
            </a:r>
            <a:endParaRPr sz="2394">
              <a:latin typeface="Arial"/>
              <a:cs typeface="Arial"/>
            </a:endParaRPr>
          </a:p>
          <a:p>
            <a:pPr marL="304074" marR="448509" indent="-293214">
              <a:lnSpc>
                <a:spcPts val="2582"/>
              </a:lnSpc>
              <a:spcBef>
                <a:spcPts val="581"/>
              </a:spcBef>
              <a:buChar char="•"/>
              <a:tabLst>
                <a:tab pos="303531" algn="l"/>
                <a:tab pos="304074" algn="l"/>
              </a:tabLst>
            </a:pPr>
            <a:r>
              <a:rPr sz="2394" dirty="0">
                <a:latin typeface="Arial"/>
                <a:cs typeface="Arial"/>
              </a:rPr>
              <a:t>In the middle part it  crosses the artery</a:t>
            </a:r>
            <a:r>
              <a:rPr sz="2394" spc="-86" dirty="0">
                <a:latin typeface="Arial"/>
                <a:cs typeface="Arial"/>
              </a:rPr>
              <a:t> </a:t>
            </a:r>
            <a:r>
              <a:rPr sz="2394" dirty="0">
                <a:latin typeface="Arial"/>
                <a:cs typeface="Arial"/>
              </a:rPr>
              <a:t>from  lateral to medial</a:t>
            </a:r>
            <a:r>
              <a:rPr sz="2394" spc="-34" dirty="0">
                <a:latin typeface="Arial"/>
                <a:cs typeface="Arial"/>
              </a:rPr>
              <a:t> </a:t>
            </a:r>
            <a:r>
              <a:rPr sz="2394" dirty="0">
                <a:latin typeface="Arial"/>
                <a:cs typeface="Arial"/>
              </a:rPr>
              <a:t>side</a:t>
            </a:r>
            <a:endParaRPr sz="2394">
              <a:latin typeface="Arial"/>
              <a:cs typeface="Arial"/>
            </a:endParaRPr>
          </a:p>
          <a:p>
            <a:pPr marL="304074" marR="446337" indent="-293214">
              <a:lnSpc>
                <a:spcPts val="2582"/>
              </a:lnSpc>
              <a:spcBef>
                <a:spcPts val="581"/>
              </a:spcBef>
              <a:buChar char="•"/>
              <a:tabLst>
                <a:tab pos="303531" algn="l"/>
                <a:tab pos="304074" algn="l"/>
              </a:tabLst>
            </a:pPr>
            <a:r>
              <a:rPr sz="2394" dirty="0">
                <a:latin typeface="Arial"/>
                <a:cs typeface="Arial"/>
              </a:rPr>
              <a:t>Remains on the</a:t>
            </a:r>
            <a:r>
              <a:rPr sz="2394" spc="-81" dirty="0">
                <a:latin typeface="Arial"/>
                <a:cs typeface="Arial"/>
              </a:rPr>
              <a:t> </a:t>
            </a:r>
            <a:r>
              <a:rPr sz="2394" dirty="0">
                <a:latin typeface="Arial"/>
                <a:cs typeface="Arial"/>
              </a:rPr>
              <a:t>medial  side up to</a:t>
            </a:r>
            <a:r>
              <a:rPr sz="2394" spc="-30" dirty="0">
                <a:latin typeface="Arial"/>
                <a:cs typeface="Arial"/>
              </a:rPr>
              <a:t> </a:t>
            </a:r>
            <a:r>
              <a:rPr sz="2394" dirty="0">
                <a:latin typeface="Arial"/>
                <a:cs typeface="Arial"/>
              </a:rPr>
              <a:t>elbow</a:t>
            </a:r>
            <a:endParaRPr sz="2394">
              <a:latin typeface="Arial"/>
              <a:cs typeface="Arial"/>
            </a:endParaRPr>
          </a:p>
        </p:txBody>
      </p:sp>
      <p:sp>
        <p:nvSpPr>
          <p:cNvPr id="4" name="object 4"/>
          <p:cNvSpPr/>
          <p:nvPr/>
        </p:nvSpPr>
        <p:spPr>
          <a:xfrm>
            <a:off x="5297340" y="1702608"/>
            <a:ext cx="3155515" cy="4309625"/>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32794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642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0848" y="906580"/>
            <a:ext cx="3503390" cy="589359"/>
          </a:xfrm>
          <a:prstGeom prst="rect">
            <a:avLst/>
          </a:prstGeom>
        </p:spPr>
        <p:txBody>
          <a:bodyPr vert="horz" wrap="square" lIns="0" tIns="10317" rIns="0" bIns="0" rtlCol="0">
            <a:spAutoFit/>
          </a:bodyPr>
          <a:lstStyle/>
          <a:p>
            <a:pPr marL="10860">
              <a:spcBef>
                <a:spcPts val="81"/>
              </a:spcBef>
            </a:pPr>
            <a:r>
              <a:rPr sz="3762" spc="-4" dirty="0"/>
              <a:t>Branches in</a:t>
            </a:r>
            <a:r>
              <a:rPr sz="3762" spc="-34" dirty="0"/>
              <a:t> </a:t>
            </a:r>
            <a:r>
              <a:rPr sz="3762" spc="-4" dirty="0"/>
              <a:t>arm</a:t>
            </a:r>
            <a:endParaRPr sz="3762"/>
          </a:p>
        </p:txBody>
      </p:sp>
      <p:sp>
        <p:nvSpPr>
          <p:cNvPr id="3" name="object 3"/>
          <p:cNvSpPr txBox="1"/>
          <p:nvPr/>
        </p:nvSpPr>
        <p:spPr>
          <a:xfrm>
            <a:off x="1120857" y="1797697"/>
            <a:ext cx="6844425" cy="1958442"/>
          </a:xfrm>
          <a:prstGeom prst="rect">
            <a:avLst/>
          </a:prstGeom>
        </p:spPr>
        <p:txBody>
          <a:bodyPr vert="horz" wrap="square" lIns="0" tIns="93938" rIns="0" bIns="0" rtlCol="0">
            <a:spAutoFit/>
          </a:bodyPr>
          <a:lstStyle/>
          <a:p>
            <a:pPr marL="304074" indent="-293214">
              <a:spcBef>
                <a:spcPts val="740"/>
              </a:spcBef>
              <a:buChar char="•"/>
              <a:tabLst>
                <a:tab pos="303531" algn="l"/>
                <a:tab pos="304074" algn="l"/>
              </a:tabLst>
            </a:pPr>
            <a:r>
              <a:rPr sz="2736" spc="-4" dirty="0">
                <a:latin typeface="Arial"/>
                <a:cs typeface="Arial"/>
              </a:rPr>
              <a:t>Branch to </a:t>
            </a:r>
            <a:r>
              <a:rPr sz="2736" spc="-9" dirty="0">
                <a:latin typeface="Arial"/>
                <a:cs typeface="Arial"/>
              </a:rPr>
              <a:t>Pronator </a:t>
            </a:r>
            <a:r>
              <a:rPr sz="2736" spc="-68" dirty="0">
                <a:latin typeface="Arial"/>
                <a:cs typeface="Arial"/>
              </a:rPr>
              <a:t>Teres </a:t>
            </a:r>
            <a:r>
              <a:rPr sz="2736" spc="-4" dirty="0">
                <a:latin typeface="Arial"/>
                <a:cs typeface="Arial"/>
              </a:rPr>
              <a:t>just </a:t>
            </a:r>
            <a:r>
              <a:rPr sz="2736" spc="-9" dirty="0">
                <a:latin typeface="Arial"/>
                <a:cs typeface="Arial"/>
              </a:rPr>
              <a:t>above</a:t>
            </a:r>
            <a:r>
              <a:rPr sz="2736" spc="-4" dirty="0">
                <a:latin typeface="Arial"/>
                <a:cs typeface="Arial"/>
              </a:rPr>
              <a:t> </a:t>
            </a:r>
            <a:r>
              <a:rPr sz="2736" spc="-9" dirty="0">
                <a:latin typeface="Arial"/>
                <a:cs typeface="Arial"/>
              </a:rPr>
              <a:t>elbow</a:t>
            </a:r>
            <a:endParaRPr sz="2736">
              <a:latin typeface="Arial"/>
              <a:cs typeface="Arial"/>
            </a:endParaRPr>
          </a:p>
          <a:p>
            <a:pPr marL="304074" indent="-293214">
              <a:spcBef>
                <a:spcPts val="658"/>
              </a:spcBef>
              <a:buChar char="•"/>
              <a:tabLst>
                <a:tab pos="303531" algn="l"/>
                <a:tab pos="304074" algn="l"/>
              </a:tabLst>
            </a:pPr>
            <a:r>
              <a:rPr sz="2736" spc="-4" dirty="0">
                <a:latin typeface="Arial"/>
                <a:cs typeface="Arial"/>
              </a:rPr>
              <a:t>Branch to </a:t>
            </a:r>
            <a:r>
              <a:rPr sz="2736" spc="-9" dirty="0">
                <a:latin typeface="Arial"/>
                <a:cs typeface="Arial"/>
              </a:rPr>
              <a:t>brachial artery</a:t>
            </a:r>
            <a:endParaRPr sz="2736">
              <a:latin typeface="Arial"/>
              <a:cs typeface="Arial"/>
            </a:endParaRPr>
          </a:p>
          <a:p>
            <a:pPr marL="304074" marR="206336" indent="-293214">
              <a:spcBef>
                <a:spcPts val="658"/>
              </a:spcBef>
              <a:buChar char="•"/>
              <a:tabLst>
                <a:tab pos="400183" algn="l"/>
                <a:tab pos="400726" algn="l"/>
              </a:tabLst>
            </a:pPr>
            <a:r>
              <a:rPr sz="2736" spc="-4" dirty="0">
                <a:latin typeface="Arial"/>
                <a:cs typeface="Arial"/>
              </a:rPr>
              <a:t>Branch to </a:t>
            </a:r>
            <a:r>
              <a:rPr sz="2736" spc="-9" dirty="0">
                <a:latin typeface="Arial"/>
                <a:cs typeface="Arial"/>
              </a:rPr>
              <a:t>elbow </a:t>
            </a:r>
            <a:r>
              <a:rPr sz="2736" spc="-4" dirty="0">
                <a:latin typeface="Arial"/>
                <a:cs typeface="Arial"/>
              </a:rPr>
              <a:t>joint at or just </a:t>
            </a:r>
            <a:r>
              <a:rPr sz="2736" spc="-9" dirty="0">
                <a:latin typeface="Arial"/>
                <a:cs typeface="Arial"/>
              </a:rPr>
              <a:t>below the  elbow</a:t>
            </a:r>
            <a:endParaRPr sz="2736">
              <a:latin typeface="Arial"/>
              <a:cs typeface="Arial"/>
            </a:endParaRPr>
          </a:p>
        </p:txBody>
      </p:sp>
    </p:spTree>
    <p:extLst>
      <p:ext uri="{BB962C8B-B14F-4D97-AF65-F5344CB8AC3E}">
        <p14:creationId xmlns:p14="http://schemas.microsoft.com/office/powerpoint/2010/main" val="467882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6738" y="906580"/>
            <a:ext cx="4010545" cy="589359"/>
          </a:xfrm>
          <a:prstGeom prst="rect">
            <a:avLst/>
          </a:prstGeom>
        </p:spPr>
        <p:txBody>
          <a:bodyPr vert="horz" wrap="square" lIns="0" tIns="10317" rIns="0" bIns="0" rtlCol="0">
            <a:spAutoFit/>
          </a:bodyPr>
          <a:lstStyle/>
          <a:p>
            <a:pPr marL="10860">
              <a:spcBef>
                <a:spcPts val="81"/>
              </a:spcBef>
            </a:pPr>
            <a:r>
              <a:rPr sz="3762" spc="-4" dirty="0"/>
              <a:t>In the cubital</a:t>
            </a:r>
            <a:r>
              <a:rPr sz="3762" spc="-9" dirty="0"/>
              <a:t> </a:t>
            </a:r>
            <a:r>
              <a:rPr sz="3762" spc="-4" dirty="0"/>
              <a:t>fossa</a:t>
            </a:r>
            <a:endParaRPr sz="3762"/>
          </a:p>
        </p:txBody>
      </p:sp>
      <p:sp>
        <p:nvSpPr>
          <p:cNvPr id="3" name="object 3"/>
          <p:cNvSpPr txBox="1"/>
          <p:nvPr/>
        </p:nvSpPr>
        <p:spPr>
          <a:xfrm>
            <a:off x="1120857" y="1881362"/>
            <a:ext cx="3785203" cy="3558056"/>
          </a:xfrm>
          <a:prstGeom prst="rect">
            <a:avLst/>
          </a:prstGeom>
        </p:spPr>
        <p:txBody>
          <a:bodyPr vert="horz" wrap="square" lIns="0" tIns="10317" rIns="0" bIns="0" rtlCol="0">
            <a:spAutoFit/>
          </a:bodyPr>
          <a:lstStyle/>
          <a:p>
            <a:pPr marL="304074" marR="427875" indent="-293214">
              <a:spcBef>
                <a:spcPts val="81"/>
              </a:spcBef>
              <a:buChar char="•"/>
              <a:tabLst>
                <a:tab pos="303531" algn="l"/>
                <a:tab pos="304074" algn="l"/>
              </a:tabLst>
            </a:pPr>
            <a:r>
              <a:rPr sz="2736" spc="-9" dirty="0">
                <a:latin typeface="Arial"/>
                <a:cs typeface="Arial"/>
              </a:rPr>
              <a:t>Descends medial to  brachial</a:t>
            </a:r>
            <a:r>
              <a:rPr sz="2736" spc="-4" dirty="0">
                <a:latin typeface="Arial"/>
                <a:cs typeface="Arial"/>
              </a:rPr>
              <a:t> </a:t>
            </a:r>
            <a:r>
              <a:rPr sz="2736" spc="-9" dirty="0">
                <a:latin typeface="Arial"/>
                <a:cs typeface="Arial"/>
              </a:rPr>
              <a:t>artery</a:t>
            </a:r>
            <a:endParaRPr sz="2736">
              <a:latin typeface="Arial"/>
              <a:cs typeface="Arial"/>
            </a:endParaRPr>
          </a:p>
          <a:p>
            <a:pPr marL="304074" marR="446880" indent="-293214">
              <a:spcBef>
                <a:spcPts val="658"/>
              </a:spcBef>
              <a:buChar char="•"/>
              <a:tabLst>
                <a:tab pos="303531" algn="l"/>
                <a:tab pos="304074" algn="l"/>
              </a:tabLst>
            </a:pPr>
            <a:r>
              <a:rPr sz="2736" spc="-4" dirty="0">
                <a:latin typeface="Arial"/>
                <a:cs typeface="Arial"/>
              </a:rPr>
              <a:t>Posterior to </a:t>
            </a:r>
            <a:r>
              <a:rPr sz="2736" spc="-9" dirty="0">
                <a:latin typeface="Arial"/>
                <a:cs typeface="Arial"/>
              </a:rPr>
              <a:t>bicipital  aponeurosis</a:t>
            </a:r>
            <a:endParaRPr sz="2736">
              <a:latin typeface="Arial"/>
              <a:cs typeface="Arial"/>
            </a:endParaRPr>
          </a:p>
          <a:p>
            <a:pPr marL="304074" marR="4344" indent="-293214">
              <a:spcBef>
                <a:spcPts val="658"/>
              </a:spcBef>
              <a:buChar char="•"/>
              <a:tabLst>
                <a:tab pos="303531" algn="l"/>
                <a:tab pos="304074" algn="l"/>
              </a:tabLst>
            </a:pPr>
            <a:r>
              <a:rPr sz="2736" spc="-4" dirty="0">
                <a:latin typeface="Arial"/>
                <a:cs typeface="Arial"/>
              </a:rPr>
              <a:t>Anterior to </a:t>
            </a:r>
            <a:r>
              <a:rPr sz="2736" spc="-9" dirty="0">
                <a:latin typeface="Arial"/>
                <a:cs typeface="Arial"/>
              </a:rPr>
              <a:t>brachialis,  seperated </a:t>
            </a:r>
            <a:r>
              <a:rPr sz="2736" spc="-4" dirty="0">
                <a:latin typeface="Arial"/>
                <a:cs typeface="Arial"/>
              </a:rPr>
              <a:t>by </a:t>
            </a:r>
            <a:r>
              <a:rPr sz="2736" spc="-9" dirty="0">
                <a:latin typeface="Arial"/>
                <a:cs typeface="Arial"/>
              </a:rPr>
              <a:t>the  muscle </a:t>
            </a:r>
            <a:r>
              <a:rPr sz="2736" spc="-4" dirty="0">
                <a:latin typeface="Arial"/>
                <a:cs typeface="Arial"/>
              </a:rPr>
              <a:t>from the </a:t>
            </a:r>
            <a:r>
              <a:rPr sz="2736" spc="-9" dirty="0">
                <a:latin typeface="Arial"/>
                <a:cs typeface="Arial"/>
              </a:rPr>
              <a:t>elbow  joint</a:t>
            </a:r>
            <a:endParaRPr sz="2736">
              <a:latin typeface="Arial"/>
              <a:cs typeface="Arial"/>
            </a:endParaRPr>
          </a:p>
        </p:txBody>
      </p:sp>
      <p:sp>
        <p:nvSpPr>
          <p:cNvPr id="4" name="object 4"/>
          <p:cNvSpPr/>
          <p:nvPr/>
        </p:nvSpPr>
        <p:spPr>
          <a:xfrm>
            <a:off x="5065374" y="1808167"/>
            <a:ext cx="3324419" cy="3895864"/>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01128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0857" y="5292442"/>
            <a:ext cx="5943057" cy="852443"/>
          </a:xfrm>
          <a:prstGeom prst="rect">
            <a:avLst/>
          </a:prstGeom>
        </p:spPr>
        <p:txBody>
          <a:bodyPr vert="horz" wrap="square" lIns="0" tIns="10317" rIns="0" bIns="0" rtlCol="0">
            <a:spAutoFit/>
          </a:bodyPr>
          <a:lstStyle/>
          <a:p>
            <a:pPr marL="304074" marR="4344" indent="-293214">
              <a:spcBef>
                <a:spcPts val="81"/>
              </a:spcBef>
              <a:buChar char="•"/>
              <a:tabLst>
                <a:tab pos="303531" algn="l"/>
                <a:tab pos="304074" algn="l"/>
              </a:tabLst>
            </a:pPr>
            <a:r>
              <a:rPr sz="2736" spc="-9" dirty="0">
                <a:latin typeface="Arial"/>
                <a:cs typeface="Arial"/>
              </a:rPr>
              <a:t>Leaves </a:t>
            </a:r>
            <a:r>
              <a:rPr sz="2736" spc="-4" dirty="0">
                <a:latin typeface="Arial"/>
                <a:cs typeface="Arial"/>
              </a:rPr>
              <a:t>the </a:t>
            </a:r>
            <a:r>
              <a:rPr sz="2736" spc="-9" dirty="0">
                <a:latin typeface="Arial"/>
                <a:cs typeface="Arial"/>
              </a:rPr>
              <a:t>cubital </a:t>
            </a:r>
            <a:r>
              <a:rPr sz="2736" spc="-4" dirty="0">
                <a:latin typeface="Arial"/>
                <a:cs typeface="Arial"/>
              </a:rPr>
              <a:t>fossa by </a:t>
            </a:r>
            <a:r>
              <a:rPr sz="2736" spc="-9" dirty="0">
                <a:latin typeface="Arial"/>
                <a:cs typeface="Arial"/>
              </a:rPr>
              <a:t>passing  between </a:t>
            </a:r>
            <a:r>
              <a:rPr sz="2736" spc="-4" dirty="0">
                <a:latin typeface="Arial"/>
                <a:cs typeface="Arial"/>
              </a:rPr>
              <a:t>two </a:t>
            </a:r>
            <a:r>
              <a:rPr sz="2736" spc="-9" dirty="0">
                <a:latin typeface="Arial"/>
                <a:cs typeface="Arial"/>
              </a:rPr>
              <a:t>heads </a:t>
            </a:r>
            <a:r>
              <a:rPr sz="2736" spc="-4" dirty="0">
                <a:latin typeface="Arial"/>
                <a:cs typeface="Arial"/>
              </a:rPr>
              <a:t>of </a:t>
            </a:r>
            <a:r>
              <a:rPr sz="2736" spc="-9" dirty="0">
                <a:latin typeface="Arial"/>
                <a:cs typeface="Arial"/>
              </a:rPr>
              <a:t>pronator teres</a:t>
            </a:r>
            <a:endParaRPr sz="2736">
              <a:latin typeface="Arial"/>
              <a:cs typeface="Arial"/>
            </a:endParaRPr>
          </a:p>
        </p:txBody>
      </p:sp>
      <p:sp>
        <p:nvSpPr>
          <p:cNvPr id="3" name="object 3"/>
          <p:cNvSpPr/>
          <p:nvPr/>
        </p:nvSpPr>
        <p:spPr>
          <a:xfrm>
            <a:off x="2540457" y="532351"/>
            <a:ext cx="4494678" cy="449011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548865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0" y="609600"/>
            <a:ext cx="7690104" cy="578053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078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1372" y="1143000"/>
            <a:ext cx="7267956" cy="51495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18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4884" y="428244"/>
            <a:ext cx="4166616" cy="31958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643628" y="428244"/>
            <a:ext cx="4241291" cy="314401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29255" y="3768851"/>
            <a:ext cx="4180332" cy="308914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0330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2362" y="906580"/>
            <a:ext cx="2998949" cy="589359"/>
          </a:xfrm>
          <a:prstGeom prst="rect">
            <a:avLst/>
          </a:prstGeom>
        </p:spPr>
        <p:txBody>
          <a:bodyPr vert="horz" wrap="square" lIns="0" tIns="10317" rIns="0" bIns="0" rtlCol="0">
            <a:spAutoFit/>
          </a:bodyPr>
          <a:lstStyle/>
          <a:p>
            <a:pPr marL="10860">
              <a:spcBef>
                <a:spcPts val="81"/>
              </a:spcBef>
            </a:pPr>
            <a:r>
              <a:rPr sz="3762" spc="-4" dirty="0"/>
              <a:t>In the</a:t>
            </a:r>
            <a:r>
              <a:rPr sz="3762" spc="-34" dirty="0"/>
              <a:t> </a:t>
            </a:r>
            <a:r>
              <a:rPr sz="3762" spc="-4" dirty="0"/>
              <a:t>forearm</a:t>
            </a:r>
            <a:endParaRPr sz="3762"/>
          </a:p>
        </p:txBody>
      </p:sp>
      <p:sp>
        <p:nvSpPr>
          <p:cNvPr id="3" name="object 3"/>
          <p:cNvSpPr txBox="1"/>
          <p:nvPr/>
        </p:nvSpPr>
        <p:spPr>
          <a:xfrm>
            <a:off x="822422" y="1882013"/>
            <a:ext cx="4142493" cy="3480762"/>
          </a:xfrm>
          <a:prstGeom prst="rect">
            <a:avLst/>
          </a:prstGeom>
        </p:spPr>
        <p:txBody>
          <a:bodyPr vert="horz" wrap="square" lIns="0" tIns="10860" rIns="0" bIns="0" rtlCol="0">
            <a:spAutoFit/>
          </a:bodyPr>
          <a:lstStyle/>
          <a:p>
            <a:pPr marL="304074" marR="73846" indent="-293214">
              <a:spcBef>
                <a:spcPts val="86"/>
              </a:spcBef>
              <a:buChar char="•"/>
              <a:tabLst>
                <a:tab pos="303531" algn="l"/>
                <a:tab pos="304074" algn="l"/>
              </a:tabLst>
            </a:pPr>
            <a:r>
              <a:rPr sz="2394" dirty="0">
                <a:latin typeface="Arial"/>
                <a:cs typeface="Arial"/>
              </a:rPr>
              <a:t>Enters the forearm</a:t>
            </a:r>
            <a:r>
              <a:rPr sz="2394" spc="-73" dirty="0">
                <a:latin typeface="Arial"/>
                <a:cs typeface="Arial"/>
              </a:rPr>
              <a:t> </a:t>
            </a:r>
            <a:r>
              <a:rPr sz="2394" dirty="0">
                <a:latin typeface="Arial"/>
                <a:cs typeface="Arial"/>
              </a:rPr>
              <a:t>between  the heads of pronator</a:t>
            </a:r>
            <a:r>
              <a:rPr sz="2394" spc="-56" dirty="0">
                <a:latin typeface="Arial"/>
                <a:cs typeface="Arial"/>
              </a:rPr>
              <a:t> </a:t>
            </a:r>
            <a:r>
              <a:rPr sz="2394" dirty="0">
                <a:latin typeface="Arial"/>
                <a:cs typeface="Arial"/>
              </a:rPr>
              <a:t>teres</a:t>
            </a:r>
            <a:endParaRPr sz="2394">
              <a:latin typeface="Arial"/>
              <a:cs typeface="Arial"/>
            </a:endParaRPr>
          </a:p>
          <a:p>
            <a:pPr marL="304074" marR="38009" indent="-293214">
              <a:spcBef>
                <a:spcPts val="573"/>
              </a:spcBef>
              <a:buChar char="•"/>
              <a:tabLst>
                <a:tab pos="303531" algn="l"/>
                <a:tab pos="304074" algn="l"/>
              </a:tabLst>
            </a:pPr>
            <a:r>
              <a:rPr sz="2394" dirty="0">
                <a:latin typeface="Arial"/>
                <a:cs typeface="Arial"/>
              </a:rPr>
              <a:t>Crosses the lateral side of  ulnar artery from which it is  seperated by the deep</a:t>
            </a:r>
            <a:r>
              <a:rPr sz="2394" spc="-73" dirty="0">
                <a:latin typeface="Arial"/>
                <a:cs typeface="Arial"/>
              </a:rPr>
              <a:t> </a:t>
            </a:r>
            <a:r>
              <a:rPr sz="2394" dirty="0">
                <a:latin typeface="Arial"/>
                <a:cs typeface="Arial"/>
              </a:rPr>
              <a:t>head  of pronator</a:t>
            </a:r>
            <a:r>
              <a:rPr sz="2394" spc="-9" dirty="0">
                <a:latin typeface="Arial"/>
                <a:cs typeface="Arial"/>
              </a:rPr>
              <a:t> </a:t>
            </a:r>
            <a:r>
              <a:rPr sz="2394" dirty="0">
                <a:latin typeface="Arial"/>
                <a:cs typeface="Arial"/>
              </a:rPr>
              <a:t>teres</a:t>
            </a:r>
            <a:endParaRPr sz="2394">
              <a:latin typeface="Arial"/>
              <a:cs typeface="Arial"/>
            </a:endParaRPr>
          </a:p>
          <a:p>
            <a:pPr marL="304074" marR="4344" indent="-293214">
              <a:spcBef>
                <a:spcPts val="577"/>
              </a:spcBef>
              <a:buChar char="•"/>
              <a:tabLst>
                <a:tab pos="303531" algn="l"/>
                <a:tab pos="304074" algn="l"/>
              </a:tabLst>
            </a:pPr>
            <a:r>
              <a:rPr sz="2394" spc="-4" dirty="0">
                <a:latin typeface="Arial"/>
                <a:cs typeface="Arial"/>
              </a:rPr>
              <a:t>Gives </a:t>
            </a:r>
            <a:r>
              <a:rPr sz="2394" dirty="0">
                <a:latin typeface="Arial"/>
                <a:cs typeface="Arial"/>
              </a:rPr>
              <a:t>branch to pronator  teres while passing</a:t>
            </a:r>
            <a:r>
              <a:rPr sz="2394" spc="-73" dirty="0">
                <a:latin typeface="Arial"/>
                <a:cs typeface="Arial"/>
              </a:rPr>
              <a:t> </a:t>
            </a:r>
            <a:r>
              <a:rPr sz="2394" dirty="0">
                <a:latin typeface="Arial"/>
                <a:cs typeface="Arial"/>
              </a:rPr>
              <a:t>between  the two</a:t>
            </a:r>
            <a:r>
              <a:rPr sz="2394" spc="-17" dirty="0">
                <a:latin typeface="Arial"/>
                <a:cs typeface="Arial"/>
              </a:rPr>
              <a:t> </a:t>
            </a:r>
            <a:r>
              <a:rPr sz="2394" dirty="0">
                <a:latin typeface="Arial"/>
                <a:cs typeface="Arial"/>
              </a:rPr>
              <a:t>heads</a:t>
            </a:r>
            <a:endParaRPr sz="2394">
              <a:latin typeface="Arial"/>
              <a:cs typeface="Arial"/>
            </a:endParaRPr>
          </a:p>
        </p:txBody>
      </p:sp>
      <p:sp>
        <p:nvSpPr>
          <p:cNvPr id="4" name="object 4"/>
          <p:cNvSpPr/>
          <p:nvPr/>
        </p:nvSpPr>
        <p:spPr>
          <a:xfrm>
            <a:off x="5434174" y="1517556"/>
            <a:ext cx="2573786" cy="4780075"/>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538092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9871" y="1013441"/>
            <a:ext cx="3882942" cy="4731326"/>
          </a:xfrm>
          <a:prstGeom prst="rect">
            <a:avLst/>
          </a:prstGeom>
        </p:spPr>
        <p:txBody>
          <a:bodyPr vert="horz" wrap="square" lIns="0" tIns="10317" rIns="0" bIns="0" rtlCol="0">
            <a:spAutoFit/>
          </a:bodyPr>
          <a:lstStyle/>
          <a:p>
            <a:pPr marL="304074" marR="4344" indent="-293214">
              <a:spcBef>
                <a:spcPts val="81"/>
              </a:spcBef>
              <a:buChar char="•"/>
              <a:tabLst>
                <a:tab pos="303531" algn="l"/>
                <a:tab pos="304074" algn="l"/>
              </a:tabLst>
            </a:pPr>
            <a:r>
              <a:rPr sz="2736" spc="-9" dirty="0">
                <a:latin typeface="Arial"/>
                <a:cs typeface="Arial"/>
              </a:rPr>
              <a:t>Proceeds behind </a:t>
            </a:r>
            <a:r>
              <a:rPr sz="2736" spc="-4" dirty="0">
                <a:latin typeface="Arial"/>
                <a:cs typeface="Arial"/>
              </a:rPr>
              <a:t>a  </a:t>
            </a:r>
            <a:r>
              <a:rPr sz="2736" spc="-9" dirty="0">
                <a:latin typeface="Arial"/>
                <a:cs typeface="Arial"/>
              </a:rPr>
              <a:t>tendinous ridge  between </a:t>
            </a:r>
            <a:r>
              <a:rPr sz="2736" spc="-4" dirty="0">
                <a:latin typeface="Arial"/>
                <a:cs typeface="Arial"/>
              </a:rPr>
              <a:t>the two </a:t>
            </a:r>
            <a:r>
              <a:rPr sz="2736" spc="-9" dirty="0">
                <a:latin typeface="Arial"/>
                <a:cs typeface="Arial"/>
              </a:rPr>
              <a:t>heads  </a:t>
            </a:r>
            <a:r>
              <a:rPr sz="2736" spc="-4" dirty="0">
                <a:latin typeface="Arial"/>
                <a:cs typeface="Arial"/>
              </a:rPr>
              <a:t>of </a:t>
            </a:r>
            <a:r>
              <a:rPr sz="2736" spc="-9" dirty="0">
                <a:latin typeface="Arial"/>
                <a:cs typeface="Arial"/>
              </a:rPr>
              <a:t>Flexor digitorum  superficialis and  anterior </a:t>
            </a:r>
            <a:r>
              <a:rPr sz="2736" spc="-4" dirty="0">
                <a:latin typeface="Arial"/>
                <a:cs typeface="Arial"/>
              </a:rPr>
              <a:t>to </a:t>
            </a:r>
            <a:r>
              <a:rPr sz="2736" spc="-9" dirty="0">
                <a:latin typeface="Arial"/>
                <a:cs typeface="Arial"/>
              </a:rPr>
              <a:t>Flexor  digitorum</a:t>
            </a:r>
            <a:r>
              <a:rPr sz="2736" spc="-4" dirty="0">
                <a:latin typeface="Arial"/>
                <a:cs typeface="Arial"/>
              </a:rPr>
              <a:t> </a:t>
            </a:r>
            <a:r>
              <a:rPr sz="2736" spc="-9" dirty="0">
                <a:latin typeface="Arial"/>
                <a:cs typeface="Arial"/>
              </a:rPr>
              <a:t>profundus</a:t>
            </a:r>
            <a:endParaRPr sz="2736">
              <a:latin typeface="Arial"/>
              <a:cs typeface="Arial"/>
            </a:endParaRPr>
          </a:p>
          <a:p>
            <a:pPr marL="304074" marR="41810" indent="-293214">
              <a:spcBef>
                <a:spcPts val="658"/>
              </a:spcBef>
              <a:buChar char="•"/>
              <a:tabLst>
                <a:tab pos="303531" algn="l"/>
                <a:tab pos="304074" algn="l"/>
              </a:tabLst>
            </a:pPr>
            <a:r>
              <a:rPr sz="2736" spc="-4" dirty="0">
                <a:latin typeface="Arial"/>
                <a:cs typeface="Arial"/>
              </a:rPr>
              <a:t>Here it is </a:t>
            </a:r>
            <a:r>
              <a:rPr sz="2736" spc="-9" dirty="0">
                <a:latin typeface="Arial"/>
                <a:cs typeface="Arial"/>
              </a:rPr>
              <a:t>accompanied  </a:t>
            </a:r>
            <a:r>
              <a:rPr sz="2736" spc="-4" dirty="0">
                <a:latin typeface="Arial"/>
                <a:cs typeface="Arial"/>
              </a:rPr>
              <a:t>by </a:t>
            </a:r>
            <a:r>
              <a:rPr sz="2736" spc="-9" dirty="0">
                <a:latin typeface="Arial"/>
                <a:cs typeface="Arial"/>
              </a:rPr>
              <a:t>median </a:t>
            </a:r>
            <a:r>
              <a:rPr sz="2736" spc="-34" dirty="0">
                <a:latin typeface="Arial"/>
                <a:cs typeface="Arial"/>
              </a:rPr>
              <a:t>artery, </a:t>
            </a:r>
            <a:r>
              <a:rPr sz="2736" spc="-4" dirty="0">
                <a:latin typeface="Arial"/>
                <a:cs typeface="Arial"/>
              </a:rPr>
              <a:t>a  </a:t>
            </a:r>
            <a:r>
              <a:rPr sz="2736" spc="-9" dirty="0">
                <a:latin typeface="Arial"/>
                <a:cs typeface="Arial"/>
              </a:rPr>
              <a:t>branch </a:t>
            </a:r>
            <a:r>
              <a:rPr sz="2736" spc="-4" dirty="0">
                <a:latin typeface="Arial"/>
                <a:cs typeface="Arial"/>
              </a:rPr>
              <a:t>of </a:t>
            </a:r>
            <a:r>
              <a:rPr sz="2736" spc="-9" dirty="0">
                <a:latin typeface="Arial"/>
                <a:cs typeface="Arial"/>
              </a:rPr>
              <a:t>anterior  interosseous</a:t>
            </a:r>
            <a:r>
              <a:rPr sz="2736" spc="-13" dirty="0">
                <a:latin typeface="Arial"/>
                <a:cs typeface="Arial"/>
              </a:rPr>
              <a:t> </a:t>
            </a:r>
            <a:r>
              <a:rPr sz="2736" spc="-9" dirty="0">
                <a:latin typeface="Arial"/>
                <a:cs typeface="Arial"/>
              </a:rPr>
              <a:t>artery</a:t>
            </a:r>
            <a:endParaRPr sz="2736">
              <a:latin typeface="Arial"/>
              <a:cs typeface="Arial"/>
            </a:endParaRPr>
          </a:p>
        </p:txBody>
      </p:sp>
      <p:sp>
        <p:nvSpPr>
          <p:cNvPr id="3" name="object 3"/>
          <p:cNvSpPr/>
          <p:nvPr/>
        </p:nvSpPr>
        <p:spPr>
          <a:xfrm>
            <a:off x="5495413" y="655501"/>
            <a:ext cx="2546419" cy="5457078"/>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2434899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61899"/>
            <a:ext cx="5867400" cy="833501"/>
          </a:xfrm>
        </p:spPr>
        <p:txBody>
          <a:bodyPr/>
          <a:lstStyle/>
          <a:p>
            <a:r>
              <a:rPr lang="en-IN" dirty="0" smtClean="0"/>
              <a:t>Learning Objectives</a:t>
            </a:r>
            <a:endParaRPr lang="en-IN" dirty="0"/>
          </a:p>
        </p:txBody>
      </p:sp>
      <p:sp>
        <p:nvSpPr>
          <p:cNvPr id="3" name="Text Placeholder 2"/>
          <p:cNvSpPr>
            <a:spLocks noGrp="1"/>
          </p:cNvSpPr>
          <p:nvPr>
            <p:ph type="body" idx="1"/>
          </p:nvPr>
        </p:nvSpPr>
        <p:spPr>
          <a:xfrm>
            <a:off x="535940" y="1509941"/>
            <a:ext cx="8072119" cy="4308872"/>
          </a:xfrm>
        </p:spPr>
        <p:txBody>
          <a:bodyPr/>
          <a:lstStyle/>
          <a:p>
            <a:pPr marL="342900" indent="-342900">
              <a:buAutoNum type="arabicPeriod"/>
            </a:pPr>
            <a:r>
              <a:rPr lang="en-IN" sz="2800" dirty="0" smtClean="0"/>
              <a:t>Median nerve formation , root value and important relations</a:t>
            </a:r>
          </a:p>
          <a:p>
            <a:pPr marL="342900" indent="-342900">
              <a:buAutoNum type="arabicPeriod"/>
            </a:pPr>
            <a:endParaRPr lang="en-IN" sz="2800" dirty="0" smtClean="0"/>
          </a:p>
          <a:p>
            <a:pPr marL="342900" indent="-342900">
              <a:buAutoNum type="arabicPeriod"/>
            </a:pPr>
            <a:r>
              <a:rPr lang="en-IN" sz="2800" dirty="0" smtClean="0"/>
              <a:t>Motor and sensory supply</a:t>
            </a:r>
          </a:p>
          <a:p>
            <a:pPr marL="342900" indent="-342900">
              <a:buAutoNum type="arabicPeriod"/>
            </a:pPr>
            <a:endParaRPr lang="en-IN" sz="2800" dirty="0" smtClean="0"/>
          </a:p>
          <a:p>
            <a:pPr marL="342900" indent="-342900">
              <a:buAutoNum type="arabicPeriod"/>
            </a:pPr>
            <a:r>
              <a:rPr lang="en-IN" sz="2800" dirty="0" smtClean="0"/>
              <a:t>Important sites of injuries/entrapment of nerve</a:t>
            </a:r>
          </a:p>
          <a:p>
            <a:pPr marL="342900" indent="-342900">
              <a:buAutoNum type="arabicPeriod"/>
            </a:pPr>
            <a:endParaRPr lang="en-IN" sz="2800" dirty="0" smtClean="0"/>
          </a:p>
          <a:p>
            <a:pPr marL="342900" indent="-342900">
              <a:buAutoNum type="arabicPeriod"/>
            </a:pPr>
            <a:r>
              <a:rPr lang="en-IN" sz="2800" dirty="0" smtClean="0"/>
              <a:t>Effects of injury of median nerve</a:t>
            </a:r>
          </a:p>
          <a:p>
            <a:pPr marL="342900" indent="-342900">
              <a:buAutoNum type="arabicPeriod"/>
            </a:pPr>
            <a:endParaRPr lang="en-IN" sz="2800" dirty="0" smtClean="0"/>
          </a:p>
          <a:p>
            <a:pPr marL="342900" indent="-342900">
              <a:buAutoNum type="arabicPeriod"/>
            </a:pPr>
            <a:r>
              <a:rPr lang="en-IN" sz="2800" dirty="0" smtClean="0"/>
              <a:t>How to clinically test median nerve injury</a:t>
            </a:r>
            <a:endParaRPr lang="en-IN" sz="2800" dirty="0"/>
          </a:p>
        </p:txBody>
      </p:sp>
    </p:spTree>
    <p:extLst>
      <p:ext uri="{BB962C8B-B14F-4D97-AF65-F5344CB8AC3E}">
        <p14:creationId xmlns:p14="http://schemas.microsoft.com/office/powerpoint/2010/main" val="3932375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8620" y="849892"/>
            <a:ext cx="2956053" cy="4751712"/>
          </a:xfrm>
          <a:prstGeom prst="rect">
            <a:avLst/>
          </a:prstGeom>
        </p:spPr>
        <p:txBody>
          <a:bodyPr vert="horz" wrap="square" lIns="0" tIns="57557" rIns="0" bIns="0" rtlCol="0">
            <a:spAutoFit/>
          </a:bodyPr>
          <a:lstStyle/>
          <a:p>
            <a:pPr marL="304074" marR="4344" indent="-293214">
              <a:lnSpc>
                <a:spcPts val="2959"/>
              </a:lnSpc>
              <a:spcBef>
                <a:spcPts val="453"/>
              </a:spcBef>
              <a:buChar char="•"/>
              <a:tabLst>
                <a:tab pos="303531" algn="l"/>
                <a:tab pos="304074" algn="l"/>
              </a:tabLst>
            </a:pPr>
            <a:r>
              <a:rPr sz="2736" spc="-4" dirty="0">
                <a:latin typeface="Arial"/>
                <a:cs typeface="Arial"/>
              </a:rPr>
              <a:t>About 5 </a:t>
            </a:r>
            <a:r>
              <a:rPr sz="2736" spc="-9" dirty="0">
                <a:latin typeface="Arial"/>
                <a:cs typeface="Arial"/>
              </a:rPr>
              <a:t>cm  proximal </a:t>
            </a:r>
            <a:r>
              <a:rPr sz="2736" spc="-4" dirty="0">
                <a:latin typeface="Arial"/>
                <a:cs typeface="Arial"/>
              </a:rPr>
              <a:t>to </a:t>
            </a:r>
            <a:r>
              <a:rPr sz="2736" spc="-9" dirty="0">
                <a:latin typeface="Arial"/>
                <a:cs typeface="Arial"/>
              </a:rPr>
              <a:t>flexor  retinaculum it  becomes  superficial</a:t>
            </a:r>
            <a:endParaRPr sz="2736" dirty="0">
              <a:latin typeface="Arial"/>
              <a:cs typeface="Arial"/>
            </a:endParaRPr>
          </a:p>
          <a:p>
            <a:pPr marL="304074" marR="216109" indent="-293214">
              <a:lnSpc>
                <a:spcPts val="2959"/>
              </a:lnSpc>
              <a:spcBef>
                <a:spcPts val="637"/>
              </a:spcBef>
              <a:buChar char="•"/>
              <a:tabLst>
                <a:tab pos="303531" algn="l"/>
                <a:tab pos="304074" algn="l"/>
              </a:tabLst>
            </a:pPr>
            <a:r>
              <a:rPr sz="2736" spc="-4" dirty="0">
                <a:latin typeface="Arial"/>
                <a:cs typeface="Arial"/>
              </a:rPr>
              <a:t>Here it </a:t>
            </a:r>
            <a:r>
              <a:rPr sz="2736" spc="-9" dirty="0">
                <a:latin typeface="Arial"/>
                <a:cs typeface="Arial"/>
              </a:rPr>
              <a:t>lies  between the  tendon of  palmaris longus  </a:t>
            </a:r>
            <a:r>
              <a:rPr sz="2736" spc="-4" dirty="0">
                <a:latin typeface="Arial"/>
                <a:cs typeface="Arial"/>
              </a:rPr>
              <a:t>and the </a:t>
            </a:r>
            <a:r>
              <a:rPr sz="2736" spc="-9" dirty="0">
                <a:latin typeface="Arial"/>
                <a:cs typeface="Arial"/>
              </a:rPr>
              <a:t>flexor  </a:t>
            </a:r>
            <a:r>
              <a:rPr sz="2736" spc="-4" dirty="0">
                <a:latin typeface="Arial"/>
                <a:cs typeface="Arial"/>
              </a:rPr>
              <a:t>carpi </a:t>
            </a:r>
            <a:r>
              <a:rPr sz="2736" spc="-9" dirty="0">
                <a:latin typeface="Arial"/>
                <a:cs typeface="Arial"/>
              </a:rPr>
              <a:t>radialis  </a:t>
            </a:r>
            <a:r>
              <a:rPr sz="2736" spc="-4" dirty="0">
                <a:latin typeface="Arial"/>
                <a:cs typeface="Arial"/>
              </a:rPr>
              <a:t>muscle</a:t>
            </a:r>
            <a:endParaRPr sz="2736" dirty="0">
              <a:latin typeface="Arial"/>
              <a:cs typeface="Arial"/>
            </a:endParaRPr>
          </a:p>
        </p:txBody>
      </p:sp>
      <p:sp>
        <p:nvSpPr>
          <p:cNvPr id="3" name="object 3"/>
          <p:cNvSpPr/>
          <p:nvPr/>
        </p:nvSpPr>
        <p:spPr>
          <a:xfrm>
            <a:off x="3805196" y="636604"/>
            <a:ext cx="4676471" cy="5579578"/>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158918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4270" y="5228586"/>
            <a:ext cx="7090401" cy="1053457"/>
          </a:xfrm>
          <a:prstGeom prst="rect">
            <a:avLst/>
          </a:prstGeom>
        </p:spPr>
        <p:txBody>
          <a:bodyPr vert="horz" wrap="square" lIns="0" tIns="52669" rIns="0" bIns="0" rtlCol="0">
            <a:spAutoFit/>
          </a:bodyPr>
          <a:lstStyle/>
          <a:p>
            <a:pPr marL="304074" marR="4344" indent="-293214">
              <a:lnSpc>
                <a:spcPts val="2582"/>
              </a:lnSpc>
              <a:spcBef>
                <a:spcPts val="414"/>
              </a:spcBef>
              <a:buChar char="•"/>
              <a:tabLst>
                <a:tab pos="303531" algn="l"/>
                <a:tab pos="304074" algn="l"/>
                <a:tab pos="3097206" algn="l"/>
              </a:tabLst>
            </a:pPr>
            <a:r>
              <a:rPr sz="2394" dirty="0">
                <a:latin typeface="Arial"/>
                <a:cs typeface="Arial"/>
              </a:rPr>
              <a:t>Leaves</a:t>
            </a:r>
            <a:r>
              <a:rPr sz="2394" spc="4" dirty="0">
                <a:latin typeface="Arial"/>
                <a:cs typeface="Arial"/>
              </a:rPr>
              <a:t> </a:t>
            </a:r>
            <a:r>
              <a:rPr sz="2394" dirty="0">
                <a:latin typeface="Arial"/>
                <a:cs typeface="Arial"/>
              </a:rPr>
              <a:t>the</a:t>
            </a:r>
            <a:r>
              <a:rPr sz="2394" spc="4" dirty="0">
                <a:latin typeface="Arial"/>
                <a:cs typeface="Arial"/>
              </a:rPr>
              <a:t> </a:t>
            </a:r>
            <a:r>
              <a:rPr sz="2394" dirty="0">
                <a:latin typeface="Arial"/>
                <a:cs typeface="Arial"/>
              </a:rPr>
              <a:t>forearm	and enters the palm of the  hand by passing through the carpal tunnel deep to  flexor</a:t>
            </a:r>
            <a:r>
              <a:rPr sz="2394" spc="-9" dirty="0">
                <a:latin typeface="Arial"/>
                <a:cs typeface="Arial"/>
              </a:rPr>
              <a:t> </a:t>
            </a:r>
            <a:r>
              <a:rPr sz="2394" dirty="0">
                <a:latin typeface="Arial"/>
                <a:cs typeface="Arial"/>
              </a:rPr>
              <a:t>retinaculum</a:t>
            </a:r>
            <a:endParaRPr sz="2394">
              <a:latin typeface="Arial"/>
              <a:cs typeface="Arial"/>
            </a:endParaRPr>
          </a:p>
        </p:txBody>
      </p:sp>
      <p:sp>
        <p:nvSpPr>
          <p:cNvPr id="3" name="object 3"/>
          <p:cNvSpPr/>
          <p:nvPr/>
        </p:nvSpPr>
        <p:spPr>
          <a:xfrm>
            <a:off x="685800" y="152400"/>
            <a:ext cx="7162800" cy="4876800"/>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148653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9627" y="457200"/>
            <a:ext cx="5125310" cy="589359"/>
          </a:xfrm>
          <a:prstGeom prst="rect">
            <a:avLst/>
          </a:prstGeom>
        </p:spPr>
        <p:txBody>
          <a:bodyPr vert="horz" wrap="square" lIns="0" tIns="10317" rIns="0" bIns="0" rtlCol="0">
            <a:spAutoFit/>
          </a:bodyPr>
          <a:lstStyle/>
          <a:p>
            <a:pPr marL="10860">
              <a:spcBef>
                <a:spcPts val="81"/>
              </a:spcBef>
            </a:pPr>
            <a:r>
              <a:rPr sz="3762" spc="-4" dirty="0"/>
              <a:t>Branches in the</a:t>
            </a:r>
            <a:r>
              <a:rPr sz="3762" dirty="0"/>
              <a:t> </a:t>
            </a:r>
            <a:r>
              <a:rPr sz="3762" spc="-4" dirty="0"/>
              <a:t>forearm</a:t>
            </a:r>
            <a:endParaRPr sz="3762" dirty="0"/>
          </a:p>
        </p:txBody>
      </p:sp>
      <p:sp>
        <p:nvSpPr>
          <p:cNvPr id="3" name="object 3"/>
          <p:cNvSpPr txBox="1"/>
          <p:nvPr/>
        </p:nvSpPr>
        <p:spPr>
          <a:xfrm>
            <a:off x="1120856" y="1881362"/>
            <a:ext cx="3651084" cy="4220545"/>
          </a:xfrm>
          <a:prstGeom prst="rect">
            <a:avLst/>
          </a:prstGeom>
        </p:spPr>
        <p:txBody>
          <a:bodyPr vert="horz" wrap="square" lIns="0" tIns="10317" rIns="0" bIns="0" rtlCol="0">
            <a:spAutoFit/>
          </a:bodyPr>
          <a:lstStyle/>
          <a:p>
            <a:pPr marL="304074" marR="4344" indent="-293214">
              <a:spcBef>
                <a:spcPts val="81"/>
              </a:spcBef>
              <a:buChar char="•"/>
              <a:tabLst>
                <a:tab pos="303531" algn="l"/>
                <a:tab pos="304074" algn="l"/>
                <a:tab pos="2790961" algn="l"/>
              </a:tabLst>
            </a:pPr>
            <a:r>
              <a:rPr sz="2736" b="1" spc="-4" dirty="0">
                <a:latin typeface="Arial"/>
                <a:cs typeface="Arial"/>
              </a:rPr>
              <a:t>Muscular </a:t>
            </a:r>
            <a:r>
              <a:rPr sz="2736" b="1" spc="-9" dirty="0">
                <a:latin typeface="Arial"/>
                <a:cs typeface="Arial"/>
              </a:rPr>
              <a:t>branches </a:t>
            </a:r>
            <a:r>
              <a:rPr sz="2736" spc="-9" dirty="0">
                <a:latin typeface="Arial"/>
                <a:cs typeface="Arial"/>
              </a:rPr>
              <a:t>to  </a:t>
            </a:r>
            <a:r>
              <a:rPr sz="2736" spc="-4" dirty="0">
                <a:latin typeface="Arial"/>
                <a:cs typeface="Arial"/>
              </a:rPr>
              <a:t>all</a:t>
            </a:r>
            <a:r>
              <a:rPr sz="2736" dirty="0">
                <a:latin typeface="Arial"/>
                <a:cs typeface="Arial"/>
              </a:rPr>
              <a:t> </a:t>
            </a:r>
            <a:r>
              <a:rPr sz="2736" spc="-4" dirty="0">
                <a:latin typeface="Arial"/>
                <a:cs typeface="Arial"/>
              </a:rPr>
              <a:t>the</a:t>
            </a:r>
            <a:r>
              <a:rPr sz="2736" spc="4" dirty="0">
                <a:latin typeface="Arial"/>
                <a:cs typeface="Arial"/>
              </a:rPr>
              <a:t> </a:t>
            </a:r>
            <a:r>
              <a:rPr sz="2736" spc="-9" dirty="0">
                <a:latin typeface="Arial"/>
                <a:cs typeface="Arial"/>
              </a:rPr>
              <a:t>muscles	</a:t>
            </a:r>
            <a:r>
              <a:rPr sz="2736" spc="-4" dirty="0">
                <a:latin typeface="Arial"/>
                <a:cs typeface="Arial"/>
              </a:rPr>
              <a:t>in</a:t>
            </a:r>
            <a:r>
              <a:rPr sz="2736" spc="-77" dirty="0">
                <a:latin typeface="Arial"/>
                <a:cs typeface="Arial"/>
              </a:rPr>
              <a:t> </a:t>
            </a:r>
            <a:r>
              <a:rPr sz="2736" spc="-9" dirty="0">
                <a:latin typeface="Arial"/>
                <a:cs typeface="Arial"/>
              </a:rPr>
              <a:t>the  superficial and  intermediate layer of  forearm except one  (FCU) originate  medially </a:t>
            </a:r>
            <a:r>
              <a:rPr sz="2736" spc="-4" dirty="0">
                <a:latin typeface="Arial"/>
                <a:cs typeface="Arial"/>
              </a:rPr>
              <a:t>from </a:t>
            </a:r>
            <a:r>
              <a:rPr sz="2736" spc="-9" dirty="0">
                <a:latin typeface="Arial"/>
                <a:cs typeface="Arial"/>
              </a:rPr>
              <a:t>nerve  </a:t>
            </a:r>
            <a:r>
              <a:rPr sz="2736" spc="-4" dirty="0">
                <a:latin typeface="Arial"/>
                <a:cs typeface="Arial"/>
              </a:rPr>
              <a:t>just </a:t>
            </a:r>
            <a:r>
              <a:rPr sz="2736" spc="-9" dirty="0">
                <a:latin typeface="Arial"/>
                <a:cs typeface="Arial"/>
              </a:rPr>
              <a:t>distal </a:t>
            </a:r>
            <a:r>
              <a:rPr sz="2736" spc="-4" dirty="0">
                <a:latin typeface="Arial"/>
                <a:cs typeface="Arial"/>
              </a:rPr>
              <a:t>to </a:t>
            </a:r>
            <a:r>
              <a:rPr sz="2736" spc="-9" dirty="0">
                <a:latin typeface="Arial"/>
                <a:cs typeface="Arial"/>
              </a:rPr>
              <a:t>elbow  joint</a:t>
            </a:r>
            <a:endParaRPr sz="2736" dirty="0">
              <a:latin typeface="Arial"/>
              <a:cs typeface="Arial"/>
            </a:endParaRPr>
          </a:p>
        </p:txBody>
      </p:sp>
      <p:sp>
        <p:nvSpPr>
          <p:cNvPr id="4" name="object 4"/>
          <p:cNvSpPr/>
          <p:nvPr/>
        </p:nvSpPr>
        <p:spPr>
          <a:xfrm>
            <a:off x="5339684" y="1702608"/>
            <a:ext cx="2008378" cy="4349372"/>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156993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0856" y="675266"/>
            <a:ext cx="4057243" cy="5696753"/>
          </a:xfrm>
          <a:prstGeom prst="rect">
            <a:avLst/>
          </a:prstGeom>
        </p:spPr>
        <p:txBody>
          <a:bodyPr vert="horz" wrap="square" lIns="0" tIns="10860" rIns="0" bIns="0" rtlCol="0">
            <a:spAutoFit/>
          </a:bodyPr>
          <a:lstStyle/>
          <a:p>
            <a:pPr marL="304074" marR="38009" indent="-293214">
              <a:spcBef>
                <a:spcPts val="86"/>
              </a:spcBef>
              <a:buFont typeface="Arial"/>
              <a:buChar char="•"/>
              <a:tabLst>
                <a:tab pos="303531" algn="l"/>
                <a:tab pos="304074" algn="l"/>
              </a:tabLst>
            </a:pPr>
            <a:r>
              <a:rPr sz="2394" b="1" i="1" dirty="0">
                <a:latin typeface="Arial"/>
                <a:cs typeface="Arial"/>
              </a:rPr>
              <a:t>Anterior interosseous  nerve</a:t>
            </a:r>
            <a:r>
              <a:rPr sz="2394" dirty="0">
                <a:latin typeface="Arial"/>
                <a:cs typeface="Arial"/>
              </a:rPr>
              <a:t>: originate between  two heads of pronator</a:t>
            </a:r>
            <a:r>
              <a:rPr sz="2394" spc="-73" dirty="0">
                <a:latin typeface="Arial"/>
                <a:cs typeface="Arial"/>
              </a:rPr>
              <a:t> </a:t>
            </a:r>
            <a:r>
              <a:rPr sz="2394" dirty="0">
                <a:latin typeface="Arial"/>
                <a:cs typeface="Arial"/>
              </a:rPr>
              <a:t>teres</a:t>
            </a:r>
          </a:p>
          <a:p>
            <a:pPr marL="304074" marR="361629" indent="-293214" algn="just">
              <a:spcBef>
                <a:spcPts val="573"/>
              </a:spcBef>
              <a:buChar char="•"/>
              <a:tabLst>
                <a:tab pos="388237" algn="l"/>
              </a:tabLst>
            </a:pPr>
            <a:r>
              <a:rPr sz="2394" dirty="0">
                <a:latin typeface="Arial"/>
                <a:cs typeface="Arial"/>
              </a:rPr>
              <a:t>passes distally down</a:t>
            </a:r>
            <a:r>
              <a:rPr sz="2394" spc="-73" dirty="0">
                <a:latin typeface="Arial"/>
                <a:cs typeface="Arial"/>
              </a:rPr>
              <a:t> </a:t>
            </a:r>
            <a:r>
              <a:rPr sz="2394" dirty="0">
                <a:latin typeface="Arial"/>
                <a:cs typeface="Arial"/>
              </a:rPr>
              <a:t>the  forearm with the anterior  interosseous</a:t>
            </a:r>
            <a:r>
              <a:rPr sz="2394" spc="-13" dirty="0">
                <a:latin typeface="Arial"/>
                <a:cs typeface="Arial"/>
              </a:rPr>
              <a:t> </a:t>
            </a:r>
            <a:r>
              <a:rPr sz="2394" spc="-26" dirty="0">
                <a:latin typeface="Arial"/>
                <a:cs typeface="Arial"/>
              </a:rPr>
              <a:t>artery.</a:t>
            </a:r>
            <a:endParaRPr sz="2394" dirty="0">
              <a:latin typeface="Arial"/>
              <a:cs typeface="Arial"/>
            </a:endParaRPr>
          </a:p>
          <a:p>
            <a:pPr marL="304074" marR="4344" indent="-293214">
              <a:spcBef>
                <a:spcPts val="577"/>
              </a:spcBef>
              <a:buChar char="•"/>
              <a:tabLst>
                <a:tab pos="387694" algn="l"/>
                <a:tab pos="388237" algn="l"/>
              </a:tabLst>
            </a:pPr>
            <a:r>
              <a:rPr sz="2394" dirty="0">
                <a:latin typeface="Arial"/>
                <a:cs typeface="Arial"/>
              </a:rPr>
              <a:t>Innervates the muscles of  deep layer (FPL, lateral</a:t>
            </a:r>
            <a:r>
              <a:rPr sz="2394" spc="-68" dirty="0">
                <a:latin typeface="Arial"/>
                <a:cs typeface="Arial"/>
              </a:rPr>
              <a:t> </a:t>
            </a:r>
            <a:r>
              <a:rPr sz="2394" dirty="0">
                <a:latin typeface="Arial"/>
                <a:cs typeface="Arial"/>
              </a:rPr>
              <a:t>half  of </a:t>
            </a:r>
            <a:r>
              <a:rPr sz="2394" dirty="0" smtClean="0">
                <a:latin typeface="Arial"/>
                <a:cs typeface="Arial"/>
              </a:rPr>
              <a:t>FDP</a:t>
            </a:r>
            <a:r>
              <a:rPr lang="en-IN" sz="2400" dirty="0"/>
              <a:t> (for index and middle finger)</a:t>
            </a:r>
            <a:r>
              <a:rPr sz="2394" dirty="0" smtClean="0">
                <a:latin typeface="Arial"/>
                <a:cs typeface="Arial"/>
              </a:rPr>
              <a:t> </a:t>
            </a:r>
            <a:r>
              <a:rPr sz="2394" dirty="0">
                <a:latin typeface="Arial"/>
                <a:cs typeface="Arial"/>
              </a:rPr>
              <a:t>and pronator  quadratus)</a:t>
            </a:r>
          </a:p>
          <a:p>
            <a:r>
              <a:rPr lang="en-IN" sz="2400" b="1" dirty="0"/>
              <a:t>Articular Branches </a:t>
            </a:r>
            <a:r>
              <a:rPr lang="en-IN" sz="2400" dirty="0"/>
              <a:t>-supply </a:t>
            </a:r>
            <a:r>
              <a:rPr lang="en-IN" sz="2400" dirty="0" err="1"/>
              <a:t>elbow,superior</a:t>
            </a:r>
            <a:r>
              <a:rPr lang="en-IN" sz="2400" dirty="0"/>
              <a:t> and inferior radio-ulnar joint, interosseous membrane and wrist joint</a:t>
            </a:r>
          </a:p>
        </p:txBody>
      </p:sp>
      <p:sp>
        <p:nvSpPr>
          <p:cNvPr id="3" name="object 3"/>
          <p:cNvSpPr/>
          <p:nvPr/>
        </p:nvSpPr>
        <p:spPr>
          <a:xfrm>
            <a:off x="5472618" y="655500"/>
            <a:ext cx="2486473" cy="5396480"/>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46797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2526" y="493906"/>
            <a:ext cx="2941088" cy="3733618"/>
          </a:xfrm>
          <a:prstGeom prst="rect">
            <a:avLst/>
          </a:prstGeom>
          <a:blipFill>
            <a:blip r:embed="rId2" cstate="print"/>
            <a:stretch>
              <a:fillRect/>
            </a:stretch>
          </a:blipFill>
        </p:spPr>
        <p:txBody>
          <a:bodyPr wrap="square" lIns="0" tIns="0" rIns="0" bIns="0" rtlCol="0"/>
          <a:lstStyle/>
          <a:p>
            <a:endParaRPr sz="1539"/>
          </a:p>
        </p:txBody>
      </p:sp>
      <p:sp>
        <p:nvSpPr>
          <p:cNvPr id="3" name="object 3"/>
          <p:cNvSpPr/>
          <p:nvPr/>
        </p:nvSpPr>
        <p:spPr>
          <a:xfrm>
            <a:off x="908872" y="532351"/>
            <a:ext cx="3142289" cy="3755772"/>
          </a:xfrm>
          <a:prstGeom prst="rect">
            <a:avLst/>
          </a:prstGeom>
          <a:blipFill>
            <a:blip r:embed="rId3" cstate="print"/>
            <a:stretch>
              <a:fillRect/>
            </a:stretch>
          </a:blipFill>
        </p:spPr>
        <p:txBody>
          <a:bodyPr wrap="square" lIns="0" tIns="0" rIns="0" bIns="0" rtlCol="0"/>
          <a:lstStyle/>
          <a:p>
            <a:endParaRPr sz="1539"/>
          </a:p>
        </p:txBody>
      </p:sp>
      <p:sp>
        <p:nvSpPr>
          <p:cNvPr id="4" name="object 4"/>
          <p:cNvSpPr txBox="1"/>
          <p:nvPr/>
        </p:nvSpPr>
        <p:spPr>
          <a:xfrm>
            <a:off x="944270" y="4370441"/>
            <a:ext cx="7097459" cy="1905716"/>
          </a:xfrm>
          <a:prstGeom prst="rect">
            <a:avLst/>
          </a:prstGeom>
        </p:spPr>
        <p:txBody>
          <a:bodyPr vert="horz" wrap="square" lIns="0" tIns="10860" rIns="0" bIns="0" rtlCol="0">
            <a:spAutoFit/>
          </a:bodyPr>
          <a:lstStyle/>
          <a:p>
            <a:pPr marL="10860" marR="472400">
              <a:spcBef>
                <a:spcPts val="86"/>
              </a:spcBef>
              <a:buSzPct val="95833"/>
              <a:buFont typeface="Arial"/>
              <a:buChar char="•"/>
              <a:tabLst>
                <a:tab pos="102624" algn="l"/>
              </a:tabLst>
            </a:pPr>
            <a:r>
              <a:rPr sz="2052" b="1" i="1" spc="-4" dirty="0">
                <a:latin typeface="Arial"/>
                <a:cs typeface="Arial"/>
              </a:rPr>
              <a:t>Palmar cutaneous branch: </a:t>
            </a:r>
            <a:r>
              <a:rPr sz="2052" spc="-4" dirty="0">
                <a:latin typeface="Arial"/>
                <a:cs typeface="Arial"/>
              </a:rPr>
              <a:t>starts just proximal to </a:t>
            </a:r>
            <a:r>
              <a:rPr sz="2052" spc="-9" dirty="0">
                <a:latin typeface="Arial"/>
                <a:cs typeface="Arial"/>
              </a:rPr>
              <a:t>flexor  retinaculum</a:t>
            </a:r>
            <a:endParaRPr sz="2052">
              <a:latin typeface="Arial"/>
              <a:cs typeface="Arial"/>
            </a:endParaRPr>
          </a:p>
          <a:p>
            <a:pPr marL="401811" marR="4344" lvl="1">
              <a:buSzPct val="95833"/>
              <a:buFont typeface="Arial"/>
              <a:buChar char="•"/>
              <a:tabLst>
                <a:tab pos="493577" algn="l"/>
              </a:tabLst>
            </a:pPr>
            <a:r>
              <a:rPr sz="2052" b="1" spc="-4" dirty="0">
                <a:latin typeface="Arial"/>
                <a:cs typeface="Arial"/>
              </a:rPr>
              <a:t>Lateral branches </a:t>
            </a:r>
            <a:r>
              <a:rPr sz="2052" dirty="0">
                <a:latin typeface="Arial"/>
                <a:cs typeface="Arial"/>
              </a:rPr>
              <a:t>- </a:t>
            </a:r>
            <a:r>
              <a:rPr sz="2052" spc="-4" dirty="0">
                <a:latin typeface="Arial"/>
                <a:cs typeface="Arial"/>
              </a:rPr>
              <a:t>thenar skin and connecting branch to  the lateral cutaneous nerve of fore</a:t>
            </a:r>
            <a:r>
              <a:rPr sz="2052" spc="43" dirty="0">
                <a:latin typeface="Arial"/>
                <a:cs typeface="Arial"/>
              </a:rPr>
              <a:t> </a:t>
            </a:r>
            <a:r>
              <a:rPr sz="2052" spc="-4" dirty="0">
                <a:latin typeface="Arial"/>
                <a:cs typeface="Arial"/>
              </a:rPr>
              <a:t>arm</a:t>
            </a:r>
            <a:endParaRPr sz="2052">
              <a:latin typeface="Arial"/>
              <a:cs typeface="Arial"/>
            </a:endParaRPr>
          </a:p>
          <a:p>
            <a:pPr marL="401811" marR="51584" lvl="1">
              <a:buSzPct val="95833"/>
              <a:buFont typeface="Arial"/>
              <a:buChar char="•"/>
              <a:tabLst>
                <a:tab pos="493577" algn="l"/>
              </a:tabLst>
            </a:pPr>
            <a:r>
              <a:rPr sz="2052" b="1" i="1" spc="-4" dirty="0">
                <a:latin typeface="Arial"/>
                <a:cs typeface="Arial"/>
              </a:rPr>
              <a:t>Medial branches </a:t>
            </a:r>
            <a:r>
              <a:rPr sz="2052" b="1" i="1" dirty="0">
                <a:latin typeface="Arial"/>
                <a:cs typeface="Arial"/>
              </a:rPr>
              <a:t>- </a:t>
            </a:r>
            <a:r>
              <a:rPr sz="2052" spc="-4" dirty="0">
                <a:latin typeface="Arial"/>
                <a:cs typeface="Arial"/>
              </a:rPr>
              <a:t>central palmer skin and </a:t>
            </a:r>
            <a:r>
              <a:rPr sz="2052" spc="-9" dirty="0">
                <a:latin typeface="Arial"/>
                <a:cs typeface="Arial"/>
              </a:rPr>
              <a:t>connecting  </a:t>
            </a:r>
            <a:r>
              <a:rPr sz="2052" spc="-4" dirty="0">
                <a:latin typeface="Arial"/>
                <a:cs typeface="Arial"/>
              </a:rPr>
              <a:t>branch to the palmar cutaneous branch of the ulnar</a:t>
            </a:r>
            <a:r>
              <a:rPr sz="2052" spc="64" dirty="0">
                <a:latin typeface="Arial"/>
                <a:cs typeface="Arial"/>
              </a:rPr>
              <a:t> </a:t>
            </a:r>
            <a:r>
              <a:rPr sz="2052" spc="-9" dirty="0">
                <a:latin typeface="Arial"/>
                <a:cs typeface="Arial"/>
              </a:rPr>
              <a:t>nerve</a:t>
            </a:r>
            <a:endParaRPr sz="2052">
              <a:latin typeface="Arial"/>
              <a:cs typeface="Arial"/>
            </a:endParaRPr>
          </a:p>
        </p:txBody>
      </p:sp>
    </p:spTree>
    <p:extLst>
      <p:ext uri="{BB962C8B-B14F-4D97-AF65-F5344CB8AC3E}">
        <p14:creationId xmlns:p14="http://schemas.microsoft.com/office/powerpoint/2010/main" val="3705620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6823" y="1778410"/>
            <a:ext cx="6838995" cy="3478675"/>
          </a:xfrm>
          <a:prstGeom prst="rect">
            <a:avLst/>
          </a:prstGeom>
        </p:spPr>
        <p:txBody>
          <a:bodyPr vert="horz" wrap="square" lIns="0" tIns="10317" rIns="0" bIns="0" rtlCol="0">
            <a:spAutoFit/>
          </a:bodyPr>
          <a:lstStyle/>
          <a:p>
            <a:pPr marL="303531" marR="1057742" indent="-292671">
              <a:spcBef>
                <a:spcPts val="81"/>
              </a:spcBef>
              <a:buFont typeface="Arial"/>
              <a:buChar char="•"/>
              <a:tabLst>
                <a:tab pos="304074" algn="l"/>
              </a:tabLst>
            </a:pPr>
            <a:r>
              <a:rPr sz="3762" b="1" i="1" spc="-4" dirty="0">
                <a:latin typeface="Arial"/>
                <a:cs typeface="Arial"/>
              </a:rPr>
              <a:t>Communicating branch</a:t>
            </a:r>
            <a:r>
              <a:rPr sz="3762" spc="-4" dirty="0">
                <a:latin typeface="Arial"/>
                <a:cs typeface="Arial"/>
              </a:rPr>
              <a:t>:  multiple</a:t>
            </a:r>
            <a:endParaRPr sz="3762">
              <a:latin typeface="Arial"/>
              <a:cs typeface="Arial"/>
            </a:endParaRPr>
          </a:p>
          <a:p>
            <a:pPr marL="401269">
              <a:spcBef>
                <a:spcPts val="829"/>
              </a:spcBef>
            </a:pPr>
            <a:r>
              <a:rPr sz="3420" dirty="0">
                <a:latin typeface="Arial"/>
                <a:cs typeface="Arial"/>
              </a:rPr>
              <a:t>–Arise </a:t>
            </a:r>
            <a:r>
              <a:rPr sz="3420" spc="-4" dirty="0">
                <a:latin typeface="Arial"/>
                <a:cs typeface="Arial"/>
              </a:rPr>
              <a:t>in the proximal</a:t>
            </a:r>
            <a:r>
              <a:rPr sz="3420" spc="-34" dirty="0">
                <a:latin typeface="Arial"/>
                <a:cs typeface="Arial"/>
              </a:rPr>
              <a:t> </a:t>
            </a:r>
            <a:r>
              <a:rPr sz="3420" spc="-4" dirty="0">
                <a:latin typeface="Arial"/>
                <a:cs typeface="Arial"/>
              </a:rPr>
              <a:t>forearm</a:t>
            </a:r>
            <a:endParaRPr sz="3420">
              <a:latin typeface="Arial"/>
              <a:cs typeface="Arial"/>
            </a:endParaRPr>
          </a:p>
          <a:p>
            <a:pPr marL="645613" marR="4344" indent="-244345">
              <a:spcBef>
                <a:spcPts val="821"/>
              </a:spcBef>
            </a:pPr>
            <a:r>
              <a:rPr sz="3420" dirty="0">
                <a:latin typeface="Arial"/>
                <a:cs typeface="Arial"/>
              </a:rPr>
              <a:t>– Pass medialy between FDP &amp;  FDS and behind the ulnar</a:t>
            </a:r>
            <a:r>
              <a:rPr sz="3420" spc="-94" dirty="0">
                <a:latin typeface="Arial"/>
                <a:cs typeface="Arial"/>
              </a:rPr>
              <a:t> </a:t>
            </a:r>
            <a:r>
              <a:rPr sz="3420" dirty="0">
                <a:latin typeface="Arial"/>
                <a:cs typeface="Arial"/>
              </a:rPr>
              <a:t>artery  to join the ulnar</a:t>
            </a:r>
            <a:r>
              <a:rPr sz="3420" spc="-17" dirty="0">
                <a:latin typeface="Arial"/>
                <a:cs typeface="Arial"/>
              </a:rPr>
              <a:t> </a:t>
            </a:r>
            <a:r>
              <a:rPr sz="3420" dirty="0">
                <a:latin typeface="Arial"/>
                <a:cs typeface="Arial"/>
              </a:rPr>
              <a:t>nerve</a:t>
            </a:r>
            <a:endParaRPr sz="3420">
              <a:latin typeface="Arial"/>
              <a:cs typeface="Arial"/>
            </a:endParaRPr>
          </a:p>
        </p:txBody>
      </p:sp>
    </p:spTree>
    <p:extLst>
      <p:ext uri="{BB962C8B-B14F-4D97-AF65-F5344CB8AC3E}">
        <p14:creationId xmlns:p14="http://schemas.microsoft.com/office/powerpoint/2010/main" val="864154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1783" y="906580"/>
            <a:ext cx="4620326" cy="589359"/>
          </a:xfrm>
          <a:prstGeom prst="rect">
            <a:avLst/>
          </a:prstGeom>
        </p:spPr>
        <p:txBody>
          <a:bodyPr vert="horz" wrap="square" lIns="0" tIns="10317" rIns="0" bIns="0" rtlCol="0">
            <a:spAutoFit/>
          </a:bodyPr>
          <a:lstStyle/>
          <a:p>
            <a:pPr marL="10860">
              <a:spcBef>
                <a:spcPts val="81"/>
              </a:spcBef>
            </a:pPr>
            <a:r>
              <a:rPr sz="3762" spc="-4" dirty="0"/>
              <a:t>Median nerve in</a:t>
            </a:r>
            <a:r>
              <a:rPr sz="3762" spc="-17" dirty="0"/>
              <a:t> </a:t>
            </a:r>
            <a:r>
              <a:rPr sz="3762" spc="-4" dirty="0"/>
              <a:t>hand</a:t>
            </a:r>
            <a:endParaRPr sz="3762"/>
          </a:p>
        </p:txBody>
      </p:sp>
      <p:sp>
        <p:nvSpPr>
          <p:cNvPr id="3" name="object 3"/>
          <p:cNvSpPr txBox="1"/>
          <p:nvPr/>
        </p:nvSpPr>
        <p:spPr>
          <a:xfrm>
            <a:off x="1120856" y="1839660"/>
            <a:ext cx="6873747" cy="3836846"/>
          </a:xfrm>
          <a:prstGeom prst="rect">
            <a:avLst/>
          </a:prstGeom>
        </p:spPr>
        <p:txBody>
          <a:bodyPr vert="horz" wrap="square" lIns="0" tIns="57557" rIns="0" bIns="0" rtlCol="0">
            <a:spAutoFit/>
          </a:bodyPr>
          <a:lstStyle/>
          <a:p>
            <a:pPr marL="304074" marR="930682" indent="-293214">
              <a:lnSpc>
                <a:spcPts val="2959"/>
              </a:lnSpc>
              <a:spcBef>
                <a:spcPts val="453"/>
              </a:spcBef>
              <a:buChar char="•"/>
              <a:tabLst>
                <a:tab pos="303531" algn="l"/>
                <a:tab pos="304074" algn="l"/>
                <a:tab pos="1808152" algn="l"/>
              </a:tabLst>
            </a:pPr>
            <a:r>
              <a:rPr sz="2736" spc="-4" dirty="0">
                <a:latin typeface="Arial"/>
                <a:cs typeface="Arial"/>
              </a:rPr>
              <a:t>Proximal to </a:t>
            </a:r>
            <a:r>
              <a:rPr sz="2736" spc="-9" dirty="0">
                <a:latin typeface="Arial"/>
                <a:cs typeface="Arial"/>
              </a:rPr>
              <a:t>flexor retinaculum </a:t>
            </a:r>
            <a:r>
              <a:rPr sz="2736" spc="-4" dirty="0">
                <a:latin typeface="Arial"/>
                <a:cs typeface="Arial"/>
              </a:rPr>
              <a:t>it </a:t>
            </a:r>
            <a:r>
              <a:rPr sz="2736" spc="-9" dirty="0">
                <a:latin typeface="Arial"/>
                <a:cs typeface="Arial"/>
              </a:rPr>
              <a:t>lies  between	</a:t>
            </a:r>
            <a:r>
              <a:rPr sz="2736" spc="-4" dirty="0">
                <a:latin typeface="Arial"/>
                <a:cs typeface="Arial"/>
              </a:rPr>
              <a:t>the </a:t>
            </a:r>
            <a:r>
              <a:rPr sz="2736" spc="-9" dirty="0">
                <a:latin typeface="Arial"/>
                <a:cs typeface="Arial"/>
              </a:rPr>
              <a:t>tendons </a:t>
            </a:r>
            <a:r>
              <a:rPr sz="2736" spc="-4" dirty="0">
                <a:latin typeface="Arial"/>
                <a:cs typeface="Arial"/>
              </a:rPr>
              <a:t>of FCR &amp; </a:t>
            </a:r>
            <a:r>
              <a:rPr sz="2736" spc="-9" dirty="0">
                <a:latin typeface="Arial"/>
                <a:cs typeface="Arial"/>
              </a:rPr>
              <a:t>FDS  overlapped </a:t>
            </a:r>
            <a:r>
              <a:rPr sz="2736" spc="-4" dirty="0">
                <a:latin typeface="Arial"/>
                <a:cs typeface="Arial"/>
              </a:rPr>
              <a:t>by </a:t>
            </a:r>
            <a:r>
              <a:rPr sz="2736" spc="-9" dirty="0">
                <a:latin typeface="Arial"/>
                <a:cs typeface="Arial"/>
              </a:rPr>
              <a:t>palmaris</a:t>
            </a:r>
            <a:r>
              <a:rPr sz="2736" dirty="0">
                <a:latin typeface="Arial"/>
                <a:cs typeface="Arial"/>
              </a:rPr>
              <a:t> </a:t>
            </a:r>
            <a:r>
              <a:rPr sz="2736" spc="-9" dirty="0">
                <a:latin typeface="Arial"/>
                <a:cs typeface="Arial"/>
              </a:rPr>
              <a:t>longus</a:t>
            </a:r>
            <a:endParaRPr sz="2736">
              <a:latin typeface="Arial"/>
              <a:cs typeface="Arial"/>
            </a:endParaRPr>
          </a:p>
          <a:p>
            <a:pPr marL="304074" marR="4344" indent="-293214">
              <a:lnSpc>
                <a:spcPts val="2959"/>
              </a:lnSpc>
              <a:spcBef>
                <a:spcPts val="646"/>
              </a:spcBef>
              <a:buChar char="•"/>
              <a:tabLst>
                <a:tab pos="303531" algn="l"/>
                <a:tab pos="304074" algn="l"/>
              </a:tabLst>
            </a:pPr>
            <a:r>
              <a:rPr sz="2736" spc="-4" dirty="0">
                <a:latin typeface="Arial"/>
                <a:cs typeface="Arial"/>
              </a:rPr>
              <a:t>Distally it lies </a:t>
            </a:r>
            <a:r>
              <a:rPr sz="2736" spc="-9" dirty="0">
                <a:latin typeface="Arial"/>
                <a:cs typeface="Arial"/>
              </a:rPr>
              <a:t>between </a:t>
            </a:r>
            <a:r>
              <a:rPr sz="2736" spc="-4" dirty="0">
                <a:latin typeface="Arial"/>
                <a:cs typeface="Arial"/>
              </a:rPr>
              <a:t>the </a:t>
            </a:r>
            <a:r>
              <a:rPr sz="2736" spc="-9" dirty="0">
                <a:latin typeface="Arial"/>
                <a:cs typeface="Arial"/>
              </a:rPr>
              <a:t>retinaculum and  </a:t>
            </a:r>
            <a:r>
              <a:rPr sz="2736" spc="-4" dirty="0">
                <a:latin typeface="Arial"/>
                <a:cs typeface="Arial"/>
              </a:rPr>
              <a:t>the </a:t>
            </a:r>
            <a:r>
              <a:rPr sz="2736" spc="-9" dirty="0">
                <a:latin typeface="Arial"/>
                <a:cs typeface="Arial"/>
              </a:rPr>
              <a:t>tendon </a:t>
            </a:r>
            <a:r>
              <a:rPr sz="2736" spc="-4" dirty="0">
                <a:latin typeface="Arial"/>
                <a:cs typeface="Arial"/>
              </a:rPr>
              <a:t>in the </a:t>
            </a:r>
            <a:r>
              <a:rPr sz="2736" spc="-9" dirty="0">
                <a:latin typeface="Arial"/>
                <a:cs typeface="Arial"/>
              </a:rPr>
              <a:t>retinaculum</a:t>
            </a:r>
            <a:endParaRPr sz="2736">
              <a:latin typeface="Arial"/>
              <a:cs typeface="Arial"/>
            </a:endParaRPr>
          </a:p>
          <a:p>
            <a:pPr marL="304074" indent="-293214">
              <a:spcBef>
                <a:spcPts val="282"/>
              </a:spcBef>
              <a:buChar char="•"/>
              <a:tabLst>
                <a:tab pos="303531" algn="l"/>
                <a:tab pos="304074" algn="l"/>
              </a:tabLst>
            </a:pPr>
            <a:r>
              <a:rPr sz="2736" spc="-4" dirty="0">
                <a:latin typeface="Arial"/>
                <a:cs typeface="Arial"/>
              </a:rPr>
              <a:t>Site of</a:t>
            </a:r>
            <a:r>
              <a:rPr sz="2736" spc="-9" dirty="0">
                <a:latin typeface="Arial"/>
                <a:cs typeface="Arial"/>
              </a:rPr>
              <a:t> compression</a:t>
            </a:r>
            <a:endParaRPr sz="2736">
              <a:latin typeface="Arial"/>
              <a:cs typeface="Arial"/>
            </a:endParaRPr>
          </a:p>
          <a:p>
            <a:pPr marL="304074" marR="256834" indent="-293214">
              <a:lnSpc>
                <a:spcPts val="2959"/>
              </a:lnSpc>
              <a:spcBef>
                <a:spcPts val="697"/>
              </a:spcBef>
              <a:buChar char="•"/>
              <a:tabLst>
                <a:tab pos="303531" algn="l"/>
                <a:tab pos="304074" algn="l"/>
                <a:tab pos="3639652" algn="l"/>
              </a:tabLst>
            </a:pPr>
            <a:r>
              <a:rPr sz="2736" spc="-4" dirty="0">
                <a:latin typeface="Arial"/>
                <a:cs typeface="Arial"/>
              </a:rPr>
              <a:t>Distal</a:t>
            </a:r>
            <a:r>
              <a:rPr sz="2736" spc="13" dirty="0">
                <a:latin typeface="Arial"/>
                <a:cs typeface="Arial"/>
              </a:rPr>
              <a:t> </a:t>
            </a:r>
            <a:r>
              <a:rPr sz="2736" spc="-4" dirty="0">
                <a:latin typeface="Arial"/>
                <a:cs typeface="Arial"/>
              </a:rPr>
              <a:t>to</a:t>
            </a:r>
            <a:r>
              <a:rPr sz="2736" spc="13" dirty="0">
                <a:latin typeface="Arial"/>
                <a:cs typeface="Arial"/>
              </a:rPr>
              <a:t> </a:t>
            </a:r>
            <a:r>
              <a:rPr sz="2736" spc="-9" dirty="0">
                <a:latin typeface="Arial"/>
                <a:cs typeface="Arial"/>
              </a:rPr>
              <a:t>retinaculum	nerve enlarges and  flattens</a:t>
            </a:r>
            <a:endParaRPr sz="2736">
              <a:latin typeface="Arial"/>
              <a:cs typeface="Arial"/>
            </a:endParaRPr>
          </a:p>
          <a:p>
            <a:pPr marL="400183" indent="-389323">
              <a:spcBef>
                <a:spcPts val="278"/>
              </a:spcBef>
              <a:buChar char="•"/>
              <a:tabLst>
                <a:tab pos="400183" algn="l"/>
                <a:tab pos="400726" algn="l"/>
              </a:tabLst>
            </a:pPr>
            <a:r>
              <a:rPr sz="2736" spc="-9" dirty="0">
                <a:latin typeface="Arial"/>
                <a:cs typeface="Arial"/>
              </a:rPr>
              <a:t>devides </a:t>
            </a:r>
            <a:r>
              <a:rPr sz="2736" spc="-4" dirty="0">
                <a:latin typeface="Arial"/>
                <a:cs typeface="Arial"/>
              </a:rPr>
              <a:t>in to five or six</a:t>
            </a:r>
            <a:r>
              <a:rPr sz="2736" spc="-9" dirty="0">
                <a:latin typeface="Arial"/>
                <a:cs typeface="Arial"/>
              </a:rPr>
              <a:t> branches</a:t>
            </a:r>
            <a:endParaRPr sz="2736">
              <a:latin typeface="Arial"/>
              <a:cs typeface="Arial"/>
            </a:endParaRPr>
          </a:p>
        </p:txBody>
      </p:sp>
    </p:spTree>
    <p:extLst>
      <p:ext uri="{BB962C8B-B14F-4D97-AF65-F5344CB8AC3E}">
        <p14:creationId xmlns:p14="http://schemas.microsoft.com/office/powerpoint/2010/main" val="1359796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2570" y="1209353"/>
            <a:ext cx="7819097" cy="4404107"/>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73271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1529" y="906580"/>
            <a:ext cx="4541592" cy="589359"/>
          </a:xfrm>
          <a:prstGeom prst="rect">
            <a:avLst/>
          </a:prstGeom>
        </p:spPr>
        <p:txBody>
          <a:bodyPr vert="horz" wrap="square" lIns="0" tIns="10317" rIns="0" bIns="0" rtlCol="0">
            <a:spAutoFit/>
          </a:bodyPr>
          <a:lstStyle/>
          <a:p>
            <a:pPr marL="10860">
              <a:spcBef>
                <a:spcPts val="81"/>
              </a:spcBef>
            </a:pPr>
            <a:r>
              <a:rPr sz="3762" spc="-4" dirty="0"/>
              <a:t>Branches in the</a:t>
            </a:r>
            <a:r>
              <a:rPr sz="3762" spc="-13" dirty="0"/>
              <a:t> </a:t>
            </a:r>
            <a:r>
              <a:rPr sz="3762" spc="-4" dirty="0"/>
              <a:t>hand</a:t>
            </a:r>
            <a:endParaRPr sz="3762"/>
          </a:p>
        </p:txBody>
      </p:sp>
      <p:sp>
        <p:nvSpPr>
          <p:cNvPr id="3" name="object 3"/>
          <p:cNvSpPr txBox="1"/>
          <p:nvPr/>
        </p:nvSpPr>
        <p:spPr>
          <a:xfrm>
            <a:off x="729896" y="1856341"/>
            <a:ext cx="3572893" cy="4894958"/>
          </a:xfrm>
          <a:prstGeom prst="rect">
            <a:avLst/>
          </a:prstGeom>
        </p:spPr>
        <p:txBody>
          <a:bodyPr vert="horz" wrap="square" lIns="0" tIns="52669" rIns="0" bIns="0" rtlCol="0">
            <a:spAutoFit/>
          </a:bodyPr>
          <a:lstStyle/>
          <a:p>
            <a:pPr marL="304074" marR="544074" indent="-293757">
              <a:lnSpc>
                <a:spcPct val="110000"/>
              </a:lnSpc>
              <a:spcBef>
                <a:spcPts val="414"/>
              </a:spcBef>
            </a:pPr>
            <a:r>
              <a:rPr sz="2736" spc="-9" dirty="0">
                <a:latin typeface="Arial"/>
                <a:cs typeface="Arial"/>
              </a:rPr>
              <a:t>Lateral branch:  gives </a:t>
            </a:r>
            <a:r>
              <a:rPr sz="2736" b="1" spc="-9" dirty="0">
                <a:latin typeface="Arial"/>
                <a:cs typeface="Arial"/>
              </a:rPr>
              <a:t>Recurrent  </a:t>
            </a:r>
            <a:r>
              <a:rPr lang="en-IN" sz="2736" b="1" spc="-9" dirty="0" smtClean="0">
                <a:latin typeface="Arial"/>
                <a:cs typeface="Arial"/>
              </a:rPr>
              <a:t>muscular </a:t>
            </a:r>
            <a:r>
              <a:rPr sz="2736" b="1" spc="-9" dirty="0" smtClean="0">
                <a:latin typeface="Arial"/>
                <a:cs typeface="Arial"/>
              </a:rPr>
              <a:t>branch</a:t>
            </a:r>
            <a:r>
              <a:rPr sz="2736" spc="-9" dirty="0" smtClean="0">
                <a:latin typeface="Arial"/>
                <a:cs typeface="Arial"/>
              </a:rPr>
              <a:t>- </a:t>
            </a:r>
            <a:r>
              <a:rPr sz="2736" spc="-4" dirty="0">
                <a:latin typeface="Arial"/>
                <a:cs typeface="Arial"/>
              </a:rPr>
              <a:t>short</a:t>
            </a:r>
            <a:r>
              <a:rPr sz="2736" spc="-60" dirty="0">
                <a:latin typeface="Arial"/>
                <a:cs typeface="Arial"/>
              </a:rPr>
              <a:t> </a:t>
            </a:r>
            <a:r>
              <a:rPr sz="2736" spc="-9" dirty="0">
                <a:latin typeface="Arial"/>
                <a:cs typeface="Arial"/>
              </a:rPr>
              <a:t>and</a:t>
            </a:r>
            <a:endParaRPr sz="2736" dirty="0">
              <a:latin typeface="Arial"/>
              <a:cs typeface="Arial"/>
            </a:endParaRPr>
          </a:p>
          <a:p>
            <a:pPr marL="304074" marR="4344"/>
            <a:r>
              <a:rPr sz="2736" spc="-4" dirty="0">
                <a:latin typeface="Arial"/>
                <a:cs typeface="Arial"/>
              </a:rPr>
              <a:t>stout, </a:t>
            </a:r>
            <a:r>
              <a:rPr sz="2736" spc="-9" dirty="0">
                <a:latin typeface="Arial"/>
                <a:cs typeface="Arial"/>
              </a:rPr>
              <a:t>curls upwards  </a:t>
            </a:r>
            <a:r>
              <a:rPr sz="2736" spc="-4" dirty="0">
                <a:latin typeface="Arial"/>
                <a:cs typeface="Arial"/>
              </a:rPr>
              <a:t>over the </a:t>
            </a:r>
            <a:r>
              <a:rPr sz="2736" spc="-9" dirty="0">
                <a:latin typeface="Arial"/>
                <a:cs typeface="Arial"/>
              </a:rPr>
              <a:t>distal border  </a:t>
            </a:r>
            <a:r>
              <a:rPr sz="2736" spc="-4" dirty="0">
                <a:latin typeface="Arial"/>
                <a:cs typeface="Arial"/>
              </a:rPr>
              <a:t>of </a:t>
            </a:r>
            <a:r>
              <a:rPr sz="2736" spc="-9" dirty="0">
                <a:latin typeface="Arial"/>
                <a:cs typeface="Arial"/>
              </a:rPr>
              <a:t>flexor retinaculum  </a:t>
            </a:r>
            <a:r>
              <a:rPr sz="2736" spc="-4" dirty="0">
                <a:latin typeface="Arial"/>
                <a:cs typeface="Arial"/>
              </a:rPr>
              <a:t>and FPL to </a:t>
            </a:r>
            <a:r>
              <a:rPr sz="2736" spc="-9" dirty="0">
                <a:latin typeface="Arial"/>
                <a:cs typeface="Arial"/>
              </a:rPr>
              <a:t>supply  three thenar muscles  </a:t>
            </a:r>
            <a:r>
              <a:rPr sz="2736" spc="-4" dirty="0">
                <a:latin typeface="Arial"/>
                <a:cs typeface="Arial"/>
              </a:rPr>
              <a:t>APB, FPB</a:t>
            </a:r>
            <a:r>
              <a:rPr sz="2736" spc="-9" dirty="0">
                <a:latin typeface="Arial"/>
                <a:cs typeface="Arial"/>
              </a:rPr>
              <a:t> </a:t>
            </a:r>
            <a:r>
              <a:rPr sz="2736" spc="-4" dirty="0">
                <a:latin typeface="Arial"/>
                <a:cs typeface="Arial"/>
              </a:rPr>
              <a:t>&amp;OP</a:t>
            </a:r>
            <a:endParaRPr sz="2736" dirty="0">
              <a:latin typeface="Arial"/>
              <a:cs typeface="Arial"/>
            </a:endParaRPr>
          </a:p>
        </p:txBody>
      </p:sp>
      <p:sp>
        <p:nvSpPr>
          <p:cNvPr id="4" name="object 4"/>
          <p:cNvSpPr/>
          <p:nvPr/>
        </p:nvSpPr>
        <p:spPr>
          <a:xfrm>
            <a:off x="4632065" y="1763206"/>
            <a:ext cx="3760844" cy="445297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635487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0856" y="1016047"/>
            <a:ext cx="3567463" cy="4509121"/>
          </a:xfrm>
          <a:prstGeom prst="rect">
            <a:avLst/>
          </a:prstGeom>
        </p:spPr>
        <p:txBody>
          <a:bodyPr vert="horz" wrap="square" lIns="0" tIns="10860" rIns="0" bIns="0" rtlCol="0">
            <a:spAutoFit/>
          </a:bodyPr>
          <a:lstStyle/>
          <a:p>
            <a:pPr marL="304074" marR="295386" indent="-293214">
              <a:spcBef>
                <a:spcPts val="86"/>
              </a:spcBef>
              <a:buFont typeface="Arial"/>
              <a:buChar char="•"/>
              <a:tabLst>
                <a:tab pos="303531" algn="l"/>
                <a:tab pos="304074" algn="l"/>
              </a:tabLst>
            </a:pPr>
            <a:r>
              <a:rPr sz="2394" b="1" i="1" dirty="0">
                <a:latin typeface="Arial"/>
                <a:cs typeface="Arial"/>
              </a:rPr>
              <a:t>Three palmer digital  branches- </a:t>
            </a:r>
            <a:r>
              <a:rPr sz="2394" dirty="0">
                <a:latin typeface="Arial"/>
                <a:cs typeface="Arial"/>
              </a:rPr>
              <a:t>First two  supply the skin of the  sides of the thumb</a:t>
            </a:r>
            <a:r>
              <a:rPr sz="2394" spc="-90" dirty="0">
                <a:latin typeface="Arial"/>
                <a:cs typeface="Arial"/>
              </a:rPr>
              <a:t> </a:t>
            </a:r>
            <a:r>
              <a:rPr sz="2394" dirty="0">
                <a:latin typeface="Arial"/>
                <a:cs typeface="Arial"/>
              </a:rPr>
              <a:t>,its  web and distal part of  its dorsal</a:t>
            </a:r>
            <a:r>
              <a:rPr sz="2394" spc="-26" dirty="0">
                <a:latin typeface="Arial"/>
                <a:cs typeface="Arial"/>
              </a:rPr>
              <a:t> </a:t>
            </a:r>
            <a:r>
              <a:rPr sz="2394" dirty="0">
                <a:latin typeface="Arial"/>
                <a:cs typeface="Arial"/>
              </a:rPr>
              <a:t>surface.</a:t>
            </a:r>
          </a:p>
          <a:p>
            <a:pPr marL="304074" marR="4344" indent="-293214">
              <a:spcBef>
                <a:spcPts val="573"/>
              </a:spcBef>
              <a:buChar char="•"/>
              <a:tabLst>
                <a:tab pos="382807" algn="l"/>
                <a:tab pos="383349" algn="l"/>
                <a:tab pos="1234756" algn="l"/>
              </a:tabLst>
            </a:pPr>
            <a:r>
              <a:rPr sz="2394" spc="-4" dirty="0">
                <a:latin typeface="Arial"/>
                <a:cs typeface="Arial"/>
              </a:rPr>
              <a:t>Third </a:t>
            </a:r>
            <a:r>
              <a:rPr sz="2394" dirty="0">
                <a:latin typeface="Arial"/>
                <a:cs typeface="Arial"/>
              </a:rPr>
              <a:t>supplies the skin  of the	radial side of  index finger and </a:t>
            </a:r>
            <a:r>
              <a:rPr sz="2394" b="1" dirty="0">
                <a:latin typeface="Arial"/>
                <a:cs typeface="Arial"/>
              </a:rPr>
              <a:t>the</a:t>
            </a:r>
            <a:r>
              <a:rPr sz="2394" b="1" spc="-73" dirty="0">
                <a:latin typeface="Arial"/>
                <a:cs typeface="Arial"/>
              </a:rPr>
              <a:t> </a:t>
            </a:r>
            <a:r>
              <a:rPr sz="2394" b="1" dirty="0">
                <a:latin typeface="Arial"/>
                <a:cs typeface="Arial"/>
              </a:rPr>
              <a:t>first  lumbrical muscle  </a:t>
            </a:r>
            <a:r>
              <a:rPr sz="2394" dirty="0">
                <a:latin typeface="Arial"/>
                <a:cs typeface="Arial"/>
              </a:rPr>
              <a:t>through its superficial  surface</a:t>
            </a:r>
          </a:p>
        </p:txBody>
      </p:sp>
      <p:sp>
        <p:nvSpPr>
          <p:cNvPr id="3" name="object 3"/>
          <p:cNvSpPr/>
          <p:nvPr/>
        </p:nvSpPr>
        <p:spPr>
          <a:xfrm>
            <a:off x="5049084" y="1456959"/>
            <a:ext cx="3343707" cy="3959720"/>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736910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a:xfrm>
            <a:off x="535940" y="1509941"/>
            <a:ext cx="8072119" cy="4308872"/>
          </a:xfrm>
        </p:spPr>
        <p:txBody>
          <a:bodyPr/>
          <a:lstStyle/>
          <a:p>
            <a:r>
              <a:rPr lang="en-US" sz="2800" dirty="0" smtClean="0"/>
              <a:t>Q 1.Regarding </a:t>
            </a:r>
            <a:r>
              <a:rPr lang="en-US" sz="2800" dirty="0"/>
              <a:t>the median nerve, all are correct EXCEPT: </a:t>
            </a:r>
            <a:endParaRPr lang="en-US" sz="2800" dirty="0" smtClean="0"/>
          </a:p>
          <a:p>
            <a:pPr marL="342900" indent="-342900">
              <a:buAutoNum type="alphaLcPeriod"/>
            </a:pPr>
            <a:r>
              <a:rPr lang="en-US" sz="2800" dirty="0" smtClean="0"/>
              <a:t>Arises </a:t>
            </a:r>
            <a:r>
              <a:rPr lang="en-US" sz="2800" dirty="0"/>
              <a:t>from both the medial and lateral cords of the brachial plexus</a:t>
            </a:r>
            <a:r>
              <a:rPr lang="en-US" sz="2800" dirty="0" smtClean="0"/>
              <a:t>.</a:t>
            </a:r>
          </a:p>
          <a:p>
            <a:pPr marL="342900" indent="-342900">
              <a:buAutoNum type="alphaLcPeriod"/>
            </a:pPr>
            <a:r>
              <a:rPr lang="en-US" sz="2800" dirty="0" smtClean="0"/>
              <a:t>It </a:t>
            </a:r>
            <a:r>
              <a:rPr lang="en-US" sz="2800" dirty="0"/>
              <a:t>crosses the brachial artery at the insertion of the coracobrachialis. </a:t>
            </a:r>
            <a:endParaRPr lang="en-US" sz="2800" dirty="0" smtClean="0"/>
          </a:p>
          <a:p>
            <a:pPr marL="342900" indent="-342900">
              <a:buAutoNum type="alphaLcPeriod"/>
            </a:pPr>
            <a:r>
              <a:rPr lang="en-US" sz="2800" dirty="0" smtClean="0"/>
              <a:t>In </a:t>
            </a:r>
            <a:r>
              <a:rPr lang="en-US" sz="2800" dirty="0"/>
              <a:t>the cubital fossa, it lies lateral to the brachial artery. </a:t>
            </a:r>
            <a:endParaRPr lang="en-US" sz="2800" dirty="0" smtClean="0"/>
          </a:p>
          <a:p>
            <a:pPr marL="342900" indent="-342900">
              <a:buAutoNum type="alphaLcPeriod"/>
            </a:pPr>
            <a:r>
              <a:rPr lang="en-US" sz="2800" dirty="0" smtClean="0"/>
              <a:t>It </a:t>
            </a:r>
            <a:r>
              <a:rPr lang="en-US" sz="2800" dirty="0"/>
              <a:t>enters the hand in the carpal tunnel</a:t>
            </a:r>
            <a:r>
              <a:rPr lang="en-US" sz="2800" dirty="0" smtClean="0"/>
              <a:t>.</a:t>
            </a:r>
          </a:p>
          <a:p>
            <a:pPr marL="342900" indent="-342900">
              <a:buAutoNum type="alphaLcPeriod"/>
            </a:pPr>
            <a:r>
              <a:rPr lang="en-US" sz="2800" dirty="0" smtClean="0"/>
              <a:t>Injury </a:t>
            </a:r>
            <a:r>
              <a:rPr lang="en-US" sz="2800" dirty="0"/>
              <a:t>of the nerve causes ape-like hand. </a:t>
            </a:r>
            <a:endParaRPr lang="en-US" sz="2800" dirty="0" smtClean="0"/>
          </a:p>
        </p:txBody>
      </p:sp>
    </p:spTree>
    <p:extLst>
      <p:ext uri="{BB962C8B-B14F-4D97-AF65-F5344CB8AC3E}">
        <p14:creationId xmlns:p14="http://schemas.microsoft.com/office/powerpoint/2010/main" val="961053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9896" y="439423"/>
            <a:ext cx="3887829" cy="5067959"/>
          </a:xfrm>
          <a:prstGeom prst="rect">
            <a:avLst/>
          </a:prstGeom>
        </p:spPr>
        <p:txBody>
          <a:bodyPr vert="horz" wrap="square" lIns="0" tIns="85250" rIns="0" bIns="0" rtlCol="0">
            <a:spAutoFit/>
          </a:bodyPr>
          <a:lstStyle/>
          <a:p>
            <a:pPr marL="303531" indent="-292671">
              <a:spcBef>
                <a:spcPts val="671"/>
              </a:spcBef>
              <a:buChar char="•"/>
              <a:tabLst>
                <a:tab pos="303531" algn="l"/>
                <a:tab pos="304074" algn="l"/>
              </a:tabLst>
            </a:pPr>
            <a:r>
              <a:rPr sz="2394" dirty="0">
                <a:latin typeface="Arial"/>
                <a:cs typeface="Arial"/>
              </a:rPr>
              <a:t>Medial branch:</a:t>
            </a:r>
            <a:r>
              <a:rPr sz="2394" spc="-9" dirty="0">
                <a:latin typeface="Arial"/>
                <a:cs typeface="Arial"/>
              </a:rPr>
              <a:t> </a:t>
            </a:r>
            <a:r>
              <a:rPr sz="2394" dirty="0">
                <a:latin typeface="Arial"/>
                <a:cs typeface="Arial"/>
              </a:rPr>
              <a:t>gives</a:t>
            </a:r>
            <a:endParaRPr sz="2394">
              <a:latin typeface="Arial"/>
              <a:cs typeface="Arial"/>
            </a:endParaRPr>
          </a:p>
          <a:p>
            <a:pPr marL="646156" marR="61358" lvl="1" indent="-244345">
              <a:spcBef>
                <a:spcPts val="500"/>
              </a:spcBef>
              <a:buChar char="–"/>
              <a:tabLst>
                <a:tab pos="646156" algn="l"/>
              </a:tabLst>
            </a:pPr>
            <a:r>
              <a:rPr sz="2052" spc="-43" dirty="0">
                <a:latin typeface="Arial"/>
                <a:cs typeface="Arial"/>
              </a:rPr>
              <a:t>Two </a:t>
            </a:r>
            <a:r>
              <a:rPr sz="2052" spc="-4" dirty="0">
                <a:latin typeface="Arial"/>
                <a:cs typeface="Arial"/>
              </a:rPr>
              <a:t>common palmar </a:t>
            </a:r>
            <a:r>
              <a:rPr sz="2052" spc="-9" dirty="0">
                <a:latin typeface="Arial"/>
                <a:cs typeface="Arial"/>
              </a:rPr>
              <a:t>digital  </a:t>
            </a:r>
            <a:r>
              <a:rPr sz="2052" spc="-4" dirty="0">
                <a:latin typeface="Arial"/>
                <a:cs typeface="Arial"/>
              </a:rPr>
              <a:t>branches- lateral </a:t>
            </a:r>
            <a:r>
              <a:rPr sz="2052" spc="-9" dirty="0">
                <a:latin typeface="Arial"/>
                <a:cs typeface="Arial"/>
              </a:rPr>
              <a:t>and  </a:t>
            </a:r>
            <a:r>
              <a:rPr sz="2052" spc="-4" dirty="0">
                <a:latin typeface="Arial"/>
                <a:cs typeface="Arial"/>
              </a:rPr>
              <a:t>medial which descend to  the interdigital clefts  between the index, </a:t>
            </a:r>
            <a:r>
              <a:rPr sz="2052" spc="-9" dirty="0">
                <a:latin typeface="Arial"/>
                <a:cs typeface="Arial"/>
              </a:rPr>
              <a:t>middle  </a:t>
            </a:r>
            <a:r>
              <a:rPr sz="2052" spc="-4" dirty="0">
                <a:latin typeface="Arial"/>
                <a:cs typeface="Arial"/>
              </a:rPr>
              <a:t>and ring</a:t>
            </a:r>
            <a:r>
              <a:rPr sz="2052" spc="4" dirty="0">
                <a:latin typeface="Arial"/>
                <a:cs typeface="Arial"/>
              </a:rPr>
              <a:t> </a:t>
            </a:r>
            <a:r>
              <a:rPr sz="2052" spc="-9" dirty="0">
                <a:latin typeface="Arial"/>
                <a:cs typeface="Arial"/>
              </a:rPr>
              <a:t>finger</a:t>
            </a:r>
            <a:endParaRPr sz="2052">
              <a:latin typeface="Arial"/>
              <a:cs typeface="Arial"/>
            </a:endParaRPr>
          </a:p>
          <a:p>
            <a:pPr marL="646156" marR="165611" lvl="1" indent="-244345">
              <a:spcBef>
                <a:spcPts val="492"/>
              </a:spcBef>
              <a:buChar char="–"/>
              <a:tabLst>
                <a:tab pos="646156" algn="l"/>
              </a:tabLst>
            </a:pPr>
            <a:r>
              <a:rPr sz="2052" spc="-4" dirty="0">
                <a:latin typeface="Arial"/>
                <a:cs typeface="Arial"/>
              </a:rPr>
              <a:t>Each nerve divides </a:t>
            </a:r>
            <a:r>
              <a:rPr sz="2052" spc="-9" dirty="0">
                <a:latin typeface="Arial"/>
                <a:cs typeface="Arial"/>
              </a:rPr>
              <a:t>again  </a:t>
            </a:r>
            <a:r>
              <a:rPr sz="2052" spc="-4" dirty="0">
                <a:latin typeface="Arial"/>
                <a:cs typeface="Arial"/>
              </a:rPr>
              <a:t>into two to supply </a:t>
            </a:r>
            <a:r>
              <a:rPr sz="2052" spc="-9" dirty="0">
                <a:latin typeface="Arial"/>
                <a:cs typeface="Arial"/>
              </a:rPr>
              <a:t>adjacent  </a:t>
            </a:r>
            <a:r>
              <a:rPr sz="2052" spc="-4" dirty="0">
                <a:latin typeface="Arial"/>
                <a:cs typeface="Arial"/>
              </a:rPr>
              <a:t>sides of the </a:t>
            </a:r>
            <a:r>
              <a:rPr sz="2052" spc="-9" dirty="0">
                <a:latin typeface="Arial"/>
                <a:cs typeface="Arial"/>
              </a:rPr>
              <a:t>fingers</a:t>
            </a:r>
            <a:endParaRPr sz="2052">
              <a:latin typeface="Arial"/>
              <a:cs typeface="Arial"/>
            </a:endParaRPr>
          </a:p>
          <a:p>
            <a:pPr marL="646156" marR="4344" lvl="1" indent="-244345">
              <a:spcBef>
                <a:spcPts val="492"/>
              </a:spcBef>
              <a:buChar char="–"/>
              <a:tabLst>
                <a:tab pos="646156" algn="l"/>
              </a:tabLst>
            </a:pPr>
            <a:r>
              <a:rPr sz="2052" spc="-4" dirty="0">
                <a:latin typeface="Arial"/>
                <a:cs typeface="Arial"/>
              </a:rPr>
              <a:t>So in total it supplies skin of  lateral three and half </a:t>
            </a:r>
            <a:r>
              <a:rPr sz="2052" spc="-9" dirty="0">
                <a:latin typeface="Arial"/>
                <a:cs typeface="Arial"/>
              </a:rPr>
              <a:t>fingers  </a:t>
            </a:r>
            <a:r>
              <a:rPr sz="2052" spc="-4" dirty="0">
                <a:latin typeface="Arial"/>
                <a:cs typeface="Arial"/>
              </a:rPr>
              <a:t>including the skin on the  dorsal aspect of </a:t>
            </a:r>
            <a:r>
              <a:rPr sz="2052" spc="-9" dirty="0">
                <a:latin typeface="Arial"/>
                <a:cs typeface="Arial"/>
              </a:rPr>
              <a:t>terminal  phalanges</a:t>
            </a:r>
            <a:endParaRPr sz="2052">
              <a:latin typeface="Arial"/>
              <a:cs typeface="Arial"/>
            </a:endParaRPr>
          </a:p>
        </p:txBody>
      </p:sp>
      <p:sp>
        <p:nvSpPr>
          <p:cNvPr id="3" name="object 3"/>
          <p:cNvSpPr/>
          <p:nvPr/>
        </p:nvSpPr>
        <p:spPr>
          <a:xfrm>
            <a:off x="5004124" y="1127905"/>
            <a:ext cx="3449318" cy="4083523"/>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1031409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04441" y="658836"/>
            <a:ext cx="5204460" cy="5493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94916" y="629412"/>
            <a:ext cx="5213985" cy="5552440"/>
          </a:xfrm>
          <a:custGeom>
            <a:avLst/>
            <a:gdLst/>
            <a:ahLst/>
            <a:cxnLst/>
            <a:rect l="l" t="t" r="r" b="b"/>
            <a:pathLst>
              <a:path w="5213984" h="5552440">
                <a:moveTo>
                  <a:pt x="0" y="5551932"/>
                </a:moveTo>
                <a:lnTo>
                  <a:pt x="5213604" y="5551932"/>
                </a:lnTo>
                <a:lnTo>
                  <a:pt x="5213604" y="0"/>
                </a:lnTo>
                <a:lnTo>
                  <a:pt x="0" y="0"/>
                </a:lnTo>
                <a:lnTo>
                  <a:pt x="0" y="5551932"/>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196" y="0"/>
            <a:ext cx="9099803"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1500" y="0"/>
            <a:ext cx="3212592" cy="35417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71871" y="0"/>
            <a:ext cx="3076955" cy="35814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29127" y="3494531"/>
            <a:ext cx="3066288" cy="336346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78662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15000" y="0"/>
            <a:ext cx="3429000" cy="47868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86628" y="4786883"/>
            <a:ext cx="3357372" cy="207111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9872" y="499872"/>
            <a:ext cx="4192524" cy="58369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28615" y="499872"/>
            <a:ext cx="3787140" cy="580948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7797" y="461899"/>
            <a:ext cx="1708785" cy="696595"/>
          </a:xfrm>
          <a:prstGeom prst="rect">
            <a:avLst/>
          </a:prstGeom>
        </p:spPr>
        <p:txBody>
          <a:bodyPr vert="horz" wrap="square" lIns="0" tIns="13335" rIns="0" bIns="0" rtlCol="0">
            <a:spAutoFit/>
          </a:bodyPr>
          <a:lstStyle/>
          <a:p>
            <a:pPr marL="12700">
              <a:lnSpc>
                <a:spcPct val="100000"/>
              </a:lnSpc>
              <a:spcBef>
                <a:spcPts val="105"/>
              </a:spcBef>
            </a:pPr>
            <a:r>
              <a:rPr spc="-120" dirty="0"/>
              <a:t>Injuries</a:t>
            </a:r>
          </a:p>
        </p:txBody>
      </p:sp>
      <p:sp>
        <p:nvSpPr>
          <p:cNvPr id="3" name="object 3"/>
          <p:cNvSpPr txBox="1"/>
          <p:nvPr/>
        </p:nvSpPr>
        <p:spPr>
          <a:xfrm>
            <a:off x="535940" y="1509941"/>
            <a:ext cx="1121410" cy="1196975"/>
          </a:xfrm>
          <a:prstGeom prst="rect">
            <a:avLst/>
          </a:prstGeom>
        </p:spPr>
        <p:txBody>
          <a:bodyPr vert="horz" wrap="square" lIns="0" tIns="110489" rIns="0" bIns="0" rtlCol="0">
            <a:spAutoFit/>
          </a:bodyPr>
          <a:lstStyle/>
          <a:p>
            <a:pPr marL="355600" indent="-342900">
              <a:lnSpc>
                <a:spcPct val="100000"/>
              </a:lnSpc>
              <a:spcBef>
                <a:spcPts val="869"/>
              </a:spcBef>
              <a:buChar char="•"/>
              <a:tabLst>
                <a:tab pos="354965" algn="l"/>
                <a:tab pos="355600" algn="l"/>
              </a:tabLst>
            </a:pPr>
            <a:r>
              <a:rPr sz="3200" spc="-170" dirty="0">
                <a:latin typeface="Arial"/>
                <a:cs typeface="Arial"/>
              </a:rPr>
              <a:t>High</a:t>
            </a:r>
            <a:endParaRPr sz="3200">
              <a:latin typeface="Arial"/>
              <a:cs typeface="Arial"/>
            </a:endParaRPr>
          </a:p>
          <a:p>
            <a:pPr marL="355600" indent="-342900">
              <a:lnSpc>
                <a:spcPct val="100000"/>
              </a:lnSpc>
              <a:spcBef>
                <a:spcPts val="770"/>
              </a:spcBef>
              <a:buChar char="•"/>
              <a:tabLst>
                <a:tab pos="354965" algn="l"/>
                <a:tab pos="355600" algn="l"/>
              </a:tabLst>
            </a:pPr>
            <a:r>
              <a:rPr sz="3200" spc="-190" dirty="0">
                <a:latin typeface="Arial"/>
                <a:cs typeface="Arial"/>
              </a:rPr>
              <a:t>Low</a:t>
            </a:r>
            <a:endParaRPr sz="3200">
              <a:latin typeface="Arial"/>
              <a:cs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67200" y="3633786"/>
            <a:ext cx="2895600" cy="304327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262384" y="3629009"/>
            <a:ext cx="2905125" cy="3210560"/>
          </a:xfrm>
          <a:custGeom>
            <a:avLst/>
            <a:gdLst/>
            <a:ahLst/>
            <a:cxnLst/>
            <a:rect l="l" t="t" r="r" b="b"/>
            <a:pathLst>
              <a:path w="2905125" h="3210559">
                <a:moveTo>
                  <a:pt x="0" y="3209940"/>
                </a:moveTo>
                <a:lnTo>
                  <a:pt x="2905124" y="3209940"/>
                </a:lnTo>
                <a:lnTo>
                  <a:pt x="2905124" y="0"/>
                </a:lnTo>
                <a:lnTo>
                  <a:pt x="0" y="0"/>
                </a:lnTo>
                <a:lnTo>
                  <a:pt x="0" y="3209940"/>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300413" y="1072896"/>
            <a:ext cx="3886200" cy="5638800"/>
          </a:xfrm>
          <a:custGeom>
            <a:avLst/>
            <a:gdLst/>
            <a:ahLst/>
            <a:cxnLst/>
            <a:rect l="l" t="t" r="r" b="b"/>
            <a:pathLst>
              <a:path w="3886200" h="5638800">
                <a:moveTo>
                  <a:pt x="0" y="5638799"/>
                </a:moveTo>
                <a:lnTo>
                  <a:pt x="3886199" y="5638799"/>
                </a:lnTo>
                <a:lnTo>
                  <a:pt x="3886199" y="0"/>
                </a:lnTo>
                <a:lnTo>
                  <a:pt x="0" y="0"/>
                </a:lnTo>
                <a:lnTo>
                  <a:pt x="0" y="5638799"/>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txBox="1"/>
          <p:nvPr/>
        </p:nvSpPr>
        <p:spPr>
          <a:xfrm>
            <a:off x="307340" y="1229609"/>
            <a:ext cx="3667760" cy="4937760"/>
          </a:xfrm>
          <a:prstGeom prst="rect">
            <a:avLst/>
          </a:prstGeom>
        </p:spPr>
        <p:txBody>
          <a:bodyPr vert="horz" wrap="square" lIns="0" tIns="12065" rIns="0" bIns="0" rtlCol="0">
            <a:spAutoFit/>
          </a:bodyPr>
          <a:lstStyle/>
          <a:p>
            <a:pPr marL="355600" marR="31750" lvl="0" indent="-342900" algn="l" defTabSz="914400" rtl="0" eaLnBrk="1" fontAlgn="auto" latinLnBrk="0" hangingPunct="1">
              <a:lnSpc>
                <a:spcPct val="100000"/>
              </a:lnSpc>
              <a:spcBef>
                <a:spcPts val="95"/>
              </a:spcBef>
              <a:spcAft>
                <a:spcPts val="0"/>
              </a:spcAft>
              <a:buClrTx/>
              <a:buSzTx/>
              <a:buFontTx/>
              <a:buChar char="•"/>
              <a:tabLst>
                <a:tab pos="354965" algn="l"/>
                <a:tab pos="355600" algn="l"/>
              </a:tabLst>
              <a:defRPr/>
            </a:pPr>
            <a:r>
              <a:rPr kumimoji="0" sz="2800" b="0" i="0" u="none" strike="noStrike" kern="1200" cap="none" spc="-200" normalizeH="0" baseline="0" noProof="0" dirty="0">
                <a:ln>
                  <a:noFill/>
                </a:ln>
                <a:solidFill>
                  <a:prstClr val="black"/>
                </a:solidFill>
                <a:effectLst/>
                <a:uLnTx/>
                <a:uFillTx/>
                <a:latin typeface="Arial"/>
                <a:ea typeface="+mn-ea"/>
                <a:cs typeface="Arial"/>
              </a:rPr>
              <a:t>Damaged </a:t>
            </a:r>
            <a:r>
              <a:rPr kumimoji="0" sz="2800" b="0" i="0" u="none" strike="noStrike" kern="1200" cap="none" spc="-35" normalizeH="0" baseline="0" noProof="0" dirty="0">
                <a:ln>
                  <a:noFill/>
                </a:ln>
                <a:solidFill>
                  <a:prstClr val="black"/>
                </a:solidFill>
                <a:effectLst/>
                <a:uLnTx/>
                <a:uFillTx/>
                <a:latin typeface="Arial"/>
                <a:ea typeface="+mn-ea"/>
                <a:cs typeface="Arial"/>
              </a:rPr>
              <a:t>in </a:t>
            </a:r>
            <a:r>
              <a:rPr kumimoji="0" sz="2800" b="0" i="0" u="none" strike="noStrike" kern="1200" cap="none" spc="-35" normalizeH="0" baseline="0" noProof="0" dirty="0">
                <a:ln>
                  <a:noFill/>
                </a:ln>
                <a:solidFill>
                  <a:srgbClr val="FF0000"/>
                </a:solidFill>
                <a:effectLst/>
                <a:uLnTx/>
                <a:uFillTx/>
                <a:latin typeface="Arial"/>
                <a:ea typeface="+mn-ea"/>
                <a:cs typeface="Arial"/>
              </a:rPr>
              <a:t> </a:t>
            </a:r>
            <a:r>
              <a:rPr kumimoji="0" sz="2800" b="0" i="0" u="none" strike="noStrike" kern="1200" cap="none" spc="-120" normalizeH="0" baseline="0" noProof="0" dirty="0">
                <a:ln>
                  <a:noFill/>
                </a:ln>
                <a:solidFill>
                  <a:srgbClr val="FF0000"/>
                </a:solidFill>
                <a:effectLst/>
                <a:uLnTx/>
                <a:uFillTx/>
                <a:latin typeface="Arial"/>
                <a:ea typeface="+mn-ea"/>
                <a:cs typeface="Arial"/>
              </a:rPr>
              <a:t>supracondylar</a:t>
            </a:r>
            <a:r>
              <a:rPr kumimoji="0" sz="2800" b="0" i="0" u="none" strike="noStrike" kern="1200" cap="none" spc="-190" normalizeH="0" baseline="0" noProof="0" dirty="0">
                <a:ln>
                  <a:noFill/>
                </a:ln>
                <a:solidFill>
                  <a:srgbClr val="FF0000"/>
                </a:solidFill>
                <a:effectLst/>
                <a:uLnTx/>
                <a:uFillTx/>
                <a:latin typeface="Arial"/>
                <a:ea typeface="+mn-ea"/>
                <a:cs typeface="Arial"/>
              </a:rPr>
              <a:t> </a:t>
            </a:r>
            <a:r>
              <a:rPr kumimoji="0" sz="2800" b="0" i="0" u="none" strike="noStrike" kern="1200" cap="none" spc="-60" normalizeH="0" baseline="0" noProof="0" dirty="0">
                <a:ln>
                  <a:noFill/>
                </a:ln>
                <a:solidFill>
                  <a:srgbClr val="FF0000"/>
                </a:solidFill>
                <a:effectLst/>
                <a:uLnTx/>
                <a:uFillTx/>
                <a:latin typeface="Arial"/>
                <a:ea typeface="+mn-ea"/>
                <a:cs typeface="Arial"/>
              </a:rPr>
              <a:t>fracture  </a:t>
            </a:r>
            <a:r>
              <a:rPr kumimoji="0" sz="2800" b="0" i="0" u="none" strike="noStrike" kern="1200" cap="none" spc="-10" normalizeH="0" baseline="0" noProof="0" dirty="0">
                <a:ln>
                  <a:noFill/>
                </a:ln>
                <a:solidFill>
                  <a:srgbClr val="FF0000"/>
                </a:solidFill>
                <a:effectLst/>
                <a:uLnTx/>
                <a:uFillTx/>
                <a:latin typeface="Arial"/>
                <a:ea typeface="+mn-ea"/>
                <a:cs typeface="Arial"/>
              </a:rPr>
              <a:t>of</a:t>
            </a:r>
            <a:r>
              <a:rPr kumimoji="0" sz="2800" b="0" i="0" u="none" strike="noStrike" kern="1200" cap="none" spc="-155" normalizeH="0" baseline="0" noProof="0" dirty="0">
                <a:ln>
                  <a:noFill/>
                </a:ln>
                <a:solidFill>
                  <a:srgbClr val="FF0000"/>
                </a:solidFill>
                <a:effectLst/>
                <a:uLnTx/>
                <a:uFillTx/>
                <a:latin typeface="Arial"/>
                <a:ea typeface="+mn-ea"/>
                <a:cs typeface="Arial"/>
              </a:rPr>
              <a:t> </a:t>
            </a:r>
            <a:r>
              <a:rPr kumimoji="0" sz="2800" b="0" i="0" u="none" strike="noStrike" kern="1200" cap="none" spc="-120" normalizeH="0" baseline="0" noProof="0" dirty="0">
                <a:ln>
                  <a:noFill/>
                </a:ln>
                <a:solidFill>
                  <a:srgbClr val="FF0000"/>
                </a:solidFill>
                <a:effectLst/>
                <a:uLnTx/>
                <a:uFillTx/>
                <a:latin typeface="Arial"/>
                <a:ea typeface="+mn-ea"/>
                <a:cs typeface="Arial"/>
              </a:rPr>
              <a:t>humerus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675"/>
              </a:spcBef>
              <a:spcAft>
                <a:spcPts val="0"/>
              </a:spcAft>
              <a:buClrTx/>
              <a:buSzTx/>
              <a:buFontTx/>
              <a:buChar char="•"/>
              <a:tabLst>
                <a:tab pos="354965" algn="l"/>
                <a:tab pos="355600" algn="l"/>
              </a:tabLst>
              <a:defRPr/>
            </a:pPr>
            <a:r>
              <a:rPr kumimoji="0" sz="2800" b="0" i="0" u="none" strike="noStrike" kern="1200" cap="none" spc="-150" normalizeH="0" baseline="0" noProof="0" dirty="0">
                <a:ln>
                  <a:noFill/>
                </a:ln>
                <a:solidFill>
                  <a:prstClr val="black"/>
                </a:solidFill>
                <a:effectLst/>
                <a:uLnTx/>
                <a:uFillTx/>
                <a:latin typeface="Arial"/>
                <a:ea typeface="+mn-ea"/>
                <a:cs typeface="Arial"/>
              </a:rPr>
              <a:t>Muscles </a:t>
            </a:r>
            <a:r>
              <a:rPr kumimoji="0" sz="2800" b="0" i="0" u="none" strike="noStrike" kern="1200" cap="none" spc="-85" normalizeH="0" baseline="0" noProof="0" dirty="0">
                <a:ln>
                  <a:noFill/>
                </a:ln>
                <a:solidFill>
                  <a:prstClr val="black"/>
                </a:solidFill>
                <a:effectLst/>
                <a:uLnTx/>
                <a:uFillTx/>
                <a:latin typeface="Arial"/>
                <a:ea typeface="+mn-ea"/>
                <a:cs typeface="Arial"/>
              </a:rPr>
              <a:t>affected</a:t>
            </a:r>
            <a:r>
              <a:rPr kumimoji="0" sz="2800" b="0" i="0" u="none" strike="noStrike" kern="1200" cap="none" spc="-140" normalizeH="0" baseline="0" noProof="0" dirty="0">
                <a:ln>
                  <a:noFill/>
                </a:ln>
                <a:solidFill>
                  <a:prstClr val="black"/>
                </a:solidFill>
                <a:effectLst/>
                <a:uLnTx/>
                <a:uFillTx/>
                <a:latin typeface="Arial"/>
                <a:ea typeface="+mn-ea"/>
                <a:cs typeface="Arial"/>
              </a:rPr>
              <a:t> </a:t>
            </a:r>
            <a:r>
              <a:rPr kumimoji="0" sz="2800" b="0" i="0" u="none" strike="noStrike" kern="1200" cap="none" spc="-105" normalizeH="0" baseline="0" noProof="0" dirty="0">
                <a:ln>
                  <a:noFill/>
                </a:ln>
                <a:solidFill>
                  <a:prstClr val="black"/>
                </a:solidFill>
                <a:effectLst/>
                <a:uLnTx/>
                <a:uFillTx/>
                <a:latin typeface="Arial"/>
                <a:ea typeface="+mn-ea"/>
                <a:cs typeface="Arial"/>
              </a:rPr>
              <a:t>are:</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755"/>
              </a:spcBef>
              <a:spcAft>
                <a:spcPts val="0"/>
              </a:spcAft>
              <a:buClrTx/>
              <a:buSzTx/>
              <a:buFontTx/>
              <a:buChar char="•"/>
              <a:tabLst>
                <a:tab pos="354965" algn="l"/>
                <a:tab pos="355600" algn="l"/>
              </a:tabLst>
              <a:defRPr/>
            </a:pPr>
            <a:r>
              <a:rPr kumimoji="0" sz="3200" b="0" i="0" u="none" strike="noStrike" kern="1200" cap="none" spc="-110" normalizeH="0" baseline="0" noProof="0" dirty="0">
                <a:ln>
                  <a:noFill/>
                </a:ln>
                <a:solidFill>
                  <a:prstClr val="black"/>
                </a:solidFill>
                <a:effectLst/>
                <a:uLnTx/>
                <a:uFillTx/>
                <a:latin typeface="Arial"/>
                <a:ea typeface="+mn-ea"/>
                <a:cs typeface="Arial"/>
              </a:rPr>
              <a:t>Pronator </a:t>
            </a:r>
            <a:r>
              <a:rPr kumimoji="0" sz="3200" b="0" i="0" u="none" strike="noStrike" kern="1200" cap="none" spc="-195" normalizeH="0" baseline="0" noProof="0" dirty="0">
                <a:ln>
                  <a:noFill/>
                </a:ln>
                <a:solidFill>
                  <a:prstClr val="black"/>
                </a:solidFill>
                <a:effectLst/>
                <a:uLnTx/>
                <a:uFillTx/>
                <a:latin typeface="Arial"/>
                <a:ea typeface="+mn-ea"/>
                <a:cs typeface="Arial"/>
              </a:rPr>
              <a:t>muscles</a:t>
            </a:r>
            <a:r>
              <a:rPr kumimoji="0" sz="3200" b="0" i="0" u="none" strike="noStrike" kern="1200" cap="none" spc="-270"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of  </a:t>
            </a:r>
            <a:r>
              <a:rPr kumimoji="0" sz="3200" b="0" i="0" u="none" strike="noStrike" kern="1200" cap="none" spc="-35" normalizeH="0" baseline="0" noProof="0" dirty="0">
                <a:ln>
                  <a:noFill/>
                </a:ln>
                <a:solidFill>
                  <a:prstClr val="black"/>
                </a:solidFill>
                <a:effectLst/>
                <a:uLnTx/>
                <a:uFillTx/>
                <a:latin typeface="Arial"/>
                <a:ea typeface="+mn-ea"/>
                <a:cs typeface="Arial"/>
              </a:rPr>
              <a:t>the</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80" normalizeH="0" baseline="0" noProof="0" dirty="0">
                <a:ln>
                  <a:noFill/>
                </a:ln>
                <a:solidFill>
                  <a:prstClr val="black"/>
                </a:solidFill>
                <a:effectLst/>
                <a:uLnTx/>
                <a:uFillTx/>
                <a:latin typeface="Arial"/>
                <a:ea typeface="+mn-ea"/>
                <a:cs typeface="Arial"/>
              </a:rPr>
              <a:t>forearm</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290830" lvl="0" indent="-342900" algn="l" defTabSz="914400" rtl="0" eaLnBrk="1" fontAlgn="auto" latinLnBrk="0" hangingPunct="1">
              <a:lnSpc>
                <a:spcPct val="100000"/>
              </a:lnSpc>
              <a:spcBef>
                <a:spcPts val="765"/>
              </a:spcBef>
              <a:spcAft>
                <a:spcPts val="0"/>
              </a:spcAft>
              <a:buClrTx/>
              <a:buSzTx/>
              <a:buFontTx/>
              <a:buChar char="•"/>
              <a:tabLst>
                <a:tab pos="354965" algn="l"/>
                <a:tab pos="355600" algn="l"/>
              </a:tabLst>
              <a:defRPr/>
            </a:pPr>
            <a:r>
              <a:rPr kumimoji="0" sz="3200" b="0" i="0" u="none" strike="noStrike" kern="1200" cap="none" spc="-85" normalizeH="0" baseline="0" noProof="0" dirty="0">
                <a:ln>
                  <a:noFill/>
                </a:ln>
                <a:solidFill>
                  <a:prstClr val="black"/>
                </a:solidFill>
                <a:effectLst/>
                <a:uLnTx/>
                <a:uFillTx/>
                <a:latin typeface="Arial"/>
                <a:ea typeface="+mn-ea"/>
                <a:cs typeface="Arial"/>
              </a:rPr>
              <a:t>All </a:t>
            </a:r>
            <a:r>
              <a:rPr kumimoji="0" sz="3200" b="0" i="0" u="none" strike="noStrike" kern="1200" cap="none" spc="-114" normalizeH="0" baseline="0" noProof="0" dirty="0">
                <a:ln>
                  <a:noFill/>
                </a:ln>
                <a:solidFill>
                  <a:prstClr val="black"/>
                </a:solidFill>
                <a:effectLst/>
                <a:uLnTx/>
                <a:uFillTx/>
                <a:latin typeface="Arial"/>
                <a:ea typeface="+mn-ea"/>
                <a:cs typeface="Arial"/>
              </a:rPr>
              <a:t>long </a:t>
            </a:r>
            <a:r>
              <a:rPr kumimoji="0" sz="3200" b="0" i="0" u="none" strike="noStrike" kern="1200" cap="none" spc="-130" normalizeH="0" baseline="0" noProof="0" dirty="0">
                <a:ln>
                  <a:noFill/>
                </a:ln>
                <a:solidFill>
                  <a:prstClr val="black"/>
                </a:solidFill>
                <a:effectLst/>
                <a:uLnTx/>
                <a:uFillTx/>
                <a:latin typeface="Arial"/>
                <a:ea typeface="+mn-ea"/>
                <a:cs typeface="Arial"/>
              </a:rPr>
              <a:t>flexors </a:t>
            </a:r>
            <a:r>
              <a:rPr kumimoji="0" sz="3200" b="0" i="0" u="none" strike="noStrike" kern="1200" cap="none" spc="-10" normalizeH="0" baseline="0" noProof="0" dirty="0">
                <a:ln>
                  <a:noFill/>
                </a:ln>
                <a:solidFill>
                  <a:prstClr val="black"/>
                </a:solidFill>
                <a:effectLst/>
                <a:uLnTx/>
                <a:uFillTx/>
                <a:latin typeface="Arial"/>
                <a:ea typeface="+mn-ea"/>
                <a:cs typeface="Arial"/>
              </a:rPr>
              <a:t>of  </a:t>
            </a:r>
            <a:r>
              <a:rPr kumimoji="0" sz="3200" b="0" i="0" u="none" strike="noStrike" kern="1200" cap="none" spc="-35" normalizeH="0" baseline="0" noProof="0" dirty="0">
                <a:ln>
                  <a:noFill/>
                </a:ln>
                <a:solidFill>
                  <a:prstClr val="black"/>
                </a:solidFill>
                <a:effectLst/>
                <a:uLnTx/>
                <a:uFillTx/>
                <a:latin typeface="Arial"/>
                <a:ea typeface="+mn-ea"/>
                <a:cs typeface="Arial"/>
              </a:rPr>
              <a:t>wrist </a:t>
            </a:r>
            <a:r>
              <a:rPr kumimoji="0" sz="3200" b="0" i="0" u="none" strike="noStrike" kern="1200" cap="none" spc="-150" normalizeH="0" baseline="0" noProof="0" dirty="0">
                <a:ln>
                  <a:noFill/>
                </a:ln>
                <a:solidFill>
                  <a:prstClr val="black"/>
                </a:solidFill>
                <a:effectLst/>
                <a:uLnTx/>
                <a:uFillTx/>
                <a:latin typeface="Arial"/>
                <a:ea typeface="+mn-ea"/>
                <a:cs typeface="Arial"/>
              </a:rPr>
              <a:t>and </a:t>
            </a:r>
            <a:r>
              <a:rPr kumimoji="0" sz="3200" b="0" i="0" u="none" strike="noStrike" kern="1200" cap="none" spc="-125" normalizeH="0" baseline="0" noProof="0" dirty="0">
                <a:ln>
                  <a:noFill/>
                </a:ln>
                <a:solidFill>
                  <a:prstClr val="black"/>
                </a:solidFill>
                <a:effectLst/>
                <a:uLnTx/>
                <a:uFillTx/>
                <a:latin typeface="Arial"/>
                <a:ea typeface="+mn-ea"/>
                <a:cs typeface="Arial"/>
              </a:rPr>
              <a:t>fingers  </a:t>
            </a:r>
            <a:r>
              <a:rPr kumimoji="0" sz="3200" b="0" i="0" u="none" strike="noStrike" kern="1200" cap="none" spc="-150" normalizeH="0" baseline="0" noProof="0" dirty="0">
                <a:ln>
                  <a:noFill/>
                </a:ln>
                <a:solidFill>
                  <a:prstClr val="black"/>
                </a:solidFill>
                <a:effectLst/>
                <a:uLnTx/>
                <a:uFillTx/>
                <a:latin typeface="Arial"/>
                <a:ea typeface="+mn-ea"/>
                <a:cs typeface="Arial"/>
              </a:rPr>
              <a:t>except </a:t>
            </a:r>
            <a:r>
              <a:rPr kumimoji="0" sz="3200" b="0" i="0" u="none" strike="noStrike" kern="1200" cap="none" spc="-459" normalizeH="0" baseline="0" noProof="0" dirty="0">
                <a:ln>
                  <a:noFill/>
                </a:ln>
                <a:solidFill>
                  <a:prstClr val="black"/>
                </a:solidFill>
                <a:effectLst/>
                <a:uLnTx/>
                <a:uFillTx/>
                <a:latin typeface="Arial"/>
                <a:ea typeface="+mn-ea"/>
                <a:cs typeface="Arial"/>
              </a:rPr>
              <a:t>FCU </a:t>
            </a:r>
            <a:r>
              <a:rPr kumimoji="0" sz="3200" b="0" i="0" u="none" strike="noStrike" kern="1200" cap="none" spc="-150" normalizeH="0" baseline="0" noProof="0" dirty="0">
                <a:ln>
                  <a:noFill/>
                </a:ln>
                <a:solidFill>
                  <a:prstClr val="black"/>
                </a:solidFill>
                <a:effectLst/>
                <a:uLnTx/>
                <a:uFillTx/>
                <a:latin typeface="Arial"/>
                <a:ea typeface="+mn-ea"/>
                <a:cs typeface="Arial"/>
              </a:rPr>
              <a:t>and  </a:t>
            </a:r>
            <a:r>
              <a:rPr kumimoji="0" sz="3200" b="0" i="0" u="none" strike="noStrike" kern="1200" cap="none" spc="-100" normalizeH="0" baseline="0" noProof="0" dirty="0">
                <a:ln>
                  <a:noFill/>
                </a:ln>
                <a:solidFill>
                  <a:prstClr val="black"/>
                </a:solidFill>
                <a:effectLst/>
                <a:uLnTx/>
                <a:uFillTx/>
                <a:latin typeface="Arial"/>
                <a:ea typeface="+mn-ea"/>
                <a:cs typeface="Arial"/>
              </a:rPr>
              <a:t>medial </a:t>
            </a:r>
            <a:r>
              <a:rPr kumimoji="0" sz="3200" b="0" i="0" u="none" strike="noStrike" kern="1200" cap="none" spc="-60" normalizeH="0" baseline="0" noProof="0" dirty="0">
                <a:ln>
                  <a:noFill/>
                </a:ln>
                <a:solidFill>
                  <a:prstClr val="black"/>
                </a:solidFill>
                <a:effectLst/>
                <a:uLnTx/>
                <a:uFillTx/>
                <a:latin typeface="Arial"/>
                <a:ea typeface="+mn-ea"/>
                <a:cs typeface="Arial"/>
              </a:rPr>
              <a:t>half </a:t>
            </a:r>
            <a:r>
              <a:rPr kumimoji="0" sz="3200" b="0" i="0" u="none" strike="noStrike" kern="1200" cap="none" spc="-5" normalizeH="0" baseline="0" noProof="0" dirty="0">
                <a:ln>
                  <a:noFill/>
                </a:ln>
                <a:solidFill>
                  <a:prstClr val="black"/>
                </a:solidFill>
                <a:effectLst/>
                <a:uLnTx/>
                <a:uFillTx/>
                <a:latin typeface="Arial"/>
                <a:ea typeface="+mn-ea"/>
                <a:cs typeface="Arial"/>
              </a:rPr>
              <a:t>of</a:t>
            </a:r>
            <a:r>
              <a:rPr kumimoji="0" sz="3200" b="0" i="0" u="none" strike="noStrike" kern="1200" cap="none" spc="-405" normalizeH="0" baseline="0" noProof="0" dirty="0">
                <a:ln>
                  <a:noFill/>
                </a:ln>
                <a:solidFill>
                  <a:prstClr val="black"/>
                </a:solidFill>
                <a:effectLst/>
                <a:uLnTx/>
                <a:uFillTx/>
                <a:latin typeface="Arial"/>
                <a:ea typeface="+mn-ea"/>
                <a:cs typeface="Arial"/>
              </a:rPr>
              <a:t> </a:t>
            </a:r>
            <a:r>
              <a:rPr kumimoji="0" sz="3200" b="0" i="0" u="none" strike="noStrike" kern="1200" cap="none" spc="-440" normalizeH="0" baseline="0" noProof="0" dirty="0">
                <a:ln>
                  <a:noFill/>
                </a:ln>
                <a:solidFill>
                  <a:prstClr val="black"/>
                </a:solidFill>
                <a:effectLst/>
                <a:uLnTx/>
                <a:uFillTx/>
                <a:latin typeface="Arial"/>
                <a:ea typeface="+mn-ea"/>
                <a:cs typeface="Arial"/>
              </a:rPr>
              <a:t>FDP</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6137269" y="965200"/>
            <a:ext cx="2778123" cy="25971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300413" y="388056"/>
            <a:ext cx="8843587" cy="505908"/>
          </a:xfrm>
          <a:prstGeom prst="rect">
            <a:avLst/>
          </a:prstGeom>
        </p:spPr>
        <p:txBody>
          <a:bodyPr vert="horz" wrap="square" lIns="0" tIns="13335" rIns="0" bIns="0" rtlCol="0">
            <a:spAutoFit/>
          </a:bodyPr>
          <a:lstStyle/>
          <a:p>
            <a:pPr marL="12700">
              <a:lnSpc>
                <a:spcPct val="100000"/>
              </a:lnSpc>
              <a:spcBef>
                <a:spcPts val="105"/>
              </a:spcBef>
            </a:pPr>
            <a:r>
              <a:rPr sz="3200" spc="-90" dirty="0"/>
              <a:t>Median </a:t>
            </a:r>
            <a:r>
              <a:rPr sz="3200" spc="-150" dirty="0"/>
              <a:t>Nerve </a:t>
            </a:r>
            <a:r>
              <a:rPr sz="3200" spc="-195" dirty="0"/>
              <a:t>Lesion </a:t>
            </a:r>
            <a:r>
              <a:rPr sz="3200" spc="-40" dirty="0"/>
              <a:t>in </a:t>
            </a:r>
            <a:r>
              <a:rPr sz="3200" spc="-160" dirty="0"/>
              <a:t>Elbow</a:t>
            </a:r>
            <a:r>
              <a:rPr sz="3200" spc="-360" dirty="0"/>
              <a:t> </a:t>
            </a:r>
            <a:r>
              <a:rPr sz="3200" spc="-215" dirty="0" smtClean="0"/>
              <a:t>Region</a:t>
            </a:r>
            <a:r>
              <a:rPr lang="en-IN" sz="3200" spc="-215" dirty="0" smtClean="0"/>
              <a:t> – High Lesion</a:t>
            </a:r>
            <a:endParaRPr sz="3200" dirty="0"/>
          </a:p>
        </p:txBody>
      </p:sp>
      <p:sp>
        <p:nvSpPr>
          <p:cNvPr id="8" name="object 8"/>
          <p:cNvSpPr/>
          <p:nvPr/>
        </p:nvSpPr>
        <p:spPr>
          <a:xfrm>
            <a:off x="8111886" y="1708007"/>
            <a:ext cx="234950" cy="360680"/>
          </a:xfrm>
          <a:custGeom>
            <a:avLst/>
            <a:gdLst/>
            <a:ahLst/>
            <a:cxnLst/>
            <a:rect l="l" t="t" r="r" b="b"/>
            <a:pathLst>
              <a:path w="234950" h="360680">
                <a:moveTo>
                  <a:pt x="0" y="268224"/>
                </a:moveTo>
                <a:lnTo>
                  <a:pt x="19415" y="360304"/>
                </a:lnTo>
                <a:lnTo>
                  <a:pt x="107289" y="326776"/>
                </a:lnTo>
                <a:lnTo>
                  <a:pt x="80497" y="312176"/>
                </a:lnTo>
                <a:lnTo>
                  <a:pt x="96509" y="282854"/>
                </a:lnTo>
                <a:lnTo>
                  <a:pt x="26913" y="282854"/>
                </a:lnTo>
                <a:lnTo>
                  <a:pt x="0" y="268224"/>
                </a:lnTo>
                <a:close/>
              </a:path>
              <a:path w="234950" h="360680">
                <a:moveTo>
                  <a:pt x="181203" y="0"/>
                </a:moveTo>
                <a:lnTo>
                  <a:pt x="26913" y="282854"/>
                </a:lnTo>
                <a:lnTo>
                  <a:pt x="96509" y="282854"/>
                </a:lnTo>
                <a:lnTo>
                  <a:pt x="234939" y="29352"/>
                </a:lnTo>
                <a:lnTo>
                  <a:pt x="18120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8111886" y="1708007"/>
            <a:ext cx="234950" cy="360680"/>
          </a:xfrm>
          <a:custGeom>
            <a:avLst/>
            <a:gdLst/>
            <a:ahLst/>
            <a:cxnLst/>
            <a:rect l="l" t="t" r="r" b="b"/>
            <a:pathLst>
              <a:path w="234950" h="360680">
                <a:moveTo>
                  <a:pt x="0" y="268223"/>
                </a:moveTo>
                <a:lnTo>
                  <a:pt x="26913" y="282854"/>
                </a:lnTo>
                <a:lnTo>
                  <a:pt x="181203" y="0"/>
                </a:lnTo>
                <a:lnTo>
                  <a:pt x="234939" y="29352"/>
                </a:lnTo>
                <a:lnTo>
                  <a:pt x="80497" y="312176"/>
                </a:lnTo>
                <a:lnTo>
                  <a:pt x="107289" y="326776"/>
                </a:lnTo>
                <a:lnTo>
                  <a:pt x="19415" y="360304"/>
                </a:lnTo>
                <a:lnTo>
                  <a:pt x="0" y="268223"/>
                </a:lnTo>
                <a:close/>
              </a:path>
            </a:pathLst>
          </a:custGeom>
          <a:ln w="253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741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52345"/>
            <a:ext cx="4876800" cy="6348730"/>
          </a:xfrm>
          <a:custGeom>
            <a:avLst/>
            <a:gdLst/>
            <a:ahLst/>
            <a:cxnLst/>
            <a:rect l="l" t="t" r="r" b="b"/>
            <a:pathLst>
              <a:path w="4876800" h="6348730">
                <a:moveTo>
                  <a:pt x="0" y="6348465"/>
                </a:moveTo>
                <a:lnTo>
                  <a:pt x="4876799" y="6348465"/>
                </a:lnTo>
                <a:lnTo>
                  <a:pt x="4876799" y="0"/>
                </a:lnTo>
                <a:lnTo>
                  <a:pt x="0" y="0"/>
                </a:lnTo>
                <a:lnTo>
                  <a:pt x="0" y="6348465"/>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83540" y="71114"/>
            <a:ext cx="2132965" cy="513715"/>
          </a:xfrm>
          <a:prstGeom prst="rect">
            <a:avLst/>
          </a:prstGeom>
        </p:spPr>
        <p:txBody>
          <a:bodyPr vert="horz" wrap="square" lIns="0" tIns="13335" rIns="0" bIns="0" rtlCol="0">
            <a:spAutoFit/>
          </a:bodyPr>
          <a:lstStyle/>
          <a:p>
            <a:pPr marL="12700">
              <a:lnSpc>
                <a:spcPct val="100000"/>
              </a:lnSpc>
              <a:spcBef>
                <a:spcPts val="105"/>
              </a:spcBef>
            </a:pPr>
            <a:r>
              <a:rPr sz="2800" b="1" spc="-80" dirty="0">
                <a:latin typeface="Arial"/>
                <a:cs typeface="Arial"/>
              </a:rPr>
              <a:t>Motor</a:t>
            </a:r>
            <a:r>
              <a:rPr sz="2800" b="1" spc="-195" dirty="0">
                <a:latin typeface="Arial"/>
                <a:cs typeface="Arial"/>
              </a:rPr>
              <a:t> </a:t>
            </a:r>
            <a:r>
              <a:rPr sz="2800" b="1" spc="-215" dirty="0">
                <a:latin typeface="Arial"/>
                <a:cs typeface="Arial"/>
              </a:rPr>
              <a:t>Effects</a:t>
            </a:r>
            <a:r>
              <a:rPr sz="3200" spc="-215" dirty="0">
                <a:solidFill>
                  <a:srgbClr val="FF00FF"/>
                </a:solidFill>
              </a:rPr>
              <a:t>:</a:t>
            </a:r>
            <a:endParaRPr sz="3200">
              <a:latin typeface="Arial"/>
              <a:cs typeface="Arial"/>
            </a:endParaRPr>
          </a:p>
        </p:txBody>
      </p:sp>
      <p:sp>
        <p:nvSpPr>
          <p:cNvPr id="4" name="object 4"/>
          <p:cNvSpPr txBox="1"/>
          <p:nvPr/>
        </p:nvSpPr>
        <p:spPr>
          <a:xfrm>
            <a:off x="383540" y="563316"/>
            <a:ext cx="4680585" cy="5806440"/>
          </a:xfrm>
          <a:prstGeom prst="rect">
            <a:avLst/>
          </a:prstGeom>
        </p:spPr>
        <p:txBody>
          <a:bodyPr vert="horz" wrap="square" lIns="0" tIns="12700" rIns="0" bIns="0" rtlCol="0">
            <a:spAutoFit/>
          </a:bodyPr>
          <a:lstStyle/>
          <a:p>
            <a:pPr marL="355600" marR="0" lvl="0" indent="-342900" algn="l" defTabSz="914400" rtl="0" eaLnBrk="1" fontAlgn="auto" latinLnBrk="0" hangingPunct="1">
              <a:lnSpc>
                <a:spcPts val="2590"/>
              </a:lnSpc>
              <a:spcBef>
                <a:spcPts val="100"/>
              </a:spcBef>
              <a:spcAft>
                <a:spcPts val="0"/>
              </a:spcAft>
              <a:buClrTx/>
              <a:buSzTx/>
              <a:buFontTx/>
              <a:buChar char="•"/>
              <a:tabLst>
                <a:tab pos="354965" algn="l"/>
                <a:tab pos="355600" algn="l"/>
              </a:tabLst>
              <a:defRPr/>
            </a:pPr>
            <a:r>
              <a:rPr kumimoji="0" sz="2400" b="0" i="0" u="none" strike="noStrike" kern="1200" cap="none" spc="-235" normalizeH="0" baseline="0" noProof="0" dirty="0">
                <a:ln>
                  <a:noFill/>
                </a:ln>
                <a:solidFill>
                  <a:srgbClr val="FF0000"/>
                </a:solidFill>
                <a:effectLst/>
                <a:uLnTx/>
                <a:uFillTx/>
                <a:latin typeface="Arial"/>
                <a:ea typeface="+mn-ea"/>
                <a:cs typeface="Arial"/>
              </a:rPr>
              <a:t>Loss </a:t>
            </a:r>
            <a:r>
              <a:rPr kumimoji="0" sz="2400" b="0" i="0" u="none" strike="noStrike" kern="1200" cap="none" spc="-5" normalizeH="0" baseline="0" noProof="0" dirty="0">
                <a:ln>
                  <a:noFill/>
                </a:ln>
                <a:solidFill>
                  <a:srgbClr val="FF0000"/>
                </a:solidFill>
                <a:effectLst/>
                <a:uLnTx/>
                <a:uFillTx/>
                <a:latin typeface="Arial"/>
                <a:ea typeface="+mn-ea"/>
                <a:cs typeface="Arial"/>
              </a:rPr>
              <a:t>of </a:t>
            </a:r>
            <a:r>
              <a:rPr kumimoji="0" sz="2400" b="1" i="0" u="none" strike="noStrike" kern="1200" cap="none" spc="-130" normalizeH="0" baseline="0" noProof="0" dirty="0">
                <a:ln>
                  <a:noFill/>
                </a:ln>
                <a:solidFill>
                  <a:srgbClr val="FF0000"/>
                </a:solidFill>
                <a:effectLst/>
                <a:uLnTx/>
                <a:uFillTx/>
                <a:latin typeface="Arial"/>
                <a:ea typeface="+mn-ea"/>
                <a:cs typeface="Arial"/>
              </a:rPr>
              <a:t>pronation</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150" normalizeH="0" baseline="0" noProof="0" dirty="0">
                <a:ln>
                  <a:noFill/>
                </a:ln>
                <a:solidFill>
                  <a:prstClr val="black"/>
                </a:solidFill>
                <a:effectLst/>
                <a:uLnTx/>
                <a:uFillTx/>
                <a:latin typeface="Arial"/>
                <a:ea typeface="+mn-ea"/>
                <a:cs typeface="Arial"/>
              </a:rPr>
              <a:t>Hand </a:t>
            </a:r>
            <a:r>
              <a:rPr kumimoji="0" sz="2400" b="0" i="0" u="none" strike="noStrike" kern="1200" cap="none" spc="-125" normalizeH="0" baseline="0" noProof="0" dirty="0">
                <a:ln>
                  <a:noFill/>
                </a:ln>
                <a:solidFill>
                  <a:prstClr val="black"/>
                </a:solidFill>
                <a:effectLst/>
                <a:uLnTx/>
                <a:uFillTx/>
                <a:latin typeface="Arial"/>
                <a:ea typeface="+mn-ea"/>
                <a:cs typeface="Arial"/>
              </a:rPr>
              <a:t>is </a:t>
            </a:r>
            <a:r>
              <a:rPr kumimoji="0" sz="2400" b="0" i="0" u="none" strike="noStrike" kern="1200" cap="none" spc="-70" normalizeH="0" baseline="0" noProof="0" dirty="0">
                <a:ln>
                  <a:noFill/>
                </a:ln>
                <a:solidFill>
                  <a:prstClr val="black"/>
                </a:solidFill>
                <a:effectLst/>
                <a:uLnTx/>
                <a:uFillTx/>
                <a:latin typeface="Arial"/>
                <a:ea typeface="+mn-ea"/>
                <a:cs typeface="Arial"/>
              </a:rPr>
              <a:t>kept</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in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ts val="2590"/>
              </a:lnSpc>
              <a:spcBef>
                <a:spcPts val="0"/>
              </a:spcBef>
              <a:spcAft>
                <a:spcPts val="0"/>
              </a:spcAft>
              <a:buClrTx/>
              <a:buSzTx/>
              <a:buFontTx/>
              <a:buNone/>
              <a:tabLst/>
              <a:defRPr/>
            </a:pPr>
            <a:r>
              <a:rPr kumimoji="0" sz="2400" b="0" i="0" u="none" strike="noStrike" kern="1200" cap="none" spc="-105" normalizeH="0" baseline="0" noProof="0" dirty="0">
                <a:ln>
                  <a:noFill/>
                </a:ln>
                <a:solidFill>
                  <a:prstClr val="black"/>
                </a:solidFill>
                <a:effectLst/>
                <a:uLnTx/>
                <a:uFillTx/>
                <a:latin typeface="Arial"/>
                <a:ea typeface="+mn-ea"/>
                <a:cs typeface="Arial"/>
              </a:rPr>
              <a:t>supine</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55" normalizeH="0" baseline="0" noProof="0" dirty="0">
                <a:ln>
                  <a:noFill/>
                </a:ln>
                <a:solidFill>
                  <a:prstClr val="black"/>
                </a:solidFill>
                <a:effectLst/>
                <a:uLnTx/>
                <a:uFillTx/>
                <a:latin typeface="Arial"/>
                <a:ea typeface="+mn-ea"/>
                <a:cs typeface="Arial"/>
              </a:rPr>
              <a:t>position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587375" lvl="0" indent="-342900" algn="l" defTabSz="914400" rtl="0" eaLnBrk="1" fontAlgn="auto" latinLnBrk="0" hangingPunct="1">
              <a:lnSpc>
                <a:spcPts val="2300"/>
              </a:lnSpc>
              <a:spcBef>
                <a:spcPts val="560"/>
              </a:spcBef>
              <a:spcAft>
                <a:spcPts val="0"/>
              </a:spcAft>
              <a:buClrTx/>
              <a:buSzTx/>
              <a:buFontTx/>
              <a:buChar char="•"/>
              <a:tabLst>
                <a:tab pos="354965" algn="l"/>
                <a:tab pos="355600" algn="l"/>
              </a:tabLst>
              <a:defRPr/>
            </a:pPr>
            <a:r>
              <a:rPr kumimoji="0" sz="2400" b="0" i="0" u="none" strike="noStrike" kern="1200" cap="none" spc="-60" normalizeH="0" baseline="0" noProof="0" dirty="0">
                <a:ln>
                  <a:noFill/>
                </a:ln>
                <a:solidFill>
                  <a:prstClr val="black"/>
                </a:solidFill>
                <a:effectLst/>
                <a:uLnTx/>
                <a:uFillTx/>
                <a:latin typeface="Arial"/>
                <a:ea typeface="+mn-ea"/>
                <a:cs typeface="Arial"/>
              </a:rPr>
              <a:t>Wrist </a:t>
            </a:r>
            <a:r>
              <a:rPr kumimoji="0" sz="2400" b="0" i="0" u="none" strike="noStrike" kern="1200" cap="none" spc="-150" normalizeH="0" baseline="0" noProof="0" dirty="0">
                <a:ln>
                  <a:noFill/>
                </a:ln>
                <a:solidFill>
                  <a:prstClr val="black"/>
                </a:solidFill>
                <a:effectLst/>
                <a:uLnTx/>
                <a:uFillTx/>
                <a:latin typeface="Arial"/>
                <a:ea typeface="+mn-ea"/>
                <a:cs typeface="Arial"/>
              </a:rPr>
              <a:t>shows </a:t>
            </a:r>
            <a:r>
              <a:rPr kumimoji="0" sz="2400" b="0" i="0" u="none" strike="noStrike" kern="1200" cap="none" spc="-120" normalizeH="0" baseline="0" noProof="0" dirty="0">
                <a:ln>
                  <a:noFill/>
                </a:ln>
                <a:solidFill>
                  <a:prstClr val="black"/>
                </a:solidFill>
                <a:effectLst/>
                <a:uLnTx/>
                <a:uFillTx/>
                <a:latin typeface="Arial"/>
                <a:ea typeface="+mn-ea"/>
                <a:cs typeface="Arial"/>
              </a:rPr>
              <a:t>weak </a:t>
            </a:r>
            <a:r>
              <a:rPr kumimoji="0" sz="2400" b="0" i="0" u="none" strike="noStrike" kern="1200" cap="none" spc="-60" normalizeH="0" baseline="0" noProof="0" dirty="0">
                <a:ln>
                  <a:noFill/>
                </a:ln>
                <a:solidFill>
                  <a:prstClr val="black"/>
                </a:solidFill>
                <a:effectLst/>
                <a:uLnTx/>
                <a:uFillTx/>
                <a:latin typeface="Arial"/>
                <a:ea typeface="+mn-ea"/>
                <a:cs typeface="Arial"/>
              </a:rPr>
              <a:t>flexion,</a:t>
            </a:r>
            <a:r>
              <a:rPr kumimoji="0" sz="2400" b="0" i="0" u="none" strike="noStrike" kern="1200" cap="none" spc="-250" normalizeH="0" baseline="0" noProof="0" dirty="0">
                <a:ln>
                  <a:noFill/>
                </a:ln>
                <a:solidFill>
                  <a:prstClr val="black"/>
                </a:solidFill>
                <a:effectLst/>
                <a:uLnTx/>
                <a:uFillTx/>
                <a:latin typeface="Arial"/>
                <a:ea typeface="+mn-ea"/>
                <a:cs typeface="Arial"/>
              </a:rPr>
              <a:t>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60" normalizeH="0" baseline="0" noProof="0" dirty="0">
                <a:ln>
                  <a:noFill/>
                </a:ln>
                <a:solidFill>
                  <a:prstClr val="black"/>
                </a:solidFill>
                <a:effectLst/>
                <a:uLnTx/>
                <a:uFillTx/>
                <a:latin typeface="Arial"/>
                <a:ea typeface="+mn-ea"/>
                <a:cs typeface="Arial"/>
              </a:rPr>
              <a:t>ulnar</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deviation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140970" lvl="0" indent="-342900" algn="l" defTabSz="914400" rtl="0" eaLnBrk="1" fontAlgn="auto" latinLnBrk="0" hangingPunct="1">
              <a:lnSpc>
                <a:spcPts val="2300"/>
              </a:lnSpc>
              <a:spcBef>
                <a:spcPts val="590"/>
              </a:spcBef>
              <a:spcAft>
                <a:spcPts val="0"/>
              </a:spcAft>
              <a:buClrTx/>
              <a:buSzTx/>
              <a:buFontTx/>
              <a:buChar char="•"/>
              <a:tabLst>
                <a:tab pos="354965" algn="l"/>
                <a:tab pos="355600" algn="l"/>
              </a:tabLst>
              <a:defRPr/>
            </a:pPr>
            <a:r>
              <a:rPr kumimoji="0" sz="2400" b="0" i="0" u="none" strike="noStrike" kern="1200" cap="none" spc="-235" normalizeH="0" baseline="0" noProof="0" dirty="0">
                <a:ln>
                  <a:noFill/>
                </a:ln>
                <a:solidFill>
                  <a:srgbClr val="FF0000"/>
                </a:solidFill>
                <a:effectLst/>
                <a:uLnTx/>
                <a:uFillTx/>
                <a:latin typeface="Arial"/>
                <a:ea typeface="+mn-ea"/>
                <a:cs typeface="Arial"/>
              </a:rPr>
              <a:t>Loss </a:t>
            </a:r>
            <a:r>
              <a:rPr kumimoji="0" sz="2400" b="0" i="0" u="none" strike="noStrike" kern="1200" cap="none" spc="-5" normalizeH="0" baseline="0" noProof="0" dirty="0">
                <a:ln>
                  <a:noFill/>
                </a:ln>
                <a:solidFill>
                  <a:srgbClr val="FF0000"/>
                </a:solidFill>
                <a:effectLst/>
                <a:uLnTx/>
                <a:uFillTx/>
                <a:latin typeface="Arial"/>
                <a:ea typeface="+mn-ea"/>
                <a:cs typeface="Arial"/>
              </a:rPr>
              <a:t>of </a:t>
            </a:r>
            <a:r>
              <a:rPr kumimoji="0" sz="2400" b="1" i="0" u="none" strike="noStrike" kern="1200" cap="none" spc="-140" normalizeH="0" baseline="0" noProof="0" dirty="0">
                <a:ln>
                  <a:noFill/>
                </a:ln>
                <a:solidFill>
                  <a:srgbClr val="FF0000"/>
                </a:solidFill>
                <a:effectLst/>
                <a:uLnTx/>
                <a:uFillTx/>
                <a:latin typeface="Arial"/>
                <a:ea typeface="+mn-ea"/>
                <a:cs typeface="Arial"/>
              </a:rPr>
              <a:t>flexion </a:t>
            </a:r>
            <a:r>
              <a:rPr kumimoji="0" sz="2400" b="0" i="0" u="none" strike="noStrike" kern="1200" cap="none" spc="-75" normalizeH="0" baseline="0" noProof="0" dirty="0">
                <a:ln>
                  <a:noFill/>
                </a:ln>
                <a:solidFill>
                  <a:prstClr val="black"/>
                </a:solidFill>
                <a:effectLst/>
                <a:uLnTx/>
                <a:uFillTx/>
                <a:latin typeface="Arial"/>
                <a:ea typeface="+mn-ea"/>
                <a:cs typeface="Arial"/>
              </a:rPr>
              <a:t>on</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80" normalizeH="0" baseline="0" noProof="0" dirty="0">
                <a:ln>
                  <a:noFill/>
                </a:ln>
                <a:solidFill>
                  <a:prstClr val="black"/>
                </a:solidFill>
                <a:effectLst/>
                <a:uLnTx/>
                <a:uFillTx/>
                <a:latin typeface="Arial"/>
                <a:ea typeface="+mn-ea"/>
                <a:cs typeface="Arial"/>
              </a:rPr>
              <a:t>interphalangeal  </a:t>
            </a:r>
            <a:r>
              <a:rPr kumimoji="0" sz="2400" b="0" i="0" u="none" strike="noStrike" kern="1200" cap="none" spc="-45" normalizeH="0" baseline="0" noProof="0" dirty="0">
                <a:ln>
                  <a:noFill/>
                </a:ln>
                <a:solidFill>
                  <a:prstClr val="black"/>
                </a:solidFill>
                <a:effectLst/>
                <a:uLnTx/>
                <a:uFillTx/>
                <a:latin typeface="Arial"/>
                <a:ea typeface="+mn-ea"/>
                <a:cs typeface="Arial"/>
              </a:rPr>
              <a:t>joints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100" normalizeH="0" baseline="0" noProof="0" dirty="0">
                <a:ln>
                  <a:noFill/>
                </a:ln>
                <a:solidFill>
                  <a:prstClr val="black"/>
                </a:solidFill>
                <a:effectLst/>
                <a:uLnTx/>
                <a:uFillTx/>
                <a:latin typeface="Arial"/>
                <a:ea typeface="+mn-ea"/>
                <a:cs typeface="Arial"/>
              </a:rPr>
              <a:t>index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60" normalizeH="0" baseline="0" noProof="0" dirty="0">
                <a:ln>
                  <a:noFill/>
                </a:ln>
                <a:solidFill>
                  <a:prstClr val="black"/>
                </a:solidFill>
                <a:effectLst/>
                <a:uLnTx/>
                <a:uFillTx/>
                <a:latin typeface="Arial"/>
                <a:ea typeface="+mn-ea"/>
                <a:cs typeface="Arial"/>
              </a:rPr>
              <a:t>middle  </a:t>
            </a:r>
            <a:r>
              <a:rPr kumimoji="0" sz="2400" b="0" i="0" u="none" strike="noStrike" kern="1200" cap="none" spc="-90"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663575" lvl="0" indent="-342900" algn="l" defTabSz="914400" rtl="0" eaLnBrk="1" fontAlgn="auto" latinLnBrk="0" hangingPunct="1">
              <a:lnSpc>
                <a:spcPts val="2310"/>
              </a:lnSpc>
              <a:spcBef>
                <a:spcPts val="580"/>
              </a:spcBef>
              <a:spcAft>
                <a:spcPts val="0"/>
              </a:spcAft>
              <a:buClrTx/>
              <a:buSzTx/>
              <a:buFont typeface="Arial"/>
              <a:buChar char="•"/>
              <a:tabLst>
                <a:tab pos="354965" algn="l"/>
                <a:tab pos="355600" algn="l"/>
              </a:tabLst>
              <a:defRPr/>
            </a:pPr>
            <a:r>
              <a:rPr kumimoji="0" sz="2400" b="1" i="0" u="none" strike="noStrike" kern="1200" cap="none" spc="-165" normalizeH="0" baseline="0" noProof="0" dirty="0">
                <a:ln>
                  <a:noFill/>
                </a:ln>
                <a:solidFill>
                  <a:srgbClr val="FF0000"/>
                </a:solidFill>
                <a:effectLst/>
                <a:uLnTx/>
                <a:uFillTx/>
                <a:latin typeface="Arial"/>
                <a:ea typeface="+mn-ea"/>
                <a:cs typeface="Arial"/>
              </a:rPr>
              <a:t>Weak </a:t>
            </a:r>
            <a:r>
              <a:rPr kumimoji="0" sz="2400" b="0" i="0" u="none" strike="noStrike" kern="1200" cap="none" spc="-60" normalizeH="0" baseline="0" noProof="0" dirty="0">
                <a:ln>
                  <a:noFill/>
                </a:ln>
                <a:solidFill>
                  <a:prstClr val="black"/>
                </a:solidFill>
                <a:effectLst/>
                <a:uLnTx/>
                <a:uFillTx/>
                <a:latin typeface="Arial"/>
                <a:ea typeface="+mn-ea"/>
                <a:cs typeface="Arial"/>
              </a:rPr>
              <a:t>flexion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60" normalizeH="0" baseline="0" noProof="0" dirty="0">
                <a:ln>
                  <a:noFill/>
                </a:ln>
                <a:solidFill>
                  <a:prstClr val="black"/>
                </a:solidFill>
                <a:effectLst/>
                <a:uLnTx/>
                <a:uFillTx/>
                <a:latin typeface="Arial"/>
                <a:ea typeface="+mn-ea"/>
                <a:cs typeface="Arial"/>
              </a:rPr>
              <a:t>ring </a:t>
            </a:r>
            <a:r>
              <a:rPr kumimoji="0" sz="2400" b="0" i="0" u="none" strike="noStrike" kern="1200" cap="none" spc="-114" normalizeH="0" baseline="0" noProof="0" dirty="0">
                <a:ln>
                  <a:noFill/>
                </a:ln>
                <a:solidFill>
                  <a:prstClr val="black"/>
                </a:solidFill>
                <a:effectLst/>
                <a:uLnTx/>
                <a:uFillTx/>
                <a:latin typeface="Arial"/>
                <a:ea typeface="+mn-ea"/>
                <a:cs typeface="Arial"/>
              </a:rPr>
              <a:t>and</a:t>
            </a:r>
            <a:r>
              <a:rPr kumimoji="0" sz="2400" b="0" i="0" u="none" strike="noStrike" kern="1200" cap="none" spc="-360" normalizeH="0" baseline="0" noProof="0" dirty="0">
                <a:ln>
                  <a:noFill/>
                </a:ln>
                <a:solidFill>
                  <a:prstClr val="black"/>
                </a:solidFill>
                <a:effectLst/>
                <a:uLnTx/>
                <a:uFillTx/>
                <a:latin typeface="Arial"/>
                <a:ea typeface="+mn-ea"/>
                <a:cs typeface="Arial"/>
              </a:rPr>
              <a:t> </a:t>
            </a:r>
            <a:r>
              <a:rPr kumimoji="0" sz="2400" b="0" i="0" u="none" strike="noStrike" kern="1200" cap="none" spc="20" normalizeH="0" baseline="0" noProof="0" dirty="0">
                <a:ln>
                  <a:noFill/>
                </a:ln>
                <a:solidFill>
                  <a:prstClr val="black"/>
                </a:solidFill>
                <a:effectLst/>
                <a:uLnTx/>
                <a:uFillTx/>
                <a:latin typeface="Arial"/>
                <a:ea typeface="+mn-ea"/>
                <a:cs typeface="Arial"/>
              </a:rPr>
              <a:t>little  </a:t>
            </a:r>
            <a:r>
              <a:rPr kumimoji="0" sz="2400" b="0" i="0" u="none" strike="noStrike" kern="1200" cap="none" spc="-60" normalizeH="0" baseline="0" noProof="0" dirty="0">
                <a:ln>
                  <a:noFill/>
                </a:ln>
                <a:solidFill>
                  <a:prstClr val="black"/>
                </a:solidFill>
                <a:effectLst/>
                <a:uLnTx/>
                <a:uFillTx/>
                <a:latin typeface="Arial"/>
                <a:ea typeface="+mn-ea"/>
                <a:cs typeface="Arial"/>
              </a:rPr>
              <a:t>finger</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341630" lvl="0" indent="-342900" algn="l" defTabSz="914400" rtl="0" eaLnBrk="1" fontAlgn="auto" latinLnBrk="0" hangingPunct="1">
              <a:lnSpc>
                <a:spcPts val="2300"/>
              </a:lnSpc>
              <a:spcBef>
                <a:spcPts val="570"/>
              </a:spcBef>
              <a:spcAft>
                <a:spcPts val="0"/>
              </a:spcAft>
              <a:buClrTx/>
              <a:buSzTx/>
              <a:buFont typeface="Arial"/>
              <a:buChar char="•"/>
              <a:tabLst>
                <a:tab pos="354965" algn="l"/>
                <a:tab pos="355600" algn="l"/>
              </a:tabLst>
              <a:defRPr/>
            </a:pPr>
            <a:r>
              <a:rPr kumimoji="0" sz="2400" b="1" i="0" u="none" strike="noStrike" kern="1200" cap="none" spc="-204" normalizeH="0" baseline="0" noProof="0" dirty="0">
                <a:ln>
                  <a:noFill/>
                </a:ln>
                <a:solidFill>
                  <a:prstClr val="black"/>
                </a:solidFill>
                <a:effectLst/>
                <a:uLnTx/>
                <a:uFillTx/>
                <a:latin typeface="Arial"/>
                <a:ea typeface="+mn-ea"/>
                <a:cs typeface="Arial"/>
              </a:rPr>
              <a:t>Thumb </a:t>
            </a:r>
            <a:r>
              <a:rPr kumimoji="0" sz="2400" b="0" i="0" u="none" strike="noStrike" kern="1200" cap="none" spc="-125" normalizeH="0" baseline="0" noProof="0" dirty="0">
                <a:ln>
                  <a:noFill/>
                </a:ln>
                <a:solidFill>
                  <a:prstClr val="black"/>
                </a:solidFill>
                <a:effectLst/>
                <a:uLnTx/>
                <a:uFillTx/>
                <a:latin typeface="Arial"/>
                <a:ea typeface="+mn-ea"/>
                <a:cs typeface="Arial"/>
              </a:rPr>
              <a:t>is </a:t>
            </a:r>
            <a:r>
              <a:rPr kumimoji="0" sz="2400" b="0" i="0" u="none" strike="noStrike" kern="1200" cap="none" spc="-90" normalizeH="0" baseline="0" noProof="0" dirty="0">
                <a:ln>
                  <a:noFill/>
                </a:ln>
                <a:solidFill>
                  <a:prstClr val="black"/>
                </a:solidFill>
                <a:effectLst/>
                <a:uLnTx/>
                <a:uFillTx/>
                <a:latin typeface="Arial"/>
                <a:ea typeface="+mn-ea"/>
                <a:cs typeface="Arial"/>
              </a:rPr>
              <a:t>adducted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55" normalizeH="0" baseline="0" noProof="0" dirty="0">
                <a:ln>
                  <a:noFill/>
                </a:ln>
                <a:solidFill>
                  <a:prstClr val="black"/>
                </a:solidFill>
                <a:effectLst/>
                <a:uLnTx/>
                <a:uFillTx/>
                <a:latin typeface="Arial"/>
                <a:ea typeface="+mn-ea"/>
                <a:cs typeface="Arial"/>
              </a:rPr>
              <a:t>laterally  </a:t>
            </a:r>
            <a:r>
              <a:rPr kumimoji="0" sz="2400" b="0" i="0" u="none" strike="noStrike" kern="1200" cap="none" spc="-45" normalizeH="0" baseline="0" noProof="0" dirty="0">
                <a:ln>
                  <a:noFill/>
                </a:ln>
                <a:solidFill>
                  <a:prstClr val="black"/>
                </a:solidFill>
                <a:effectLst/>
                <a:uLnTx/>
                <a:uFillTx/>
                <a:latin typeface="Arial"/>
                <a:ea typeface="+mn-ea"/>
                <a:cs typeface="Arial"/>
              </a:rPr>
              <a:t>rotated, </a:t>
            </a:r>
            <a:r>
              <a:rPr kumimoji="0" sz="2400" b="0" i="0" u="none" strike="noStrike" kern="1200" cap="none" spc="15" normalizeH="0" baseline="0" noProof="0" dirty="0">
                <a:ln>
                  <a:noFill/>
                </a:ln>
                <a:solidFill>
                  <a:prstClr val="black"/>
                </a:solidFill>
                <a:effectLst/>
                <a:uLnTx/>
                <a:uFillTx/>
                <a:latin typeface="Arial"/>
                <a:ea typeface="+mn-ea"/>
                <a:cs typeface="Arial"/>
              </a:rPr>
              <a:t>with </a:t>
            </a:r>
            <a:r>
              <a:rPr kumimoji="0" sz="2400" b="1" i="0" u="none" strike="noStrike" kern="1200" cap="none" spc="-254" normalizeH="0" baseline="0" noProof="0" dirty="0">
                <a:ln>
                  <a:noFill/>
                </a:ln>
                <a:solidFill>
                  <a:prstClr val="black"/>
                </a:solidFill>
                <a:effectLst/>
                <a:uLnTx/>
                <a:uFillTx/>
                <a:latin typeface="Arial"/>
                <a:ea typeface="+mn-ea"/>
                <a:cs typeface="Arial"/>
              </a:rPr>
              <a:t>loss </a:t>
            </a:r>
            <a:r>
              <a:rPr kumimoji="0" sz="2400" b="1" i="0" u="none" strike="noStrike" kern="1200" cap="none" spc="-110" normalizeH="0" baseline="0" noProof="0" dirty="0">
                <a:ln>
                  <a:noFill/>
                </a:ln>
                <a:solidFill>
                  <a:prstClr val="black"/>
                </a:solidFill>
                <a:effectLst/>
                <a:uLnTx/>
                <a:uFillTx/>
                <a:latin typeface="Arial"/>
                <a:ea typeface="+mn-ea"/>
                <a:cs typeface="Arial"/>
              </a:rPr>
              <a:t>of </a:t>
            </a:r>
            <a:r>
              <a:rPr kumimoji="0" sz="2400" b="1" i="0" u="none" strike="noStrike" kern="1200" cap="none" spc="-140" normalizeH="0" baseline="0" noProof="0" dirty="0">
                <a:ln>
                  <a:noFill/>
                </a:ln>
                <a:solidFill>
                  <a:prstClr val="black"/>
                </a:solidFill>
                <a:effectLst/>
                <a:uLnTx/>
                <a:uFillTx/>
                <a:latin typeface="Arial"/>
                <a:ea typeface="+mn-ea"/>
                <a:cs typeface="Arial"/>
              </a:rPr>
              <a:t>flexion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40" normalizeH="0" baseline="0" noProof="0" dirty="0">
                <a:ln>
                  <a:noFill/>
                </a:ln>
                <a:solidFill>
                  <a:prstClr val="black"/>
                </a:solidFill>
                <a:effectLst/>
                <a:uLnTx/>
                <a:uFillTx/>
                <a:latin typeface="Arial"/>
                <a:ea typeface="+mn-ea"/>
                <a:cs typeface="Arial"/>
              </a:rPr>
              <a:t>terminal </a:t>
            </a:r>
            <a:r>
              <a:rPr kumimoji="0" sz="2400" b="0" i="0" u="none" strike="noStrike" kern="1200" cap="none" spc="-110" normalizeH="0" baseline="0" noProof="0" dirty="0">
                <a:ln>
                  <a:noFill/>
                </a:ln>
                <a:solidFill>
                  <a:prstClr val="black"/>
                </a:solidFill>
                <a:effectLst/>
                <a:uLnTx/>
                <a:uFillTx/>
                <a:latin typeface="Arial"/>
                <a:ea typeface="+mn-ea"/>
                <a:cs typeface="Arial"/>
              </a:rPr>
              <a:t>phalanx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50" normalizeH="0" baseline="0" noProof="0" dirty="0">
                <a:ln>
                  <a:noFill/>
                </a:ln>
                <a:solidFill>
                  <a:prstClr val="black"/>
                </a:solidFill>
                <a:effectLst/>
                <a:uLnTx/>
                <a:uFillTx/>
                <a:latin typeface="Arial"/>
                <a:ea typeface="+mn-ea"/>
                <a:cs typeface="Arial"/>
              </a:rPr>
              <a:t>loss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60" normalizeH="0" baseline="0" noProof="0" dirty="0">
                <a:ln>
                  <a:noFill/>
                </a:ln>
                <a:solidFill>
                  <a:prstClr val="black"/>
                </a:solidFill>
                <a:effectLst/>
                <a:uLnTx/>
                <a:uFillTx/>
                <a:latin typeface="Arial"/>
                <a:ea typeface="+mn-ea"/>
                <a:cs typeface="Arial"/>
              </a:rPr>
              <a:t>opposition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35"/>
              </a:spcBef>
              <a:spcAft>
                <a:spcPts val="0"/>
              </a:spcAft>
              <a:buClrTx/>
              <a:buSzTx/>
              <a:buFont typeface="Arial"/>
              <a:buChar char="•"/>
              <a:tabLst>
                <a:tab pos="354965" algn="l"/>
                <a:tab pos="355600" algn="l"/>
              </a:tabLst>
              <a:defRPr/>
            </a:pPr>
            <a:r>
              <a:rPr kumimoji="0" sz="2400" b="1" i="0" u="none" strike="noStrike" kern="1200" cap="none" spc="-185" normalizeH="0" baseline="0" noProof="0" dirty="0">
                <a:ln>
                  <a:noFill/>
                </a:ln>
                <a:solidFill>
                  <a:prstClr val="black"/>
                </a:solidFill>
                <a:effectLst/>
                <a:uLnTx/>
                <a:uFillTx/>
                <a:latin typeface="Arial"/>
                <a:ea typeface="+mn-ea"/>
                <a:cs typeface="Arial"/>
              </a:rPr>
              <a:t>Wasting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50" normalizeH="0" baseline="0" noProof="0" dirty="0">
                <a:ln>
                  <a:noFill/>
                </a:ln>
                <a:solidFill>
                  <a:prstClr val="black"/>
                </a:solidFill>
                <a:effectLst/>
                <a:uLnTx/>
                <a:uFillTx/>
                <a:latin typeface="Arial"/>
                <a:ea typeface="+mn-ea"/>
                <a:cs typeface="Arial"/>
              </a:rPr>
              <a:t>thenar</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105" normalizeH="0" baseline="0" noProof="0" dirty="0">
                <a:ln>
                  <a:noFill/>
                </a:ln>
                <a:solidFill>
                  <a:prstClr val="black"/>
                </a:solidFill>
                <a:effectLst/>
                <a:uLnTx/>
                <a:uFillTx/>
                <a:latin typeface="Arial"/>
                <a:ea typeface="+mn-ea"/>
                <a:cs typeface="Arial"/>
              </a:rPr>
              <a:t>eminence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80000"/>
              </a:lnSpc>
              <a:spcBef>
                <a:spcPts val="580"/>
              </a:spcBef>
              <a:spcAft>
                <a:spcPts val="0"/>
              </a:spcAft>
              <a:buClrTx/>
              <a:buSzTx/>
              <a:buFontTx/>
              <a:buChar char="•"/>
              <a:tabLst>
                <a:tab pos="354965" algn="l"/>
                <a:tab pos="355600" algn="l"/>
              </a:tabLst>
              <a:defRPr/>
            </a:pPr>
            <a:r>
              <a:rPr kumimoji="0" sz="2400" b="0" i="0" u="none" strike="noStrike" kern="1200" cap="none" spc="-150" normalizeH="0" baseline="0" noProof="0" dirty="0">
                <a:ln>
                  <a:noFill/>
                </a:ln>
                <a:solidFill>
                  <a:prstClr val="black"/>
                </a:solidFill>
                <a:effectLst/>
                <a:uLnTx/>
                <a:uFillTx/>
                <a:latin typeface="Arial"/>
                <a:ea typeface="+mn-ea"/>
                <a:cs typeface="Arial"/>
              </a:rPr>
              <a:t>Hand </a:t>
            </a:r>
            <a:r>
              <a:rPr kumimoji="0" sz="2400" b="0" i="0" u="none" strike="noStrike" kern="1200" cap="none" spc="-110" normalizeH="0" baseline="0" noProof="0" dirty="0">
                <a:ln>
                  <a:noFill/>
                </a:ln>
                <a:solidFill>
                  <a:prstClr val="black"/>
                </a:solidFill>
                <a:effectLst/>
                <a:uLnTx/>
                <a:uFillTx/>
                <a:latin typeface="Arial"/>
                <a:ea typeface="+mn-ea"/>
                <a:cs typeface="Arial"/>
              </a:rPr>
              <a:t>looks </a:t>
            </a:r>
            <a:r>
              <a:rPr kumimoji="0" sz="2400" b="0" i="0" u="none" strike="noStrike" kern="1200" cap="none" spc="-40" normalizeH="0" baseline="0" noProof="0" dirty="0">
                <a:ln>
                  <a:noFill/>
                </a:ln>
                <a:solidFill>
                  <a:prstClr val="black"/>
                </a:solidFill>
                <a:effectLst/>
                <a:uLnTx/>
                <a:uFillTx/>
                <a:latin typeface="Arial"/>
                <a:ea typeface="+mn-ea"/>
                <a:cs typeface="Arial"/>
              </a:rPr>
              <a:t>flattened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14" normalizeH="0" baseline="0" noProof="0" dirty="0">
                <a:ln>
                  <a:noFill/>
                </a:ln>
                <a:solidFill>
                  <a:srgbClr val="FF0000"/>
                </a:solidFill>
                <a:effectLst/>
                <a:uLnTx/>
                <a:uFillTx/>
                <a:latin typeface="Arial"/>
                <a:ea typeface="+mn-ea"/>
                <a:cs typeface="Arial"/>
              </a:rPr>
              <a:t> </a:t>
            </a:r>
            <a:r>
              <a:rPr kumimoji="0" sz="2400" b="1" i="1" u="none" strike="noStrike" kern="1200" cap="none" spc="-170" normalizeH="0" baseline="0" noProof="0" dirty="0">
                <a:ln>
                  <a:noFill/>
                </a:ln>
                <a:solidFill>
                  <a:srgbClr val="FF0000"/>
                </a:solidFill>
                <a:effectLst/>
                <a:uLnTx/>
                <a:uFillTx/>
                <a:latin typeface="Arial"/>
                <a:ea typeface="+mn-ea"/>
                <a:cs typeface="Arial"/>
              </a:rPr>
              <a:t>“apelike”,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05" normalizeH="0" baseline="0" noProof="0" dirty="0">
                <a:ln>
                  <a:noFill/>
                </a:ln>
                <a:solidFill>
                  <a:prstClr val="black"/>
                </a:solidFill>
                <a:effectLst/>
                <a:uLnTx/>
                <a:uFillTx/>
                <a:latin typeface="Arial"/>
                <a:ea typeface="+mn-ea"/>
                <a:cs typeface="Arial"/>
              </a:rPr>
              <a:t>presents </a:t>
            </a:r>
            <a:r>
              <a:rPr kumimoji="0" sz="2400" b="0" i="0" u="none" strike="noStrike" kern="1200" cap="none" spc="-130" normalizeH="0" baseline="0" noProof="0" dirty="0">
                <a:ln>
                  <a:noFill/>
                </a:ln>
                <a:solidFill>
                  <a:prstClr val="black"/>
                </a:solidFill>
                <a:effectLst/>
                <a:uLnTx/>
                <a:uFillTx/>
                <a:latin typeface="Arial"/>
                <a:ea typeface="+mn-ea"/>
                <a:cs typeface="Arial"/>
              </a:rPr>
              <a:t>an </a:t>
            </a:r>
            <a:r>
              <a:rPr kumimoji="0" sz="2400" b="0" i="0" u="none" strike="noStrike" kern="1200" cap="none" spc="-30" normalizeH="0" baseline="0" noProof="0" dirty="0">
                <a:ln>
                  <a:noFill/>
                </a:ln>
                <a:solidFill>
                  <a:prstClr val="black"/>
                </a:solidFill>
                <a:effectLst/>
                <a:uLnTx/>
                <a:uFillTx/>
                <a:latin typeface="Arial"/>
                <a:ea typeface="+mn-ea"/>
                <a:cs typeface="Arial"/>
              </a:rPr>
              <a:t>inability  </a:t>
            </a:r>
            <a:r>
              <a:rPr kumimoji="0" sz="2400" b="0" i="0" u="none" strike="noStrike" kern="1200" cap="none" spc="20" normalizeH="0" baseline="0" noProof="0" dirty="0">
                <a:ln>
                  <a:noFill/>
                </a:ln>
                <a:solidFill>
                  <a:prstClr val="black"/>
                </a:solidFill>
                <a:effectLst/>
                <a:uLnTx/>
                <a:uFillTx/>
                <a:latin typeface="Arial"/>
                <a:ea typeface="+mn-ea"/>
                <a:cs typeface="Arial"/>
              </a:rPr>
              <a:t>to </a:t>
            </a:r>
            <a:r>
              <a:rPr kumimoji="0" sz="2400" b="0" i="0" u="none" strike="noStrike" kern="1200" cap="none" spc="-65" normalizeH="0" baseline="0" noProof="0" dirty="0">
                <a:ln>
                  <a:noFill/>
                </a:ln>
                <a:solidFill>
                  <a:prstClr val="black"/>
                </a:solidFill>
                <a:effectLst/>
                <a:uLnTx/>
                <a:uFillTx/>
                <a:latin typeface="Arial"/>
                <a:ea typeface="+mn-ea"/>
                <a:cs typeface="Arial"/>
              </a:rPr>
              <a:t>flex </a:t>
            </a:r>
            <a:r>
              <a:rPr kumimoji="0" sz="2400" b="0" i="0" u="none" strike="noStrike" kern="1200" cap="none" spc="-45" normalizeH="0" baseline="0" noProof="0" dirty="0">
                <a:ln>
                  <a:noFill/>
                </a:ln>
                <a:solidFill>
                  <a:prstClr val="black"/>
                </a:solidFill>
                <a:effectLst/>
                <a:uLnTx/>
                <a:uFillTx/>
                <a:latin typeface="Arial"/>
                <a:ea typeface="+mn-ea"/>
                <a:cs typeface="Arial"/>
              </a:rPr>
              <a:t>three </a:t>
            </a:r>
            <a:r>
              <a:rPr kumimoji="0" sz="2400" b="0" i="0" u="none" strike="noStrike" kern="1200" cap="none" spc="-80" normalizeH="0" baseline="0" noProof="0" dirty="0">
                <a:ln>
                  <a:noFill/>
                </a:ln>
                <a:solidFill>
                  <a:prstClr val="black"/>
                </a:solidFill>
                <a:effectLst/>
                <a:uLnTx/>
                <a:uFillTx/>
                <a:latin typeface="Arial"/>
                <a:ea typeface="+mn-ea"/>
                <a:cs typeface="Arial"/>
              </a:rPr>
              <a:t>most </a:t>
            </a:r>
            <a:r>
              <a:rPr kumimoji="0" sz="2400" b="0" i="0" u="none" strike="noStrike" kern="1200" cap="none" spc="-70" normalizeH="0" baseline="0" noProof="0" dirty="0">
                <a:ln>
                  <a:noFill/>
                </a:ln>
                <a:solidFill>
                  <a:prstClr val="black"/>
                </a:solidFill>
                <a:effectLst/>
                <a:uLnTx/>
                <a:uFillTx/>
                <a:latin typeface="Arial"/>
                <a:ea typeface="+mn-ea"/>
                <a:cs typeface="Arial"/>
              </a:rPr>
              <a:t>radial </a:t>
            </a:r>
            <a:r>
              <a:rPr kumimoji="0" sz="2400" b="0" i="0" u="none" strike="noStrike" kern="1200" cap="none" spc="-65" normalizeH="0" baseline="0" noProof="0" dirty="0">
                <a:ln>
                  <a:noFill/>
                </a:ln>
                <a:solidFill>
                  <a:prstClr val="black"/>
                </a:solidFill>
                <a:effectLst/>
                <a:uLnTx/>
                <a:uFillTx/>
                <a:latin typeface="Arial"/>
                <a:ea typeface="+mn-ea"/>
                <a:cs typeface="Arial"/>
              </a:rPr>
              <a:t>digits  </a:t>
            </a:r>
            <a:r>
              <a:rPr kumimoji="0" sz="2400" b="0" i="0" u="none" strike="noStrike" kern="1200" cap="none" spc="-80" normalizeH="0" baseline="0" noProof="0" dirty="0">
                <a:ln>
                  <a:noFill/>
                </a:ln>
                <a:solidFill>
                  <a:prstClr val="black"/>
                </a:solidFill>
                <a:effectLst/>
                <a:uLnTx/>
                <a:uFillTx/>
                <a:latin typeface="Arial"/>
                <a:ea typeface="+mn-ea"/>
                <a:cs typeface="Arial"/>
              </a:rPr>
              <a:t>when </a:t>
            </a:r>
            <a:r>
              <a:rPr kumimoji="0" sz="2400" b="0" i="0" u="none" strike="noStrike" kern="1200" cap="none" spc="-170" normalizeH="0" baseline="0" noProof="0" dirty="0">
                <a:ln>
                  <a:noFill/>
                </a:ln>
                <a:solidFill>
                  <a:prstClr val="black"/>
                </a:solidFill>
                <a:effectLst/>
                <a:uLnTx/>
                <a:uFillTx/>
                <a:latin typeface="Arial"/>
                <a:ea typeface="+mn-ea"/>
                <a:cs typeface="Arial"/>
              </a:rPr>
              <a:t>asked </a:t>
            </a:r>
            <a:r>
              <a:rPr kumimoji="0" sz="2400" b="0" i="0" u="none" strike="noStrike" kern="1200" cap="none" spc="20" normalizeH="0" baseline="0" noProof="0" dirty="0">
                <a:ln>
                  <a:noFill/>
                </a:ln>
                <a:solidFill>
                  <a:prstClr val="black"/>
                </a:solidFill>
                <a:effectLst/>
                <a:uLnTx/>
                <a:uFillTx/>
                <a:latin typeface="Arial"/>
                <a:ea typeface="+mn-ea"/>
                <a:cs typeface="Arial"/>
              </a:rPr>
              <a:t>to </a:t>
            </a:r>
            <a:r>
              <a:rPr kumimoji="0" sz="2400" b="0" i="0" u="none" strike="noStrike" kern="1200" cap="none" spc="-150" normalizeH="0" baseline="0" noProof="0" dirty="0">
                <a:ln>
                  <a:noFill/>
                </a:ln>
                <a:solidFill>
                  <a:prstClr val="black"/>
                </a:solidFill>
                <a:effectLst/>
                <a:uLnTx/>
                <a:uFillTx/>
                <a:latin typeface="Arial"/>
                <a:ea typeface="+mn-ea"/>
                <a:cs typeface="Arial"/>
              </a:rPr>
              <a:t>make </a:t>
            </a:r>
            <a:r>
              <a:rPr kumimoji="0" sz="2400" b="0" i="0" u="none" strike="noStrike" kern="1200" cap="none" spc="-190" normalizeH="0" baseline="0" noProof="0" dirty="0">
                <a:ln>
                  <a:noFill/>
                </a:ln>
                <a:solidFill>
                  <a:prstClr val="black"/>
                </a:solidFill>
                <a:effectLst/>
                <a:uLnTx/>
                <a:uFillTx/>
                <a:latin typeface="Arial"/>
                <a:ea typeface="+mn-ea"/>
                <a:cs typeface="Arial"/>
              </a:rPr>
              <a:t>a</a:t>
            </a:r>
            <a:r>
              <a:rPr kumimoji="0" sz="2400" b="0" i="0" u="none" strike="noStrike" kern="1200" cap="none" spc="-30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fist.</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5334000" y="914409"/>
            <a:ext cx="3300343" cy="229870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6390650" y="915801"/>
            <a:ext cx="171450" cy="610235"/>
          </a:xfrm>
          <a:custGeom>
            <a:avLst/>
            <a:gdLst/>
            <a:ahLst/>
            <a:cxnLst/>
            <a:rect l="l" t="t" r="r" b="b"/>
            <a:pathLst>
              <a:path w="171450" h="610235">
                <a:moveTo>
                  <a:pt x="0" y="437875"/>
                </a:moveTo>
                <a:lnTo>
                  <a:pt x="84825" y="609721"/>
                </a:lnTo>
                <a:lnTo>
                  <a:pt x="157100" y="467106"/>
                </a:lnTo>
                <a:lnTo>
                  <a:pt x="114025" y="467106"/>
                </a:lnTo>
                <a:lnTo>
                  <a:pt x="56875" y="466709"/>
                </a:lnTo>
                <a:lnTo>
                  <a:pt x="57032" y="438179"/>
                </a:lnTo>
                <a:lnTo>
                  <a:pt x="0" y="437875"/>
                </a:lnTo>
                <a:close/>
              </a:path>
              <a:path w="171450" h="610235">
                <a:moveTo>
                  <a:pt x="57032" y="438179"/>
                </a:moveTo>
                <a:lnTo>
                  <a:pt x="56875" y="466709"/>
                </a:lnTo>
                <a:lnTo>
                  <a:pt x="114025" y="467106"/>
                </a:lnTo>
                <a:lnTo>
                  <a:pt x="114182" y="438484"/>
                </a:lnTo>
                <a:lnTo>
                  <a:pt x="57032" y="438179"/>
                </a:lnTo>
                <a:close/>
              </a:path>
              <a:path w="171450" h="610235">
                <a:moveTo>
                  <a:pt x="114182" y="438484"/>
                </a:moveTo>
                <a:lnTo>
                  <a:pt x="114025" y="467106"/>
                </a:lnTo>
                <a:lnTo>
                  <a:pt x="157100" y="467106"/>
                </a:lnTo>
                <a:lnTo>
                  <a:pt x="171450" y="438790"/>
                </a:lnTo>
                <a:lnTo>
                  <a:pt x="114182" y="438484"/>
                </a:lnTo>
                <a:close/>
              </a:path>
              <a:path w="171450" h="610235">
                <a:moveTo>
                  <a:pt x="59436" y="0"/>
                </a:moveTo>
                <a:lnTo>
                  <a:pt x="57032" y="438179"/>
                </a:lnTo>
                <a:lnTo>
                  <a:pt x="114182" y="438484"/>
                </a:lnTo>
                <a:lnTo>
                  <a:pt x="116586" y="365"/>
                </a:lnTo>
                <a:lnTo>
                  <a:pt x="59436"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5334000" y="3276600"/>
            <a:ext cx="3222605" cy="29718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5329184" y="3271835"/>
            <a:ext cx="3310254" cy="2981325"/>
          </a:xfrm>
          <a:custGeom>
            <a:avLst/>
            <a:gdLst/>
            <a:ahLst/>
            <a:cxnLst/>
            <a:rect l="l" t="t" r="r" b="b"/>
            <a:pathLst>
              <a:path w="3310254" h="2981325">
                <a:moveTo>
                  <a:pt x="0" y="2981324"/>
                </a:moveTo>
                <a:lnTo>
                  <a:pt x="3310006" y="2981324"/>
                </a:lnTo>
                <a:lnTo>
                  <a:pt x="3310006" y="0"/>
                </a:lnTo>
                <a:lnTo>
                  <a:pt x="0" y="0"/>
                </a:lnTo>
                <a:lnTo>
                  <a:pt x="0" y="2981324"/>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p:nvPr/>
        </p:nvSpPr>
        <p:spPr>
          <a:xfrm>
            <a:off x="6252214" y="121406"/>
            <a:ext cx="939165" cy="739140"/>
          </a:xfrm>
          <a:prstGeom prst="rect">
            <a:avLst/>
          </a:prstGeom>
        </p:spPr>
        <p:txBody>
          <a:bodyPr vert="horz" wrap="square" lIns="0" tIns="65405" rIns="0" bIns="0" rtlCol="0">
            <a:spAutoFit/>
          </a:bodyPr>
          <a:lstStyle/>
          <a:p>
            <a:pPr marL="12700" marR="5080" lvl="0" indent="0" algn="l" defTabSz="914400" rtl="0" eaLnBrk="1" fontAlgn="auto" latinLnBrk="0" hangingPunct="1">
              <a:lnSpc>
                <a:spcPts val="1730"/>
              </a:lnSpc>
              <a:spcBef>
                <a:spcPts val="515"/>
              </a:spcBef>
              <a:spcAft>
                <a:spcPts val="0"/>
              </a:spcAft>
              <a:buClrTx/>
              <a:buSzTx/>
              <a:buFontTx/>
              <a:buNone/>
              <a:tabLst/>
              <a:defRPr/>
            </a:pPr>
            <a:r>
              <a:rPr kumimoji="0" sz="1800" b="0" i="0" u="none" strike="noStrike" kern="1200" cap="none" spc="-95" normalizeH="0" baseline="0" noProof="0" dirty="0">
                <a:ln>
                  <a:noFill/>
                </a:ln>
                <a:solidFill>
                  <a:prstClr val="black"/>
                </a:solidFill>
                <a:effectLst/>
                <a:uLnTx/>
                <a:uFillTx/>
                <a:latin typeface="Arial"/>
                <a:ea typeface="+mn-ea"/>
                <a:cs typeface="Arial"/>
              </a:rPr>
              <a:t>Wasting  </a:t>
            </a:r>
            <a:r>
              <a:rPr kumimoji="0" sz="1800" b="0" i="0" u="none" strike="noStrike" kern="1200" cap="none" spc="-5" normalizeH="0" baseline="0" noProof="0" dirty="0">
                <a:ln>
                  <a:noFill/>
                </a:ln>
                <a:solidFill>
                  <a:prstClr val="black"/>
                </a:solidFill>
                <a:effectLst/>
                <a:uLnTx/>
                <a:uFillTx/>
                <a:latin typeface="Arial"/>
                <a:ea typeface="+mn-ea"/>
                <a:cs typeface="Arial"/>
              </a:rPr>
              <a:t>of </a:t>
            </a:r>
            <a:r>
              <a:rPr kumimoji="0" sz="1800" b="0" i="0" u="none" strike="noStrike" kern="1200" cap="none" spc="-40" normalizeH="0" baseline="0" noProof="0" dirty="0">
                <a:ln>
                  <a:noFill/>
                </a:ln>
                <a:solidFill>
                  <a:prstClr val="black"/>
                </a:solidFill>
                <a:effectLst/>
                <a:uLnTx/>
                <a:uFillTx/>
                <a:latin typeface="Arial"/>
                <a:ea typeface="+mn-ea"/>
                <a:cs typeface="Arial"/>
              </a:rPr>
              <a:t>thenar  </a:t>
            </a:r>
            <a:r>
              <a:rPr kumimoji="0" sz="1800" b="0" i="0" u="none" strike="noStrike" kern="1200" cap="none" spc="-55" normalizeH="0" baseline="0" noProof="0" dirty="0">
                <a:ln>
                  <a:noFill/>
                </a:ln>
                <a:solidFill>
                  <a:prstClr val="black"/>
                </a:solidFill>
                <a:effectLst/>
                <a:uLnTx/>
                <a:uFillTx/>
                <a:latin typeface="Arial"/>
                <a:ea typeface="+mn-ea"/>
                <a:cs typeface="Arial"/>
              </a:rPr>
              <a:t>emi</a:t>
            </a:r>
            <a:r>
              <a:rPr kumimoji="0" sz="1800" b="0" i="0" u="none" strike="noStrike" kern="1200" cap="none" spc="-90" normalizeH="0" baseline="0" noProof="0" dirty="0">
                <a:ln>
                  <a:noFill/>
                </a:ln>
                <a:solidFill>
                  <a:prstClr val="black"/>
                </a:solidFill>
                <a:effectLst/>
                <a:uLnTx/>
                <a:uFillTx/>
                <a:latin typeface="Arial"/>
                <a:ea typeface="+mn-ea"/>
                <a:cs typeface="Arial"/>
              </a:rPr>
              <a:t>n</a:t>
            </a:r>
            <a:r>
              <a:rPr kumimoji="0" sz="1800" b="0" i="0" u="none" strike="noStrike" kern="1200" cap="none" spc="-85" normalizeH="0" baseline="0" noProof="0" dirty="0">
                <a:ln>
                  <a:noFill/>
                </a:ln>
                <a:solidFill>
                  <a:prstClr val="black"/>
                </a:solidFill>
                <a:effectLst/>
                <a:uLnTx/>
                <a:uFillTx/>
                <a:latin typeface="Arial"/>
                <a:ea typeface="+mn-ea"/>
                <a:cs typeface="Arial"/>
              </a:rPr>
              <a:t>e</a:t>
            </a:r>
            <a:r>
              <a:rPr kumimoji="0" sz="1800" b="0" i="0" u="none" strike="noStrike" kern="1200" cap="none" spc="-105" normalizeH="0" baseline="0" noProof="0" dirty="0">
                <a:ln>
                  <a:noFill/>
                </a:ln>
                <a:solidFill>
                  <a:prstClr val="black"/>
                </a:solidFill>
                <a:effectLst/>
                <a:uLnTx/>
                <a:uFillTx/>
                <a:latin typeface="Arial"/>
                <a:ea typeface="+mn-ea"/>
                <a:cs typeface="Arial"/>
              </a:rPr>
              <a:t>nce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p:nvPr/>
        </p:nvSpPr>
        <p:spPr>
          <a:xfrm>
            <a:off x="6477000" y="2719334"/>
            <a:ext cx="247528" cy="17626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txBox="1"/>
          <p:nvPr/>
        </p:nvSpPr>
        <p:spPr>
          <a:xfrm>
            <a:off x="5329184" y="909587"/>
            <a:ext cx="3310254" cy="2308225"/>
          </a:xfrm>
          <a:prstGeom prst="rect">
            <a:avLst/>
          </a:prstGeom>
          <a:ln w="9524">
            <a:solidFill>
              <a:srgbClr val="1F487C"/>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Times New Roman"/>
              <a:ea typeface="+mn-ea"/>
              <a:cs typeface="Times New Roman"/>
            </a:endParaRPr>
          </a:p>
          <a:p>
            <a:pPr marL="9652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Ulnar</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deviation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8516314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228530"/>
            <a:ext cx="4343400" cy="5748655"/>
          </a:xfrm>
          <a:custGeom>
            <a:avLst/>
            <a:gdLst/>
            <a:ahLst/>
            <a:cxnLst/>
            <a:rect l="l" t="t" r="r" b="b"/>
            <a:pathLst>
              <a:path w="4343400" h="5748655">
                <a:moveTo>
                  <a:pt x="0" y="5748405"/>
                </a:moveTo>
                <a:lnTo>
                  <a:pt x="4343399" y="5748405"/>
                </a:lnTo>
                <a:lnTo>
                  <a:pt x="4343399" y="0"/>
                </a:lnTo>
                <a:lnTo>
                  <a:pt x="0" y="0"/>
                </a:lnTo>
                <a:lnTo>
                  <a:pt x="0" y="5748405"/>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307340" y="238754"/>
            <a:ext cx="4160520" cy="5431155"/>
          </a:xfrm>
          <a:prstGeom prst="rect">
            <a:avLst/>
          </a:prstGeom>
        </p:spPr>
        <p:txBody>
          <a:bodyPr vert="horz" wrap="square" lIns="0" tIns="8255" rIns="0" bIns="0" rtlCol="0">
            <a:spAutoFit/>
          </a:bodyPr>
          <a:lstStyle/>
          <a:p>
            <a:pPr marL="355600" marR="612775" lvl="0" indent="-342900" algn="l" defTabSz="914400" rtl="0" eaLnBrk="1" fontAlgn="auto" latinLnBrk="0" hangingPunct="1">
              <a:lnSpc>
                <a:spcPct val="100899"/>
              </a:lnSpc>
              <a:spcBef>
                <a:spcPts val="65"/>
              </a:spcBef>
              <a:spcAft>
                <a:spcPts val="0"/>
              </a:spcAft>
              <a:buClrTx/>
              <a:buSzTx/>
              <a:buFontTx/>
              <a:buChar char="•"/>
              <a:tabLst>
                <a:tab pos="354965" algn="l"/>
                <a:tab pos="355600" algn="l"/>
              </a:tabLst>
              <a:defRPr/>
            </a:pPr>
            <a:r>
              <a:rPr kumimoji="0" sz="2800" b="0" i="0" u="none" strike="noStrike" kern="1200" cap="none" spc="-195" normalizeH="0" baseline="0" noProof="0" dirty="0">
                <a:ln>
                  <a:noFill/>
                </a:ln>
                <a:solidFill>
                  <a:srgbClr val="FF0000"/>
                </a:solidFill>
                <a:effectLst/>
                <a:uLnTx/>
                <a:uFillTx/>
                <a:latin typeface="Arial"/>
                <a:ea typeface="+mn-ea"/>
                <a:cs typeface="Arial"/>
              </a:rPr>
              <a:t>Sensory </a:t>
            </a:r>
            <a:r>
              <a:rPr kumimoji="0" sz="2800" b="0" i="0" u="none" strike="noStrike" kern="1200" cap="none" spc="-140" normalizeH="0" baseline="0" noProof="0" dirty="0">
                <a:ln>
                  <a:noFill/>
                </a:ln>
                <a:solidFill>
                  <a:srgbClr val="FF0000"/>
                </a:solidFill>
                <a:effectLst/>
                <a:uLnTx/>
                <a:uFillTx/>
                <a:latin typeface="Arial"/>
                <a:ea typeface="+mn-ea"/>
                <a:cs typeface="Arial"/>
              </a:rPr>
              <a:t>Effects: </a:t>
            </a:r>
            <a:r>
              <a:rPr kumimoji="0" sz="2400" b="0" i="0" u="none" strike="noStrike" kern="1200" cap="none" spc="-235" normalizeH="0" baseline="0" noProof="0" dirty="0">
                <a:ln>
                  <a:noFill/>
                </a:ln>
                <a:solidFill>
                  <a:prstClr val="black"/>
                </a:solidFill>
                <a:effectLst/>
                <a:uLnTx/>
                <a:uFillTx/>
                <a:latin typeface="Arial"/>
                <a:ea typeface="+mn-ea"/>
                <a:cs typeface="Arial"/>
              </a:rPr>
              <a:t>Loss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110" normalizeH="0" baseline="0" noProof="0" dirty="0">
                <a:ln>
                  <a:noFill/>
                </a:ln>
                <a:solidFill>
                  <a:prstClr val="black"/>
                </a:solidFill>
                <a:effectLst/>
                <a:uLnTx/>
                <a:uFillTx/>
                <a:latin typeface="Arial"/>
                <a:ea typeface="+mn-ea"/>
                <a:cs typeface="Arial"/>
              </a:rPr>
              <a:t>sensation</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from:</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575"/>
              </a:spcBef>
              <a:spcAft>
                <a:spcPts val="0"/>
              </a:spcAft>
              <a:buClrTx/>
              <a:buSzTx/>
              <a:buFontTx/>
              <a:buChar char="•"/>
              <a:tabLst>
                <a:tab pos="756285" algn="l"/>
                <a:tab pos="756920" algn="l"/>
              </a:tabLst>
              <a:defRPr/>
            </a:pPr>
            <a:r>
              <a:rPr kumimoji="0" sz="2400" b="0" i="0" u="none" strike="noStrike" kern="1200" cap="none" spc="-175" normalizeH="0" baseline="0" noProof="0" dirty="0">
                <a:ln>
                  <a:noFill/>
                </a:ln>
                <a:solidFill>
                  <a:prstClr val="black"/>
                </a:solidFill>
                <a:effectLst/>
                <a:uLnTx/>
                <a:uFillTx/>
                <a:latin typeface="Arial"/>
                <a:ea typeface="+mn-ea"/>
                <a:cs typeface="Arial"/>
              </a:rPr>
              <a:t>The </a:t>
            </a:r>
            <a:r>
              <a:rPr kumimoji="0" sz="2400" b="0" i="0" u="none" strike="noStrike" kern="1200" cap="none" spc="-70" normalizeH="0" baseline="0" noProof="0" dirty="0">
                <a:ln>
                  <a:noFill/>
                </a:ln>
                <a:solidFill>
                  <a:prstClr val="black"/>
                </a:solidFill>
                <a:effectLst/>
                <a:uLnTx/>
                <a:uFillTx/>
                <a:latin typeface="Arial"/>
                <a:ea typeface="+mn-ea"/>
                <a:cs typeface="Arial"/>
              </a:rPr>
              <a:t>radial </a:t>
            </a:r>
            <a:r>
              <a:rPr kumimoji="0" sz="2400" b="0" i="0" u="none" strike="noStrike" kern="1200" cap="none" spc="-120" normalizeH="0" baseline="0" noProof="0" dirty="0">
                <a:ln>
                  <a:noFill/>
                </a:ln>
                <a:solidFill>
                  <a:prstClr val="black"/>
                </a:solidFill>
                <a:effectLst/>
                <a:uLnTx/>
                <a:uFillTx/>
                <a:latin typeface="Arial"/>
                <a:ea typeface="+mn-ea"/>
                <a:cs typeface="Arial"/>
              </a:rPr>
              <a:t>side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a:t>
            </a:r>
            <a:r>
              <a:rPr kumimoji="0" sz="2400" b="0" i="0" u="none" strike="noStrike" kern="1200" cap="none" spc="-320"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palm</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5080" lvl="1" indent="-286385" algn="l" defTabSz="914400" rtl="0" eaLnBrk="1" fontAlgn="auto" latinLnBrk="0" hangingPunct="1">
              <a:lnSpc>
                <a:spcPct val="100000"/>
              </a:lnSpc>
              <a:spcBef>
                <a:spcPts val="575"/>
              </a:spcBef>
              <a:spcAft>
                <a:spcPts val="0"/>
              </a:spcAft>
              <a:buClrTx/>
              <a:buSzTx/>
              <a:buFontTx/>
              <a:buChar char="•"/>
              <a:tabLst>
                <a:tab pos="756285" algn="l"/>
                <a:tab pos="756920" algn="l"/>
              </a:tabLst>
              <a:defRPr/>
            </a:pPr>
            <a:r>
              <a:rPr kumimoji="0" sz="2400" b="0" i="0" u="none" strike="noStrike" kern="1200" cap="none" spc="-135" normalizeH="0" baseline="0" noProof="0" dirty="0">
                <a:ln>
                  <a:noFill/>
                </a:ln>
                <a:solidFill>
                  <a:prstClr val="black"/>
                </a:solidFill>
                <a:effectLst/>
                <a:uLnTx/>
                <a:uFillTx/>
                <a:latin typeface="Arial"/>
                <a:ea typeface="+mn-ea"/>
                <a:cs typeface="Arial"/>
              </a:rPr>
              <a:t>Palmar </a:t>
            </a:r>
            <a:r>
              <a:rPr kumimoji="0" sz="2400" b="0" i="0" u="none" strike="noStrike" kern="1200" cap="none" spc="-120" normalizeH="0" baseline="0" noProof="0" dirty="0">
                <a:ln>
                  <a:noFill/>
                </a:ln>
                <a:solidFill>
                  <a:prstClr val="black"/>
                </a:solidFill>
                <a:effectLst/>
                <a:uLnTx/>
                <a:uFillTx/>
                <a:latin typeface="Arial"/>
                <a:ea typeface="+mn-ea"/>
                <a:cs typeface="Arial"/>
              </a:rPr>
              <a:t>aspect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a:t>
            </a:r>
            <a:r>
              <a:rPr kumimoji="0" sz="2400" b="0" i="0" u="none" strike="noStrike" kern="1200" cap="none" spc="-330" normalizeH="0" baseline="0" noProof="0" dirty="0">
                <a:ln>
                  <a:noFill/>
                </a:ln>
                <a:solidFill>
                  <a:prstClr val="black"/>
                </a:solidFill>
                <a:effectLst/>
                <a:uLnTx/>
                <a:uFillTx/>
                <a:latin typeface="Arial"/>
                <a:ea typeface="+mn-ea"/>
                <a:cs typeface="Arial"/>
              </a:rPr>
              <a:t> </a:t>
            </a:r>
            <a:r>
              <a:rPr kumimoji="0" sz="2400" b="0" i="0" u="none" strike="noStrike" kern="1200" cap="none" spc="-60" normalizeH="0" baseline="0" noProof="0" dirty="0">
                <a:ln>
                  <a:noFill/>
                </a:ln>
                <a:solidFill>
                  <a:prstClr val="black"/>
                </a:solidFill>
                <a:effectLst/>
                <a:uLnTx/>
                <a:uFillTx/>
                <a:latin typeface="Arial"/>
                <a:ea typeface="+mn-ea"/>
                <a:cs typeface="Arial"/>
              </a:rPr>
              <a:t>lateral  </a:t>
            </a:r>
            <a:r>
              <a:rPr kumimoji="0" sz="2400" b="0" i="0" u="none" strike="noStrike" kern="1200" cap="none" spc="-254" normalizeH="0" baseline="0" noProof="0" dirty="0">
                <a:ln>
                  <a:noFill/>
                </a:ln>
                <a:solidFill>
                  <a:prstClr val="black"/>
                </a:solidFill>
                <a:effectLst/>
                <a:uLnTx/>
                <a:uFillTx/>
                <a:latin typeface="Arial"/>
                <a:ea typeface="+mn-ea"/>
                <a:cs typeface="Arial"/>
              </a:rPr>
              <a:t>3½</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415925" lvl="1" indent="-286385" algn="just" defTabSz="914400" rtl="0" eaLnBrk="1" fontAlgn="auto" latinLnBrk="0" hangingPunct="1">
              <a:lnSpc>
                <a:spcPct val="100000"/>
              </a:lnSpc>
              <a:spcBef>
                <a:spcPts val="580"/>
              </a:spcBef>
              <a:spcAft>
                <a:spcPts val="0"/>
              </a:spcAft>
              <a:buClrTx/>
              <a:buSzTx/>
              <a:buFontTx/>
              <a:buChar char="•"/>
              <a:tabLst>
                <a:tab pos="756920" algn="l"/>
              </a:tabLst>
              <a:defRPr/>
            </a:pPr>
            <a:r>
              <a:rPr kumimoji="0" sz="2400" b="0" i="0" u="none" strike="noStrike" kern="1200" cap="none" spc="-100" normalizeH="0" baseline="0" noProof="0" dirty="0">
                <a:ln>
                  <a:noFill/>
                </a:ln>
                <a:solidFill>
                  <a:prstClr val="black"/>
                </a:solidFill>
                <a:effectLst/>
                <a:uLnTx/>
                <a:uFillTx/>
                <a:latin typeface="Arial"/>
                <a:ea typeface="+mn-ea"/>
                <a:cs typeface="Arial"/>
              </a:rPr>
              <a:t>Distal </a:t>
            </a:r>
            <a:r>
              <a:rPr kumimoji="0" sz="2400" b="0" i="0" u="none" strike="noStrike" kern="1200" cap="none" spc="-25" normalizeH="0" baseline="0" noProof="0" dirty="0">
                <a:ln>
                  <a:noFill/>
                </a:ln>
                <a:solidFill>
                  <a:prstClr val="black"/>
                </a:solidFill>
                <a:effectLst/>
                <a:uLnTx/>
                <a:uFillTx/>
                <a:latin typeface="Arial"/>
                <a:ea typeface="+mn-ea"/>
                <a:cs typeface="Arial"/>
              </a:rPr>
              <a:t>part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105" normalizeH="0" baseline="0" noProof="0" dirty="0">
                <a:ln>
                  <a:noFill/>
                </a:ln>
                <a:solidFill>
                  <a:prstClr val="black"/>
                </a:solidFill>
                <a:effectLst/>
                <a:uLnTx/>
                <a:uFillTx/>
                <a:latin typeface="Arial"/>
                <a:ea typeface="+mn-ea"/>
                <a:cs typeface="Arial"/>
              </a:rPr>
              <a:t>dorsal  </a:t>
            </a:r>
            <a:r>
              <a:rPr kumimoji="0" sz="2400" b="0" i="0" u="none" strike="noStrike" kern="1200" cap="none" spc="-120" normalizeH="0" baseline="0" noProof="0" dirty="0">
                <a:ln>
                  <a:noFill/>
                </a:ln>
                <a:solidFill>
                  <a:prstClr val="black"/>
                </a:solidFill>
                <a:effectLst/>
                <a:uLnTx/>
                <a:uFillTx/>
                <a:latin typeface="Arial"/>
                <a:ea typeface="+mn-ea"/>
                <a:cs typeface="Arial"/>
              </a:rPr>
              <a:t>surface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60" normalizeH="0" baseline="0" noProof="0" dirty="0">
                <a:ln>
                  <a:noFill/>
                </a:ln>
                <a:solidFill>
                  <a:prstClr val="black"/>
                </a:solidFill>
                <a:effectLst/>
                <a:uLnTx/>
                <a:uFillTx/>
                <a:latin typeface="Arial"/>
                <a:ea typeface="+mn-ea"/>
                <a:cs typeface="Arial"/>
              </a:rPr>
              <a:t>lateral</a:t>
            </a:r>
            <a:r>
              <a:rPr kumimoji="0" sz="2400" b="0" i="0" u="none" strike="noStrike" kern="1200" cap="none" spc="-400" normalizeH="0" baseline="0" noProof="0" dirty="0">
                <a:ln>
                  <a:noFill/>
                </a:ln>
                <a:solidFill>
                  <a:prstClr val="black"/>
                </a:solidFill>
                <a:effectLst/>
                <a:uLnTx/>
                <a:uFillTx/>
                <a:latin typeface="Arial"/>
                <a:ea typeface="+mn-ea"/>
                <a:cs typeface="Arial"/>
              </a:rPr>
              <a:t> </a:t>
            </a:r>
            <a:r>
              <a:rPr kumimoji="0" sz="2400" b="0" i="0" u="none" strike="noStrike" kern="1200" cap="none" spc="-254" normalizeH="0" baseline="0" noProof="0" dirty="0">
                <a:ln>
                  <a:noFill/>
                </a:ln>
                <a:solidFill>
                  <a:prstClr val="black"/>
                </a:solidFill>
                <a:effectLst/>
                <a:uLnTx/>
                <a:uFillTx/>
                <a:latin typeface="Arial"/>
                <a:ea typeface="+mn-ea"/>
                <a:cs typeface="Arial"/>
              </a:rPr>
              <a:t>3½  </a:t>
            </a:r>
            <a:r>
              <a:rPr kumimoji="0" sz="2400" b="0" i="0" u="none" strike="noStrike" kern="1200" cap="none" spc="-95"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645"/>
              </a:spcBef>
              <a:spcAft>
                <a:spcPts val="0"/>
              </a:spcAft>
              <a:buClrTx/>
              <a:buSzTx/>
              <a:buFontTx/>
              <a:buChar char="•"/>
              <a:tabLst>
                <a:tab pos="354965" algn="l"/>
                <a:tab pos="355600" algn="l"/>
              </a:tabLst>
              <a:defRPr/>
            </a:pPr>
            <a:r>
              <a:rPr kumimoji="0" sz="2800" b="0" i="0" u="none" strike="noStrike" kern="1200" cap="none" spc="-145" normalizeH="0" baseline="0" noProof="0" dirty="0">
                <a:ln>
                  <a:noFill/>
                </a:ln>
                <a:solidFill>
                  <a:srgbClr val="FF0000"/>
                </a:solidFill>
                <a:effectLst/>
                <a:uLnTx/>
                <a:uFillTx/>
                <a:latin typeface="Arial"/>
                <a:ea typeface="+mn-ea"/>
                <a:cs typeface="Arial"/>
              </a:rPr>
              <a:t>Trophic</a:t>
            </a:r>
            <a:r>
              <a:rPr kumimoji="0" sz="2800" b="0" i="0" u="none" strike="noStrike" kern="1200" cap="none" spc="-125" normalizeH="0" baseline="0" noProof="0" dirty="0">
                <a:ln>
                  <a:noFill/>
                </a:ln>
                <a:solidFill>
                  <a:srgbClr val="FF0000"/>
                </a:solidFill>
                <a:effectLst/>
                <a:uLnTx/>
                <a:uFillTx/>
                <a:latin typeface="Arial"/>
                <a:ea typeface="+mn-ea"/>
                <a:cs typeface="Arial"/>
              </a:rPr>
              <a:t> </a:t>
            </a:r>
            <a:r>
              <a:rPr kumimoji="0" sz="2800" b="0" i="0" u="none" strike="noStrike" kern="1200" cap="none" spc="-215" normalizeH="0" baseline="0" noProof="0" dirty="0">
                <a:ln>
                  <a:noFill/>
                </a:ln>
                <a:solidFill>
                  <a:srgbClr val="FF0000"/>
                </a:solidFill>
                <a:effectLst/>
                <a:uLnTx/>
                <a:uFillTx/>
                <a:latin typeface="Arial"/>
                <a:ea typeface="+mn-ea"/>
                <a:cs typeface="Arial"/>
              </a:rPr>
              <a:t>Changes: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605"/>
              </a:spcBef>
              <a:spcAft>
                <a:spcPts val="0"/>
              </a:spcAft>
              <a:buClrTx/>
              <a:buSzTx/>
              <a:buFontTx/>
              <a:buChar char="•"/>
              <a:tabLst>
                <a:tab pos="756285" algn="l"/>
                <a:tab pos="756920" algn="l"/>
              </a:tabLst>
              <a:defRPr/>
            </a:pPr>
            <a:r>
              <a:rPr kumimoji="0" sz="2400" b="0" i="0" u="none" strike="noStrike" kern="1200" cap="none" spc="-110" normalizeH="0" baseline="0" noProof="0" dirty="0">
                <a:ln>
                  <a:noFill/>
                </a:ln>
                <a:solidFill>
                  <a:prstClr val="black"/>
                </a:solidFill>
                <a:effectLst/>
                <a:uLnTx/>
                <a:uFillTx/>
                <a:latin typeface="Arial"/>
                <a:ea typeface="+mn-ea"/>
                <a:cs typeface="Arial"/>
              </a:rPr>
              <a:t>Dry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55" normalizeH="0" baseline="0" noProof="0" dirty="0">
                <a:ln>
                  <a:noFill/>
                </a:ln>
                <a:solidFill>
                  <a:prstClr val="black"/>
                </a:solidFill>
                <a:effectLst/>
                <a:uLnTx/>
                <a:uFillTx/>
                <a:latin typeface="Arial"/>
                <a:ea typeface="+mn-ea"/>
                <a:cs typeface="Arial"/>
              </a:rPr>
              <a:t>scaly</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skin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580"/>
              </a:spcBef>
              <a:spcAft>
                <a:spcPts val="0"/>
              </a:spcAft>
              <a:buClrTx/>
              <a:buSzTx/>
              <a:buFontTx/>
              <a:buChar char="•"/>
              <a:tabLst>
                <a:tab pos="756285" algn="l"/>
                <a:tab pos="756920" algn="l"/>
              </a:tabLst>
              <a:defRPr/>
            </a:pPr>
            <a:r>
              <a:rPr kumimoji="0" sz="2400" b="0" i="0" u="none" strike="noStrike" kern="1200" cap="none" spc="-165" normalizeH="0" baseline="0" noProof="0" dirty="0">
                <a:ln>
                  <a:noFill/>
                </a:ln>
                <a:solidFill>
                  <a:prstClr val="black"/>
                </a:solidFill>
                <a:effectLst/>
                <a:uLnTx/>
                <a:uFillTx/>
                <a:latin typeface="Arial"/>
                <a:ea typeface="+mn-ea"/>
                <a:cs typeface="Arial"/>
              </a:rPr>
              <a:t>Easily </a:t>
            </a:r>
            <a:r>
              <a:rPr kumimoji="0" sz="2400" b="0" i="0" u="none" strike="noStrike" kern="1200" cap="none" spc="-120" normalizeH="0" baseline="0" noProof="0" dirty="0">
                <a:ln>
                  <a:noFill/>
                </a:ln>
                <a:solidFill>
                  <a:prstClr val="black"/>
                </a:solidFill>
                <a:effectLst/>
                <a:uLnTx/>
                <a:uFillTx/>
                <a:latin typeface="Arial"/>
                <a:ea typeface="+mn-ea"/>
                <a:cs typeface="Arial"/>
              </a:rPr>
              <a:t>cracking</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100" normalizeH="0" baseline="0" noProof="0" dirty="0">
                <a:ln>
                  <a:noFill/>
                </a:ln>
                <a:solidFill>
                  <a:prstClr val="black"/>
                </a:solidFill>
                <a:effectLst/>
                <a:uLnTx/>
                <a:uFillTx/>
                <a:latin typeface="Arial"/>
                <a:ea typeface="+mn-ea"/>
                <a:cs typeface="Arial"/>
              </a:rPr>
              <a:t>nails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665480" lvl="1" indent="-286385" algn="l" defTabSz="914400" rtl="0" eaLnBrk="1" fontAlgn="auto" latinLnBrk="0" hangingPunct="1">
              <a:lnSpc>
                <a:spcPct val="100000"/>
              </a:lnSpc>
              <a:spcBef>
                <a:spcPts val="575"/>
              </a:spcBef>
              <a:spcAft>
                <a:spcPts val="0"/>
              </a:spcAft>
              <a:buClrTx/>
              <a:buSzTx/>
              <a:buFontTx/>
              <a:buChar char="•"/>
              <a:tabLst>
                <a:tab pos="756285" algn="l"/>
                <a:tab pos="756920" algn="l"/>
              </a:tabLst>
              <a:defRPr/>
            </a:pPr>
            <a:r>
              <a:rPr kumimoji="0" sz="2400" b="0" i="0" u="none" strike="noStrike" kern="1200" cap="none" spc="-80" normalizeH="0" baseline="0" noProof="0" dirty="0">
                <a:ln>
                  <a:noFill/>
                </a:ln>
                <a:solidFill>
                  <a:prstClr val="black"/>
                </a:solidFill>
                <a:effectLst/>
                <a:uLnTx/>
                <a:uFillTx/>
                <a:latin typeface="Arial"/>
                <a:ea typeface="+mn-ea"/>
                <a:cs typeface="Arial"/>
              </a:rPr>
              <a:t>Atrophy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55" normalizeH="0" baseline="0" noProof="0" dirty="0">
                <a:ln>
                  <a:noFill/>
                </a:ln>
                <a:solidFill>
                  <a:prstClr val="black"/>
                </a:solidFill>
                <a:effectLst/>
                <a:uLnTx/>
                <a:uFillTx/>
                <a:latin typeface="Arial"/>
                <a:ea typeface="+mn-ea"/>
                <a:cs typeface="Arial"/>
              </a:rPr>
              <a:t>pulp</a:t>
            </a:r>
            <a:r>
              <a:rPr kumimoji="0" sz="2400" b="0" i="0" u="none" strike="noStrike" kern="1200" cap="none" spc="-44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90"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4724400" y="246326"/>
            <a:ext cx="4191000" cy="573060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719584" y="223906"/>
            <a:ext cx="4201160" cy="5758180"/>
          </a:xfrm>
          <a:custGeom>
            <a:avLst/>
            <a:gdLst/>
            <a:ahLst/>
            <a:cxnLst/>
            <a:rect l="l" t="t" r="r" b="b"/>
            <a:pathLst>
              <a:path w="4201159" h="5758180">
                <a:moveTo>
                  <a:pt x="0" y="5757793"/>
                </a:moveTo>
                <a:lnTo>
                  <a:pt x="4200540" y="5757793"/>
                </a:lnTo>
                <a:lnTo>
                  <a:pt x="4200540" y="0"/>
                </a:lnTo>
                <a:lnTo>
                  <a:pt x="0" y="0"/>
                </a:lnTo>
                <a:lnTo>
                  <a:pt x="0" y="5757793"/>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690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a:xfrm>
            <a:off x="535940" y="1509941"/>
            <a:ext cx="8072119" cy="4739759"/>
          </a:xfrm>
        </p:spPr>
        <p:txBody>
          <a:bodyPr/>
          <a:lstStyle/>
          <a:p>
            <a:r>
              <a:rPr lang="en-US" sz="2800" dirty="0" smtClean="0"/>
              <a:t>Q 1.Regarding </a:t>
            </a:r>
            <a:r>
              <a:rPr lang="en-US" sz="2800" dirty="0"/>
              <a:t>the median nerve, all are correct EXCEPT: </a:t>
            </a:r>
            <a:endParaRPr lang="en-US" sz="2800" dirty="0" smtClean="0"/>
          </a:p>
          <a:p>
            <a:pPr marL="342900" indent="-342900">
              <a:buAutoNum type="alphaLcPeriod"/>
            </a:pPr>
            <a:r>
              <a:rPr lang="en-US" sz="2800" dirty="0" smtClean="0"/>
              <a:t>Arises </a:t>
            </a:r>
            <a:r>
              <a:rPr lang="en-US" sz="2800" dirty="0"/>
              <a:t>from both the medial and lateral cords of the brachial plexus</a:t>
            </a:r>
            <a:r>
              <a:rPr lang="en-US" sz="2800" dirty="0" smtClean="0"/>
              <a:t>.</a:t>
            </a:r>
          </a:p>
          <a:p>
            <a:pPr marL="342900" indent="-342900">
              <a:buAutoNum type="alphaLcPeriod"/>
            </a:pPr>
            <a:r>
              <a:rPr lang="en-US" sz="2800" dirty="0" smtClean="0"/>
              <a:t>It </a:t>
            </a:r>
            <a:r>
              <a:rPr lang="en-US" sz="2800" dirty="0"/>
              <a:t>crosses the brachial artery at the insertion of the coracobrachialis. </a:t>
            </a:r>
            <a:endParaRPr lang="en-US" sz="2800" dirty="0" smtClean="0"/>
          </a:p>
          <a:p>
            <a:pPr marL="342900" indent="-342900">
              <a:buAutoNum type="alphaLcPeriod"/>
            </a:pPr>
            <a:r>
              <a:rPr lang="en-US" sz="2800" dirty="0" smtClean="0"/>
              <a:t>In </a:t>
            </a:r>
            <a:r>
              <a:rPr lang="en-US" sz="2800" dirty="0"/>
              <a:t>the cubital fossa, it lies lateral to the brachial artery. </a:t>
            </a:r>
            <a:endParaRPr lang="en-US" sz="2800" dirty="0" smtClean="0"/>
          </a:p>
          <a:p>
            <a:pPr marL="342900" indent="-342900">
              <a:buAutoNum type="alphaLcPeriod"/>
            </a:pPr>
            <a:r>
              <a:rPr lang="en-US" sz="2800" dirty="0" smtClean="0"/>
              <a:t>It </a:t>
            </a:r>
            <a:r>
              <a:rPr lang="en-US" sz="2800" dirty="0"/>
              <a:t>enters the hand in the carpal tunnel</a:t>
            </a:r>
            <a:r>
              <a:rPr lang="en-US" sz="2800" dirty="0" smtClean="0"/>
              <a:t>.</a:t>
            </a:r>
          </a:p>
          <a:p>
            <a:pPr marL="342900" indent="-342900">
              <a:buAutoNum type="alphaLcPeriod"/>
            </a:pPr>
            <a:r>
              <a:rPr lang="en-US" sz="2800" dirty="0" smtClean="0"/>
              <a:t>Injury </a:t>
            </a:r>
            <a:r>
              <a:rPr lang="en-US" sz="2800" dirty="0"/>
              <a:t>of the nerve causes ape-like hand. </a:t>
            </a:r>
            <a:endParaRPr lang="en-US" sz="2800" dirty="0" smtClean="0"/>
          </a:p>
          <a:p>
            <a:r>
              <a:rPr lang="en-US" sz="2800" dirty="0" smtClean="0"/>
              <a:t>Answer </a:t>
            </a:r>
            <a:r>
              <a:rPr lang="en-US" sz="2800" dirty="0"/>
              <a:t>c</a:t>
            </a:r>
            <a:endParaRPr lang="en-IN" sz="2800" dirty="0"/>
          </a:p>
        </p:txBody>
      </p:sp>
    </p:spTree>
    <p:extLst>
      <p:ext uri="{BB962C8B-B14F-4D97-AF65-F5344CB8AC3E}">
        <p14:creationId xmlns:p14="http://schemas.microsoft.com/office/powerpoint/2010/main" val="24926999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990600"/>
            <a:ext cx="8458200" cy="5638800"/>
          </a:xfrm>
          <a:custGeom>
            <a:avLst/>
            <a:gdLst/>
            <a:ahLst/>
            <a:cxnLst/>
            <a:rect l="l" t="t" r="r" b="b"/>
            <a:pathLst>
              <a:path w="8458200" h="5638800">
                <a:moveTo>
                  <a:pt x="0" y="5638799"/>
                </a:moveTo>
                <a:lnTo>
                  <a:pt x="8458199" y="5638799"/>
                </a:lnTo>
                <a:lnTo>
                  <a:pt x="8458199" y="0"/>
                </a:lnTo>
                <a:lnTo>
                  <a:pt x="0" y="0"/>
                </a:lnTo>
                <a:lnTo>
                  <a:pt x="0" y="5638799"/>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231140" y="1001009"/>
            <a:ext cx="8182609" cy="4744085"/>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Char char="•"/>
              <a:tabLst>
                <a:tab pos="354965" algn="l"/>
                <a:tab pos="355600" algn="l"/>
              </a:tabLst>
              <a:defRPr/>
            </a:pPr>
            <a:r>
              <a:rPr kumimoji="0" sz="2800" b="0" i="0" u="none" strike="noStrike" kern="1200" cap="none" spc="-80" normalizeH="0" baseline="0" noProof="0" dirty="0">
                <a:ln>
                  <a:noFill/>
                </a:ln>
                <a:solidFill>
                  <a:prstClr val="black"/>
                </a:solidFill>
                <a:effectLst/>
                <a:uLnTx/>
                <a:uFillTx/>
                <a:latin typeface="Arial"/>
                <a:ea typeface="+mn-ea"/>
                <a:cs typeface="Arial"/>
              </a:rPr>
              <a:t>Often </a:t>
            </a:r>
            <a:r>
              <a:rPr kumimoji="0" sz="2800" b="0" i="0" u="none" strike="noStrike" kern="1200" cap="none" spc="-60" normalizeH="0" baseline="0" noProof="0" dirty="0">
                <a:ln>
                  <a:noFill/>
                </a:ln>
                <a:solidFill>
                  <a:prstClr val="black"/>
                </a:solidFill>
                <a:effectLst/>
                <a:uLnTx/>
                <a:uFillTx/>
                <a:latin typeface="Arial"/>
                <a:ea typeface="+mn-ea"/>
                <a:cs typeface="Arial"/>
              </a:rPr>
              <a:t>injured </a:t>
            </a:r>
            <a:r>
              <a:rPr kumimoji="0" sz="2800" b="0" i="0" u="none" strike="noStrike" kern="1200" cap="none" spc="-125" normalizeH="0" baseline="0" noProof="0" dirty="0">
                <a:ln>
                  <a:noFill/>
                </a:ln>
                <a:solidFill>
                  <a:prstClr val="black"/>
                </a:solidFill>
                <a:effectLst/>
                <a:uLnTx/>
                <a:uFillTx/>
                <a:latin typeface="Arial"/>
                <a:ea typeface="+mn-ea"/>
                <a:cs typeface="Arial"/>
              </a:rPr>
              <a:t>by </a:t>
            </a:r>
            <a:r>
              <a:rPr kumimoji="0" sz="2800" b="1" i="0" u="none" strike="noStrike" kern="1200" cap="none" spc="-160" normalizeH="0" baseline="0" noProof="0" dirty="0">
                <a:ln>
                  <a:noFill/>
                </a:ln>
                <a:solidFill>
                  <a:prstClr val="black"/>
                </a:solidFill>
                <a:effectLst/>
                <a:uLnTx/>
                <a:uFillTx/>
                <a:latin typeface="Arial"/>
                <a:ea typeface="+mn-ea"/>
                <a:cs typeface="Arial"/>
              </a:rPr>
              <a:t>penetrating </a:t>
            </a:r>
            <a:r>
              <a:rPr kumimoji="0" sz="2800" b="1" i="0" u="none" strike="noStrike" kern="1200" cap="none" spc="-235" normalizeH="0" baseline="0" noProof="0" dirty="0">
                <a:ln>
                  <a:noFill/>
                </a:ln>
                <a:solidFill>
                  <a:prstClr val="black"/>
                </a:solidFill>
                <a:effectLst/>
                <a:uLnTx/>
                <a:uFillTx/>
                <a:latin typeface="Arial"/>
                <a:ea typeface="+mn-ea"/>
                <a:cs typeface="Arial"/>
              </a:rPr>
              <a:t>wounds </a:t>
            </a:r>
            <a:r>
              <a:rPr kumimoji="0" sz="2800" b="0" i="0" u="none" strike="noStrike" kern="1200" cap="none" spc="-125" normalizeH="0" baseline="0" noProof="0" dirty="0">
                <a:ln>
                  <a:noFill/>
                </a:ln>
                <a:solidFill>
                  <a:prstClr val="black"/>
                </a:solidFill>
                <a:effectLst/>
                <a:uLnTx/>
                <a:uFillTx/>
                <a:latin typeface="Arial"/>
                <a:ea typeface="+mn-ea"/>
                <a:cs typeface="Arial"/>
              </a:rPr>
              <a:t>(</a:t>
            </a:r>
            <a:r>
              <a:rPr kumimoji="0" sz="2800" b="0" i="0" u="none" strike="noStrike" kern="1200" cap="none" spc="-125" normalizeH="0" baseline="0" noProof="0" dirty="0">
                <a:ln>
                  <a:noFill/>
                </a:ln>
                <a:solidFill>
                  <a:srgbClr val="FF0000"/>
                </a:solidFill>
                <a:effectLst/>
                <a:uLnTx/>
                <a:uFillTx/>
                <a:latin typeface="Arial"/>
                <a:ea typeface="+mn-ea"/>
                <a:cs typeface="Arial"/>
              </a:rPr>
              <a:t>stab wounds </a:t>
            </a:r>
            <a:r>
              <a:rPr kumimoji="0" sz="2800" b="0" i="0" u="none" strike="noStrike" kern="1200" cap="none" spc="-30" normalizeH="0" baseline="0" noProof="0" dirty="0">
                <a:ln>
                  <a:noFill/>
                </a:ln>
                <a:solidFill>
                  <a:srgbClr val="FF0000"/>
                </a:solidFill>
                <a:effectLst/>
                <a:uLnTx/>
                <a:uFillTx/>
                <a:latin typeface="Arial"/>
                <a:ea typeface="+mn-ea"/>
                <a:cs typeface="Arial"/>
              </a:rPr>
              <a:t>or  </a:t>
            </a:r>
            <a:r>
              <a:rPr kumimoji="0" sz="2800" b="0" i="0" u="none" strike="noStrike" kern="1200" cap="none" spc="-114" normalizeH="0" baseline="0" noProof="0" dirty="0">
                <a:ln>
                  <a:noFill/>
                </a:ln>
                <a:solidFill>
                  <a:srgbClr val="FF0000"/>
                </a:solidFill>
                <a:effectLst/>
                <a:uLnTx/>
                <a:uFillTx/>
                <a:latin typeface="Arial"/>
                <a:ea typeface="+mn-ea"/>
                <a:cs typeface="Arial"/>
              </a:rPr>
              <a:t>broken </a:t>
            </a:r>
            <a:r>
              <a:rPr kumimoji="0" sz="2800" b="0" i="0" u="none" strike="noStrike" kern="1200" cap="none" spc="-195" normalizeH="0" baseline="0" noProof="0" dirty="0">
                <a:ln>
                  <a:noFill/>
                </a:ln>
                <a:solidFill>
                  <a:srgbClr val="FF0000"/>
                </a:solidFill>
                <a:effectLst/>
                <a:uLnTx/>
                <a:uFillTx/>
                <a:latin typeface="Arial"/>
                <a:ea typeface="+mn-ea"/>
                <a:cs typeface="Arial"/>
              </a:rPr>
              <a:t>glass</a:t>
            </a:r>
            <a:r>
              <a:rPr kumimoji="0" sz="2800" b="0" i="0" u="none" strike="noStrike" kern="1200" cap="none" spc="-195" normalizeH="0" baseline="0" noProof="0" dirty="0">
                <a:ln>
                  <a:noFill/>
                </a:ln>
                <a:solidFill>
                  <a:prstClr val="black"/>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of </a:t>
            </a:r>
            <a:r>
              <a:rPr kumimoji="0" sz="2800" b="0" i="0" u="none" strike="noStrike" kern="1200" cap="none" spc="-35" normalizeH="0" baseline="0" noProof="0" dirty="0">
                <a:ln>
                  <a:noFill/>
                </a:ln>
                <a:solidFill>
                  <a:prstClr val="black"/>
                </a:solidFill>
                <a:effectLst/>
                <a:uLnTx/>
                <a:uFillTx/>
                <a:latin typeface="Arial"/>
                <a:ea typeface="+mn-ea"/>
                <a:cs typeface="Arial"/>
              </a:rPr>
              <a:t>the</a:t>
            </a:r>
            <a:r>
              <a:rPr kumimoji="0" sz="2800" b="0" i="0" u="none" strike="noStrike" kern="1200" cap="none" spc="-229" normalizeH="0" baseline="0" noProof="0" dirty="0">
                <a:ln>
                  <a:noFill/>
                </a:ln>
                <a:solidFill>
                  <a:prstClr val="black"/>
                </a:solidFill>
                <a:effectLst/>
                <a:uLnTx/>
                <a:uFillTx/>
                <a:latin typeface="Arial"/>
                <a:ea typeface="+mn-ea"/>
                <a:cs typeface="Arial"/>
              </a:rPr>
              <a:t> </a:t>
            </a:r>
            <a:r>
              <a:rPr kumimoji="0" sz="2800" b="0" i="0" u="none" strike="noStrike" kern="1200" cap="none" spc="-75" normalizeH="0" baseline="0" noProof="0" dirty="0">
                <a:ln>
                  <a:noFill/>
                </a:ln>
                <a:solidFill>
                  <a:prstClr val="black"/>
                </a:solidFill>
                <a:effectLst/>
                <a:uLnTx/>
                <a:uFillTx/>
                <a:latin typeface="Arial"/>
                <a:ea typeface="+mn-ea"/>
                <a:cs typeface="Arial"/>
              </a:rPr>
              <a:t>forearm.</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675"/>
              </a:spcBef>
              <a:spcAft>
                <a:spcPts val="0"/>
              </a:spcAft>
              <a:buClrTx/>
              <a:buSzTx/>
              <a:buFont typeface="Arial"/>
              <a:buChar char="•"/>
              <a:tabLst>
                <a:tab pos="354965" algn="l"/>
                <a:tab pos="355600" algn="l"/>
              </a:tabLst>
              <a:defRPr/>
            </a:pPr>
            <a:r>
              <a:rPr kumimoji="0" sz="2800" b="1" i="0" u="heavy" strike="noStrike" kern="1200" cap="none" spc="-95" normalizeH="0" baseline="0" noProof="0" dirty="0">
                <a:ln>
                  <a:noFill/>
                </a:ln>
                <a:solidFill>
                  <a:srgbClr val="FF0000"/>
                </a:solidFill>
                <a:effectLst/>
                <a:uLnTx/>
                <a:uFill>
                  <a:solidFill>
                    <a:srgbClr val="FF0000"/>
                  </a:solidFill>
                </a:uFill>
                <a:latin typeface="Arial"/>
                <a:ea typeface="+mn-ea"/>
                <a:cs typeface="Arial"/>
              </a:rPr>
              <a:t>Motor:</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404495" lvl="0" indent="-342900" algn="l" defTabSz="914400" rtl="0" eaLnBrk="1" fontAlgn="auto" latinLnBrk="0" hangingPunct="1">
              <a:lnSpc>
                <a:spcPct val="100000"/>
              </a:lnSpc>
              <a:spcBef>
                <a:spcPts val="605"/>
              </a:spcBef>
              <a:spcAft>
                <a:spcPts val="0"/>
              </a:spcAft>
              <a:buClrTx/>
              <a:buSzTx/>
              <a:buFontTx/>
              <a:buChar char="•"/>
              <a:tabLst>
                <a:tab pos="354965" algn="l"/>
                <a:tab pos="355600" algn="l"/>
              </a:tabLst>
              <a:defRPr/>
            </a:pPr>
            <a:r>
              <a:rPr kumimoji="0" sz="2400" b="0" i="0" u="none" strike="noStrike" kern="1200" cap="none" spc="-130" normalizeH="0" baseline="0" noProof="0" dirty="0">
                <a:ln>
                  <a:noFill/>
                </a:ln>
                <a:solidFill>
                  <a:prstClr val="black"/>
                </a:solidFill>
                <a:effectLst/>
                <a:uLnTx/>
                <a:uFillTx/>
                <a:latin typeface="Arial"/>
                <a:ea typeface="+mn-ea"/>
                <a:cs typeface="Arial"/>
              </a:rPr>
              <a:t>Thenar </a:t>
            </a:r>
            <a:r>
              <a:rPr kumimoji="0" sz="2400" b="0" i="0" u="none" strike="noStrike" kern="1200" cap="none" spc="-145" normalizeH="0" baseline="0" noProof="0" dirty="0">
                <a:ln>
                  <a:noFill/>
                </a:ln>
                <a:solidFill>
                  <a:prstClr val="black"/>
                </a:solidFill>
                <a:effectLst/>
                <a:uLnTx/>
                <a:uFillTx/>
                <a:latin typeface="Arial"/>
                <a:ea typeface="+mn-ea"/>
                <a:cs typeface="Arial"/>
              </a:rPr>
              <a:t>muscles </a:t>
            </a:r>
            <a:r>
              <a:rPr kumimoji="0" sz="2400" b="0" i="0" u="none" strike="noStrike" kern="1200" cap="none" spc="-110" normalizeH="0" baseline="0" noProof="0" dirty="0">
                <a:ln>
                  <a:noFill/>
                </a:ln>
                <a:solidFill>
                  <a:prstClr val="black"/>
                </a:solidFill>
                <a:effectLst/>
                <a:uLnTx/>
                <a:uFillTx/>
                <a:latin typeface="Arial"/>
                <a:ea typeface="+mn-ea"/>
                <a:cs typeface="Arial"/>
              </a:rPr>
              <a:t>are </a:t>
            </a:r>
            <a:r>
              <a:rPr kumimoji="0" sz="2400" b="0" i="0" u="none" strike="noStrike" kern="1200" cap="none" spc="-125" normalizeH="0" baseline="0" noProof="0" dirty="0">
                <a:ln>
                  <a:noFill/>
                </a:ln>
                <a:solidFill>
                  <a:prstClr val="black"/>
                </a:solidFill>
                <a:effectLst/>
                <a:uLnTx/>
                <a:uFillTx/>
                <a:latin typeface="Arial"/>
                <a:ea typeface="+mn-ea"/>
                <a:cs typeface="Arial"/>
              </a:rPr>
              <a:t>paralyzed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70" normalizeH="0" baseline="0" noProof="0" dirty="0">
                <a:ln>
                  <a:noFill/>
                </a:ln>
                <a:solidFill>
                  <a:prstClr val="black"/>
                </a:solidFill>
                <a:effectLst/>
                <a:uLnTx/>
                <a:uFillTx/>
                <a:latin typeface="Arial"/>
                <a:ea typeface="+mn-ea"/>
                <a:cs typeface="Arial"/>
              </a:rPr>
              <a:t>atrophy </a:t>
            </a:r>
            <a:r>
              <a:rPr kumimoji="0" sz="2400" b="0" i="0" u="none" strike="noStrike" kern="1200" cap="none" spc="-30" normalizeH="0" baseline="0" noProof="0" dirty="0">
                <a:ln>
                  <a:noFill/>
                </a:ln>
                <a:solidFill>
                  <a:prstClr val="black"/>
                </a:solidFill>
                <a:effectLst/>
                <a:uLnTx/>
                <a:uFillTx/>
                <a:latin typeface="Arial"/>
                <a:ea typeface="+mn-ea"/>
                <a:cs typeface="Arial"/>
              </a:rPr>
              <a:t>in </a:t>
            </a:r>
            <a:r>
              <a:rPr kumimoji="0" sz="2400" b="0" i="0" u="none" strike="noStrike" kern="1200" cap="none" spc="-20" normalizeH="0" baseline="0" noProof="0" dirty="0">
                <a:ln>
                  <a:noFill/>
                </a:ln>
                <a:solidFill>
                  <a:prstClr val="black"/>
                </a:solidFill>
                <a:effectLst/>
                <a:uLnTx/>
                <a:uFillTx/>
                <a:latin typeface="Arial"/>
                <a:ea typeface="+mn-ea"/>
                <a:cs typeface="Arial"/>
              </a:rPr>
              <a:t>time </a:t>
            </a:r>
            <a:r>
              <a:rPr kumimoji="0" sz="2400" b="0" i="0" u="none" strike="noStrike" kern="1200" cap="none" spc="-170" normalizeH="0" baseline="0" noProof="0" dirty="0">
                <a:ln>
                  <a:noFill/>
                </a:ln>
                <a:solidFill>
                  <a:prstClr val="black"/>
                </a:solidFill>
                <a:effectLst/>
                <a:uLnTx/>
                <a:uFillTx/>
                <a:latin typeface="Arial"/>
                <a:ea typeface="+mn-ea"/>
                <a:cs typeface="Arial"/>
              </a:rPr>
              <a:t>so</a:t>
            </a:r>
            <a:r>
              <a:rPr kumimoji="0" sz="2400" b="0" i="0" u="none" strike="noStrike" kern="1200" cap="none" spc="-370" normalizeH="0" baseline="0" noProof="0" dirty="0">
                <a:ln>
                  <a:noFill/>
                </a:ln>
                <a:solidFill>
                  <a:prstClr val="black"/>
                </a:solidFill>
                <a:effectLst/>
                <a:uLnTx/>
                <a:uFillTx/>
                <a:latin typeface="Arial"/>
                <a:ea typeface="+mn-ea"/>
                <a:cs typeface="Arial"/>
              </a:rPr>
              <a:t> </a:t>
            </a:r>
            <a:r>
              <a:rPr kumimoji="0" sz="2400" b="1" i="0" u="none" strike="noStrike" kern="1200" cap="none" spc="-120" normalizeH="0" baseline="0" noProof="0" dirty="0">
                <a:ln>
                  <a:noFill/>
                </a:ln>
                <a:solidFill>
                  <a:prstClr val="black"/>
                </a:solidFill>
                <a:effectLst/>
                <a:uLnTx/>
                <a:uFillTx/>
                <a:latin typeface="Arial"/>
                <a:ea typeface="+mn-ea"/>
                <a:cs typeface="Arial"/>
              </a:rPr>
              <a:t>thenar  </a:t>
            </a:r>
            <a:r>
              <a:rPr kumimoji="0" sz="2400" b="1" i="0" u="none" strike="noStrike" kern="1200" cap="none" spc="-170" normalizeH="0" baseline="0" noProof="0" dirty="0">
                <a:ln>
                  <a:noFill/>
                </a:ln>
                <a:solidFill>
                  <a:prstClr val="black"/>
                </a:solidFill>
                <a:effectLst/>
                <a:uLnTx/>
                <a:uFillTx/>
                <a:latin typeface="Arial"/>
                <a:ea typeface="+mn-ea"/>
                <a:cs typeface="Arial"/>
              </a:rPr>
              <a:t>eminence </a:t>
            </a:r>
            <a:r>
              <a:rPr kumimoji="0" sz="2400" b="1" i="0" u="none" strike="noStrike" kern="1200" cap="none" spc="-220" normalizeH="0" baseline="0" noProof="0" dirty="0">
                <a:ln>
                  <a:noFill/>
                </a:ln>
                <a:solidFill>
                  <a:prstClr val="black"/>
                </a:solidFill>
                <a:effectLst/>
                <a:uLnTx/>
                <a:uFillTx/>
                <a:latin typeface="Arial"/>
                <a:ea typeface="+mn-ea"/>
                <a:cs typeface="Arial"/>
              </a:rPr>
              <a:t>becomes</a:t>
            </a:r>
            <a:r>
              <a:rPr kumimoji="0" sz="2400" b="1" i="0" u="none" strike="noStrike" kern="1200" cap="none" spc="-105" normalizeH="0" baseline="0" noProof="0" dirty="0">
                <a:ln>
                  <a:noFill/>
                </a:ln>
                <a:solidFill>
                  <a:prstClr val="black"/>
                </a:solidFill>
                <a:effectLst/>
                <a:uLnTx/>
                <a:uFillTx/>
                <a:latin typeface="Arial"/>
                <a:ea typeface="+mn-ea"/>
                <a:cs typeface="Arial"/>
              </a:rPr>
              <a:t> flattened</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149225" lvl="0" indent="-342900" algn="l" defTabSz="914400" rtl="0" eaLnBrk="1" fontAlgn="auto" latinLnBrk="0" hangingPunct="1">
              <a:lnSpc>
                <a:spcPct val="100000"/>
              </a:lnSpc>
              <a:spcBef>
                <a:spcPts val="575"/>
              </a:spcBef>
              <a:spcAft>
                <a:spcPts val="0"/>
              </a:spcAft>
              <a:buClrTx/>
              <a:buSzTx/>
              <a:buFont typeface="Arial"/>
              <a:buChar char="•"/>
              <a:tabLst>
                <a:tab pos="354965" algn="l"/>
                <a:tab pos="355600" algn="l"/>
              </a:tabLst>
              <a:defRPr/>
            </a:pPr>
            <a:r>
              <a:rPr kumimoji="0" sz="2400" b="1" i="0" u="none" strike="noStrike" kern="1200" cap="none" spc="-165" normalizeH="0" baseline="0" noProof="0" dirty="0">
                <a:ln>
                  <a:noFill/>
                </a:ln>
                <a:solidFill>
                  <a:prstClr val="black"/>
                </a:solidFill>
                <a:effectLst/>
                <a:uLnTx/>
                <a:uFillTx/>
                <a:latin typeface="Arial"/>
                <a:ea typeface="+mn-ea"/>
                <a:cs typeface="Arial"/>
              </a:rPr>
              <a:t>Opposition </a:t>
            </a:r>
            <a:r>
              <a:rPr kumimoji="0" sz="2400" b="1" i="0" u="none" strike="noStrike" kern="1200" cap="none" spc="-45" normalizeH="0" baseline="0" noProof="0" dirty="0">
                <a:ln>
                  <a:noFill/>
                </a:ln>
                <a:solidFill>
                  <a:prstClr val="black"/>
                </a:solidFill>
                <a:effectLst/>
                <a:uLnTx/>
                <a:uFillTx/>
                <a:latin typeface="Arial"/>
                <a:ea typeface="+mn-ea"/>
                <a:cs typeface="Arial"/>
              </a:rPr>
              <a:t>&amp; </a:t>
            </a:r>
            <a:r>
              <a:rPr kumimoji="0" sz="2400" b="1" i="0" u="none" strike="noStrike" kern="1200" cap="none" spc="-160" normalizeH="0" baseline="0" noProof="0" dirty="0">
                <a:ln>
                  <a:noFill/>
                </a:ln>
                <a:solidFill>
                  <a:prstClr val="black"/>
                </a:solidFill>
                <a:effectLst/>
                <a:uLnTx/>
                <a:uFillTx/>
                <a:latin typeface="Arial"/>
                <a:ea typeface="+mn-ea"/>
                <a:cs typeface="Arial"/>
              </a:rPr>
              <a:t>abduction </a:t>
            </a:r>
            <a:r>
              <a:rPr kumimoji="0" sz="2400" b="1" i="0" u="none" strike="noStrike" kern="1200" cap="none" spc="-110" normalizeH="0" baseline="0" noProof="0" dirty="0">
                <a:ln>
                  <a:noFill/>
                </a:ln>
                <a:solidFill>
                  <a:prstClr val="black"/>
                </a:solidFill>
                <a:effectLst/>
                <a:uLnTx/>
                <a:uFillTx/>
                <a:latin typeface="Arial"/>
                <a:ea typeface="+mn-ea"/>
                <a:cs typeface="Arial"/>
              </a:rPr>
              <a:t>of </a:t>
            </a:r>
            <a:r>
              <a:rPr kumimoji="0" sz="2400" b="1" i="0" u="none" strike="noStrike" kern="1200" cap="none" spc="-145" normalizeH="0" baseline="0" noProof="0" dirty="0">
                <a:ln>
                  <a:noFill/>
                </a:ln>
                <a:solidFill>
                  <a:prstClr val="black"/>
                </a:solidFill>
                <a:effectLst/>
                <a:uLnTx/>
                <a:uFillTx/>
                <a:latin typeface="Arial"/>
                <a:ea typeface="+mn-ea"/>
                <a:cs typeface="Arial"/>
              </a:rPr>
              <a:t>thumb </a:t>
            </a:r>
            <a:r>
              <a:rPr kumimoji="0" sz="2400" b="1" i="0" u="none" strike="noStrike" kern="1200" cap="none" spc="-125" normalizeH="0" baseline="0" noProof="0" dirty="0">
                <a:ln>
                  <a:noFill/>
                </a:ln>
                <a:solidFill>
                  <a:prstClr val="black"/>
                </a:solidFill>
                <a:effectLst/>
                <a:uLnTx/>
                <a:uFillTx/>
                <a:latin typeface="Arial"/>
                <a:ea typeface="+mn-ea"/>
                <a:cs typeface="Arial"/>
              </a:rPr>
              <a:t>are </a:t>
            </a:r>
            <a:r>
              <a:rPr kumimoji="0" sz="2400" b="1" i="0" u="none" strike="noStrike" kern="1200" cap="none" spc="-140" normalizeH="0" baseline="0" noProof="0" dirty="0">
                <a:ln>
                  <a:noFill/>
                </a:ln>
                <a:solidFill>
                  <a:prstClr val="black"/>
                </a:solidFill>
                <a:effectLst/>
                <a:uLnTx/>
                <a:uFillTx/>
                <a:latin typeface="Arial"/>
                <a:ea typeface="+mn-ea"/>
                <a:cs typeface="Arial"/>
              </a:rPr>
              <a:t>lost</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and </a:t>
            </a:r>
            <a:r>
              <a:rPr kumimoji="0" sz="2400" b="0" i="0" u="none" strike="noStrike" kern="1200" cap="none" spc="-35" normalizeH="0" baseline="0" noProof="0" dirty="0">
                <a:ln>
                  <a:noFill/>
                </a:ln>
                <a:solidFill>
                  <a:prstClr val="black"/>
                </a:solidFill>
                <a:effectLst/>
                <a:uLnTx/>
                <a:uFillTx/>
                <a:latin typeface="Arial"/>
                <a:ea typeface="+mn-ea"/>
                <a:cs typeface="Arial"/>
              </a:rPr>
              <a:t>thumb </a:t>
            </a:r>
            <a:r>
              <a:rPr kumimoji="0" sz="2400" b="0" i="0" u="none" strike="noStrike" kern="1200" cap="none" spc="-110" normalizeH="0" baseline="0" noProof="0" dirty="0">
                <a:ln>
                  <a:noFill/>
                </a:ln>
                <a:solidFill>
                  <a:prstClr val="black"/>
                </a:solidFill>
                <a:effectLst/>
                <a:uLnTx/>
                <a:uFillTx/>
                <a:latin typeface="Arial"/>
                <a:ea typeface="+mn-ea"/>
                <a:cs typeface="Arial"/>
              </a:rPr>
              <a:t>and  </a:t>
            </a:r>
            <a:r>
              <a:rPr kumimoji="0" sz="2400" b="0" i="0" u="none" strike="noStrike" kern="1200" cap="none" spc="-60" normalizeH="0" baseline="0" noProof="0" dirty="0">
                <a:ln>
                  <a:noFill/>
                </a:ln>
                <a:solidFill>
                  <a:prstClr val="black"/>
                </a:solidFill>
                <a:effectLst/>
                <a:uLnTx/>
                <a:uFillTx/>
                <a:latin typeface="Arial"/>
                <a:ea typeface="+mn-ea"/>
                <a:cs typeface="Arial"/>
              </a:rPr>
              <a:t>lateral</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two</a:t>
            </a:r>
            <a:r>
              <a:rPr kumimoji="0" sz="2400" b="0" i="0" u="none" strike="noStrike" kern="1200" cap="none" spc="-125"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fingers</a:t>
            </a:r>
            <a:r>
              <a:rPr kumimoji="0" sz="2400" b="0" i="0" u="none" strike="noStrike" kern="1200" cap="none" spc="-120"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are</a:t>
            </a:r>
            <a:r>
              <a:rPr kumimoji="0" sz="2400" b="0" i="0" u="none" strike="noStrike" kern="1200" cap="none" spc="-125"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arrested</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in</a:t>
            </a:r>
            <a:r>
              <a:rPr kumimoji="0" sz="2400" b="0" i="0" u="none" strike="noStrike" kern="1200" cap="none" spc="-125"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adduction</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35" normalizeH="0" baseline="0" noProof="0" dirty="0">
                <a:ln>
                  <a:noFill/>
                </a:ln>
                <a:solidFill>
                  <a:prstClr val="black"/>
                </a:solidFill>
                <a:effectLst/>
                <a:uLnTx/>
                <a:uFillTx/>
                <a:latin typeface="Arial"/>
                <a:ea typeface="+mn-ea"/>
                <a:cs typeface="Arial"/>
              </a:rPr>
              <a:t>&amp;</a:t>
            </a:r>
            <a:r>
              <a:rPr kumimoji="0" sz="2400" b="0" i="0" u="none" strike="noStrike" kern="1200" cap="none" spc="-12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hyperextension  </a:t>
            </a:r>
            <a:r>
              <a:rPr kumimoji="0" sz="2400" b="0" i="0" u="none" strike="noStrike" kern="1200" cap="none" spc="-50" normalizeH="0" baseline="0" noProof="0" dirty="0">
                <a:ln>
                  <a:noFill/>
                </a:ln>
                <a:solidFill>
                  <a:prstClr val="black"/>
                </a:solidFill>
                <a:effectLst/>
                <a:uLnTx/>
                <a:uFillTx/>
                <a:latin typeface="Arial"/>
                <a:ea typeface="+mn-ea"/>
                <a:cs typeface="Arial"/>
              </a:rPr>
              <a:t>position</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580"/>
              </a:spcBef>
              <a:spcAft>
                <a:spcPts val="0"/>
              </a:spcAft>
              <a:buClrTx/>
              <a:buSzTx/>
              <a:buFontTx/>
              <a:buChar char="•"/>
              <a:tabLst>
                <a:tab pos="354965" algn="l"/>
                <a:tab pos="355600" algn="l"/>
              </a:tabLst>
              <a:defRPr/>
            </a:pPr>
            <a:r>
              <a:rPr kumimoji="0" sz="2400" b="0" i="0" u="none" strike="noStrike" kern="1200" cap="none" spc="-130" normalizeH="0" baseline="0" noProof="0" dirty="0">
                <a:ln>
                  <a:noFill/>
                </a:ln>
                <a:solidFill>
                  <a:prstClr val="black"/>
                </a:solidFill>
                <a:effectLst/>
                <a:uLnTx/>
                <a:uFillTx/>
                <a:latin typeface="Arial"/>
                <a:ea typeface="+mn-ea"/>
                <a:cs typeface="Arial"/>
              </a:rPr>
              <a:t>“</a:t>
            </a:r>
            <a:r>
              <a:rPr kumimoji="0" sz="2400" b="1" i="1" u="none" strike="noStrike" kern="1200" cap="none" spc="-130" normalizeH="0" baseline="0" noProof="0" dirty="0">
                <a:ln>
                  <a:noFill/>
                </a:ln>
                <a:solidFill>
                  <a:srgbClr val="6F2F9F"/>
                </a:solidFill>
                <a:effectLst/>
                <a:uLnTx/>
                <a:uFillTx/>
                <a:latin typeface="Arial"/>
                <a:ea typeface="+mn-ea"/>
                <a:cs typeface="Arial"/>
              </a:rPr>
              <a:t>Apelike</a:t>
            </a:r>
            <a:r>
              <a:rPr kumimoji="0" sz="2400" b="1" i="1" u="none" strike="noStrike" kern="1200" cap="none" spc="-160" normalizeH="0" baseline="0" noProof="0" dirty="0">
                <a:ln>
                  <a:noFill/>
                </a:ln>
                <a:solidFill>
                  <a:srgbClr val="6F2F9F"/>
                </a:solidFill>
                <a:effectLst/>
                <a:uLnTx/>
                <a:uFillTx/>
                <a:latin typeface="Arial"/>
                <a:ea typeface="+mn-ea"/>
                <a:cs typeface="Arial"/>
              </a:rPr>
              <a:t> </a:t>
            </a:r>
            <a:r>
              <a:rPr kumimoji="0" sz="2400" b="1" i="1" u="none" strike="noStrike" kern="1200" cap="none" spc="-95" normalizeH="0" baseline="0" noProof="0" dirty="0">
                <a:ln>
                  <a:noFill/>
                </a:ln>
                <a:solidFill>
                  <a:srgbClr val="6F2F9F"/>
                </a:solidFill>
                <a:effectLst/>
                <a:uLnTx/>
                <a:uFillTx/>
                <a:latin typeface="Arial"/>
                <a:ea typeface="+mn-ea"/>
                <a:cs typeface="Arial"/>
              </a:rPr>
              <a:t>hand</a:t>
            </a:r>
            <a:r>
              <a:rPr kumimoji="0" sz="2400" b="0" i="0" u="none" strike="noStrike" kern="1200" cap="none" spc="-95"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835025" lvl="0" indent="-342900" algn="l" defTabSz="914400" rtl="0" eaLnBrk="1" fontAlgn="auto" latinLnBrk="0" hangingPunct="1">
              <a:lnSpc>
                <a:spcPct val="100000"/>
              </a:lnSpc>
              <a:spcBef>
                <a:spcPts val="645"/>
              </a:spcBef>
              <a:spcAft>
                <a:spcPts val="0"/>
              </a:spcAft>
              <a:buClrTx/>
              <a:buSzTx/>
              <a:buFont typeface="Arial"/>
              <a:buChar char="•"/>
              <a:tabLst>
                <a:tab pos="354965" algn="l"/>
                <a:tab pos="355600" algn="l"/>
              </a:tabLst>
              <a:defRPr/>
            </a:pPr>
            <a:r>
              <a:rPr kumimoji="0" sz="2800" b="1" i="0" u="heavy" strike="noStrike" kern="1200" cap="none" spc="-270" normalizeH="0" baseline="0" noProof="0" dirty="0">
                <a:ln>
                  <a:noFill/>
                </a:ln>
                <a:solidFill>
                  <a:srgbClr val="001F5F"/>
                </a:solidFill>
                <a:effectLst/>
                <a:uLnTx/>
                <a:uFill>
                  <a:solidFill>
                    <a:srgbClr val="001F5F"/>
                  </a:solidFill>
                </a:uFill>
                <a:latin typeface="Arial"/>
                <a:ea typeface="+mn-ea"/>
                <a:cs typeface="Arial"/>
              </a:rPr>
              <a:t>Sensory</a:t>
            </a:r>
            <a:r>
              <a:rPr kumimoji="0" sz="2800" b="1" i="0" u="none" strike="noStrike" kern="1200" cap="none" spc="-270" normalizeH="0" baseline="0" noProof="0" dirty="0">
                <a:ln>
                  <a:noFill/>
                </a:ln>
                <a:solidFill>
                  <a:srgbClr val="001F5F"/>
                </a:solidFill>
                <a:effectLst/>
                <a:uLnTx/>
                <a:uFillTx/>
                <a:latin typeface="Arial"/>
                <a:ea typeface="+mn-ea"/>
                <a:cs typeface="Arial"/>
              </a:rPr>
              <a:t> </a:t>
            </a:r>
            <a:r>
              <a:rPr kumimoji="0" sz="2800" b="0" i="0" u="none" strike="noStrike" kern="1200" cap="none" spc="35" normalizeH="0" baseline="0" noProof="0" dirty="0">
                <a:ln>
                  <a:noFill/>
                </a:ln>
                <a:solidFill>
                  <a:prstClr val="black"/>
                </a:solidFill>
                <a:effectLst/>
                <a:uLnTx/>
                <a:uFillTx/>
                <a:latin typeface="Arial"/>
                <a:ea typeface="+mn-ea"/>
                <a:cs typeface="Arial"/>
              </a:rPr>
              <a:t>&amp;</a:t>
            </a:r>
            <a:r>
              <a:rPr kumimoji="0" sz="2800" b="0" i="0" u="none" strike="noStrike" kern="1200" cap="none" spc="35" normalizeH="0" baseline="0" noProof="0" dirty="0">
                <a:ln>
                  <a:noFill/>
                </a:ln>
                <a:solidFill>
                  <a:srgbClr val="001F5F"/>
                </a:solidFill>
                <a:effectLst/>
                <a:uLnTx/>
                <a:uFillTx/>
                <a:latin typeface="Arial"/>
                <a:ea typeface="+mn-ea"/>
                <a:cs typeface="Arial"/>
              </a:rPr>
              <a:t> </a:t>
            </a:r>
            <a:r>
              <a:rPr kumimoji="0" sz="2800" b="1" i="0" u="heavy" strike="noStrike" kern="1200" cap="none" spc="-175" normalizeH="0" baseline="0" noProof="0" dirty="0">
                <a:ln>
                  <a:noFill/>
                </a:ln>
                <a:solidFill>
                  <a:srgbClr val="001F5F"/>
                </a:solidFill>
                <a:effectLst/>
                <a:uLnTx/>
                <a:uFill>
                  <a:solidFill>
                    <a:srgbClr val="001F5F"/>
                  </a:solidFill>
                </a:uFill>
                <a:latin typeface="Arial"/>
                <a:ea typeface="+mn-ea"/>
                <a:cs typeface="Arial"/>
              </a:rPr>
              <a:t>trophic</a:t>
            </a:r>
            <a:r>
              <a:rPr kumimoji="0" sz="2800" b="1" i="0" u="none" strike="noStrike" kern="1200" cap="none" spc="-175" normalizeH="0" baseline="0" noProof="0" dirty="0">
                <a:ln>
                  <a:noFill/>
                </a:ln>
                <a:solidFill>
                  <a:srgbClr val="001F5F"/>
                </a:solidFill>
                <a:effectLst/>
                <a:uLnTx/>
                <a:uFillTx/>
                <a:latin typeface="Arial"/>
                <a:ea typeface="+mn-ea"/>
                <a:cs typeface="Arial"/>
              </a:rPr>
              <a:t> </a:t>
            </a:r>
            <a:r>
              <a:rPr kumimoji="0" sz="2800" b="0" i="0" u="none" strike="noStrike" kern="1200" cap="none" spc="-195" normalizeH="0" baseline="0" noProof="0" dirty="0">
                <a:ln>
                  <a:noFill/>
                </a:ln>
                <a:solidFill>
                  <a:prstClr val="black"/>
                </a:solidFill>
                <a:effectLst/>
                <a:uLnTx/>
                <a:uFillTx/>
                <a:latin typeface="Arial"/>
                <a:ea typeface="+mn-ea"/>
                <a:cs typeface="Arial"/>
              </a:rPr>
              <a:t>changes </a:t>
            </a:r>
            <a:r>
              <a:rPr kumimoji="0" sz="2800" b="0" i="0" u="none" strike="noStrike" kern="1200" cap="none" spc="-130" normalizeH="0" baseline="0" noProof="0" dirty="0">
                <a:ln>
                  <a:noFill/>
                </a:ln>
                <a:solidFill>
                  <a:prstClr val="black"/>
                </a:solidFill>
                <a:effectLst/>
                <a:uLnTx/>
                <a:uFillTx/>
                <a:latin typeface="Arial"/>
                <a:ea typeface="+mn-ea"/>
                <a:cs typeface="Arial"/>
              </a:rPr>
              <a:t>are </a:t>
            </a:r>
            <a:r>
              <a:rPr kumimoji="0" sz="2800" b="0" i="0" u="none" strike="noStrike" kern="1200" cap="none" spc="-204" normalizeH="0" baseline="0" noProof="0" dirty="0">
                <a:ln>
                  <a:noFill/>
                </a:ln>
                <a:solidFill>
                  <a:prstClr val="black"/>
                </a:solidFill>
                <a:effectLst/>
                <a:uLnTx/>
                <a:uFillTx/>
                <a:latin typeface="Arial"/>
                <a:ea typeface="+mn-ea"/>
                <a:cs typeface="Arial"/>
              </a:rPr>
              <a:t>same </a:t>
            </a:r>
            <a:r>
              <a:rPr kumimoji="0" sz="2800" b="0" i="0" u="none" strike="noStrike" kern="1200" cap="none" spc="-265" normalizeH="0" baseline="0" noProof="0" dirty="0">
                <a:ln>
                  <a:noFill/>
                </a:ln>
                <a:solidFill>
                  <a:prstClr val="black"/>
                </a:solidFill>
                <a:effectLst/>
                <a:uLnTx/>
                <a:uFillTx/>
                <a:latin typeface="Arial"/>
                <a:ea typeface="+mn-ea"/>
                <a:cs typeface="Arial"/>
              </a:rPr>
              <a:t>as </a:t>
            </a:r>
            <a:r>
              <a:rPr kumimoji="0" sz="2800" b="0" i="0" u="none" strike="noStrike" kern="1200" cap="none" spc="-35" normalizeH="0" baseline="0" noProof="0" dirty="0">
                <a:ln>
                  <a:noFill/>
                </a:ln>
                <a:solidFill>
                  <a:prstClr val="black"/>
                </a:solidFill>
                <a:effectLst/>
                <a:uLnTx/>
                <a:uFillTx/>
                <a:latin typeface="Arial"/>
                <a:ea typeface="+mn-ea"/>
                <a:cs typeface="Arial"/>
              </a:rPr>
              <a:t>in </a:t>
            </a:r>
            <a:r>
              <a:rPr kumimoji="0" sz="2800" b="0" i="0" u="none" strike="noStrike" kern="1200" cap="none" spc="-75" normalizeH="0" baseline="0" noProof="0" dirty="0">
                <a:ln>
                  <a:noFill/>
                </a:ln>
                <a:solidFill>
                  <a:prstClr val="black"/>
                </a:solidFill>
                <a:effectLst/>
                <a:uLnTx/>
                <a:uFillTx/>
                <a:latin typeface="Arial"/>
                <a:ea typeface="+mn-ea"/>
                <a:cs typeface="Arial"/>
              </a:rPr>
              <a:t>elbow  </a:t>
            </a:r>
            <a:r>
              <a:rPr kumimoji="0" sz="2800" b="0" i="0" u="none" strike="noStrike" kern="1200" cap="none" spc="-95" normalizeH="0" baseline="0" noProof="0" dirty="0">
                <a:ln>
                  <a:noFill/>
                </a:ln>
                <a:solidFill>
                  <a:prstClr val="black"/>
                </a:solidFill>
                <a:effectLst/>
                <a:uLnTx/>
                <a:uFillTx/>
                <a:latin typeface="Arial"/>
                <a:ea typeface="+mn-ea"/>
                <a:cs typeface="Arial"/>
              </a:rPr>
              <a:t>region</a:t>
            </a:r>
            <a:r>
              <a:rPr kumimoji="0" sz="2800" b="0" i="0" u="none" strike="noStrike" kern="1200" cap="none" spc="-150" normalizeH="0" baseline="0" noProof="0" dirty="0">
                <a:ln>
                  <a:noFill/>
                </a:ln>
                <a:solidFill>
                  <a:prstClr val="black"/>
                </a:solidFill>
                <a:effectLst/>
                <a:uLnTx/>
                <a:uFillTx/>
                <a:latin typeface="Arial"/>
                <a:ea typeface="+mn-ea"/>
                <a:cs typeface="Arial"/>
              </a:rPr>
              <a:t> </a:t>
            </a:r>
            <a:r>
              <a:rPr kumimoji="0" sz="2800" b="0" i="0" u="none" strike="noStrike" kern="1200" cap="none" spc="-75" normalizeH="0" baseline="0" noProof="0" dirty="0">
                <a:ln>
                  <a:noFill/>
                </a:ln>
                <a:solidFill>
                  <a:prstClr val="black"/>
                </a:solidFill>
                <a:effectLst/>
                <a:uLnTx/>
                <a:uFillTx/>
                <a:latin typeface="Arial"/>
                <a:ea typeface="+mn-ea"/>
                <a:cs typeface="Arial"/>
              </a:rPr>
              <a:t>injuries</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xfrm>
            <a:off x="381000" y="228606"/>
            <a:ext cx="8229600" cy="584200"/>
          </a:xfrm>
          <a:prstGeom prst="rect">
            <a:avLst/>
          </a:prstGeom>
          <a:ln w="9524">
            <a:solidFill>
              <a:srgbClr val="000000"/>
            </a:solidFill>
          </a:ln>
        </p:spPr>
        <p:txBody>
          <a:bodyPr vert="horz" wrap="square" lIns="0" tIns="20320" rIns="0" bIns="0" rtlCol="0">
            <a:spAutoFit/>
          </a:bodyPr>
          <a:lstStyle/>
          <a:p>
            <a:pPr marL="1617345">
              <a:lnSpc>
                <a:spcPct val="100000"/>
              </a:lnSpc>
              <a:spcBef>
                <a:spcPts val="160"/>
              </a:spcBef>
            </a:pPr>
            <a:r>
              <a:rPr sz="3200" b="1" spc="-140" dirty="0">
                <a:latin typeface="Arial"/>
                <a:cs typeface="Arial"/>
              </a:rPr>
              <a:t>Median </a:t>
            </a:r>
            <a:r>
              <a:rPr sz="3200" b="1" spc="-185" dirty="0">
                <a:latin typeface="Arial"/>
                <a:cs typeface="Arial"/>
              </a:rPr>
              <a:t>Nerve </a:t>
            </a:r>
            <a:r>
              <a:rPr sz="3200" b="1" spc="-310" dirty="0">
                <a:latin typeface="Arial"/>
                <a:cs typeface="Arial"/>
              </a:rPr>
              <a:t>Lesion </a:t>
            </a:r>
            <a:r>
              <a:rPr sz="3200" b="1" spc="-90" dirty="0">
                <a:latin typeface="Arial"/>
                <a:cs typeface="Arial"/>
              </a:rPr>
              <a:t>at</a:t>
            </a:r>
            <a:r>
              <a:rPr sz="3200" b="1" spc="-70" dirty="0">
                <a:latin typeface="Arial"/>
                <a:cs typeface="Arial"/>
              </a:rPr>
              <a:t> </a:t>
            </a:r>
            <a:r>
              <a:rPr sz="3200" b="1" spc="-185" dirty="0">
                <a:latin typeface="Arial"/>
                <a:cs typeface="Arial"/>
              </a:rPr>
              <a:t>Wrist</a:t>
            </a:r>
            <a:endParaRPr sz="3200">
              <a:latin typeface="Arial"/>
              <a:cs typeface="Arial"/>
            </a:endParaRPr>
          </a:p>
        </p:txBody>
      </p:sp>
    </p:spTree>
    <p:extLst>
      <p:ext uri="{BB962C8B-B14F-4D97-AF65-F5344CB8AC3E}">
        <p14:creationId xmlns:p14="http://schemas.microsoft.com/office/powerpoint/2010/main" val="3566034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9116840" cy="6800851"/>
          </a:xfrm>
          <a:prstGeom prst="rect">
            <a:avLst/>
          </a:prstGeom>
        </p:spPr>
      </p:pic>
    </p:spTree>
    <p:extLst>
      <p:ext uri="{BB962C8B-B14F-4D97-AF65-F5344CB8AC3E}">
        <p14:creationId xmlns:p14="http://schemas.microsoft.com/office/powerpoint/2010/main" val="1469697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8035290" cy="1490345"/>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354965" algn="l"/>
                <a:tab pos="355600" algn="l"/>
              </a:tabLst>
            </a:pPr>
            <a:r>
              <a:rPr sz="3200" spc="-175" dirty="0">
                <a:latin typeface="Arial"/>
                <a:cs typeface="Arial"/>
              </a:rPr>
              <a:t>Flexor </a:t>
            </a:r>
            <a:r>
              <a:rPr sz="3200" spc="-90" dirty="0">
                <a:latin typeface="Arial"/>
                <a:cs typeface="Arial"/>
              </a:rPr>
              <a:t>pollicis </a:t>
            </a:r>
            <a:r>
              <a:rPr sz="3200" spc="-150" dirty="0">
                <a:latin typeface="Arial"/>
                <a:cs typeface="Arial"/>
              </a:rPr>
              <a:t>longus </a:t>
            </a:r>
            <a:r>
              <a:rPr sz="3200" spc="-35" dirty="0">
                <a:latin typeface="Arial"/>
                <a:cs typeface="Arial"/>
              </a:rPr>
              <a:t>: </a:t>
            </a:r>
            <a:r>
              <a:rPr sz="3200" spc="-235" dirty="0">
                <a:latin typeface="Arial"/>
                <a:cs typeface="Arial"/>
              </a:rPr>
              <a:t>Tested </a:t>
            </a:r>
            <a:r>
              <a:rPr sz="3200" spc="-130" dirty="0">
                <a:latin typeface="Arial"/>
                <a:cs typeface="Arial"/>
              </a:rPr>
              <a:t>by </a:t>
            </a:r>
            <a:r>
              <a:rPr sz="3200" spc="-95" dirty="0">
                <a:latin typeface="Arial"/>
                <a:cs typeface="Arial"/>
              </a:rPr>
              <a:t>holding  </a:t>
            </a:r>
            <a:r>
              <a:rPr sz="3200" spc="-45" dirty="0">
                <a:latin typeface="Arial"/>
                <a:cs typeface="Arial"/>
              </a:rPr>
              <a:t>thumb at </a:t>
            </a:r>
            <a:r>
              <a:rPr sz="3200" spc="-50" dirty="0">
                <a:latin typeface="Arial"/>
                <a:cs typeface="Arial"/>
              </a:rPr>
              <a:t>its </a:t>
            </a:r>
            <a:r>
              <a:rPr sz="3200" spc="-225" dirty="0">
                <a:latin typeface="Arial"/>
                <a:cs typeface="Arial"/>
              </a:rPr>
              <a:t>base </a:t>
            </a:r>
            <a:r>
              <a:rPr sz="3200" spc="-150" dirty="0">
                <a:latin typeface="Arial"/>
                <a:cs typeface="Arial"/>
              </a:rPr>
              <a:t>and </a:t>
            </a:r>
            <a:r>
              <a:rPr sz="3200" spc="-45" dirty="0">
                <a:latin typeface="Arial"/>
                <a:cs typeface="Arial"/>
              </a:rPr>
              <a:t>patient </a:t>
            </a:r>
            <a:r>
              <a:rPr sz="3200" spc="-229" dirty="0">
                <a:latin typeface="Arial"/>
                <a:cs typeface="Arial"/>
              </a:rPr>
              <a:t>asked </a:t>
            </a:r>
            <a:r>
              <a:rPr sz="3200" spc="25" dirty="0">
                <a:latin typeface="Arial"/>
                <a:cs typeface="Arial"/>
              </a:rPr>
              <a:t>to </a:t>
            </a:r>
            <a:r>
              <a:rPr sz="3200" spc="-90" dirty="0">
                <a:latin typeface="Arial"/>
                <a:cs typeface="Arial"/>
              </a:rPr>
              <a:t>flex</a:t>
            </a:r>
            <a:r>
              <a:rPr sz="3200" spc="-625" dirty="0">
                <a:latin typeface="Arial"/>
                <a:cs typeface="Arial"/>
              </a:rPr>
              <a:t> </a:t>
            </a:r>
            <a:r>
              <a:rPr sz="3200" spc="-35" dirty="0">
                <a:latin typeface="Arial"/>
                <a:cs typeface="Arial"/>
              </a:rPr>
              <a:t>the  </a:t>
            </a:r>
            <a:r>
              <a:rPr sz="3200" spc="-50" dirty="0">
                <a:latin typeface="Arial"/>
                <a:cs typeface="Arial"/>
              </a:rPr>
              <a:t>terminal</a:t>
            </a:r>
            <a:r>
              <a:rPr sz="3200" spc="-155" dirty="0">
                <a:latin typeface="Arial"/>
                <a:cs typeface="Arial"/>
              </a:rPr>
              <a:t> </a:t>
            </a:r>
            <a:r>
              <a:rPr sz="3200" spc="-150" dirty="0">
                <a:latin typeface="Arial"/>
                <a:cs typeface="Arial"/>
              </a:rPr>
              <a:t>phalanx</a:t>
            </a:r>
            <a:endParaRPr sz="3200">
              <a:latin typeface="Arial"/>
              <a:cs typeface="Arial"/>
            </a:endParaRPr>
          </a:p>
        </p:txBody>
      </p:sp>
      <p:sp>
        <p:nvSpPr>
          <p:cNvPr id="4" name="object 4"/>
          <p:cNvSpPr/>
          <p:nvPr/>
        </p:nvSpPr>
        <p:spPr>
          <a:xfrm>
            <a:off x="2570988" y="3429000"/>
            <a:ext cx="3989832" cy="28635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66416" y="3424428"/>
            <a:ext cx="3999229" cy="2872740"/>
          </a:xfrm>
          <a:custGeom>
            <a:avLst/>
            <a:gdLst/>
            <a:ahLst/>
            <a:cxnLst/>
            <a:rect l="l" t="t" r="r" b="b"/>
            <a:pathLst>
              <a:path w="3999229" h="2872740">
                <a:moveTo>
                  <a:pt x="0" y="2872740"/>
                </a:moveTo>
                <a:lnTo>
                  <a:pt x="3998976" y="2872740"/>
                </a:lnTo>
                <a:lnTo>
                  <a:pt x="3998976" y="0"/>
                </a:lnTo>
                <a:lnTo>
                  <a:pt x="0" y="0"/>
                </a:lnTo>
                <a:lnTo>
                  <a:pt x="0" y="2872740"/>
                </a:lnTo>
                <a:close/>
              </a:path>
            </a:pathLst>
          </a:custGeom>
          <a:ln w="9143">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8054975" cy="2085827"/>
          </a:xfrm>
          <a:prstGeom prst="rect">
            <a:avLst/>
          </a:prstGeom>
        </p:spPr>
        <p:txBody>
          <a:bodyPr vert="horz" wrap="square" lIns="0" tIns="13335" rIns="0" bIns="0" rtlCol="0">
            <a:spAutoFit/>
          </a:bodyPr>
          <a:lstStyle/>
          <a:p>
            <a:pPr marL="355600" marR="770255" indent="-342900">
              <a:lnSpc>
                <a:spcPct val="100000"/>
              </a:lnSpc>
              <a:spcBef>
                <a:spcPts val="105"/>
              </a:spcBef>
              <a:buChar char="•"/>
              <a:tabLst>
                <a:tab pos="354965" algn="l"/>
                <a:tab pos="355600" algn="l"/>
              </a:tabLst>
            </a:pPr>
            <a:r>
              <a:rPr sz="3200" spc="-175" dirty="0">
                <a:latin typeface="Arial"/>
                <a:cs typeface="Arial"/>
              </a:rPr>
              <a:t>Flexor </a:t>
            </a:r>
            <a:r>
              <a:rPr sz="3200" spc="-55" dirty="0">
                <a:latin typeface="Arial"/>
                <a:cs typeface="Arial"/>
              </a:rPr>
              <a:t>digitorum </a:t>
            </a:r>
            <a:r>
              <a:rPr sz="3200" spc="-110" dirty="0">
                <a:latin typeface="Arial"/>
                <a:cs typeface="Arial"/>
              </a:rPr>
              <a:t>superficialis </a:t>
            </a:r>
            <a:r>
              <a:rPr sz="3200" spc="50" dirty="0">
                <a:latin typeface="Arial"/>
                <a:cs typeface="Arial"/>
              </a:rPr>
              <a:t>&amp;</a:t>
            </a:r>
            <a:r>
              <a:rPr sz="3200" spc="-245" dirty="0">
                <a:latin typeface="Arial"/>
                <a:cs typeface="Arial"/>
              </a:rPr>
              <a:t> </a:t>
            </a:r>
            <a:r>
              <a:rPr sz="3200" spc="-100" dirty="0">
                <a:latin typeface="Arial"/>
                <a:cs typeface="Arial"/>
              </a:rPr>
              <a:t>profundus  </a:t>
            </a:r>
            <a:r>
              <a:rPr sz="3200" spc="-185" dirty="0">
                <a:latin typeface="Arial"/>
                <a:cs typeface="Arial"/>
              </a:rPr>
              <a:t>(</a:t>
            </a:r>
            <a:r>
              <a:rPr sz="3200" spc="-185" dirty="0" smtClean="0">
                <a:latin typeface="Arial"/>
                <a:cs typeface="Arial"/>
              </a:rPr>
              <a:t>O</a:t>
            </a:r>
            <a:r>
              <a:rPr lang="en-IN" sz="3200" spc="-185" dirty="0" err="1" smtClean="0">
                <a:latin typeface="Arial"/>
                <a:cs typeface="Arial"/>
              </a:rPr>
              <a:t>chsn</a:t>
            </a:r>
            <a:r>
              <a:rPr sz="3200" spc="-185" dirty="0" err="1" smtClean="0">
                <a:latin typeface="Arial"/>
                <a:cs typeface="Arial"/>
              </a:rPr>
              <a:t>er’s</a:t>
            </a:r>
            <a:r>
              <a:rPr sz="3200" spc="-185" dirty="0" smtClean="0">
                <a:latin typeface="Arial"/>
                <a:cs typeface="Arial"/>
              </a:rPr>
              <a:t> </a:t>
            </a:r>
            <a:r>
              <a:rPr sz="3200" spc="-160" dirty="0">
                <a:latin typeface="Arial"/>
                <a:cs typeface="Arial"/>
              </a:rPr>
              <a:t>clasping</a:t>
            </a:r>
            <a:r>
              <a:rPr sz="3200" spc="-140" dirty="0">
                <a:latin typeface="Arial"/>
                <a:cs typeface="Arial"/>
              </a:rPr>
              <a:t> </a:t>
            </a:r>
            <a:r>
              <a:rPr sz="3200" spc="-70" dirty="0">
                <a:latin typeface="Arial"/>
                <a:cs typeface="Arial"/>
              </a:rPr>
              <a:t>test</a:t>
            </a:r>
            <a:r>
              <a:rPr sz="3200" spc="-70" dirty="0" smtClean="0">
                <a:latin typeface="Arial"/>
                <a:cs typeface="Arial"/>
              </a:rPr>
              <a:t>)</a:t>
            </a:r>
            <a:endParaRPr sz="3200" dirty="0">
              <a:latin typeface="Arial"/>
              <a:cs typeface="Arial"/>
            </a:endParaRPr>
          </a:p>
          <a:p>
            <a:pPr marL="355600" marR="5080">
              <a:lnSpc>
                <a:spcPct val="100000"/>
              </a:lnSpc>
              <a:spcBef>
                <a:spcPts val="770"/>
              </a:spcBef>
            </a:pPr>
            <a:r>
              <a:rPr sz="3200" spc="-85" dirty="0">
                <a:latin typeface="Arial"/>
                <a:cs typeface="Arial"/>
              </a:rPr>
              <a:t>- </a:t>
            </a:r>
            <a:r>
              <a:rPr sz="3200" spc="-110" dirty="0">
                <a:latin typeface="Arial"/>
                <a:cs typeface="Arial"/>
              </a:rPr>
              <a:t>Patient </a:t>
            </a:r>
            <a:r>
              <a:rPr sz="3200" spc="-165" dirty="0">
                <a:latin typeface="Arial"/>
                <a:cs typeface="Arial"/>
              </a:rPr>
              <a:t>is </a:t>
            </a:r>
            <a:r>
              <a:rPr sz="3200" spc="-229" dirty="0">
                <a:latin typeface="Arial"/>
                <a:cs typeface="Arial"/>
              </a:rPr>
              <a:t>asked </a:t>
            </a:r>
            <a:r>
              <a:rPr sz="3200" spc="25" dirty="0">
                <a:latin typeface="Arial"/>
                <a:cs typeface="Arial"/>
              </a:rPr>
              <a:t>to </a:t>
            </a:r>
            <a:r>
              <a:rPr sz="3200" spc="-185" dirty="0">
                <a:latin typeface="Arial"/>
                <a:cs typeface="Arial"/>
              </a:rPr>
              <a:t>clasp </a:t>
            </a:r>
            <a:r>
              <a:rPr sz="3200" spc="-35" dirty="0">
                <a:latin typeface="Arial"/>
                <a:cs typeface="Arial"/>
              </a:rPr>
              <a:t>the </a:t>
            </a:r>
            <a:r>
              <a:rPr sz="3200" spc="-185" dirty="0">
                <a:latin typeface="Arial"/>
                <a:cs typeface="Arial"/>
              </a:rPr>
              <a:t>hands </a:t>
            </a:r>
            <a:r>
              <a:rPr sz="3200" spc="-90" dirty="0">
                <a:latin typeface="Arial"/>
                <a:cs typeface="Arial"/>
              </a:rPr>
              <a:t>, </a:t>
            </a:r>
            <a:r>
              <a:rPr sz="3200" spc="-35" dirty="0">
                <a:latin typeface="Arial"/>
                <a:cs typeface="Arial"/>
              </a:rPr>
              <a:t>the</a:t>
            </a:r>
            <a:r>
              <a:rPr sz="3200" spc="-560" dirty="0">
                <a:latin typeface="Arial"/>
                <a:cs typeface="Arial"/>
              </a:rPr>
              <a:t> </a:t>
            </a:r>
            <a:r>
              <a:rPr sz="3200" spc="-130" dirty="0">
                <a:latin typeface="Arial"/>
                <a:cs typeface="Arial"/>
              </a:rPr>
              <a:t>index  </a:t>
            </a:r>
            <a:r>
              <a:rPr sz="3200" spc="-75" dirty="0">
                <a:latin typeface="Arial"/>
                <a:cs typeface="Arial"/>
              </a:rPr>
              <a:t>finger </a:t>
            </a:r>
            <a:r>
              <a:rPr sz="3200" dirty="0">
                <a:latin typeface="Arial"/>
                <a:cs typeface="Arial"/>
              </a:rPr>
              <a:t>of </a:t>
            </a:r>
            <a:r>
              <a:rPr sz="3200" spc="-100" dirty="0">
                <a:latin typeface="Arial"/>
                <a:cs typeface="Arial"/>
              </a:rPr>
              <a:t>affected </a:t>
            </a:r>
            <a:r>
              <a:rPr sz="3200" spc="-160" dirty="0">
                <a:latin typeface="Arial"/>
                <a:cs typeface="Arial"/>
              </a:rPr>
              <a:t>side </a:t>
            </a:r>
            <a:r>
              <a:rPr sz="3200" spc="-110" dirty="0">
                <a:latin typeface="Arial"/>
                <a:cs typeface="Arial"/>
              </a:rPr>
              <a:t>fails </a:t>
            </a:r>
            <a:r>
              <a:rPr sz="3200" spc="25" dirty="0">
                <a:latin typeface="Arial"/>
                <a:cs typeface="Arial"/>
              </a:rPr>
              <a:t>to</a:t>
            </a:r>
            <a:r>
              <a:rPr sz="3200" spc="-545" dirty="0">
                <a:latin typeface="Arial"/>
                <a:cs typeface="Arial"/>
              </a:rPr>
              <a:t> </a:t>
            </a:r>
            <a:r>
              <a:rPr sz="3200" spc="-90" dirty="0">
                <a:latin typeface="Arial"/>
                <a:cs typeface="Arial"/>
              </a:rPr>
              <a:t>flex</a:t>
            </a:r>
            <a:endParaRPr sz="3200" dirty="0">
              <a:latin typeface="Arial"/>
              <a:cs typeface="Arial"/>
            </a:endParaRPr>
          </a:p>
        </p:txBody>
      </p:sp>
      <p:pic>
        <p:nvPicPr>
          <p:cNvPr id="5" name="Picture 4"/>
          <p:cNvPicPr>
            <a:picLocks noChangeAspect="1"/>
          </p:cNvPicPr>
          <p:nvPr/>
        </p:nvPicPr>
        <p:blipFill>
          <a:blip r:embed="rId2"/>
          <a:stretch>
            <a:fillRect/>
          </a:stretch>
        </p:blipFill>
        <p:spPr>
          <a:xfrm>
            <a:off x="2301239" y="3962400"/>
            <a:ext cx="4524375" cy="215265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7313295" cy="1002665"/>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354965" algn="l"/>
                <a:tab pos="355600" algn="l"/>
              </a:tabLst>
            </a:pPr>
            <a:r>
              <a:rPr sz="3200" spc="-175" dirty="0">
                <a:latin typeface="Arial"/>
                <a:cs typeface="Arial"/>
              </a:rPr>
              <a:t>Flexor </a:t>
            </a:r>
            <a:r>
              <a:rPr sz="3200" spc="-180" dirty="0">
                <a:latin typeface="Arial"/>
                <a:cs typeface="Arial"/>
              </a:rPr>
              <a:t>Carpi </a:t>
            </a:r>
            <a:r>
              <a:rPr sz="3200" spc="-110" dirty="0">
                <a:latin typeface="Arial"/>
                <a:cs typeface="Arial"/>
              </a:rPr>
              <a:t>radialis </a:t>
            </a:r>
            <a:r>
              <a:rPr sz="3200" spc="-35" dirty="0">
                <a:latin typeface="Arial"/>
                <a:cs typeface="Arial"/>
              </a:rPr>
              <a:t>: </a:t>
            </a:r>
            <a:r>
              <a:rPr sz="3200" spc="-195" dirty="0">
                <a:latin typeface="Arial"/>
                <a:cs typeface="Arial"/>
              </a:rPr>
              <a:t>Hand </a:t>
            </a:r>
            <a:r>
              <a:rPr sz="3200" spc="-140" dirty="0">
                <a:latin typeface="Arial"/>
                <a:cs typeface="Arial"/>
              </a:rPr>
              <a:t>deviates </a:t>
            </a:r>
            <a:r>
              <a:rPr sz="3200" spc="25" dirty="0">
                <a:latin typeface="Arial"/>
                <a:cs typeface="Arial"/>
              </a:rPr>
              <a:t>to</a:t>
            </a:r>
            <a:r>
              <a:rPr sz="3200" spc="-325" dirty="0">
                <a:latin typeface="Arial"/>
                <a:cs typeface="Arial"/>
              </a:rPr>
              <a:t> </a:t>
            </a:r>
            <a:r>
              <a:rPr sz="3200" spc="-35" dirty="0">
                <a:latin typeface="Arial"/>
                <a:cs typeface="Arial"/>
              </a:rPr>
              <a:t>the  </a:t>
            </a:r>
            <a:r>
              <a:rPr sz="3200" spc="-80" dirty="0">
                <a:latin typeface="Arial"/>
                <a:cs typeface="Arial"/>
              </a:rPr>
              <a:t>ulnar </a:t>
            </a:r>
            <a:r>
              <a:rPr sz="3200" spc="-160" dirty="0">
                <a:latin typeface="Arial"/>
                <a:cs typeface="Arial"/>
              </a:rPr>
              <a:t>side </a:t>
            </a:r>
            <a:r>
              <a:rPr sz="3200" spc="-100" dirty="0">
                <a:latin typeface="Arial"/>
                <a:cs typeface="Arial"/>
              </a:rPr>
              <a:t>when </a:t>
            </a:r>
            <a:r>
              <a:rPr sz="3200" spc="-125" dirty="0">
                <a:latin typeface="Arial"/>
                <a:cs typeface="Arial"/>
              </a:rPr>
              <a:t>flexed </a:t>
            </a:r>
            <a:r>
              <a:rPr sz="3200" spc="-160" dirty="0">
                <a:latin typeface="Arial"/>
                <a:cs typeface="Arial"/>
              </a:rPr>
              <a:t>against</a:t>
            </a:r>
            <a:r>
              <a:rPr sz="3200" spc="-340" dirty="0">
                <a:latin typeface="Arial"/>
                <a:cs typeface="Arial"/>
              </a:rPr>
              <a:t> </a:t>
            </a:r>
            <a:r>
              <a:rPr sz="3200" spc="-155" dirty="0">
                <a:latin typeface="Arial"/>
                <a:cs typeface="Arial"/>
              </a:rPr>
              <a:t>resistance</a:t>
            </a:r>
            <a:endParaRPr sz="3200">
              <a:latin typeface="Arial"/>
              <a:cs typeface="Arial"/>
            </a:endParaRPr>
          </a:p>
        </p:txBody>
      </p:sp>
      <p:sp>
        <p:nvSpPr>
          <p:cNvPr id="4" name="object 4"/>
          <p:cNvSpPr/>
          <p:nvPr/>
        </p:nvSpPr>
        <p:spPr>
          <a:xfrm>
            <a:off x="2570988" y="3142488"/>
            <a:ext cx="3886200" cy="3200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66416" y="3137916"/>
            <a:ext cx="3895725" cy="3209925"/>
          </a:xfrm>
          <a:custGeom>
            <a:avLst/>
            <a:gdLst/>
            <a:ahLst/>
            <a:cxnLst/>
            <a:rect l="l" t="t" r="r" b="b"/>
            <a:pathLst>
              <a:path w="3895725" h="3209925">
                <a:moveTo>
                  <a:pt x="0" y="3209544"/>
                </a:moveTo>
                <a:lnTo>
                  <a:pt x="3895344" y="3209544"/>
                </a:lnTo>
                <a:lnTo>
                  <a:pt x="3895344" y="0"/>
                </a:lnTo>
                <a:lnTo>
                  <a:pt x="0" y="0"/>
                </a:lnTo>
                <a:lnTo>
                  <a:pt x="0" y="3209544"/>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512502"/>
            <a:ext cx="7672070" cy="2926080"/>
          </a:xfrm>
          <a:prstGeom prst="rect">
            <a:avLst/>
          </a:prstGeom>
        </p:spPr>
        <p:txBody>
          <a:bodyPr vert="horz" wrap="square" lIns="0" tIns="107950" rIns="0" bIns="0" rtlCol="0">
            <a:spAutoFit/>
          </a:bodyPr>
          <a:lstStyle/>
          <a:p>
            <a:pPr marL="355600" indent="-342900">
              <a:lnSpc>
                <a:spcPct val="100000"/>
              </a:lnSpc>
              <a:spcBef>
                <a:spcPts val="850"/>
              </a:spcBef>
              <a:buChar char="•"/>
              <a:tabLst>
                <a:tab pos="354965" algn="l"/>
                <a:tab pos="355600" algn="l"/>
              </a:tabLst>
            </a:pPr>
            <a:r>
              <a:rPr sz="3200" spc="-165" dirty="0">
                <a:latin typeface="Arial"/>
                <a:cs typeface="Arial"/>
              </a:rPr>
              <a:t>Muscles </a:t>
            </a:r>
            <a:r>
              <a:rPr sz="3200" dirty="0">
                <a:latin typeface="Arial"/>
                <a:cs typeface="Arial"/>
              </a:rPr>
              <a:t>of </a:t>
            </a:r>
            <a:r>
              <a:rPr sz="3200" spc="-165" dirty="0">
                <a:latin typeface="Arial"/>
                <a:cs typeface="Arial"/>
              </a:rPr>
              <a:t>Thenar</a:t>
            </a:r>
            <a:r>
              <a:rPr sz="3200" spc="-365" dirty="0">
                <a:latin typeface="Arial"/>
                <a:cs typeface="Arial"/>
              </a:rPr>
              <a:t> </a:t>
            </a:r>
            <a:r>
              <a:rPr sz="3200" spc="-135" dirty="0">
                <a:latin typeface="Arial"/>
                <a:cs typeface="Arial"/>
              </a:rPr>
              <a:t>eminance:</a:t>
            </a:r>
            <a:endParaRPr sz="3200">
              <a:latin typeface="Arial"/>
              <a:cs typeface="Arial"/>
            </a:endParaRPr>
          </a:p>
          <a:p>
            <a:pPr marL="355600" lvl="1">
              <a:lnSpc>
                <a:spcPct val="100000"/>
              </a:lnSpc>
              <a:spcBef>
                <a:spcPts val="840"/>
              </a:spcBef>
              <a:buSzPct val="112500"/>
              <a:buChar char="-"/>
              <a:tabLst>
                <a:tab pos="598805" algn="l"/>
              </a:tabLst>
            </a:pPr>
            <a:r>
              <a:rPr sz="3200" spc="-90" dirty="0">
                <a:latin typeface="Arial"/>
                <a:cs typeface="Arial"/>
              </a:rPr>
              <a:t>abductor pollicis </a:t>
            </a:r>
            <a:r>
              <a:rPr sz="3200" spc="-130" dirty="0">
                <a:latin typeface="Arial"/>
                <a:cs typeface="Arial"/>
              </a:rPr>
              <a:t>brevis </a:t>
            </a:r>
            <a:r>
              <a:rPr sz="3200" spc="-229" dirty="0">
                <a:latin typeface="Arial"/>
                <a:cs typeface="Arial"/>
              </a:rPr>
              <a:t>(Pen</a:t>
            </a:r>
            <a:r>
              <a:rPr sz="3200" spc="-330" dirty="0">
                <a:latin typeface="Arial"/>
                <a:cs typeface="Arial"/>
              </a:rPr>
              <a:t> </a:t>
            </a:r>
            <a:r>
              <a:rPr sz="3200" spc="-70" dirty="0">
                <a:latin typeface="Arial"/>
                <a:cs typeface="Arial"/>
              </a:rPr>
              <a:t>test)</a:t>
            </a:r>
            <a:endParaRPr sz="3200">
              <a:latin typeface="Arial"/>
              <a:cs typeface="Arial"/>
            </a:endParaRPr>
          </a:p>
          <a:p>
            <a:pPr marL="572135" lvl="1" indent="-216535">
              <a:lnSpc>
                <a:spcPct val="100000"/>
              </a:lnSpc>
              <a:spcBef>
                <a:spcPts val="795"/>
              </a:spcBef>
              <a:buChar char="-"/>
              <a:tabLst>
                <a:tab pos="572770" algn="l"/>
              </a:tabLst>
            </a:pPr>
            <a:r>
              <a:rPr sz="3200" spc="-140" dirty="0">
                <a:latin typeface="Arial"/>
                <a:cs typeface="Arial"/>
              </a:rPr>
              <a:t>hand </a:t>
            </a:r>
            <a:r>
              <a:rPr sz="3200" spc="-75" dirty="0">
                <a:latin typeface="Arial"/>
                <a:cs typeface="Arial"/>
              </a:rPr>
              <a:t>laid </a:t>
            </a:r>
            <a:r>
              <a:rPr sz="3200" dirty="0">
                <a:latin typeface="Arial"/>
                <a:cs typeface="Arial"/>
              </a:rPr>
              <a:t>flat </a:t>
            </a:r>
            <a:r>
              <a:rPr sz="3200" spc="-100" dirty="0">
                <a:latin typeface="Arial"/>
                <a:cs typeface="Arial"/>
              </a:rPr>
              <a:t>on </a:t>
            </a:r>
            <a:r>
              <a:rPr sz="3200" spc="-40" dirty="0">
                <a:latin typeface="Arial"/>
                <a:cs typeface="Arial"/>
              </a:rPr>
              <a:t>the</a:t>
            </a:r>
            <a:r>
              <a:rPr sz="3200" spc="-495" dirty="0">
                <a:latin typeface="Arial"/>
                <a:cs typeface="Arial"/>
              </a:rPr>
              <a:t> </a:t>
            </a:r>
            <a:r>
              <a:rPr sz="3200" spc="-75" dirty="0">
                <a:latin typeface="Arial"/>
                <a:cs typeface="Arial"/>
              </a:rPr>
              <a:t>table</a:t>
            </a:r>
            <a:endParaRPr sz="3200">
              <a:latin typeface="Arial"/>
              <a:cs typeface="Arial"/>
            </a:endParaRPr>
          </a:p>
          <a:p>
            <a:pPr marL="355600" marR="5080" lvl="1">
              <a:lnSpc>
                <a:spcPct val="100000"/>
              </a:lnSpc>
              <a:spcBef>
                <a:spcPts val="770"/>
              </a:spcBef>
              <a:buChar char="-"/>
              <a:tabLst>
                <a:tab pos="572770" algn="l"/>
              </a:tabLst>
            </a:pPr>
            <a:r>
              <a:rPr sz="3200" spc="-130" dirty="0">
                <a:latin typeface="Arial"/>
                <a:cs typeface="Arial"/>
              </a:rPr>
              <a:t>pen </a:t>
            </a:r>
            <a:r>
              <a:rPr sz="3200" spc="-95" dirty="0">
                <a:latin typeface="Arial"/>
                <a:cs typeface="Arial"/>
              </a:rPr>
              <a:t>held </a:t>
            </a:r>
            <a:r>
              <a:rPr sz="3200" spc="-165" dirty="0">
                <a:latin typeface="Arial"/>
                <a:cs typeface="Arial"/>
              </a:rPr>
              <a:t>above </a:t>
            </a:r>
            <a:r>
              <a:rPr sz="3200" spc="-40" dirty="0">
                <a:latin typeface="Arial"/>
                <a:cs typeface="Arial"/>
              </a:rPr>
              <a:t>the </a:t>
            </a:r>
            <a:r>
              <a:rPr sz="3200" spc="-110" dirty="0">
                <a:latin typeface="Arial"/>
                <a:cs typeface="Arial"/>
              </a:rPr>
              <a:t>palm </a:t>
            </a:r>
            <a:r>
              <a:rPr sz="3200" spc="-150" dirty="0">
                <a:latin typeface="Arial"/>
                <a:cs typeface="Arial"/>
              </a:rPr>
              <a:t>and </a:t>
            </a:r>
            <a:r>
              <a:rPr sz="3200" spc="-35" dirty="0">
                <a:latin typeface="Arial"/>
                <a:cs typeface="Arial"/>
              </a:rPr>
              <a:t>the </a:t>
            </a:r>
            <a:r>
              <a:rPr sz="3200" spc="-45" dirty="0">
                <a:latin typeface="Arial"/>
                <a:cs typeface="Arial"/>
              </a:rPr>
              <a:t>patient</a:t>
            </a:r>
            <a:r>
              <a:rPr sz="3200" spc="-590" dirty="0">
                <a:latin typeface="Arial"/>
                <a:cs typeface="Arial"/>
              </a:rPr>
              <a:t> </a:t>
            </a:r>
            <a:r>
              <a:rPr sz="3200" spc="-165" dirty="0">
                <a:latin typeface="Arial"/>
                <a:cs typeface="Arial"/>
              </a:rPr>
              <a:t>is  </a:t>
            </a:r>
            <a:r>
              <a:rPr sz="3200" spc="-229" dirty="0">
                <a:latin typeface="Arial"/>
                <a:cs typeface="Arial"/>
              </a:rPr>
              <a:t>asked </a:t>
            </a:r>
            <a:r>
              <a:rPr sz="3200" spc="25" dirty="0">
                <a:latin typeface="Arial"/>
                <a:cs typeface="Arial"/>
              </a:rPr>
              <a:t>to </a:t>
            </a:r>
            <a:r>
              <a:rPr sz="3200" spc="-80" dirty="0">
                <a:latin typeface="Arial"/>
                <a:cs typeface="Arial"/>
              </a:rPr>
              <a:t>touch </a:t>
            </a:r>
            <a:r>
              <a:rPr sz="3200" spc="-35" dirty="0">
                <a:latin typeface="Arial"/>
                <a:cs typeface="Arial"/>
              </a:rPr>
              <a:t>the </a:t>
            </a:r>
            <a:r>
              <a:rPr sz="3200" spc="-130" dirty="0">
                <a:latin typeface="Arial"/>
                <a:cs typeface="Arial"/>
              </a:rPr>
              <a:t>pen </a:t>
            </a:r>
            <a:r>
              <a:rPr sz="3200" spc="25" dirty="0">
                <a:latin typeface="Arial"/>
                <a:cs typeface="Arial"/>
              </a:rPr>
              <a:t>with</a:t>
            </a:r>
            <a:r>
              <a:rPr sz="3200" spc="-545" dirty="0">
                <a:latin typeface="Arial"/>
                <a:cs typeface="Arial"/>
              </a:rPr>
              <a:t> </a:t>
            </a:r>
            <a:r>
              <a:rPr sz="3200" spc="-145" dirty="0">
                <a:latin typeface="Arial"/>
                <a:cs typeface="Arial"/>
              </a:rPr>
              <a:t>his </a:t>
            </a:r>
            <a:r>
              <a:rPr sz="3200" spc="-45" dirty="0">
                <a:latin typeface="Arial"/>
                <a:cs typeface="Arial"/>
              </a:rPr>
              <a:t>thumb</a:t>
            </a:r>
            <a:endParaRPr sz="3200">
              <a:latin typeface="Arial"/>
              <a:cs typeface="Arial"/>
            </a:endParaRPr>
          </a:p>
        </p:txBody>
      </p:sp>
      <p:sp>
        <p:nvSpPr>
          <p:cNvPr id="4" name="object 4"/>
          <p:cNvSpPr/>
          <p:nvPr/>
        </p:nvSpPr>
        <p:spPr>
          <a:xfrm>
            <a:off x="2785872" y="4511039"/>
            <a:ext cx="3375660" cy="234695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6894195" cy="1002665"/>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447040" algn="l"/>
                <a:tab pos="447675" algn="l"/>
              </a:tabLst>
            </a:pPr>
            <a:r>
              <a:rPr sz="3200" spc="-145" dirty="0">
                <a:latin typeface="Arial"/>
                <a:cs typeface="Arial"/>
              </a:rPr>
              <a:t>opponens</a:t>
            </a:r>
            <a:r>
              <a:rPr sz="3200" spc="-155" dirty="0">
                <a:latin typeface="Arial"/>
                <a:cs typeface="Arial"/>
              </a:rPr>
              <a:t> </a:t>
            </a:r>
            <a:r>
              <a:rPr sz="3200" spc="-90" dirty="0">
                <a:latin typeface="Arial"/>
                <a:cs typeface="Arial"/>
              </a:rPr>
              <a:t>pollicis</a:t>
            </a:r>
            <a:r>
              <a:rPr sz="3200" spc="-145" dirty="0">
                <a:latin typeface="Arial"/>
                <a:cs typeface="Arial"/>
              </a:rPr>
              <a:t> </a:t>
            </a:r>
            <a:r>
              <a:rPr sz="3200" spc="-35" dirty="0">
                <a:latin typeface="Arial"/>
                <a:cs typeface="Arial"/>
              </a:rPr>
              <a:t>:</a:t>
            </a:r>
            <a:r>
              <a:rPr sz="3200" spc="-155" dirty="0">
                <a:latin typeface="Arial"/>
                <a:cs typeface="Arial"/>
              </a:rPr>
              <a:t> </a:t>
            </a:r>
            <a:r>
              <a:rPr sz="3200" spc="-130" dirty="0">
                <a:latin typeface="Arial"/>
                <a:cs typeface="Arial"/>
              </a:rPr>
              <a:t>brings</a:t>
            </a:r>
            <a:r>
              <a:rPr sz="3200" spc="-165" dirty="0">
                <a:latin typeface="Arial"/>
                <a:cs typeface="Arial"/>
              </a:rPr>
              <a:t> </a:t>
            </a:r>
            <a:r>
              <a:rPr sz="3200" spc="-35" dirty="0">
                <a:latin typeface="Arial"/>
                <a:cs typeface="Arial"/>
              </a:rPr>
              <a:t>the</a:t>
            </a:r>
            <a:r>
              <a:rPr sz="3200" spc="-175" dirty="0">
                <a:latin typeface="Arial"/>
                <a:cs typeface="Arial"/>
              </a:rPr>
              <a:t> </a:t>
            </a:r>
            <a:r>
              <a:rPr sz="3200" spc="30" dirty="0">
                <a:latin typeface="Arial"/>
                <a:cs typeface="Arial"/>
              </a:rPr>
              <a:t>tip</a:t>
            </a:r>
            <a:r>
              <a:rPr sz="3200" spc="-145" dirty="0">
                <a:latin typeface="Arial"/>
                <a:cs typeface="Arial"/>
              </a:rPr>
              <a:t> </a:t>
            </a:r>
            <a:r>
              <a:rPr sz="3200" spc="-5" dirty="0">
                <a:latin typeface="Arial"/>
                <a:cs typeface="Arial"/>
              </a:rPr>
              <a:t>of</a:t>
            </a:r>
            <a:r>
              <a:rPr sz="3200" spc="-175" dirty="0">
                <a:latin typeface="Arial"/>
                <a:cs typeface="Arial"/>
              </a:rPr>
              <a:t> </a:t>
            </a:r>
            <a:r>
              <a:rPr sz="3200" spc="-45" dirty="0">
                <a:latin typeface="Arial"/>
                <a:cs typeface="Arial"/>
              </a:rPr>
              <a:t>the  thumb</a:t>
            </a:r>
            <a:r>
              <a:rPr sz="3200" spc="-145" dirty="0">
                <a:latin typeface="Arial"/>
                <a:cs typeface="Arial"/>
              </a:rPr>
              <a:t> </a:t>
            </a:r>
            <a:r>
              <a:rPr sz="3200" spc="-100" dirty="0">
                <a:latin typeface="Arial"/>
                <a:cs typeface="Arial"/>
              </a:rPr>
              <a:t>towards</a:t>
            </a:r>
            <a:r>
              <a:rPr sz="3200" spc="-155" dirty="0">
                <a:latin typeface="Arial"/>
                <a:cs typeface="Arial"/>
              </a:rPr>
              <a:t> </a:t>
            </a:r>
            <a:r>
              <a:rPr sz="3200" spc="-35" dirty="0">
                <a:latin typeface="Arial"/>
                <a:cs typeface="Arial"/>
              </a:rPr>
              <a:t>the</a:t>
            </a:r>
            <a:r>
              <a:rPr sz="3200" spc="-170" dirty="0">
                <a:latin typeface="Arial"/>
                <a:cs typeface="Arial"/>
              </a:rPr>
              <a:t> </a:t>
            </a:r>
            <a:r>
              <a:rPr sz="3200" spc="-65" dirty="0">
                <a:latin typeface="Arial"/>
                <a:cs typeface="Arial"/>
              </a:rPr>
              <a:t>tips</a:t>
            </a:r>
            <a:r>
              <a:rPr sz="3200" spc="-155" dirty="0">
                <a:latin typeface="Arial"/>
                <a:cs typeface="Arial"/>
              </a:rPr>
              <a:t> </a:t>
            </a:r>
            <a:r>
              <a:rPr sz="3200" spc="-5" dirty="0">
                <a:latin typeface="Arial"/>
                <a:cs typeface="Arial"/>
              </a:rPr>
              <a:t>of</a:t>
            </a:r>
            <a:r>
              <a:rPr sz="3200" spc="-175" dirty="0">
                <a:latin typeface="Arial"/>
                <a:cs typeface="Arial"/>
              </a:rPr>
              <a:t> </a:t>
            </a:r>
            <a:r>
              <a:rPr sz="3200" spc="-35" dirty="0">
                <a:latin typeface="Arial"/>
                <a:cs typeface="Arial"/>
              </a:rPr>
              <a:t>other</a:t>
            </a:r>
            <a:r>
              <a:rPr sz="3200" spc="-170" dirty="0">
                <a:latin typeface="Arial"/>
                <a:cs typeface="Arial"/>
              </a:rPr>
              <a:t> </a:t>
            </a:r>
            <a:r>
              <a:rPr sz="3200" spc="-125" dirty="0">
                <a:latin typeface="Arial"/>
                <a:cs typeface="Arial"/>
              </a:rPr>
              <a:t>fingers</a:t>
            </a:r>
            <a:endParaRPr sz="3200">
              <a:latin typeface="Arial"/>
              <a:cs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2308" y="461899"/>
            <a:ext cx="4196080" cy="696595"/>
          </a:xfrm>
          <a:prstGeom prst="rect">
            <a:avLst/>
          </a:prstGeom>
        </p:spPr>
        <p:txBody>
          <a:bodyPr vert="horz" wrap="square" lIns="0" tIns="13335" rIns="0" bIns="0" rtlCol="0">
            <a:spAutoFit/>
          </a:bodyPr>
          <a:lstStyle/>
          <a:p>
            <a:pPr marL="12700">
              <a:lnSpc>
                <a:spcPct val="100000"/>
              </a:lnSpc>
              <a:spcBef>
                <a:spcPts val="105"/>
              </a:spcBef>
            </a:pPr>
            <a:r>
              <a:rPr spc="-240" dirty="0"/>
              <a:t>Opponens</a:t>
            </a:r>
            <a:r>
              <a:rPr spc="-310" dirty="0"/>
              <a:t> </a:t>
            </a:r>
            <a:r>
              <a:rPr spc="-160" dirty="0"/>
              <a:t>pollices</a:t>
            </a:r>
          </a:p>
        </p:txBody>
      </p:sp>
      <p:sp>
        <p:nvSpPr>
          <p:cNvPr id="3" name="object 3"/>
          <p:cNvSpPr/>
          <p:nvPr/>
        </p:nvSpPr>
        <p:spPr>
          <a:xfrm>
            <a:off x="1178052" y="1600200"/>
            <a:ext cx="6787896"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06481"/>
            <a:ext cx="4205985" cy="696594"/>
          </a:xfrm>
        </p:spPr>
        <p:txBody>
          <a:bodyPr/>
          <a:lstStyle/>
          <a:p>
            <a:r>
              <a:rPr lang="en-IN" spc="-175" dirty="0"/>
              <a:t>Benedict</a:t>
            </a:r>
            <a:r>
              <a:rPr lang="en-IN" spc="-320" dirty="0"/>
              <a:t> </a:t>
            </a:r>
            <a:r>
              <a:rPr lang="en-IN" spc="-355" dirty="0"/>
              <a:t>Sign</a:t>
            </a:r>
            <a:endParaRPr lang="en-IN" dirty="0"/>
          </a:p>
        </p:txBody>
      </p:sp>
      <p:sp>
        <p:nvSpPr>
          <p:cNvPr id="3" name="Rectangle 2"/>
          <p:cNvSpPr/>
          <p:nvPr/>
        </p:nvSpPr>
        <p:spPr>
          <a:xfrm>
            <a:off x="152400" y="1447800"/>
            <a:ext cx="8839200" cy="4401205"/>
          </a:xfrm>
          <a:prstGeom prst="rect">
            <a:avLst/>
          </a:prstGeom>
        </p:spPr>
        <p:txBody>
          <a:bodyPr wrap="square">
            <a:spAutoFit/>
          </a:bodyPr>
          <a:lstStyle/>
          <a:p>
            <a:r>
              <a:rPr lang="en-IN" sz="2800" dirty="0" smtClean="0"/>
              <a:t>Lesion </a:t>
            </a:r>
            <a:r>
              <a:rPr lang="en-IN" sz="2800" dirty="0"/>
              <a:t>to </a:t>
            </a:r>
            <a:r>
              <a:rPr lang="en-IN" sz="2800" dirty="0" smtClean="0"/>
              <a:t>upper </a:t>
            </a:r>
            <a:r>
              <a:rPr lang="en-IN" sz="2800" dirty="0"/>
              <a:t>arm area, just proximal to where motor branches of forearm flexors originate, is diagnosed if the patient is unable to make a fist. </a:t>
            </a:r>
            <a:endParaRPr lang="en-IN" sz="2800" dirty="0" smtClean="0"/>
          </a:p>
          <a:p>
            <a:endParaRPr lang="en-IN" sz="2800" dirty="0" smtClean="0"/>
          </a:p>
          <a:p>
            <a:r>
              <a:rPr lang="en-IN" sz="2800" dirty="0" smtClean="0"/>
              <a:t>More </a:t>
            </a:r>
            <a:r>
              <a:rPr lang="en-IN" sz="2800" dirty="0"/>
              <a:t>specifically, the patient's index and middle finger cannot flex at the MCP joint, while the thumb usually is unable to oppose. This is known as </a:t>
            </a:r>
            <a:r>
              <a:rPr lang="en-IN" sz="2800" b="1" dirty="0"/>
              <a:t>hand of benediction </a:t>
            </a:r>
            <a:r>
              <a:rPr lang="en-IN" sz="2800" dirty="0"/>
              <a:t>or </a:t>
            </a:r>
            <a:r>
              <a:rPr lang="en-IN" sz="2800" b="1" dirty="0"/>
              <a:t>Pope’s blessing hand</a:t>
            </a:r>
            <a:r>
              <a:rPr lang="en-IN" sz="2800" dirty="0"/>
              <a:t>. </a:t>
            </a:r>
            <a:endParaRPr lang="en-IN" sz="2800" dirty="0" smtClean="0"/>
          </a:p>
          <a:p>
            <a:endParaRPr lang="en-IN" sz="2800" dirty="0" smtClean="0"/>
          </a:p>
          <a:p>
            <a:endParaRPr lang="en-IN" sz="2800" dirty="0" smtClean="0"/>
          </a:p>
        </p:txBody>
      </p:sp>
    </p:spTree>
    <p:extLst>
      <p:ext uri="{BB962C8B-B14F-4D97-AF65-F5344CB8AC3E}">
        <p14:creationId xmlns:p14="http://schemas.microsoft.com/office/powerpoint/2010/main" val="22631644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4377" y="461899"/>
            <a:ext cx="3090545" cy="696595"/>
          </a:xfrm>
          <a:prstGeom prst="rect">
            <a:avLst/>
          </a:prstGeom>
        </p:spPr>
        <p:txBody>
          <a:bodyPr vert="horz" wrap="square" lIns="0" tIns="13335" rIns="0" bIns="0" rtlCol="0">
            <a:spAutoFit/>
          </a:bodyPr>
          <a:lstStyle/>
          <a:p>
            <a:pPr marL="12700">
              <a:lnSpc>
                <a:spcPct val="100000"/>
              </a:lnSpc>
              <a:spcBef>
                <a:spcPts val="105"/>
              </a:spcBef>
            </a:pPr>
            <a:r>
              <a:rPr spc="-175" dirty="0"/>
              <a:t>Benedict</a:t>
            </a:r>
            <a:r>
              <a:rPr spc="-320" dirty="0"/>
              <a:t> </a:t>
            </a:r>
            <a:r>
              <a:rPr spc="-355" dirty="0"/>
              <a:t>Sign</a:t>
            </a:r>
          </a:p>
        </p:txBody>
      </p:sp>
      <p:sp>
        <p:nvSpPr>
          <p:cNvPr id="3" name="object 3"/>
          <p:cNvSpPr/>
          <p:nvPr/>
        </p:nvSpPr>
        <p:spPr>
          <a:xfrm>
            <a:off x="1143000" y="1999488"/>
            <a:ext cx="6856476" cy="38481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Text Placeholder 2"/>
          <p:cNvSpPr>
            <a:spLocks noGrp="1"/>
          </p:cNvSpPr>
          <p:nvPr>
            <p:ph type="body" idx="1"/>
          </p:nvPr>
        </p:nvSpPr>
        <p:spPr>
          <a:xfrm>
            <a:off x="535940" y="1780401"/>
            <a:ext cx="8072119" cy="1938992"/>
          </a:xfrm>
        </p:spPr>
        <p:txBody>
          <a:bodyPr/>
          <a:lstStyle/>
          <a:p>
            <a:r>
              <a:rPr lang="en-IN" dirty="0" smtClean="0"/>
              <a:t>Q 2. A 40 year tailor complains of pain numbness and weakness of right hand for last 3 months. On examination, there is hypoesthesia and atrophy of </a:t>
            </a:r>
            <a:r>
              <a:rPr lang="en-IN" dirty="0" err="1" smtClean="0"/>
              <a:t>thenar</a:t>
            </a:r>
            <a:r>
              <a:rPr lang="en-IN" dirty="0" smtClean="0"/>
              <a:t> eminence. Which of the following nerve is likely to be involved?</a:t>
            </a:r>
          </a:p>
          <a:p>
            <a:r>
              <a:rPr lang="en-IN" dirty="0" smtClean="0"/>
              <a:t>A Ulnar nerve</a:t>
            </a:r>
          </a:p>
          <a:p>
            <a:r>
              <a:rPr lang="en-IN" dirty="0" smtClean="0"/>
              <a:t>B Median nerve</a:t>
            </a:r>
          </a:p>
          <a:p>
            <a:r>
              <a:rPr lang="en-IN" dirty="0" smtClean="0"/>
              <a:t>C radial nerve</a:t>
            </a:r>
          </a:p>
          <a:p>
            <a:r>
              <a:rPr lang="en-IN" dirty="0" smtClean="0"/>
              <a:t>D Axillary nerve</a:t>
            </a:r>
            <a:endParaRPr lang="en-IN" dirty="0"/>
          </a:p>
        </p:txBody>
      </p:sp>
    </p:spTree>
    <p:extLst>
      <p:ext uri="{BB962C8B-B14F-4D97-AF65-F5344CB8AC3E}">
        <p14:creationId xmlns:p14="http://schemas.microsoft.com/office/powerpoint/2010/main" val="3444572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6481"/>
            <a:ext cx="7924800" cy="553998"/>
          </a:xfrm>
        </p:spPr>
        <p:txBody>
          <a:bodyPr/>
          <a:lstStyle/>
          <a:p>
            <a:r>
              <a:rPr lang="en-IN" sz="3600" b="1" dirty="0" err="1" smtClean="0">
                <a:solidFill>
                  <a:srgbClr val="222222"/>
                </a:solidFill>
                <a:latin typeface="Arial" panose="020B0604020202020204" pitchFamily="34" charset="0"/>
              </a:rPr>
              <a:t>Kiloh-Nevin</a:t>
            </a:r>
            <a:r>
              <a:rPr lang="en-IN" sz="3600" b="1" dirty="0" smtClean="0">
                <a:solidFill>
                  <a:srgbClr val="222222"/>
                </a:solidFill>
                <a:latin typeface="Arial" panose="020B0604020202020204" pitchFamily="34" charset="0"/>
              </a:rPr>
              <a:t> </a:t>
            </a:r>
            <a:r>
              <a:rPr lang="en-IN" sz="3600" b="1" dirty="0">
                <a:solidFill>
                  <a:srgbClr val="222222"/>
                </a:solidFill>
                <a:latin typeface="Arial" panose="020B0604020202020204" pitchFamily="34" charset="0"/>
              </a:rPr>
              <a:t>syndrome </a:t>
            </a:r>
            <a:r>
              <a:rPr lang="en-IN" sz="3600" spc="-20" dirty="0" smtClean="0"/>
              <a:t>and </a:t>
            </a:r>
            <a:r>
              <a:rPr lang="en-IN" sz="3600" spc="-580" dirty="0"/>
              <a:t>OK</a:t>
            </a:r>
            <a:r>
              <a:rPr lang="en-IN" sz="3600" spc="-540" dirty="0"/>
              <a:t> </a:t>
            </a:r>
            <a:r>
              <a:rPr lang="en-IN" sz="3600" spc="-355" dirty="0"/>
              <a:t>Sign</a:t>
            </a:r>
            <a:endParaRPr lang="en-IN" sz="3600" dirty="0"/>
          </a:p>
        </p:txBody>
      </p:sp>
      <p:sp>
        <p:nvSpPr>
          <p:cNvPr id="3" name="Rectangle 2"/>
          <p:cNvSpPr/>
          <p:nvPr/>
        </p:nvSpPr>
        <p:spPr>
          <a:xfrm>
            <a:off x="76200" y="1443841"/>
            <a:ext cx="9067800" cy="3108543"/>
          </a:xfrm>
          <a:prstGeom prst="rect">
            <a:avLst/>
          </a:prstGeom>
        </p:spPr>
        <p:txBody>
          <a:bodyPr wrap="square">
            <a:spAutoFit/>
          </a:bodyPr>
          <a:lstStyle/>
          <a:p>
            <a:r>
              <a:rPr lang="en-IN" sz="2800" b="1" dirty="0"/>
              <a:t>The Anterior </a:t>
            </a:r>
            <a:r>
              <a:rPr lang="en-IN" sz="2800" b="1" dirty="0" err="1"/>
              <a:t>Interosseus</a:t>
            </a:r>
            <a:r>
              <a:rPr lang="en-IN" sz="2800" b="1" dirty="0"/>
              <a:t> Nerve (AIN</a:t>
            </a:r>
            <a:r>
              <a:rPr lang="en-IN" sz="2800" b="1" dirty="0" smtClean="0"/>
              <a:t>) syndrome </a:t>
            </a:r>
          </a:p>
          <a:p>
            <a:endParaRPr lang="en-IN" sz="2800" dirty="0"/>
          </a:p>
          <a:p>
            <a:r>
              <a:rPr lang="en-IN" sz="2800" dirty="0" smtClean="0"/>
              <a:t>Patients </a:t>
            </a:r>
            <a:r>
              <a:rPr lang="en-IN" sz="2800" dirty="0"/>
              <a:t>suffering from this syndrome have impaired distal interphalangeal joint, because of which they are unable to pinch anything or make and "OK" sign with their index finger and thumb. The syndrome can either happen from </a:t>
            </a:r>
            <a:r>
              <a:rPr lang="en-IN" sz="2800" b="1" dirty="0"/>
              <a:t>pinched nerve, or even dislocation of the elbow</a:t>
            </a:r>
            <a:r>
              <a:rPr lang="en-IN" b="1" dirty="0"/>
              <a:t>.</a:t>
            </a:r>
          </a:p>
        </p:txBody>
      </p:sp>
    </p:spTree>
    <p:extLst>
      <p:ext uri="{BB962C8B-B14F-4D97-AF65-F5344CB8AC3E}">
        <p14:creationId xmlns:p14="http://schemas.microsoft.com/office/powerpoint/2010/main" val="82412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461899"/>
            <a:ext cx="7924800" cy="690574"/>
          </a:xfrm>
          <a:prstGeom prst="rect">
            <a:avLst/>
          </a:prstGeom>
        </p:spPr>
        <p:txBody>
          <a:bodyPr vert="horz" wrap="square" lIns="0" tIns="13335" rIns="0" bIns="0" rtlCol="0">
            <a:spAutoFit/>
          </a:bodyPr>
          <a:lstStyle/>
          <a:p>
            <a:pPr marL="12700">
              <a:lnSpc>
                <a:spcPct val="100000"/>
              </a:lnSpc>
              <a:spcBef>
                <a:spcPts val="105"/>
              </a:spcBef>
            </a:pPr>
            <a:r>
              <a:rPr lang="en-IN" spc="-195" dirty="0"/>
              <a:t> </a:t>
            </a:r>
            <a:r>
              <a:rPr lang="en-IN" spc="-195" dirty="0" err="1"/>
              <a:t>Kiloh-Nevin</a:t>
            </a:r>
            <a:r>
              <a:rPr lang="en-IN" spc="-195" dirty="0"/>
              <a:t> </a:t>
            </a:r>
            <a:r>
              <a:rPr lang="en-IN" spc="-195" dirty="0" smtClean="0"/>
              <a:t>syndrome</a:t>
            </a:r>
            <a:r>
              <a:rPr lang="en-IN" spc="-20" dirty="0"/>
              <a:t> </a:t>
            </a:r>
            <a:r>
              <a:rPr spc="-20" dirty="0" smtClean="0"/>
              <a:t> </a:t>
            </a:r>
            <a:r>
              <a:rPr spc="-580" dirty="0"/>
              <a:t>OK</a:t>
            </a:r>
            <a:r>
              <a:rPr spc="-540" dirty="0"/>
              <a:t> </a:t>
            </a:r>
            <a:r>
              <a:rPr spc="-355" dirty="0"/>
              <a:t>Sign</a:t>
            </a:r>
          </a:p>
        </p:txBody>
      </p:sp>
      <p:pic>
        <p:nvPicPr>
          <p:cNvPr id="4" name="Picture 3"/>
          <p:cNvPicPr>
            <a:picLocks noChangeAspect="1"/>
          </p:cNvPicPr>
          <p:nvPr/>
        </p:nvPicPr>
        <p:blipFill>
          <a:blip r:embed="rId2"/>
          <a:stretch>
            <a:fillRect/>
          </a:stretch>
        </p:blipFill>
        <p:spPr>
          <a:xfrm>
            <a:off x="1447800" y="1752600"/>
            <a:ext cx="5995688" cy="446763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a:xfrm>
            <a:off x="535940" y="2090117"/>
            <a:ext cx="8072119" cy="2954655"/>
          </a:xfrm>
        </p:spPr>
        <p:txBody>
          <a:bodyPr/>
          <a:lstStyle/>
          <a:p>
            <a:r>
              <a:rPr lang="en-US" sz="2400" dirty="0" smtClean="0"/>
              <a:t>After history of stab wound on front of forearm , patient presents with impairment </a:t>
            </a:r>
            <a:r>
              <a:rPr lang="en-US" sz="2400" dirty="0"/>
              <a:t>of the pincer movement and </a:t>
            </a:r>
            <a:r>
              <a:rPr lang="en-US" sz="2400" dirty="0" smtClean="0"/>
              <a:t>is having </a:t>
            </a:r>
            <a:r>
              <a:rPr lang="en-US" sz="2400" dirty="0"/>
              <a:t>difficulty picking up a small item, such as a coin, from a flat surface</a:t>
            </a:r>
            <a:r>
              <a:rPr lang="en-US" sz="2400" dirty="0" smtClean="0"/>
              <a:t>. Which of the following statement </a:t>
            </a:r>
            <a:r>
              <a:rPr lang="en-US" sz="2400" dirty="0" smtClean="0"/>
              <a:t>is correct ?</a:t>
            </a:r>
            <a:endParaRPr lang="en-US" sz="2400" dirty="0" smtClean="0"/>
          </a:p>
          <a:p>
            <a:r>
              <a:rPr lang="en-US" sz="2400" dirty="0" smtClean="0"/>
              <a:t>A Injury to anterior </a:t>
            </a:r>
            <a:r>
              <a:rPr lang="en-US" sz="2400" dirty="0" err="1" smtClean="0"/>
              <a:t>interroseous</a:t>
            </a:r>
            <a:r>
              <a:rPr lang="en-US" sz="2400" dirty="0" smtClean="0"/>
              <a:t> nerve of median nerve</a:t>
            </a:r>
          </a:p>
          <a:p>
            <a:r>
              <a:rPr lang="en-US" sz="2400" dirty="0" smtClean="0"/>
              <a:t>B injury to main median nerve as pincer movement involves FDS</a:t>
            </a:r>
          </a:p>
          <a:p>
            <a:r>
              <a:rPr lang="en-US" sz="2400" dirty="0" smtClean="0"/>
              <a:t>C Injury to ulnar nerve</a:t>
            </a:r>
          </a:p>
          <a:p>
            <a:r>
              <a:rPr lang="en-US" sz="2400" dirty="0" smtClean="0"/>
              <a:t>D. Injury to median nerve at level of wrist</a:t>
            </a:r>
            <a:endParaRPr lang="en-IN" sz="2400" dirty="0"/>
          </a:p>
        </p:txBody>
      </p:sp>
    </p:spTree>
    <p:extLst>
      <p:ext uri="{BB962C8B-B14F-4D97-AF65-F5344CB8AC3E}">
        <p14:creationId xmlns:p14="http://schemas.microsoft.com/office/powerpoint/2010/main" val="334624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61899"/>
            <a:ext cx="5867400" cy="985901"/>
          </a:xfrm>
        </p:spPr>
        <p:txBody>
          <a:bodyPr/>
          <a:lstStyle/>
          <a:p>
            <a:r>
              <a:rPr lang="en-IN" dirty="0">
                <a:solidFill>
                  <a:srgbClr val="0B0080"/>
                </a:solidFill>
                <a:latin typeface="Arial" panose="020B0604020202020204" pitchFamily="34" charset="0"/>
                <a:hlinkClick r:id="rId2" tooltip="Ape hand deformity"/>
              </a:rPr>
              <a:t>Ape hand deformity</a:t>
            </a:r>
            <a:endParaRPr lang="en-IN" dirty="0"/>
          </a:p>
        </p:txBody>
      </p:sp>
      <p:sp>
        <p:nvSpPr>
          <p:cNvPr id="3" name="Rectangle 2"/>
          <p:cNvSpPr/>
          <p:nvPr/>
        </p:nvSpPr>
        <p:spPr>
          <a:xfrm>
            <a:off x="228600" y="1720840"/>
            <a:ext cx="8610600" cy="3046988"/>
          </a:xfrm>
          <a:prstGeom prst="rect">
            <a:avLst/>
          </a:prstGeom>
        </p:spPr>
        <p:txBody>
          <a:bodyPr wrap="square">
            <a:spAutoFit/>
          </a:bodyPr>
          <a:lstStyle/>
          <a:p>
            <a:r>
              <a:rPr lang="en-IN" sz="2400" dirty="0">
                <a:solidFill>
                  <a:srgbClr val="222222"/>
                </a:solidFill>
                <a:latin typeface="Arial" panose="020B0604020202020204" pitchFamily="34" charset="0"/>
              </a:rPr>
              <a:t>In "</a:t>
            </a:r>
            <a:r>
              <a:rPr lang="en-IN" sz="2400" dirty="0">
                <a:solidFill>
                  <a:srgbClr val="0B0080"/>
                </a:solidFill>
                <a:latin typeface="Arial" panose="020B0604020202020204" pitchFamily="34" charset="0"/>
                <a:hlinkClick r:id="rId2" tooltip="Ape hand deformity"/>
              </a:rPr>
              <a:t>Ape hand deformity</a:t>
            </a:r>
            <a:r>
              <a:rPr lang="en-IN" sz="2400" dirty="0">
                <a:solidFill>
                  <a:srgbClr val="222222"/>
                </a:solidFill>
                <a:latin typeface="Arial" panose="020B0604020202020204" pitchFamily="34" charset="0"/>
              </a:rPr>
              <a:t>", the </a:t>
            </a:r>
            <a:r>
              <a:rPr lang="en-IN" sz="2400" dirty="0" err="1">
                <a:solidFill>
                  <a:srgbClr val="222222"/>
                </a:solidFill>
                <a:latin typeface="Arial" panose="020B0604020202020204" pitchFamily="34" charset="0"/>
              </a:rPr>
              <a:t>thenar</a:t>
            </a:r>
            <a:r>
              <a:rPr lang="en-IN" sz="2400" dirty="0">
                <a:solidFill>
                  <a:srgbClr val="222222"/>
                </a:solidFill>
                <a:latin typeface="Arial" panose="020B0604020202020204" pitchFamily="34" charset="0"/>
              </a:rPr>
              <a:t> muscles become paralyzed due to impingement and are subsequently </a:t>
            </a:r>
            <a:r>
              <a:rPr lang="en-IN" sz="2400" dirty="0" smtClean="0">
                <a:solidFill>
                  <a:srgbClr val="222222"/>
                </a:solidFill>
                <a:latin typeface="Arial" panose="020B0604020202020204" pitchFamily="34" charset="0"/>
              </a:rPr>
              <a:t>flattened. it is seen only after </a:t>
            </a:r>
            <a:r>
              <a:rPr lang="en-IN" sz="2400" dirty="0">
                <a:solidFill>
                  <a:srgbClr val="222222"/>
                </a:solidFill>
                <a:latin typeface="Arial" panose="020B0604020202020204" pitchFamily="34" charset="0"/>
              </a:rPr>
              <a:t>the </a:t>
            </a:r>
            <a:r>
              <a:rPr lang="en-IN" sz="2400" dirty="0" err="1" smtClean="0">
                <a:solidFill>
                  <a:srgbClr val="222222"/>
                </a:solidFill>
                <a:latin typeface="Arial" panose="020B0604020202020204" pitchFamily="34" charset="0"/>
              </a:rPr>
              <a:t>thenar</a:t>
            </a:r>
            <a:r>
              <a:rPr lang="en-IN" sz="2400" dirty="0" smtClean="0">
                <a:solidFill>
                  <a:srgbClr val="222222"/>
                </a:solidFill>
                <a:latin typeface="Arial" panose="020B0604020202020204" pitchFamily="34" charset="0"/>
              </a:rPr>
              <a:t> </a:t>
            </a:r>
            <a:r>
              <a:rPr lang="en-IN" sz="2400" dirty="0">
                <a:solidFill>
                  <a:srgbClr val="222222"/>
                </a:solidFill>
                <a:latin typeface="Arial" panose="020B0604020202020204" pitchFamily="34" charset="0"/>
              </a:rPr>
              <a:t>muscles have atrophied. While the </a:t>
            </a:r>
            <a:r>
              <a:rPr lang="en-IN" sz="2400" dirty="0">
                <a:solidFill>
                  <a:srgbClr val="0B0080"/>
                </a:solidFill>
                <a:latin typeface="Arial" panose="020B0604020202020204" pitchFamily="34" charset="0"/>
                <a:hlinkClick r:id="rId3" tooltip="Adductor pollicis"/>
              </a:rPr>
              <a:t>adductor </a:t>
            </a:r>
            <a:r>
              <a:rPr lang="en-IN" sz="2400" dirty="0" err="1">
                <a:solidFill>
                  <a:srgbClr val="0B0080"/>
                </a:solidFill>
                <a:latin typeface="Arial" panose="020B0604020202020204" pitchFamily="34" charset="0"/>
                <a:hlinkClick r:id="rId3" tooltip="Adductor pollicis"/>
              </a:rPr>
              <a:t>pollicis</a:t>
            </a:r>
            <a:r>
              <a:rPr lang="en-IN" sz="2400" dirty="0">
                <a:solidFill>
                  <a:srgbClr val="222222"/>
                </a:solidFill>
                <a:latin typeface="Arial" panose="020B0604020202020204" pitchFamily="34" charset="0"/>
              </a:rPr>
              <a:t> remains intact, the flattening of the muscles causes the thumb to become adducted and laterally rotated. The </a:t>
            </a:r>
            <a:r>
              <a:rPr lang="en-IN" sz="2400" dirty="0" err="1">
                <a:solidFill>
                  <a:srgbClr val="0B0080"/>
                </a:solidFill>
                <a:latin typeface="Arial" panose="020B0604020202020204" pitchFamily="34" charset="0"/>
                <a:hlinkClick r:id="rId4" tooltip="Opponens pollicis"/>
              </a:rPr>
              <a:t>opponens</a:t>
            </a:r>
            <a:r>
              <a:rPr lang="en-IN" sz="2400" dirty="0">
                <a:solidFill>
                  <a:srgbClr val="0B0080"/>
                </a:solidFill>
                <a:latin typeface="Arial" panose="020B0604020202020204" pitchFamily="34" charset="0"/>
                <a:hlinkClick r:id="rId4" tooltip="Opponens pollicis"/>
              </a:rPr>
              <a:t> </a:t>
            </a:r>
            <a:r>
              <a:rPr lang="en-IN" sz="2400" dirty="0" err="1">
                <a:solidFill>
                  <a:srgbClr val="0B0080"/>
                </a:solidFill>
                <a:latin typeface="Arial" panose="020B0604020202020204" pitchFamily="34" charset="0"/>
                <a:hlinkClick r:id="rId4" tooltip="Opponens pollicis"/>
              </a:rPr>
              <a:t>pollicis</a:t>
            </a:r>
            <a:r>
              <a:rPr lang="en-IN" sz="2400" dirty="0">
                <a:solidFill>
                  <a:srgbClr val="222222"/>
                </a:solidFill>
                <a:latin typeface="Arial" panose="020B0604020202020204" pitchFamily="34" charset="0"/>
              </a:rPr>
              <a:t> causes the thumb to flex and rotate medially, leaving the thumb unable to oppose.</a:t>
            </a:r>
            <a:endParaRPr lang="en-IN" sz="2400" dirty="0"/>
          </a:p>
        </p:txBody>
      </p:sp>
    </p:spTree>
    <p:extLst>
      <p:ext uri="{BB962C8B-B14F-4D97-AF65-F5344CB8AC3E}">
        <p14:creationId xmlns:p14="http://schemas.microsoft.com/office/powerpoint/2010/main" val="10644700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6882" y="461899"/>
            <a:ext cx="2649220" cy="696595"/>
          </a:xfrm>
          <a:prstGeom prst="rect">
            <a:avLst/>
          </a:prstGeom>
        </p:spPr>
        <p:txBody>
          <a:bodyPr vert="horz" wrap="square" lIns="0" tIns="13335" rIns="0" bIns="0" rtlCol="0">
            <a:spAutoFit/>
          </a:bodyPr>
          <a:lstStyle/>
          <a:p>
            <a:pPr marL="12700">
              <a:lnSpc>
                <a:spcPct val="100000"/>
              </a:lnSpc>
              <a:spcBef>
                <a:spcPts val="105"/>
              </a:spcBef>
            </a:pPr>
            <a:r>
              <a:rPr spc="-260" dirty="0"/>
              <a:t>Ape</a:t>
            </a:r>
            <a:r>
              <a:rPr spc="-300" dirty="0"/>
              <a:t> </a:t>
            </a:r>
            <a:r>
              <a:rPr spc="-225" dirty="0"/>
              <a:t>Thumb</a:t>
            </a:r>
          </a:p>
        </p:txBody>
      </p:sp>
      <p:sp>
        <p:nvSpPr>
          <p:cNvPr id="3" name="object 3"/>
          <p:cNvSpPr/>
          <p:nvPr/>
        </p:nvSpPr>
        <p:spPr>
          <a:xfrm>
            <a:off x="1857755" y="1714500"/>
            <a:ext cx="5643372" cy="42153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4025" y="192150"/>
            <a:ext cx="5695315" cy="1244600"/>
          </a:xfrm>
          <a:prstGeom prst="rect">
            <a:avLst/>
          </a:prstGeom>
        </p:spPr>
        <p:txBody>
          <a:bodyPr vert="horz" wrap="square" lIns="0" tIns="12065" rIns="0" bIns="0" rtlCol="0">
            <a:spAutoFit/>
          </a:bodyPr>
          <a:lstStyle/>
          <a:p>
            <a:pPr marL="1706245" marR="5080" indent="-1693545">
              <a:lnSpc>
                <a:spcPct val="100000"/>
              </a:lnSpc>
              <a:spcBef>
                <a:spcPts val="95"/>
              </a:spcBef>
            </a:pPr>
            <a:r>
              <a:rPr sz="4000" spc="-114" dirty="0"/>
              <a:t>Median </a:t>
            </a:r>
            <a:r>
              <a:rPr sz="4000" spc="-155" dirty="0"/>
              <a:t>nerve</a:t>
            </a:r>
            <a:r>
              <a:rPr sz="4000" spc="-365" dirty="0"/>
              <a:t> </a:t>
            </a:r>
            <a:r>
              <a:rPr sz="4000" spc="-225" dirty="0"/>
              <a:t>Compression  </a:t>
            </a:r>
            <a:r>
              <a:rPr sz="4000" spc="-254" dirty="0"/>
              <a:t>Syndromes</a:t>
            </a:r>
            <a:endParaRPr sz="4000"/>
          </a:p>
        </p:txBody>
      </p:sp>
      <p:sp>
        <p:nvSpPr>
          <p:cNvPr id="3" name="object 3"/>
          <p:cNvSpPr txBox="1"/>
          <p:nvPr/>
        </p:nvSpPr>
        <p:spPr>
          <a:xfrm>
            <a:off x="535940" y="1509941"/>
            <a:ext cx="8379460" cy="2778965"/>
          </a:xfrm>
          <a:prstGeom prst="rect">
            <a:avLst/>
          </a:prstGeom>
        </p:spPr>
        <p:txBody>
          <a:bodyPr vert="horz" wrap="square" lIns="0" tIns="110489" rIns="0" bIns="0" rtlCol="0">
            <a:spAutoFit/>
          </a:bodyPr>
          <a:lstStyle/>
          <a:p>
            <a:pPr marL="355600" indent="-342900">
              <a:lnSpc>
                <a:spcPct val="100000"/>
              </a:lnSpc>
              <a:spcBef>
                <a:spcPts val="869"/>
              </a:spcBef>
              <a:buChar char="•"/>
              <a:tabLst>
                <a:tab pos="354965" algn="l"/>
                <a:tab pos="355600" algn="l"/>
              </a:tabLst>
            </a:pPr>
            <a:r>
              <a:rPr sz="3200" spc="-190" dirty="0">
                <a:latin typeface="Arial"/>
                <a:cs typeface="Arial"/>
              </a:rPr>
              <a:t>Carpal</a:t>
            </a:r>
            <a:r>
              <a:rPr sz="3200" spc="-225" dirty="0">
                <a:latin typeface="Arial"/>
                <a:cs typeface="Arial"/>
              </a:rPr>
              <a:t> </a:t>
            </a:r>
            <a:r>
              <a:rPr sz="3200" spc="-180" dirty="0" smtClean="0">
                <a:latin typeface="Arial"/>
                <a:cs typeface="Arial"/>
              </a:rPr>
              <a:t>Tunnel</a:t>
            </a:r>
            <a:r>
              <a:rPr lang="en-IN" sz="3200" spc="-180" dirty="0" smtClean="0">
                <a:latin typeface="Arial"/>
                <a:cs typeface="Arial"/>
              </a:rPr>
              <a:t> –nerve may be compressed due to inflammatory condition of ulnar bursa or anterior dislocation of lunate bone</a:t>
            </a:r>
            <a:endParaRPr sz="3200" dirty="0">
              <a:latin typeface="Arial"/>
              <a:cs typeface="Arial"/>
            </a:endParaRPr>
          </a:p>
          <a:p>
            <a:pPr marL="355600" indent="-342900">
              <a:lnSpc>
                <a:spcPct val="100000"/>
              </a:lnSpc>
              <a:spcBef>
                <a:spcPts val="770"/>
              </a:spcBef>
              <a:buChar char="•"/>
              <a:tabLst>
                <a:tab pos="354965" algn="l"/>
                <a:tab pos="355600" algn="l"/>
              </a:tabLst>
            </a:pPr>
            <a:r>
              <a:rPr sz="3200" spc="-105" dirty="0">
                <a:latin typeface="Arial"/>
                <a:cs typeface="Arial"/>
              </a:rPr>
              <a:t>Pronator</a:t>
            </a:r>
            <a:endParaRPr sz="3200" dirty="0">
              <a:latin typeface="Arial"/>
              <a:cs typeface="Arial"/>
            </a:endParaRPr>
          </a:p>
          <a:p>
            <a:pPr marL="355600" indent="-342900">
              <a:lnSpc>
                <a:spcPct val="100000"/>
              </a:lnSpc>
              <a:spcBef>
                <a:spcPts val="770"/>
              </a:spcBef>
              <a:buChar char="•"/>
              <a:tabLst>
                <a:tab pos="354965" algn="l"/>
                <a:tab pos="355600" algn="l"/>
              </a:tabLst>
            </a:pPr>
            <a:r>
              <a:rPr sz="3200" spc="-150" dirty="0">
                <a:latin typeface="Arial"/>
                <a:cs typeface="Arial"/>
              </a:rPr>
              <a:t>Interosseous</a:t>
            </a:r>
            <a:endParaRPr sz="3200" dirty="0">
              <a:latin typeface="Arial"/>
              <a:cs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2604" y="461899"/>
            <a:ext cx="5556885" cy="696595"/>
          </a:xfrm>
          <a:prstGeom prst="rect">
            <a:avLst/>
          </a:prstGeom>
        </p:spPr>
        <p:txBody>
          <a:bodyPr vert="horz" wrap="square" lIns="0" tIns="13335" rIns="0" bIns="0" rtlCol="0">
            <a:spAutoFit/>
          </a:bodyPr>
          <a:lstStyle/>
          <a:p>
            <a:pPr marL="12700">
              <a:lnSpc>
                <a:spcPct val="100000"/>
              </a:lnSpc>
              <a:spcBef>
                <a:spcPts val="105"/>
              </a:spcBef>
            </a:pPr>
            <a:r>
              <a:rPr spc="-260" dirty="0"/>
              <a:t>Carpal </a:t>
            </a:r>
            <a:r>
              <a:rPr spc="-245" dirty="0"/>
              <a:t>Tunnel</a:t>
            </a:r>
            <a:r>
              <a:rPr spc="-225" dirty="0"/>
              <a:t> </a:t>
            </a:r>
            <a:r>
              <a:rPr spc="-250" dirty="0"/>
              <a:t>Syndrome</a:t>
            </a:r>
          </a:p>
        </p:txBody>
      </p:sp>
      <p:sp>
        <p:nvSpPr>
          <p:cNvPr id="3" name="object 3"/>
          <p:cNvSpPr txBox="1"/>
          <p:nvPr/>
        </p:nvSpPr>
        <p:spPr>
          <a:xfrm>
            <a:off x="535940" y="1545081"/>
            <a:ext cx="7764780" cy="2616835"/>
          </a:xfrm>
          <a:prstGeom prst="rect">
            <a:avLst/>
          </a:prstGeom>
        </p:spPr>
        <p:txBody>
          <a:bodyPr vert="horz" wrap="square" lIns="0" tIns="85725" rIns="0" bIns="0" rtlCol="0">
            <a:spAutoFit/>
          </a:bodyPr>
          <a:lstStyle/>
          <a:p>
            <a:pPr marL="355600" marR="5080" indent="-342900">
              <a:lnSpc>
                <a:spcPts val="2400"/>
              </a:lnSpc>
              <a:spcBef>
                <a:spcPts val="675"/>
              </a:spcBef>
              <a:buChar char="•"/>
              <a:tabLst>
                <a:tab pos="354965" algn="l"/>
                <a:tab pos="355600" algn="l"/>
              </a:tabLst>
            </a:pPr>
            <a:r>
              <a:rPr sz="2500" spc="-155" dirty="0">
                <a:latin typeface="Arial"/>
                <a:cs typeface="Arial"/>
              </a:rPr>
              <a:t>Compressive </a:t>
            </a:r>
            <a:r>
              <a:rPr sz="2500" spc="-80" dirty="0">
                <a:latin typeface="Arial"/>
                <a:cs typeface="Arial"/>
              </a:rPr>
              <a:t>neuropathy </a:t>
            </a:r>
            <a:r>
              <a:rPr sz="2500" spc="-235" dirty="0">
                <a:latin typeface="Arial"/>
                <a:cs typeface="Arial"/>
              </a:rPr>
              <a:t>as </a:t>
            </a:r>
            <a:r>
              <a:rPr sz="2500" spc="-30" dirty="0">
                <a:latin typeface="Arial"/>
                <a:cs typeface="Arial"/>
              </a:rPr>
              <a:t>the </a:t>
            </a:r>
            <a:r>
              <a:rPr sz="2500" spc="-95" dirty="0">
                <a:latin typeface="Arial"/>
                <a:cs typeface="Arial"/>
              </a:rPr>
              <a:t>nerve </a:t>
            </a:r>
            <a:r>
              <a:rPr sz="2500" spc="-210" dirty="0">
                <a:latin typeface="Arial"/>
                <a:cs typeface="Arial"/>
              </a:rPr>
              <a:t>passes </a:t>
            </a:r>
            <a:r>
              <a:rPr sz="2500" spc="-55" dirty="0">
                <a:latin typeface="Arial"/>
                <a:cs typeface="Arial"/>
              </a:rPr>
              <a:t>through </a:t>
            </a:r>
            <a:r>
              <a:rPr sz="2500" spc="-30" dirty="0">
                <a:latin typeface="Arial"/>
                <a:cs typeface="Arial"/>
              </a:rPr>
              <a:t>the  </a:t>
            </a:r>
            <a:r>
              <a:rPr sz="2500" spc="-150" dirty="0">
                <a:latin typeface="Arial"/>
                <a:cs typeface="Arial"/>
              </a:rPr>
              <a:t>Carpal</a:t>
            </a:r>
            <a:r>
              <a:rPr sz="2500" spc="-125" dirty="0">
                <a:latin typeface="Arial"/>
                <a:cs typeface="Arial"/>
              </a:rPr>
              <a:t> </a:t>
            </a:r>
            <a:r>
              <a:rPr sz="2500" spc="-145" dirty="0">
                <a:latin typeface="Arial"/>
                <a:cs typeface="Arial"/>
              </a:rPr>
              <a:t>Tunnel</a:t>
            </a:r>
            <a:endParaRPr sz="2500">
              <a:latin typeface="Arial"/>
              <a:cs typeface="Arial"/>
            </a:endParaRPr>
          </a:p>
          <a:p>
            <a:pPr marL="355600" indent="-342900">
              <a:lnSpc>
                <a:spcPct val="100000"/>
              </a:lnSpc>
              <a:spcBef>
                <a:spcPts val="20"/>
              </a:spcBef>
              <a:buChar char="•"/>
              <a:tabLst>
                <a:tab pos="354965" algn="l"/>
                <a:tab pos="355600" algn="l"/>
              </a:tabLst>
            </a:pPr>
            <a:r>
              <a:rPr sz="2500" spc="-215" dirty="0">
                <a:latin typeface="Arial"/>
                <a:cs typeface="Arial"/>
              </a:rPr>
              <a:t>Causes:</a:t>
            </a:r>
            <a:endParaRPr sz="2500">
              <a:latin typeface="Arial"/>
              <a:cs typeface="Arial"/>
            </a:endParaRPr>
          </a:p>
          <a:p>
            <a:pPr marL="523240" lvl="1" indent="-167640">
              <a:lnSpc>
                <a:spcPct val="100000"/>
              </a:lnSpc>
              <a:buChar char="-"/>
              <a:tabLst>
                <a:tab pos="523875" algn="l"/>
                <a:tab pos="2449195" algn="l"/>
              </a:tabLst>
            </a:pPr>
            <a:r>
              <a:rPr sz="2500" spc="-65" dirty="0">
                <a:latin typeface="Arial"/>
                <a:cs typeface="Arial"/>
              </a:rPr>
              <a:t>Idiopathic	</a:t>
            </a:r>
            <a:r>
              <a:rPr sz="2500" spc="-30" dirty="0">
                <a:latin typeface="Arial"/>
                <a:cs typeface="Arial"/>
              </a:rPr>
              <a:t>: </a:t>
            </a:r>
            <a:r>
              <a:rPr sz="2500" spc="-45" dirty="0">
                <a:latin typeface="Arial"/>
                <a:cs typeface="Arial"/>
              </a:rPr>
              <a:t>Most</a:t>
            </a:r>
            <a:r>
              <a:rPr sz="2500" spc="-245" dirty="0">
                <a:latin typeface="Arial"/>
                <a:cs typeface="Arial"/>
              </a:rPr>
              <a:t> </a:t>
            </a:r>
            <a:r>
              <a:rPr sz="2500" spc="-110" dirty="0">
                <a:latin typeface="Arial"/>
                <a:cs typeface="Arial"/>
              </a:rPr>
              <a:t>common</a:t>
            </a:r>
            <a:endParaRPr sz="2500">
              <a:latin typeface="Arial"/>
              <a:cs typeface="Arial"/>
            </a:endParaRPr>
          </a:p>
          <a:p>
            <a:pPr marL="523240" lvl="1" indent="-167640">
              <a:lnSpc>
                <a:spcPct val="100000"/>
              </a:lnSpc>
              <a:buChar char="-"/>
              <a:tabLst>
                <a:tab pos="523875" algn="l"/>
                <a:tab pos="2416175" algn="l"/>
              </a:tabLst>
            </a:pPr>
            <a:r>
              <a:rPr sz="2500" spc="-65" dirty="0">
                <a:latin typeface="Arial"/>
                <a:cs typeface="Arial"/>
              </a:rPr>
              <a:t>Inflammatory	</a:t>
            </a:r>
            <a:r>
              <a:rPr sz="2500" spc="-30" dirty="0">
                <a:latin typeface="Arial"/>
                <a:cs typeface="Arial"/>
              </a:rPr>
              <a:t>: </a:t>
            </a:r>
            <a:r>
              <a:rPr sz="2500" spc="-110" dirty="0">
                <a:latin typeface="Arial"/>
                <a:cs typeface="Arial"/>
              </a:rPr>
              <a:t>Rheumatoid</a:t>
            </a:r>
            <a:r>
              <a:rPr sz="2500" spc="-215" dirty="0">
                <a:latin typeface="Arial"/>
                <a:cs typeface="Arial"/>
              </a:rPr>
              <a:t> </a:t>
            </a:r>
            <a:r>
              <a:rPr sz="2500" spc="-20" dirty="0">
                <a:latin typeface="Arial"/>
                <a:cs typeface="Arial"/>
              </a:rPr>
              <a:t>Arthritis</a:t>
            </a:r>
            <a:endParaRPr sz="2500">
              <a:latin typeface="Arial"/>
              <a:cs typeface="Arial"/>
            </a:endParaRPr>
          </a:p>
          <a:p>
            <a:pPr marL="2442210">
              <a:lnSpc>
                <a:spcPct val="100000"/>
              </a:lnSpc>
            </a:pPr>
            <a:r>
              <a:rPr sz="2500" spc="-30" dirty="0">
                <a:latin typeface="Arial"/>
                <a:cs typeface="Arial"/>
              </a:rPr>
              <a:t>: </a:t>
            </a:r>
            <a:r>
              <a:rPr sz="2500" spc="-65" dirty="0">
                <a:latin typeface="Arial"/>
                <a:cs typeface="Arial"/>
              </a:rPr>
              <a:t>Wrist</a:t>
            </a:r>
            <a:r>
              <a:rPr sz="2500" spc="-235" dirty="0">
                <a:latin typeface="Arial"/>
                <a:cs typeface="Arial"/>
              </a:rPr>
              <a:t> </a:t>
            </a:r>
            <a:r>
              <a:rPr sz="2500" spc="-45" dirty="0">
                <a:latin typeface="Arial"/>
                <a:cs typeface="Arial"/>
              </a:rPr>
              <a:t>osteoarthritis</a:t>
            </a:r>
            <a:endParaRPr sz="2500">
              <a:latin typeface="Arial"/>
              <a:cs typeface="Arial"/>
            </a:endParaRPr>
          </a:p>
          <a:p>
            <a:pPr marL="523240" lvl="1" indent="-167640">
              <a:lnSpc>
                <a:spcPct val="100000"/>
              </a:lnSpc>
              <a:spcBef>
                <a:spcPts val="5"/>
              </a:spcBef>
              <a:buChar char="-"/>
              <a:tabLst>
                <a:tab pos="523875" algn="l"/>
              </a:tabLst>
            </a:pPr>
            <a:r>
              <a:rPr sz="2500" spc="-170" dirty="0">
                <a:latin typeface="Arial"/>
                <a:cs typeface="Arial"/>
              </a:rPr>
              <a:t>Post </a:t>
            </a:r>
            <a:r>
              <a:rPr sz="2500" spc="-55" dirty="0">
                <a:latin typeface="Arial"/>
                <a:cs typeface="Arial"/>
              </a:rPr>
              <a:t>traumatic </a:t>
            </a:r>
            <a:r>
              <a:rPr sz="2500" spc="-30" dirty="0">
                <a:latin typeface="Arial"/>
                <a:cs typeface="Arial"/>
              </a:rPr>
              <a:t>: </a:t>
            </a:r>
            <a:r>
              <a:rPr sz="2500" spc="-155" dirty="0">
                <a:latin typeface="Arial"/>
                <a:cs typeface="Arial"/>
              </a:rPr>
              <a:t>Bone</a:t>
            </a:r>
            <a:r>
              <a:rPr sz="2500" spc="-260" dirty="0">
                <a:latin typeface="Arial"/>
                <a:cs typeface="Arial"/>
              </a:rPr>
              <a:t> </a:t>
            </a:r>
            <a:r>
              <a:rPr sz="2500" spc="-85" dirty="0">
                <a:latin typeface="Arial"/>
                <a:cs typeface="Arial"/>
              </a:rPr>
              <a:t>thickening</a:t>
            </a:r>
            <a:endParaRPr sz="2500">
              <a:latin typeface="Arial"/>
              <a:cs typeface="Arial"/>
            </a:endParaRPr>
          </a:p>
        </p:txBody>
      </p:sp>
      <p:sp>
        <p:nvSpPr>
          <p:cNvPr id="4" name="object 4"/>
          <p:cNvSpPr txBox="1"/>
          <p:nvPr/>
        </p:nvSpPr>
        <p:spPr>
          <a:xfrm>
            <a:off x="878839" y="4517516"/>
            <a:ext cx="1490980" cy="406400"/>
          </a:xfrm>
          <a:prstGeom prst="rect">
            <a:avLst/>
          </a:prstGeom>
        </p:spPr>
        <p:txBody>
          <a:bodyPr vert="horz" wrap="square" lIns="0" tIns="12065" rIns="0" bIns="0" rtlCol="0">
            <a:spAutoFit/>
          </a:bodyPr>
          <a:lstStyle/>
          <a:p>
            <a:pPr marL="12700">
              <a:lnSpc>
                <a:spcPct val="100000"/>
              </a:lnSpc>
              <a:spcBef>
                <a:spcPts val="95"/>
              </a:spcBef>
            </a:pPr>
            <a:r>
              <a:rPr sz="2500" spc="-70" dirty="0">
                <a:latin typeface="Arial"/>
                <a:cs typeface="Arial"/>
              </a:rPr>
              <a:t>-</a:t>
            </a:r>
            <a:r>
              <a:rPr sz="2500" spc="-210" dirty="0">
                <a:latin typeface="Arial"/>
                <a:cs typeface="Arial"/>
              </a:rPr>
              <a:t> </a:t>
            </a:r>
            <a:r>
              <a:rPr sz="2500" spc="-120" dirty="0">
                <a:latin typeface="Arial"/>
                <a:cs typeface="Arial"/>
              </a:rPr>
              <a:t>Endocrine</a:t>
            </a:r>
            <a:endParaRPr sz="2500">
              <a:latin typeface="Arial"/>
              <a:cs typeface="Arial"/>
            </a:endParaRPr>
          </a:p>
        </p:txBody>
      </p:sp>
      <p:sp>
        <p:nvSpPr>
          <p:cNvPr id="5" name="object 5"/>
          <p:cNvSpPr txBox="1"/>
          <p:nvPr/>
        </p:nvSpPr>
        <p:spPr>
          <a:xfrm>
            <a:off x="3008502" y="4517516"/>
            <a:ext cx="1779905" cy="787400"/>
          </a:xfrm>
          <a:prstGeom prst="rect">
            <a:avLst/>
          </a:prstGeom>
        </p:spPr>
        <p:txBody>
          <a:bodyPr vert="horz" wrap="square" lIns="0" tIns="12065" rIns="0" bIns="0" rtlCol="0">
            <a:spAutoFit/>
          </a:bodyPr>
          <a:lstStyle/>
          <a:p>
            <a:pPr marL="12700">
              <a:lnSpc>
                <a:spcPct val="100000"/>
              </a:lnSpc>
              <a:spcBef>
                <a:spcPts val="95"/>
              </a:spcBef>
            </a:pPr>
            <a:r>
              <a:rPr sz="2500" spc="-30" dirty="0">
                <a:latin typeface="Arial"/>
                <a:cs typeface="Arial"/>
              </a:rPr>
              <a:t>:</a:t>
            </a:r>
            <a:r>
              <a:rPr sz="2500" spc="-200" dirty="0">
                <a:latin typeface="Arial"/>
                <a:cs typeface="Arial"/>
              </a:rPr>
              <a:t> </a:t>
            </a:r>
            <a:r>
              <a:rPr sz="2500" spc="-120" dirty="0">
                <a:latin typeface="Arial"/>
                <a:cs typeface="Arial"/>
              </a:rPr>
              <a:t>Myxoedema</a:t>
            </a:r>
            <a:endParaRPr sz="2500">
              <a:latin typeface="Arial"/>
              <a:cs typeface="Arial"/>
            </a:endParaRPr>
          </a:p>
          <a:p>
            <a:pPr marL="41275">
              <a:lnSpc>
                <a:spcPct val="100000"/>
              </a:lnSpc>
            </a:pPr>
            <a:r>
              <a:rPr sz="2500" spc="-30" dirty="0">
                <a:latin typeface="Arial"/>
                <a:cs typeface="Arial"/>
              </a:rPr>
              <a:t>:</a:t>
            </a:r>
            <a:r>
              <a:rPr sz="2500" spc="-180" dirty="0">
                <a:latin typeface="Arial"/>
                <a:cs typeface="Arial"/>
              </a:rPr>
              <a:t> </a:t>
            </a:r>
            <a:r>
              <a:rPr sz="2500" spc="-130" dirty="0">
                <a:latin typeface="Arial"/>
                <a:cs typeface="Arial"/>
              </a:rPr>
              <a:t>Acromegaly</a:t>
            </a:r>
            <a:endParaRPr sz="2500">
              <a:latin typeface="Arial"/>
              <a:cs typeface="Arial"/>
            </a:endParaRPr>
          </a:p>
        </p:txBody>
      </p:sp>
      <p:sp>
        <p:nvSpPr>
          <p:cNvPr id="6" name="object 6"/>
          <p:cNvSpPr txBox="1"/>
          <p:nvPr/>
        </p:nvSpPr>
        <p:spPr>
          <a:xfrm>
            <a:off x="878839" y="5279847"/>
            <a:ext cx="6582409" cy="1168400"/>
          </a:xfrm>
          <a:prstGeom prst="rect">
            <a:avLst/>
          </a:prstGeom>
        </p:spPr>
        <p:txBody>
          <a:bodyPr vert="horz" wrap="square" lIns="0" tIns="12065" rIns="0" bIns="0" rtlCol="0">
            <a:spAutoFit/>
          </a:bodyPr>
          <a:lstStyle/>
          <a:p>
            <a:pPr marL="180340" indent="-167640">
              <a:lnSpc>
                <a:spcPct val="100000"/>
              </a:lnSpc>
              <a:spcBef>
                <a:spcPts val="95"/>
              </a:spcBef>
              <a:buChar char="-"/>
              <a:tabLst>
                <a:tab pos="180975" algn="l"/>
              </a:tabLst>
            </a:pPr>
            <a:r>
              <a:rPr sz="2500" spc="-160" dirty="0">
                <a:latin typeface="Arial"/>
                <a:cs typeface="Arial"/>
              </a:rPr>
              <a:t>Pregnancy</a:t>
            </a:r>
            <a:endParaRPr sz="2500">
              <a:latin typeface="Arial"/>
              <a:cs typeface="Arial"/>
            </a:endParaRPr>
          </a:p>
          <a:p>
            <a:pPr marL="180340" indent="-167640">
              <a:lnSpc>
                <a:spcPct val="100000"/>
              </a:lnSpc>
              <a:buChar char="-"/>
              <a:tabLst>
                <a:tab pos="180975" algn="l"/>
              </a:tabLst>
            </a:pPr>
            <a:r>
              <a:rPr sz="2500" spc="-100" dirty="0">
                <a:latin typeface="Arial"/>
                <a:cs typeface="Arial"/>
              </a:rPr>
              <a:t>Gout</a:t>
            </a:r>
            <a:endParaRPr sz="2500">
              <a:latin typeface="Arial"/>
              <a:cs typeface="Arial"/>
            </a:endParaRPr>
          </a:p>
          <a:p>
            <a:pPr marL="180340" indent="-167640">
              <a:lnSpc>
                <a:spcPct val="100000"/>
              </a:lnSpc>
              <a:buChar char="-"/>
              <a:tabLst>
                <a:tab pos="180975" algn="l"/>
                <a:tab pos="3290570" algn="l"/>
              </a:tabLst>
            </a:pPr>
            <a:r>
              <a:rPr sz="2500" spc="-85" dirty="0">
                <a:latin typeface="Arial"/>
                <a:cs typeface="Arial"/>
              </a:rPr>
              <a:t>Repetitive</a:t>
            </a:r>
            <a:r>
              <a:rPr sz="2500" spc="-70" dirty="0">
                <a:latin typeface="Arial"/>
                <a:cs typeface="Arial"/>
              </a:rPr>
              <a:t> </a:t>
            </a:r>
            <a:r>
              <a:rPr sz="2500" spc="-25" dirty="0">
                <a:latin typeface="Arial"/>
                <a:cs typeface="Arial"/>
              </a:rPr>
              <a:t>wrist</a:t>
            </a:r>
            <a:r>
              <a:rPr sz="2500" spc="-90" dirty="0">
                <a:latin typeface="Arial"/>
                <a:cs typeface="Arial"/>
              </a:rPr>
              <a:t> </a:t>
            </a:r>
            <a:r>
              <a:rPr sz="2500" spc="-75" dirty="0">
                <a:latin typeface="Arial"/>
                <a:cs typeface="Arial"/>
              </a:rPr>
              <a:t>movts:	</a:t>
            </a:r>
            <a:r>
              <a:rPr sz="2500" spc="-150" dirty="0">
                <a:latin typeface="Arial"/>
                <a:cs typeface="Arial"/>
              </a:rPr>
              <a:t>Typists </a:t>
            </a:r>
            <a:r>
              <a:rPr sz="2500" spc="35" dirty="0">
                <a:latin typeface="Arial"/>
                <a:cs typeface="Arial"/>
              </a:rPr>
              <a:t>&amp; </a:t>
            </a:r>
            <a:r>
              <a:rPr sz="2500" spc="-105" dirty="0">
                <a:latin typeface="Arial"/>
                <a:cs typeface="Arial"/>
              </a:rPr>
              <a:t>Computer</a:t>
            </a:r>
            <a:r>
              <a:rPr sz="2500" spc="-310" dirty="0">
                <a:latin typeface="Arial"/>
                <a:cs typeface="Arial"/>
              </a:rPr>
              <a:t> </a:t>
            </a:r>
            <a:r>
              <a:rPr sz="2500" spc="-165" dirty="0">
                <a:latin typeface="Arial"/>
                <a:cs typeface="Arial"/>
              </a:rPr>
              <a:t>users</a:t>
            </a:r>
            <a:endParaRPr sz="2500">
              <a:latin typeface="Arial"/>
              <a:cs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838200"/>
            <a:ext cx="4572000" cy="4191000"/>
          </a:xfrm>
          <a:custGeom>
            <a:avLst/>
            <a:gdLst/>
            <a:ahLst/>
            <a:cxnLst/>
            <a:rect l="l" t="t" r="r" b="b"/>
            <a:pathLst>
              <a:path w="4572000" h="4191000">
                <a:moveTo>
                  <a:pt x="0" y="4190999"/>
                </a:moveTo>
                <a:lnTo>
                  <a:pt x="4571999" y="4190999"/>
                </a:lnTo>
                <a:lnTo>
                  <a:pt x="4571999" y="0"/>
                </a:lnTo>
                <a:lnTo>
                  <a:pt x="0" y="0"/>
                </a:lnTo>
                <a:lnTo>
                  <a:pt x="0" y="4190999"/>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307340" y="851657"/>
            <a:ext cx="4401185" cy="383032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Tx/>
              <a:buSzTx/>
              <a:buFontTx/>
              <a:buChar char="•"/>
              <a:tabLst>
                <a:tab pos="354965" algn="l"/>
                <a:tab pos="355600" algn="l"/>
                <a:tab pos="3067050" algn="l"/>
              </a:tabLst>
              <a:defRPr/>
            </a:pPr>
            <a:r>
              <a:rPr kumimoji="0" sz="2400" b="0" i="0" u="none" strike="noStrike" kern="1200" cap="none" spc="-175" normalizeH="0" baseline="0" noProof="0" dirty="0">
                <a:ln>
                  <a:noFill/>
                </a:ln>
                <a:solidFill>
                  <a:prstClr val="black"/>
                </a:solidFill>
                <a:effectLst/>
                <a:uLnTx/>
                <a:uFillTx/>
                <a:latin typeface="Arial"/>
                <a:ea typeface="+mn-ea"/>
                <a:cs typeface="Arial"/>
              </a:rPr>
              <a:t>The </a:t>
            </a:r>
            <a:r>
              <a:rPr kumimoji="0" sz="2400" b="0" i="0" u="none" strike="noStrike" kern="1200" cap="none" spc="-105" normalizeH="0" baseline="0" noProof="0" dirty="0">
                <a:ln>
                  <a:noFill/>
                </a:ln>
                <a:solidFill>
                  <a:prstClr val="black"/>
                </a:solidFill>
                <a:effectLst/>
                <a:uLnTx/>
                <a:uFillTx/>
                <a:latin typeface="Arial"/>
                <a:ea typeface="+mn-ea"/>
                <a:cs typeface="Arial"/>
              </a:rPr>
              <a:t>commonest </a:t>
            </a:r>
            <a:r>
              <a:rPr kumimoji="0" sz="2400" b="0" i="0" u="none" strike="noStrike" kern="1200" cap="none" spc="-85" normalizeH="0" baseline="0" noProof="0" dirty="0">
                <a:ln>
                  <a:noFill/>
                </a:ln>
                <a:solidFill>
                  <a:prstClr val="black"/>
                </a:solidFill>
                <a:effectLst/>
                <a:uLnTx/>
                <a:uFillTx/>
                <a:latin typeface="Arial"/>
                <a:ea typeface="+mn-ea"/>
                <a:cs typeface="Arial"/>
              </a:rPr>
              <a:t>neurological  </a:t>
            </a:r>
            <a:r>
              <a:rPr kumimoji="0" sz="2400" b="0" i="0" u="none" strike="noStrike" kern="1200" cap="none" spc="-65" normalizeH="0" baseline="0" noProof="0" dirty="0">
                <a:ln>
                  <a:noFill/>
                </a:ln>
                <a:solidFill>
                  <a:prstClr val="black"/>
                </a:solidFill>
                <a:effectLst/>
                <a:uLnTx/>
                <a:uFillTx/>
                <a:latin typeface="Arial"/>
                <a:ea typeface="+mn-ea"/>
                <a:cs typeface="Arial"/>
              </a:rPr>
              <a:t>problem </a:t>
            </a:r>
            <a:r>
              <a:rPr kumimoji="0" sz="2400" b="0" i="0" u="none" strike="noStrike" kern="1200" cap="none" spc="-130" normalizeH="0" baseline="0" noProof="0" dirty="0">
                <a:ln>
                  <a:noFill/>
                </a:ln>
                <a:solidFill>
                  <a:prstClr val="black"/>
                </a:solidFill>
                <a:effectLst/>
                <a:uLnTx/>
                <a:uFillTx/>
                <a:latin typeface="Arial"/>
                <a:ea typeface="+mn-ea"/>
                <a:cs typeface="Arial"/>
              </a:rPr>
              <a:t>associated </a:t>
            </a:r>
            <a:r>
              <a:rPr kumimoji="0" sz="2400" b="0" i="0" u="none" strike="noStrike" kern="1200" cap="none" spc="15" normalizeH="0" baseline="0" noProof="0" dirty="0">
                <a:ln>
                  <a:noFill/>
                </a:ln>
                <a:solidFill>
                  <a:prstClr val="black"/>
                </a:solidFill>
                <a:effectLst/>
                <a:uLnTx/>
                <a:uFillTx/>
                <a:latin typeface="Arial"/>
                <a:ea typeface="+mn-ea"/>
                <a:cs typeface="Arial"/>
              </a:rPr>
              <a:t>with</a:t>
            </a:r>
            <a:r>
              <a:rPr kumimoji="0" sz="2400" b="0" i="0" u="none" strike="noStrike" kern="1200" cap="none" spc="-254"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median  nerve </a:t>
            </a:r>
            <a:r>
              <a:rPr kumimoji="0" sz="2400" b="0" i="0" u="none" strike="noStrike" kern="1200" cap="none" spc="-125" normalizeH="0" baseline="0" noProof="0" dirty="0">
                <a:ln>
                  <a:noFill/>
                </a:ln>
                <a:solidFill>
                  <a:prstClr val="black"/>
                </a:solidFill>
                <a:effectLst/>
                <a:uLnTx/>
                <a:uFillTx/>
                <a:latin typeface="Arial"/>
                <a:ea typeface="+mn-ea"/>
                <a:cs typeface="Arial"/>
              </a:rPr>
              <a:t>is </a:t>
            </a:r>
            <a:r>
              <a:rPr kumimoji="0" sz="2400" b="0" i="0" u="none" strike="noStrike" kern="1200" cap="none" spc="-114" normalizeH="0" baseline="0" noProof="0" dirty="0">
                <a:ln>
                  <a:noFill/>
                </a:ln>
                <a:solidFill>
                  <a:prstClr val="black"/>
                </a:solidFill>
                <a:effectLst/>
                <a:uLnTx/>
                <a:uFillTx/>
                <a:latin typeface="Arial"/>
                <a:ea typeface="+mn-ea"/>
                <a:cs typeface="Arial"/>
              </a:rPr>
              <a:t>compression </a:t>
            </a:r>
            <a:r>
              <a:rPr kumimoji="0" sz="2400" b="0" i="0" u="none" strike="noStrike" kern="1200" cap="none" spc="-90" normalizeH="0" baseline="0" noProof="0" dirty="0">
                <a:ln>
                  <a:noFill/>
                </a:ln>
                <a:solidFill>
                  <a:prstClr val="black"/>
                </a:solidFill>
                <a:effectLst/>
                <a:uLnTx/>
                <a:uFillTx/>
                <a:latin typeface="Arial"/>
                <a:ea typeface="+mn-ea"/>
                <a:cs typeface="Arial"/>
              </a:rPr>
              <a:t>beneath  </a:t>
            </a:r>
            <a:r>
              <a:rPr kumimoji="0" sz="2400" b="0" i="0" u="none" strike="noStrike" kern="1200" cap="none" spc="-60" normalizeH="0" baseline="0" noProof="0" dirty="0">
                <a:ln>
                  <a:noFill/>
                </a:ln>
                <a:solidFill>
                  <a:prstClr val="black"/>
                </a:solidFill>
                <a:effectLst/>
                <a:uLnTx/>
                <a:uFillTx/>
                <a:latin typeface="Arial"/>
                <a:ea typeface="+mn-ea"/>
                <a:cs typeface="Arial"/>
              </a:rPr>
              <a:t>flexor</a:t>
            </a:r>
            <a:r>
              <a:rPr kumimoji="0" sz="2400" b="0" i="0" u="none" strike="noStrike" kern="1200" cap="none" spc="-135"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retinaculum</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40" normalizeH="0" baseline="0" noProof="0" dirty="0">
                <a:ln>
                  <a:noFill/>
                </a:ln>
                <a:solidFill>
                  <a:prstClr val="black"/>
                </a:solidFill>
                <a:effectLst/>
                <a:uLnTx/>
                <a:uFillTx/>
                <a:latin typeface="Arial"/>
                <a:ea typeface="+mn-ea"/>
                <a:cs typeface="Arial"/>
              </a:rPr>
              <a:t>at</a:t>
            </a:r>
            <a:r>
              <a:rPr kumimoji="0" sz="24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30" normalizeH="0" baseline="0" noProof="0" dirty="0">
                <a:ln>
                  <a:noFill/>
                </a:ln>
                <a:solidFill>
                  <a:prstClr val="black"/>
                </a:solidFill>
                <a:effectLst/>
                <a:uLnTx/>
                <a:uFillTx/>
                <a:latin typeface="Arial"/>
                <a:ea typeface="+mn-ea"/>
                <a:cs typeface="Arial"/>
              </a:rPr>
              <a:t>wrist.</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143510" lvl="0" indent="-342900" algn="l" defTabSz="914400" rtl="0" eaLnBrk="1" fontAlgn="auto" latinLnBrk="0" hangingPunct="1">
              <a:lnSpc>
                <a:spcPct val="100000"/>
              </a:lnSpc>
              <a:spcBef>
                <a:spcPts val="580"/>
              </a:spcBef>
              <a:spcAft>
                <a:spcPts val="0"/>
              </a:spcAft>
              <a:buClrTx/>
              <a:buSzTx/>
              <a:buFontTx/>
              <a:buChar char="•"/>
              <a:tabLst>
                <a:tab pos="354965" algn="l"/>
                <a:tab pos="355600" algn="l"/>
              </a:tabLst>
              <a:defRPr/>
            </a:pPr>
            <a:r>
              <a:rPr kumimoji="0" sz="2400" b="0" i="0" u="heavy" strike="noStrike" kern="1200" cap="none" spc="0" normalizeH="0" baseline="0" noProof="0" dirty="0">
                <a:ln>
                  <a:noFill/>
                </a:ln>
                <a:solidFill>
                  <a:srgbClr val="FF00FF"/>
                </a:solidFill>
                <a:effectLst/>
                <a:uLnTx/>
                <a:uFill>
                  <a:solidFill>
                    <a:srgbClr val="FF00FF"/>
                  </a:solidFill>
                </a:uFill>
                <a:latin typeface="Arial"/>
                <a:ea typeface="+mn-ea"/>
                <a:cs typeface="Arial"/>
              </a:rPr>
              <a:t>Motor</a:t>
            </a:r>
            <a:r>
              <a:rPr kumimoji="0" sz="2400" b="0" i="0" u="none" strike="noStrike" kern="1200" cap="none" spc="0" normalizeH="0" baseline="0" noProof="0" dirty="0">
                <a:ln>
                  <a:noFill/>
                </a:ln>
                <a:solidFill>
                  <a:srgbClr val="FF00FF"/>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Weak </a:t>
            </a:r>
            <a:r>
              <a:rPr kumimoji="0" sz="2400" b="0" i="0" u="none" strike="noStrike" kern="1200" cap="none" spc="-20" normalizeH="0" baseline="0" noProof="0" dirty="0">
                <a:ln>
                  <a:noFill/>
                </a:ln>
                <a:solidFill>
                  <a:prstClr val="black"/>
                </a:solidFill>
                <a:effectLst/>
                <a:uLnTx/>
                <a:uFillTx/>
                <a:latin typeface="Arial"/>
                <a:ea typeface="+mn-ea"/>
                <a:cs typeface="Arial"/>
              </a:rPr>
              <a:t>motor </a:t>
            </a:r>
            <a:r>
              <a:rPr kumimoji="0" sz="2400" b="0" i="0" u="none" strike="noStrike" kern="1200" cap="none" spc="-40" normalizeH="0" baseline="0" noProof="0" dirty="0">
                <a:ln>
                  <a:noFill/>
                </a:ln>
                <a:solidFill>
                  <a:prstClr val="black"/>
                </a:solidFill>
                <a:effectLst/>
                <a:uLnTx/>
                <a:uFillTx/>
                <a:latin typeface="Arial"/>
                <a:ea typeface="+mn-ea"/>
                <a:cs typeface="Arial"/>
              </a:rPr>
              <a:t>function</a:t>
            </a:r>
            <a:r>
              <a:rPr kumimoji="0" sz="2400" b="0" i="0" u="none" strike="noStrike" kern="1200" cap="none" spc="-36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40" normalizeH="0" baseline="0" noProof="0" dirty="0">
                <a:ln>
                  <a:noFill/>
                </a:ln>
                <a:solidFill>
                  <a:prstClr val="black"/>
                </a:solidFill>
                <a:effectLst/>
                <a:uLnTx/>
                <a:uFillTx/>
                <a:latin typeface="Arial"/>
                <a:ea typeface="+mn-ea"/>
                <a:cs typeface="Arial"/>
              </a:rPr>
              <a:t>thumb, </a:t>
            </a:r>
            <a:r>
              <a:rPr kumimoji="0" sz="2400" b="0" i="0" u="none" strike="noStrike" kern="1200" cap="none" spc="-100" normalizeH="0" baseline="0" noProof="0" dirty="0">
                <a:ln>
                  <a:noFill/>
                </a:ln>
                <a:solidFill>
                  <a:prstClr val="black"/>
                </a:solidFill>
                <a:effectLst/>
                <a:uLnTx/>
                <a:uFillTx/>
                <a:latin typeface="Arial"/>
                <a:ea typeface="+mn-ea"/>
                <a:cs typeface="Arial"/>
              </a:rPr>
              <a:t>index </a:t>
            </a:r>
            <a:r>
              <a:rPr kumimoji="0" sz="2400" b="0" i="0" u="none" strike="noStrike" kern="1200" cap="none" spc="35" normalizeH="0" baseline="0" noProof="0" dirty="0">
                <a:ln>
                  <a:noFill/>
                </a:ln>
                <a:solidFill>
                  <a:prstClr val="black"/>
                </a:solidFill>
                <a:effectLst/>
                <a:uLnTx/>
                <a:uFillTx/>
                <a:latin typeface="Arial"/>
                <a:ea typeface="+mn-ea"/>
                <a:cs typeface="Arial"/>
              </a:rPr>
              <a:t>&amp; </a:t>
            </a:r>
            <a:r>
              <a:rPr kumimoji="0" sz="2400" b="0" i="0" u="none" strike="noStrike" kern="1200" cap="none" spc="-60" normalizeH="0" baseline="0" noProof="0" dirty="0">
                <a:ln>
                  <a:noFill/>
                </a:ln>
                <a:solidFill>
                  <a:prstClr val="black"/>
                </a:solidFill>
                <a:effectLst/>
                <a:uLnTx/>
                <a:uFillTx/>
                <a:latin typeface="Arial"/>
                <a:ea typeface="+mn-ea"/>
                <a:cs typeface="Arial"/>
              </a:rPr>
              <a:t>middle</a:t>
            </a:r>
            <a:r>
              <a:rPr kumimoji="0" sz="2400" b="0" i="0" u="none" strike="noStrike" kern="1200" cap="none" spc="-440" normalizeH="0" baseline="0" noProof="0" dirty="0">
                <a:ln>
                  <a:noFill/>
                </a:ln>
                <a:solidFill>
                  <a:prstClr val="black"/>
                </a:solidFill>
                <a:effectLst/>
                <a:uLnTx/>
                <a:uFillTx/>
                <a:latin typeface="Arial"/>
                <a:ea typeface="+mn-ea"/>
                <a:cs typeface="Arial"/>
              </a:rPr>
              <a:t> </a:t>
            </a:r>
            <a:r>
              <a:rPr kumimoji="0" sz="2400" b="0" i="0" u="none" strike="noStrike" kern="1200" cap="none" spc="-60" normalizeH="0" baseline="0" noProof="0" dirty="0">
                <a:ln>
                  <a:noFill/>
                </a:ln>
                <a:solidFill>
                  <a:prstClr val="black"/>
                </a:solidFill>
                <a:effectLst/>
                <a:uLnTx/>
                <a:uFillTx/>
                <a:latin typeface="Arial"/>
                <a:ea typeface="+mn-ea"/>
                <a:cs typeface="Arial"/>
              </a:rPr>
              <a:t>finger</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205740" lvl="0" indent="-342900" algn="l" defTabSz="914400" rtl="0" eaLnBrk="1" fontAlgn="auto" latinLnBrk="0" hangingPunct="1">
              <a:lnSpc>
                <a:spcPct val="100000"/>
              </a:lnSpc>
              <a:spcBef>
                <a:spcPts val="575"/>
              </a:spcBef>
              <a:spcAft>
                <a:spcPts val="0"/>
              </a:spcAft>
              <a:buClrTx/>
              <a:buSzTx/>
              <a:buFontTx/>
              <a:buChar char="•"/>
              <a:tabLst>
                <a:tab pos="354965" algn="l"/>
                <a:tab pos="355600" algn="l"/>
              </a:tabLst>
              <a:defRPr/>
            </a:pPr>
            <a:r>
              <a:rPr kumimoji="0" sz="2400" b="0" i="0" u="heavy" strike="noStrike" kern="1200" cap="none" spc="-145" normalizeH="0" baseline="0" noProof="0" dirty="0">
                <a:ln>
                  <a:noFill/>
                </a:ln>
                <a:solidFill>
                  <a:srgbClr val="FF00FF"/>
                </a:solidFill>
                <a:effectLst/>
                <a:uLnTx/>
                <a:uFill>
                  <a:solidFill>
                    <a:srgbClr val="FF00FF"/>
                  </a:solidFill>
                </a:uFill>
                <a:latin typeface="Arial"/>
                <a:ea typeface="+mn-ea"/>
                <a:cs typeface="Arial"/>
              </a:rPr>
              <a:t>Sensory</a:t>
            </a:r>
            <a:r>
              <a:rPr kumimoji="0" sz="2400" b="0" i="0" u="none" strike="noStrike" kern="1200" cap="none" spc="-145" normalizeH="0" baseline="0" noProof="0" dirty="0">
                <a:ln>
                  <a:noFill/>
                </a:ln>
                <a:solidFill>
                  <a:srgbClr val="FF00FF"/>
                </a:solidFill>
                <a:effectLst/>
                <a:uLnTx/>
                <a:uFillTx/>
                <a:latin typeface="Arial"/>
                <a:ea typeface="+mn-ea"/>
                <a:cs typeface="Arial"/>
              </a:rPr>
              <a:t>: </a:t>
            </a:r>
            <a:r>
              <a:rPr kumimoji="0" sz="2400" b="1" i="0" u="none" strike="noStrike" kern="1200" cap="none" spc="-210" normalizeH="0" baseline="0" noProof="0" dirty="0">
                <a:ln>
                  <a:noFill/>
                </a:ln>
                <a:solidFill>
                  <a:prstClr val="black"/>
                </a:solidFill>
                <a:effectLst/>
                <a:uLnTx/>
                <a:uFillTx/>
                <a:latin typeface="Arial"/>
                <a:ea typeface="+mn-ea"/>
                <a:cs typeface="Arial"/>
              </a:rPr>
              <a:t>Burning </a:t>
            </a:r>
            <a:r>
              <a:rPr kumimoji="0" sz="2400" b="1" i="0" u="none" strike="noStrike" kern="1200" cap="none" spc="-145" normalizeH="0" baseline="0" noProof="0" dirty="0">
                <a:ln>
                  <a:noFill/>
                </a:ln>
                <a:solidFill>
                  <a:prstClr val="black"/>
                </a:solidFill>
                <a:effectLst/>
                <a:uLnTx/>
                <a:uFillTx/>
                <a:latin typeface="Arial"/>
                <a:ea typeface="+mn-ea"/>
                <a:cs typeface="Arial"/>
              </a:rPr>
              <a:t>pain </a:t>
            </a:r>
            <a:r>
              <a:rPr kumimoji="0" sz="2400" b="0" i="0" u="none" strike="noStrike" kern="1200" cap="none" spc="-20" normalizeH="0" baseline="0" noProof="0" dirty="0">
                <a:ln>
                  <a:noFill/>
                </a:ln>
                <a:solidFill>
                  <a:prstClr val="black"/>
                </a:solidFill>
                <a:effectLst/>
                <a:uLnTx/>
                <a:uFillTx/>
                <a:latin typeface="Arial"/>
                <a:ea typeface="+mn-ea"/>
                <a:cs typeface="Arial"/>
              </a:rPr>
              <a:t>or </a:t>
            </a:r>
            <a:r>
              <a:rPr kumimoji="0" sz="2400" b="0" i="0" u="none" strike="noStrike" kern="1200" cap="none" spc="-70" normalizeH="0" baseline="0" noProof="0" dirty="0">
                <a:ln>
                  <a:noFill/>
                </a:ln>
                <a:solidFill>
                  <a:srgbClr val="FF0000"/>
                </a:solidFill>
                <a:effectLst/>
                <a:uLnTx/>
                <a:uFillTx/>
                <a:latin typeface="Arial"/>
                <a:ea typeface="+mn-ea"/>
                <a:cs typeface="Arial"/>
              </a:rPr>
              <a:t>‘pins  </a:t>
            </a:r>
            <a:r>
              <a:rPr kumimoji="0" sz="2400" b="0" i="0" u="none" strike="noStrike" kern="1200" cap="none" spc="-114" normalizeH="0" baseline="0" noProof="0" dirty="0">
                <a:ln>
                  <a:noFill/>
                </a:ln>
                <a:solidFill>
                  <a:srgbClr val="FF0000"/>
                </a:solidFill>
                <a:effectLst/>
                <a:uLnTx/>
                <a:uFillTx/>
                <a:latin typeface="Arial"/>
                <a:ea typeface="+mn-ea"/>
                <a:cs typeface="Arial"/>
              </a:rPr>
              <a:t>and </a:t>
            </a:r>
            <a:r>
              <a:rPr kumimoji="0" sz="2400" b="0" i="0" u="none" strike="noStrike" kern="1200" cap="none" spc="-95" normalizeH="0" baseline="0" noProof="0" dirty="0">
                <a:ln>
                  <a:noFill/>
                </a:ln>
                <a:solidFill>
                  <a:srgbClr val="FF0000"/>
                </a:solidFill>
                <a:effectLst/>
                <a:uLnTx/>
                <a:uFillTx/>
                <a:latin typeface="Arial"/>
                <a:ea typeface="+mn-ea"/>
                <a:cs typeface="Arial"/>
              </a:rPr>
              <a:t>needles’ </a:t>
            </a:r>
            <a:r>
              <a:rPr kumimoji="0" sz="2400" b="0" i="0" u="none" strike="noStrike" kern="1200" cap="none" spc="-110" normalizeH="0" baseline="0" noProof="0" dirty="0">
                <a:ln>
                  <a:noFill/>
                </a:ln>
                <a:solidFill>
                  <a:prstClr val="black"/>
                </a:solidFill>
                <a:effectLst/>
                <a:uLnTx/>
                <a:uFillTx/>
                <a:latin typeface="Arial"/>
                <a:ea typeface="+mn-ea"/>
                <a:cs typeface="Arial"/>
              </a:rPr>
              <a:t>along</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distribution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90" normalizeH="0" baseline="0" noProof="0" dirty="0">
                <a:ln>
                  <a:noFill/>
                </a:ln>
                <a:solidFill>
                  <a:prstClr val="black"/>
                </a:solidFill>
                <a:effectLst/>
                <a:uLnTx/>
                <a:uFillTx/>
                <a:latin typeface="Arial"/>
                <a:ea typeface="+mn-ea"/>
                <a:cs typeface="Arial"/>
              </a:rPr>
              <a:t>median nerve </a:t>
            </a:r>
            <a:r>
              <a:rPr kumimoji="0" sz="2400" b="0" i="0" u="none" strike="noStrike" kern="1200" cap="none" spc="20" normalizeH="0" baseline="0" noProof="0" dirty="0">
                <a:ln>
                  <a:noFill/>
                </a:ln>
                <a:solidFill>
                  <a:prstClr val="black"/>
                </a:solidFill>
                <a:effectLst/>
                <a:uLnTx/>
                <a:uFillTx/>
                <a:latin typeface="Arial"/>
                <a:ea typeface="+mn-ea"/>
                <a:cs typeface="Arial"/>
              </a:rPr>
              <a:t>to </a:t>
            </a:r>
            <a:r>
              <a:rPr kumimoji="0" sz="2400" b="0" i="0" u="none" strike="noStrike" kern="1200" cap="none" spc="-60" normalizeH="0" baseline="0" noProof="0" dirty="0">
                <a:ln>
                  <a:noFill/>
                </a:ln>
                <a:solidFill>
                  <a:prstClr val="black"/>
                </a:solidFill>
                <a:effectLst/>
                <a:uLnTx/>
                <a:uFillTx/>
                <a:latin typeface="Arial"/>
                <a:ea typeface="+mn-ea"/>
                <a:cs typeface="Arial"/>
              </a:rPr>
              <a:t>lateral </a:t>
            </a:r>
            <a:r>
              <a:rPr kumimoji="0" sz="2400" b="0" i="0" u="none" strike="noStrike" kern="1200" cap="none" spc="-254" normalizeH="0" baseline="0" noProof="0" dirty="0">
                <a:ln>
                  <a:noFill/>
                </a:ln>
                <a:solidFill>
                  <a:prstClr val="black"/>
                </a:solidFill>
                <a:effectLst/>
                <a:uLnTx/>
                <a:uFillTx/>
                <a:latin typeface="Arial"/>
                <a:ea typeface="+mn-ea"/>
                <a:cs typeface="Arial"/>
              </a:rPr>
              <a:t>3½  </a:t>
            </a:r>
            <a:r>
              <a:rPr kumimoji="0" sz="2400" b="0" i="0" u="none" strike="noStrike" kern="1200" cap="none" spc="-90"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p:nvPr/>
        </p:nvSpPr>
        <p:spPr>
          <a:xfrm>
            <a:off x="5042515" y="990584"/>
            <a:ext cx="3670117" cy="388621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948184" y="985778"/>
            <a:ext cx="3926204" cy="3981450"/>
          </a:xfrm>
          <a:custGeom>
            <a:avLst/>
            <a:gdLst/>
            <a:ahLst/>
            <a:cxnLst/>
            <a:rect l="l" t="t" r="r" b="b"/>
            <a:pathLst>
              <a:path w="3926204" h="3981450">
                <a:moveTo>
                  <a:pt x="0" y="3981449"/>
                </a:moveTo>
                <a:lnTo>
                  <a:pt x="3925945" y="3981449"/>
                </a:lnTo>
                <a:lnTo>
                  <a:pt x="3925945" y="0"/>
                </a:lnTo>
                <a:lnTo>
                  <a:pt x="0" y="0"/>
                </a:lnTo>
                <a:lnTo>
                  <a:pt x="0" y="3981449"/>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2547367" y="159506"/>
            <a:ext cx="4049395" cy="513715"/>
          </a:xfrm>
          <a:prstGeom prst="rect">
            <a:avLst/>
          </a:prstGeom>
        </p:spPr>
        <p:txBody>
          <a:bodyPr vert="horz" wrap="square" lIns="0" tIns="13335" rIns="0" bIns="0" rtlCol="0">
            <a:spAutoFit/>
          </a:bodyPr>
          <a:lstStyle/>
          <a:p>
            <a:pPr marL="12700">
              <a:lnSpc>
                <a:spcPct val="100000"/>
              </a:lnSpc>
              <a:spcBef>
                <a:spcPts val="105"/>
              </a:spcBef>
            </a:pPr>
            <a:r>
              <a:rPr sz="3200" spc="-190" dirty="0"/>
              <a:t>Carpal </a:t>
            </a:r>
            <a:r>
              <a:rPr sz="3200" spc="-180" dirty="0"/>
              <a:t>Tunnel</a:t>
            </a:r>
            <a:r>
              <a:rPr sz="3200" spc="-200" dirty="0"/>
              <a:t> </a:t>
            </a:r>
            <a:r>
              <a:rPr sz="3200" spc="-180" dirty="0"/>
              <a:t>Syndrome</a:t>
            </a:r>
            <a:endParaRPr sz="3200" dirty="0"/>
          </a:p>
        </p:txBody>
      </p:sp>
      <p:sp>
        <p:nvSpPr>
          <p:cNvPr id="7" name="object 7"/>
          <p:cNvSpPr txBox="1"/>
          <p:nvPr/>
        </p:nvSpPr>
        <p:spPr>
          <a:xfrm>
            <a:off x="228600" y="5181600"/>
            <a:ext cx="8763000" cy="954405"/>
          </a:xfrm>
          <a:prstGeom prst="rect">
            <a:avLst/>
          </a:prstGeom>
          <a:ln w="9524">
            <a:solidFill>
              <a:srgbClr val="1F487C"/>
            </a:solidFill>
          </a:ln>
        </p:spPr>
        <p:txBody>
          <a:bodyPr vert="horz" wrap="square" lIns="0" tIns="23495" rIns="0" bIns="0" rtlCol="0">
            <a:spAutoFit/>
          </a:bodyPr>
          <a:lstStyle/>
          <a:p>
            <a:pPr marL="728980" marR="99060" lvl="0" indent="-624205" algn="l" defTabSz="914400" rtl="0" eaLnBrk="1" fontAlgn="auto" latinLnBrk="0" hangingPunct="1">
              <a:lnSpc>
                <a:spcPct val="100000"/>
              </a:lnSpc>
              <a:spcBef>
                <a:spcPts val="185"/>
              </a:spcBef>
              <a:spcAft>
                <a:spcPts val="0"/>
              </a:spcAft>
              <a:buClrTx/>
              <a:buSzTx/>
              <a:buFontTx/>
              <a:buNone/>
              <a:tabLst>
                <a:tab pos="6045200" algn="l"/>
              </a:tabLst>
              <a:defRPr/>
            </a:pPr>
            <a:r>
              <a:rPr kumimoji="0" sz="2800" b="0" i="0" u="none" strike="noStrike" kern="1200" cap="none" spc="-150" normalizeH="0" baseline="0" noProof="0" dirty="0">
                <a:ln>
                  <a:noFill/>
                </a:ln>
                <a:solidFill>
                  <a:prstClr val="black"/>
                </a:solidFill>
                <a:effectLst/>
                <a:uLnTx/>
                <a:uFillTx/>
                <a:latin typeface="Arial"/>
                <a:ea typeface="+mn-ea"/>
                <a:cs typeface="Arial"/>
              </a:rPr>
              <a:t>No </a:t>
            </a:r>
            <a:r>
              <a:rPr kumimoji="0" sz="2800" b="0" i="0" u="none" strike="noStrike" kern="1200" cap="none" spc="-155" normalizeH="0" baseline="0" noProof="0" dirty="0">
                <a:ln>
                  <a:noFill/>
                </a:ln>
                <a:solidFill>
                  <a:prstClr val="black"/>
                </a:solidFill>
                <a:effectLst/>
                <a:uLnTx/>
                <a:uFillTx/>
                <a:latin typeface="Arial"/>
                <a:ea typeface="+mn-ea"/>
                <a:cs typeface="Arial"/>
              </a:rPr>
              <a:t>sensory </a:t>
            </a:r>
            <a:r>
              <a:rPr kumimoji="0" sz="2800" b="0" i="0" u="none" strike="noStrike" kern="1200" cap="none" spc="-195" normalizeH="0" baseline="0" noProof="0" dirty="0">
                <a:ln>
                  <a:noFill/>
                </a:ln>
                <a:solidFill>
                  <a:prstClr val="black"/>
                </a:solidFill>
                <a:effectLst/>
                <a:uLnTx/>
                <a:uFillTx/>
                <a:latin typeface="Arial"/>
                <a:ea typeface="+mn-ea"/>
                <a:cs typeface="Arial"/>
              </a:rPr>
              <a:t>changes </a:t>
            </a:r>
            <a:r>
              <a:rPr kumimoji="0" sz="2800" b="0" i="0" u="none" strike="noStrike" kern="1200" cap="none" spc="-100" normalizeH="0" baseline="0" noProof="0" dirty="0">
                <a:ln>
                  <a:noFill/>
                </a:ln>
                <a:solidFill>
                  <a:prstClr val="black"/>
                </a:solidFill>
                <a:effectLst/>
                <a:uLnTx/>
                <a:uFillTx/>
                <a:latin typeface="Arial"/>
                <a:ea typeface="+mn-ea"/>
                <a:cs typeface="Arial"/>
              </a:rPr>
              <a:t>over palm </a:t>
            </a:r>
            <a:r>
              <a:rPr kumimoji="0" sz="2800" b="0" i="0" u="none" strike="noStrike" kern="1200" cap="none" spc="-265" normalizeH="0" baseline="0" noProof="0" dirty="0">
                <a:ln>
                  <a:noFill/>
                </a:ln>
                <a:solidFill>
                  <a:prstClr val="black"/>
                </a:solidFill>
                <a:effectLst/>
                <a:uLnTx/>
                <a:uFillTx/>
                <a:latin typeface="Arial"/>
                <a:ea typeface="+mn-ea"/>
                <a:cs typeface="Arial"/>
              </a:rPr>
              <a:t>as </a:t>
            </a:r>
            <a:r>
              <a:rPr kumimoji="0" sz="2800" b="0" i="0" u="none" strike="noStrike" kern="1200" cap="none" spc="-90" normalizeH="0" baseline="0" noProof="0" dirty="0">
                <a:ln>
                  <a:noFill/>
                </a:ln>
                <a:solidFill>
                  <a:srgbClr val="FF0065"/>
                </a:solidFill>
                <a:effectLst/>
                <a:uLnTx/>
                <a:uFillTx/>
                <a:latin typeface="Arial"/>
                <a:ea typeface="+mn-ea"/>
                <a:cs typeface="Arial"/>
              </a:rPr>
              <a:t>palmer </a:t>
            </a:r>
            <a:r>
              <a:rPr kumimoji="0" sz="2800" b="0" i="0" u="none" strike="noStrike" kern="1200" cap="none" spc="-130" normalizeH="0" baseline="0" noProof="0" dirty="0">
                <a:ln>
                  <a:noFill/>
                </a:ln>
                <a:solidFill>
                  <a:srgbClr val="FF0065"/>
                </a:solidFill>
                <a:effectLst/>
                <a:uLnTx/>
                <a:uFillTx/>
                <a:latin typeface="Arial"/>
                <a:ea typeface="+mn-ea"/>
                <a:cs typeface="Arial"/>
              </a:rPr>
              <a:t>cutaneous </a:t>
            </a:r>
            <a:r>
              <a:rPr kumimoji="0" sz="2800" b="0" i="0" u="none" strike="noStrike" kern="1200" cap="none" spc="-125" normalizeH="0" baseline="0" noProof="0" dirty="0">
                <a:ln>
                  <a:noFill/>
                </a:ln>
                <a:solidFill>
                  <a:srgbClr val="FF0065"/>
                </a:solidFill>
                <a:effectLst/>
                <a:uLnTx/>
                <a:uFillTx/>
                <a:latin typeface="Arial"/>
                <a:ea typeface="+mn-ea"/>
                <a:cs typeface="Arial"/>
              </a:rPr>
              <a:t>branch  </a:t>
            </a:r>
            <a:r>
              <a:rPr kumimoji="0" sz="2800" b="0" i="0" u="none" strike="noStrike" kern="1200" cap="none" spc="-145" normalizeH="0" baseline="0" noProof="0" dirty="0">
                <a:ln>
                  <a:noFill/>
                </a:ln>
                <a:solidFill>
                  <a:prstClr val="black"/>
                </a:solidFill>
                <a:effectLst/>
                <a:uLnTx/>
                <a:uFillTx/>
                <a:latin typeface="Arial"/>
                <a:ea typeface="+mn-ea"/>
                <a:cs typeface="Arial"/>
              </a:rPr>
              <a:t>is </a:t>
            </a:r>
            <a:r>
              <a:rPr kumimoji="0" sz="2800" b="0" i="0" u="none" strike="noStrike" kern="1200" cap="none" spc="-130" normalizeH="0" baseline="0" noProof="0" dirty="0">
                <a:ln>
                  <a:noFill/>
                </a:ln>
                <a:solidFill>
                  <a:prstClr val="black"/>
                </a:solidFill>
                <a:effectLst/>
                <a:uLnTx/>
                <a:uFillTx/>
                <a:latin typeface="Arial"/>
                <a:ea typeface="+mn-ea"/>
                <a:cs typeface="Arial"/>
              </a:rPr>
              <a:t>given </a:t>
            </a:r>
            <a:r>
              <a:rPr kumimoji="0" sz="2800" b="0" i="0" u="none" strike="noStrike" kern="1200" cap="none" spc="-90" normalizeH="0" baseline="0" noProof="0" dirty="0">
                <a:ln>
                  <a:noFill/>
                </a:ln>
                <a:solidFill>
                  <a:prstClr val="black"/>
                </a:solidFill>
                <a:effectLst/>
                <a:uLnTx/>
                <a:uFillTx/>
                <a:latin typeface="Arial"/>
                <a:ea typeface="+mn-ea"/>
                <a:cs typeface="Arial"/>
              </a:rPr>
              <a:t>before </a:t>
            </a:r>
            <a:r>
              <a:rPr kumimoji="0" sz="2800" b="0" i="0" u="none" strike="noStrike" kern="1200" cap="none" spc="-110" normalizeH="0" baseline="0" noProof="0" dirty="0">
                <a:ln>
                  <a:noFill/>
                </a:ln>
                <a:solidFill>
                  <a:prstClr val="black"/>
                </a:solidFill>
                <a:effectLst/>
                <a:uLnTx/>
                <a:uFillTx/>
                <a:latin typeface="Arial"/>
                <a:ea typeface="+mn-ea"/>
                <a:cs typeface="Arial"/>
              </a:rPr>
              <a:t>median</a:t>
            </a:r>
            <a:r>
              <a:rPr kumimoji="0" sz="2800" b="0" i="0" u="none" strike="noStrike" kern="1200" cap="none" spc="-170" normalizeH="0" baseline="0" noProof="0" dirty="0">
                <a:ln>
                  <a:noFill/>
                </a:ln>
                <a:solidFill>
                  <a:prstClr val="black"/>
                </a:solidFill>
                <a:effectLst/>
                <a:uLnTx/>
                <a:uFillTx/>
                <a:latin typeface="Arial"/>
                <a:ea typeface="+mn-ea"/>
                <a:cs typeface="Arial"/>
              </a:rPr>
              <a:t> </a:t>
            </a:r>
            <a:r>
              <a:rPr kumimoji="0" sz="2800" b="0" i="0" u="none" strike="noStrike" kern="1200" cap="none" spc="-110" normalizeH="0" baseline="0" noProof="0" dirty="0">
                <a:ln>
                  <a:noFill/>
                </a:ln>
                <a:solidFill>
                  <a:prstClr val="black"/>
                </a:solidFill>
                <a:effectLst/>
                <a:uLnTx/>
                <a:uFillTx/>
                <a:latin typeface="Arial"/>
                <a:ea typeface="+mn-ea"/>
                <a:cs typeface="Arial"/>
              </a:rPr>
              <a:t>nerve</a:t>
            </a:r>
            <a:r>
              <a:rPr kumimoji="0" sz="2800" b="0" i="0" u="none" strike="noStrike" kern="1200" cap="none" spc="-125" normalizeH="0" baseline="0" noProof="0" dirty="0">
                <a:ln>
                  <a:noFill/>
                </a:ln>
                <a:solidFill>
                  <a:prstClr val="black"/>
                </a:solidFill>
                <a:effectLst/>
                <a:uLnTx/>
                <a:uFillTx/>
                <a:latin typeface="Arial"/>
                <a:ea typeface="+mn-ea"/>
                <a:cs typeface="Arial"/>
              </a:rPr>
              <a:t> </a:t>
            </a:r>
            <a:r>
              <a:rPr kumimoji="0" sz="2800" b="0" i="0" u="none" strike="noStrike" kern="1200" cap="none" spc="-110" normalizeH="0" baseline="0" noProof="0" dirty="0">
                <a:ln>
                  <a:noFill/>
                </a:ln>
                <a:solidFill>
                  <a:prstClr val="black"/>
                </a:solidFill>
                <a:effectLst/>
                <a:uLnTx/>
                <a:uFillTx/>
                <a:latin typeface="Arial"/>
                <a:ea typeface="+mn-ea"/>
                <a:cs typeface="Arial"/>
              </a:rPr>
              <a:t>enters</a:t>
            </a:r>
            <a:r>
              <a:rPr kumimoji="0" sz="2800" b="0" i="0" u="none" strike="noStrike" kern="1200" cap="none" spc="-110" normalizeH="0" baseline="0" noProof="0" dirty="0">
                <a:ln>
                  <a:noFill/>
                </a:ln>
                <a:solidFill>
                  <a:prstClr val="black"/>
                </a:solidFill>
                <a:effectLst/>
                <a:uLnTx/>
                <a:uFillTx/>
                <a:latin typeface="Times New Roman"/>
                <a:ea typeface="+mn-ea"/>
                <a:cs typeface="Times New Roman"/>
              </a:rPr>
              <a:t>	</a:t>
            </a:r>
            <a:r>
              <a:rPr kumimoji="0" sz="2800" b="0" i="0" u="none" strike="noStrike" kern="1200" cap="none" spc="-120" normalizeH="0" baseline="0" noProof="0" dirty="0">
                <a:ln>
                  <a:noFill/>
                </a:ln>
                <a:solidFill>
                  <a:prstClr val="black"/>
                </a:solidFill>
                <a:effectLst/>
                <a:uLnTx/>
                <a:uFillTx/>
                <a:latin typeface="Arial"/>
                <a:ea typeface="+mn-ea"/>
                <a:cs typeface="Arial"/>
              </a:rPr>
              <a:t>carpal</a:t>
            </a:r>
            <a:r>
              <a:rPr kumimoji="0" sz="2800" b="0" i="0" u="none" strike="noStrike" kern="1200" cap="none" spc="-140" normalizeH="0" baseline="0" noProof="0" dirty="0">
                <a:ln>
                  <a:noFill/>
                </a:ln>
                <a:solidFill>
                  <a:prstClr val="black"/>
                </a:solidFill>
                <a:effectLst/>
                <a:uLnTx/>
                <a:uFillTx/>
                <a:latin typeface="Arial"/>
                <a:ea typeface="+mn-ea"/>
                <a:cs typeface="Arial"/>
              </a:rPr>
              <a:t> </a:t>
            </a:r>
            <a:r>
              <a:rPr kumimoji="0" sz="2800" b="0" i="0" u="none" strike="noStrike" kern="1200" cap="none" spc="-55" normalizeH="0" baseline="0" noProof="0" dirty="0">
                <a:ln>
                  <a:noFill/>
                </a:ln>
                <a:solidFill>
                  <a:prstClr val="black"/>
                </a:solidFill>
                <a:effectLst/>
                <a:uLnTx/>
                <a:uFillTx/>
                <a:latin typeface="Arial"/>
                <a:ea typeface="+mn-ea"/>
                <a:cs typeface="Arial"/>
              </a:rPr>
              <a:t>tunnel.</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84412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7278" y="461899"/>
            <a:ext cx="2409825" cy="696595"/>
          </a:xfrm>
          <a:prstGeom prst="rect">
            <a:avLst/>
          </a:prstGeom>
        </p:spPr>
        <p:txBody>
          <a:bodyPr vert="horz" wrap="square" lIns="0" tIns="13335" rIns="0" bIns="0" rtlCol="0">
            <a:spAutoFit/>
          </a:bodyPr>
          <a:lstStyle/>
          <a:p>
            <a:pPr marL="12700">
              <a:lnSpc>
                <a:spcPct val="100000"/>
              </a:lnSpc>
              <a:spcBef>
                <a:spcPts val="105"/>
              </a:spcBef>
            </a:pPr>
            <a:r>
              <a:rPr spc="-960" dirty="0"/>
              <a:t>S</a:t>
            </a:r>
            <a:r>
              <a:rPr spc="-175" dirty="0"/>
              <a:t>ym</a:t>
            </a:r>
            <a:r>
              <a:rPr spc="-170" dirty="0"/>
              <a:t>p</a:t>
            </a:r>
            <a:r>
              <a:rPr spc="200" dirty="0"/>
              <a:t>t</a:t>
            </a:r>
            <a:r>
              <a:rPr spc="-254" dirty="0"/>
              <a:t>oms</a:t>
            </a:r>
          </a:p>
        </p:txBody>
      </p:sp>
      <p:sp>
        <p:nvSpPr>
          <p:cNvPr id="3" name="object 3"/>
          <p:cNvSpPr txBox="1"/>
          <p:nvPr/>
        </p:nvSpPr>
        <p:spPr>
          <a:xfrm>
            <a:off x="535940" y="1526794"/>
            <a:ext cx="7348855" cy="432435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000" spc="-180" dirty="0">
                <a:latin typeface="Arial"/>
                <a:cs typeface="Arial"/>
              </a:rPr>
              <a:t>Hand </a:t>
            </a:r>
            <a:r>
              <a:rPr sz="3000" spc="-140" dirty="0">
                <a:latin typeface="Arial"/>
                <a:cs typeface="Arial"/>
              </a:rPr>
              <a:t>and </a:t>
            </a:r>
            <a:r>
              <a:rPr sz="3000" spc="-30" dirty="0">
                <a:latin typeface="Arial"/>
                <a:cs typeface="Arial"/>
              </a:rPr>
              <a:t>wrist</a:t>
            </a:r>
            <a:r>
              <a:rPr sz="3000" spc="-160" dirty="0">
                <a:latin typeface="Arial"/>
                <a:cs typeface="Arial"/>
              </a:rPr>
              <a:t> </a:t>
            </a:r>
            <a:r>
              <a:rPr sz="3000" spc="-204" dirty="0">
                <a:latin typeface="Arial"/>
                <a:cs typeface="Arial"/>
              </a:rPr>
              <a:t>Pain</a:t>
            </a:r>
            <a:endParaRPr sz="3000" dirty="0">
              <a:latin typeface="Arial"/>
              <a:cs typeface="Arial"/>
            </a:endParaRPr>
          </a:p>
          <a:p>
            <a:pPr marL="355600" indent="-342900">
              <a:lnSpc>
                <a:spcPct val="100000"/>
              </a:lnSpc>
              <a:buChar char="•"/>
              <a:tabLst>
                <a:tab pos="354965" algn="l"/>
                <a:tab pos="355600" algn="l"/>
              </a:tabLst>
            </a:pPr>
            <a:r>
              <a:rPr sz="3000" spc="-180" dirty="0">
                <a:latin typeface="Arial"/>
                <a:cs typeface="Arial"/>
              </a:rPr>
              <a:t>Paraesthesia</a:t>
            </a:r>
            <a:endParaRPr sz="3000" dirty="0">
              <a:latin typeface="Arial"/>
              <a:cs typeface="Arial"/>
            </a:endParaRPr>
          </a:p>
          <a:p>
            <a:pPr marL="355600" indent="-342900">
              <a:lnSpc>
                <a:spcPct val="100000"/>
              </a:lnSpc>
              <a:buChar char="•"/>
              <a:tabLst>
                <a:tab pos="354965" algn="l"/>
                <a:tab pos="355600" algn="l"/>
              </a:tabLst>
            </a:pPr>
            <a:r>
              <a:rPr sz="3000" spc="-155" dirty="0">
                <a:latin typeface="Arial"/>
                <a:cs typeface="Arial"/>
              </a:rPr>
              <a:t>Hypoaesthsia</a:t>
            </a:r>
            <a:endParaRPr sz="3000" dirty="0">
              <a:latin typeface="Arial"/>
              <a:cs typeface="Arial"/>
            </a:endParaRPr>
          </a:p>
          <a:p>
            <a:pPr marL="355600" indent="-342900">
              <a:lnSpc>
                <a:spcPct val="100000"/>
              </a:lnSpc>
              <a:buChar char="•"/>
              <a:tabLst>
                <a:tab pos="354965" algn="l"/>
                <a:tab pos="355600" algn="l"/>
              </a:tabLst>
            </a:pPr>
            <a:r>
              <a:rPr sz="3000" spc="-180" dirty="0">
                <a:latin typeface="Arial"/>
                <a:cs typeface="Arial"/>
              </a:rPr>
              <a:t>Sparing </a:t>
            </a:r>
            <a:r>
              <a:rPr sz="3000" dirty="0">
                <a:latin typeface="Arial"/>
                <a:cs typeface="Arial"/>
              </a:rPr>
              <a:t>of </a:t>
            </a:r>
            <a:r>
              <a:rPr sz="3000" spc="-170" dirty="0">
                <a:latin typeface="Arial"/>
                <a:cs typeface="Arial"/>
              </a:rPr>
              <a:t>Palmar </a:t>
            </a:r>
            <a:r>
              <a:rPr sz="3000" spc="-135" dirty="0">
                <a:latin typeface="Arial"/>
                <a:cs typeface="Arial"/>
              </a:rPr>
              <a:t>cutaneous </a:t>
            </a:r>
            <a:r>
              <a:rPr sz="3000" spc="-130" dirty="0">
                <a:latin typeface="Arial"/>
                <a:cs typeface="Arial"/>
              </a:rPr>
              <a:t>branch</a:t>
            </a:r>
            <a:r>
              <a:rPr sz="3000" spc="-345" dirty="0">
                <a:latin typeface="Arial"/>
                <a:cs typeface="Arial"/>
              </a:rPr>
              <a:t> </a:t>
            </a:r>
            <a:r>
              <a:rPr sz="3000" spc="-130" dirty="0">
                <a:latin typeface="Arial"/>
                <a:cs typeface="Arial"/>
              </a:rPr>
              <a:t>supply</a:t>
            </a:r>
            <a:endParaRPr sz="3000" dirty="0">
              <a:latin typeface="Arial"/>
              <a:cs typeface="Arial"/>
            </a:endParaRPr>
          </a:p>
          <a:p>
            <a:pPr marL="355600" marR="5080" indent="-342900" algn="just">
              <a:lnSpc>
                <a:spcPct val="80000"/>
              </a:lnSpc>
              <a:spcBef>
                <a:spcPts val="720"/>
              </a:spcBef>
              <a:buChar char="•"/>
              <a:tabLst>
                <a:tab pos="355600" algn="l"/>
              </a:tabLst>
            </a:pPr>
            <a:r>
              <a:rPr sz="3000" spc="-105" dirty="0">
                <a:latin typeface="Arial"/>
                <a:cs typeface="Arial"/>
              </a:rPr>
              <a:t>Patient </a:t>
            </a:r>
            <a:r>
              <a:rPr sz="3000" spc="-204" dirty="0">
                <a:latin typeface="Arial"/>
                <a:cs typeface="Arial"/>
              </a:rPr>
              <a:t>wakes </a:t>
            </a:r>
            <a:r>
              <a:rPr sz="3000" spc="-45" dirty="0">
                <a:latin typeface="Arial"/>
                <a:cs typeface="Arial"/>
              </a:rPr>
              <a:t>at </a:t>
            </a:r>
            <a:r>
              <a:rPr sz="3000" spc="-60" dirty="0">
                <a:latin typeface="Arial"/>
                <a:cs typeface="Arial"/>
              </a:rPr>
              <a:t>night </a:t>
            </a:r>
            <a:r>
              <a:rPr sz="3000" spc="20" dirty="0">
                <a:latin typeface="Arial"/>
                <a:cs typeface="Arial"/>
              </a:rPr>
              <a:t>with</a:t>
            </a:r>
            <a:r>
              <a:rPr sz="3000" spc="-620" dirty="0">
                <a:latin typeface="Arial"/>
                <a:cs typeface="Arial"/>
              </a:rPr>
              <a:t> </a:t>
            </a:r>
            <a:r>
              <a:rPr sz="3000" spc="-85" dirty="0">
                <a:latin typeface="Arial"/>
                <a:cs typeface="Arial"/>
              </a:rPr>
              <a:t>burning </a:t>
            </a:r>
            <a:r>
              <a:rPr sz="3000" spc="-25" dirty="0">
                <a:latin typeface="Arial"/>
                <a:cs typeface="Arial"/>
              </a:rPr>
              <a:t>or </a:t>
            </a:r>
            <a:r>
              <a:rPr sz="3000" spc="-150" dirty="0">
                <a:latin typeface="Arial"/>
                <a:cs typeface="Arial"/>
              </a:rPr>
              <a:t>aching  </a:t>
            </a:r>
            <a:r>
              <a:rPr sz="3000" spc="-105" dirty="0">
                <a:latin typeface="Arial"/>
                <a:cs typeface="Arial"/>
              </a:rPr>
              <a:t>pain </a:t>
            </a:r>
            <a:r>
              <a:rPr sz="3000" spc="-140" dirty="0">
                <a:latin typeface="Arial"/>
                <a:cs typeface="Arial"/>
              </a:rPr>
              <a:t>and </a:t>
            </a:r>
            <a:r>
              <a:rPr sz="3000" spc="-235" dirty="0">
                <a:latin typeface="Arial"/>
                <a:cs typeface="Arial"/>
              </a:rPr>
              <a:t>shakes </a:t>
            </a:r>
            <a:r>
              <a:rPr sz="3000" spc="-35" dirty="0">
                <a:latin typeface="Arial"/>
                <a:cs typeface="Arial"/>
              </a:rPr>
              <a:t>the </a:t>
            </a:r>
            <a:r>
              <a:rPr sz="3000" spc="-135" dirty="0">
                <a:latin typeface="Arial"/>
                <a:cs typeface="Arial"/>
              </a:rPr>
              <a:t>hand </a:t>
            </a:r>
            <a:r>
              <a:rPr sz="3000" spc="30" dirty="0">
                <a:latin typeface="Arial"/>
                <a:cs typeface="Arial"/>
              </a:rPr>
              <a:t>to</a:t>
            </a:r>
            <a:r>
              <a:rPr sz="3000" spc="-575" dirty="0">
                <a:latin typeface="Arial"/>
                <a:cs typeface="Arial"/>
              </a:rPr>
              <a:t> </a:t>
            </a:r>
            <a:r>
              <a:rPr sz="3000" spc="-60" dirty="0">
                <a:latin typeface="Arial"/>
                <a:cs typeface="Arial"/>
              </a:rPr>
              <a:t>obtain </a:t>
            </a:r>
            <a:r>
              <a:rPr sz="3000" spc="-45" dirty="0">
                <a:latin typeface="Arial"/>
                <a:cs typeface="Arial"/>
              </a:rPr>
              <a:t>relief </a:t>
            </a:r>
            <a:r>
              <a:rPr sz="3000" spc="-140" dirty="0">
                <a:latin typeface="Arial"/>
                <a:cs typeface="Arial"/>
              </a:rPr>
              <a:t>and  </a:t>
            </a:r>
            <a:r>
              <a:rPr sz="3000" spc="-95" dirty="0">
                <a:latin typeface="Arial"/>
                <a:cs typeface="Arial"/>
              </a:rPr>
              <a:t>restore</a:t>
            </a:r>
            <a:r>
              <a:rPr sz="3000" spc="-170" dirty="0">
                <a:latin typeface="Arial"/>
                <a:cs typeface="Arial"/>
              </a:rPr>
              <a:t> </a:t>
            </a:r>
            <a:r>
              <a:rPr sz="3000" spc="-135" dirty="0">
                <a:latin typeface="Arial"/>
                <a:cs typeface="Arial"/>
              </a:rPr>
              <a:t>sensation</a:t>
            </a:r>
            <a:endParaRPr sz="3000" dirty="0">
              <a:latin typeface="Arial"/>
              <a:cs typeface="Arial"/>
            </a:endParaRPr>
          </a:p>
          <a:p>
            <a:pPr marL="355600" indent="-342900">
              <a:lnSpc>
                <a:spcPct val="100000"/>
              </a:lnSpc>
              <a:buChar char="•"/>
              <a:tabLst>
                <a:tab pos="354965" algn="l"/>
                <a:tab pos="355600" algn="l"/>
              </a:tabLst>
            </a:pPr>
            <a:r>
              <a:rPr sz="3000" spc="-165" dirty="0">
                <a:latin typeface="Arial"/>
                <a:cs typeface="Arial"/>
              </a:rPr>
              <a:t>Aggravated </a:t>
            </a:r>
            <a:r>
              <a:rPr sz="3000" spc="-125" dirty="0">
                <a:latin typeface="Arial"/>
                <a:cs typeface="Arial"/>
              </a:rPr>
              <a:t>by </a:t>
            </a:r>
            <a:r>
              <a:rPr sz="3000" spc="-90" dirty="0">
                <a:latin typeface="Arial"/>
                <a:cs typeface="Arial"/>
              </a:rPr>
              <a:t>elevation </a:t>
            </a:r>
            <a:r>
              <a:rPr sz="3000" spc="-5" dirty="0">
                <a:latin typeface="Arial"/>
                <a:cs typeface="Arial"/>
              </a:rPr>
              <a:t>of</a:t>
            </a:r>
            <a:r>
              <a:rPr sz="3000" spc="-275" dirty="0">
                <a:latin typeface="Arial"/>
                <a:cs typeface="Arial"/>
              </a:rPr>
              <a:t> </a:t>
            </a:r>
            <a:r>
              <a:rPr sz="3000" spc="-135" dirty="0">
                <a:latin typeface="Arial"/>
                <a:cs typeface="Arial"/>
              </a:rPr>
              <a:t>hand</a:t>
            </a:r>
            <a:endParaRPr sz="3000" dirty="0">
              <a:latin typeface="Arial"/>
              <a:cs typeface="Arial"/>
            </a:endParaRPr>
          </a:p>
          <a:p>
            <a:pPr marL="355600" marR="286385" indent="-342900">
              <a:lnSpc>
                <a:spcPts val="2880"/>
              </a:lnSpc>
              <a:spcBef>
                <a:spcPts val="700"/>
              </a:spcBef>
              <a:buChar char="•"/>
              <a:tabLst>
                <a:tab pos="354965" algn="l"/>
                <a:tab pos="355600" algn="l"/>
              </a:tabLst>
            </a:pPr>
            <a:r>
              <a:rPr sz="3000" spc="-160" dirty="0">
                <a:solidFill>
                  <a:srgbClr val="FF0000"/>
                </a:solidFill>
                <a:latin typeface="Arial"/>
                <a:cs typeface="Arial"/>
              </a:rPr>
              <a:t>Thenar </a:t>
            </a:r>
            <a:r>
              <a:rPr sz="3000" spc="-85" dirty="0">
                <a:solidFill>
                  <a:srgbClr val="FF0000"/>
                </a:solidFill>
                <a:latin typeface="Arial"/>
                <a:cs typeface="Arial"/>
              </a:rPr>
              <a:t>atrophy </a:t>
            </a:r>
            <a:r>
              <a:rPr sz="3000" spc="-140" dirty="0">
                <a:solidFill>
                  <a:srgbClr val="FF0000"/>
                </a:solidFill>
                <a:latin typeface="Arial"/>
                <a:cs typeface="Arial"/>
              </a:rPr>
              <a:t>and </a:t>
            </a:r>
            <a:r>
              <a:rPr sz="3000" spc="-195" dirty="0">
                <a:solidFill>
                  <a:srgbClr val="FF0000"/>
                </a:solidFill>
                <a:latin typeface="Arial"/>
                <a:cs typeface="Arial"/>
              </a:rPr>
              <a:t>weakness </a:t>
            </a:r>
            <a:r>
              <a:rPr sz="3000" spc="-5" dirty="0">
                <a:solidFill>
                  <a:srgbClr val="FF0000"/>
                </a:solidFill>
                <a:latin typeface="Arial"/>
                <a:cs typeface="Arial"/>
              </a:rPr>
              <a:t>of </a:t>
            </a:r>
            <a:r>
              <a:rPr sz="3000" spc="-45" dirty="0">
                <a:solidFill>
                  <a:srgbClr val="FF0000"/>
                </a:solidFill>
                <a:latin typeface="Arial"/>
                <a:cs typeface="Arial"/>
              </a:rPr>
              <a:t>thumb  </a:t>
            </a:r>
            <a:r>
              <a:rPr sz="3000" spc="-70" dirty="0">
                <a:solidFill>
                  <a:srgbClr val="FF0000"/>
                </a:solidFill>
                <a:latin typeface="Arial"/>
                <a:cs typeface="Arial"/>
              </a:rPr>
              <a:t>opposition </a:t>
            </a:r>
            <a:r>
              <a:rPr sz="3000" spc="-140" dirty="0">
                <a:solidFill>
                  <a:srgbClr val="FF0000"/>
                </a:solidFill>
                <a:latin typeface="Arial"/>
                <a:cs typeface="Arial"/>
              </a:rPr>
              <a:t>and </a:t>
            </a:r>
            <a:r>
              <a:rPr sz="3000" spc="-80" dirty="0">
                <a:solidFill>
                  <a:srgbClr val="FF0000"/>
                </a:solidFill>
                <a:latin typeface="Arial"/>
                <a:cs typeface="Arial"/>
              </a:rPr>
              <a:t>abduction </a:t>
            </a:r>
            <a:r>
              <a:rPr sz="3000" spc="-180" dirty="0">
                <a:solidFill>
                  <a:srgbClr val="FF0000"/>
                </a:solidFill>
                <a:latin typeface="Arial"/>
                <a:cs typeface="Arial"/>
              </a:rPr>
              <a:t>may </a:t>
            </a:r>
            <a:r>
              <a:rPr sz="3000" spc="-114" dirty="0">
                <a:solidFill>
                  <a:srgbClr val="FF0000"/>
                </a:solidFill>
                <a:latin typeface="Arial"/>
                <a:cs typeface="Arial"/>
              </a:rPr>
              <a:t>develop</a:t>
            </a:r>
            <a:r>
              <a:rPr sz="3000" spc="-375" dirty="0">
                <a:solidFill>
                  <a:srgbClr val="FF0000"/>
                </a:solidFill>
                <a:latin typeface="Arial"/>
                <a:cs typeface="Arial"/>
              </a:rPr>
              <a:t> </a:t>
            </a:r>
            <a:r>
              <a:rPr sz="3000" spc="-70" dirty="0">
                <a:solidFill>
                  <a:srgbClr val="FF0000"/>
                </a:solidFill>
                <a:latin typeface="Arial"/>
                <a:cs typeface="Arial"/>
              </a:rPr>
              <a:t>late</a:t>
            </a:r>
            <a:endParaRPr sz="3000" dirty="0">
              <a:solidFill>
                <a:srgbClr val="FF0000"/>
              </a:solidFill>
              <a:latin typeface="Arial"/>
              <a:cs typeface="Aria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8529" y="461899"/>
            <a:ext cx="2184400" cy="696595"/>
          </a:xfrm>
          <a:prstGeom prst="rect">
            <a:avLst/>
          </a:prstGeom>
        </p:spPr>
        <p:txBody>
          <a:bodyPr vert="horz" wrap="square" lIns="0" tIns="13335" rIns="0" bIns="0" rtlCol="0">
            <a:spAutoFit/>
          </a:bodyPr>
          <a:lstStyle/>
          <a:p>
            <a:pPr marL="12700">
              <a:lnSpc>
                <a:spcPct val="100000"/>
              </a:lnSpc>
              <a:spcBef>
                <a:spcPts val="105"/>
              </a:spcBef>
            </a:pPr>
            <a:r>
              <a:rPr spc="-265" dirty="0"/>
              <a:t>Diagnosis</a:t>
            </a:r>
          </a:p>
        </p:txBody>
      </p:sp>
      <p:sp>
        <p:nvSpPr>
          <p:cNvPr id="3" name="object 3"/>
          <p:cNvSpPr txBox="1"/>
          <p:nvPr/>
        </p:nvSpPr>
        <p:spPr>
          <a:xfrm>
            <a:off x="535940" y="1526794"/>
            <a:ext cx="5759450" cy="414147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000" spc="-100" dirty="0">
                <a:latin typeface="Arial"/>
                <a:cs typeface="Arial"/>
              </a:rPr>
              <a:t>History</a:t>
            </a:r>
            <a:endParaRPr sz="3000" dirty="0">
              <a:latin typeface="Arial"/>
              <a:cs typeface="Arial"/>
            </a:endParaRPr>
          </a:p>
          <a:p>
            <a:pPr marL="355600" indent="-342900">
              <a:lnSpc>
                <a:spcPct val="100000"/>
              </a:lnSpc>
              <a:buChar char="•"/>
              <a:tabLst>
                <a:tab pos="354965" algn="l"/>
                <a:tab pos="355600" algn="l"/>
              </a:tabLst>
            </a:pPr>
            <a:r>
              <a:rPr sz="3000" spc="-140" dirty="0">
                <a:latin typeface="Arial"/>
                <a:cs typeface="Arial"/>
              </a:rPr>
              <a:t>Clinical</a:t>
            </a:r>
            <a:r>
              <a:rPr sz="3000" spc="-165" dirty="0">
                <a:latin typeface="Arial"/>
                <a:cs typeface="Arial"/>
              </a:rPr>
              <a:t> </a:t>
            </a:r>
            <a:r>
              <a:rPr sz="3000" spc="-100" dirty="0">
                <a:latin typeface="Arial"/>
                <a:cs typeface="Arial"/>
              </a:rPr>
              <a:t>examination:</a:t>
            </a:r>
            <a:endParaRPr sz="3000" dirty="0">
              <a:latin typeface="Arial"/>
              <a:cs typeface="Arial"/>
            </a:endParaRPr>
          </a:p>
          <a:p>
            <a:pPr marL="1128395" lvl="1" indent="-201295">
              <a:lnSpc>
                <a:spcPct val="100000"/>
              </a:lnSpc>
              <a:buChar char="-"/>
              <a:tabLst>
                <a:tab pos="1129030" algn="l"/>
              </a:tabLst>
            </a:pPr>
            <a:r>
              <a:rPr sz="3000" spc="-160" dirty="0">
                <a:solidFill>
                  <a:srgbClr val="FF0000"/>
                </a:solidFill>
                <a:latin typeface="Arial"/>
                <a:cs typeface="Arial"/>
              </a:rPr>
              <a:t>Thenar</a:t>
            </a:r>
            <a:r>
              <a:rPr sz="3000" spc="-155" dirty="0">
                <a:solidFill>
                  <a:srgbClr val="FF0000"/>
                </a:solidFill>
                <a:latin typeface="Arial"/>
                <a:cs typeface="Arial"/>
              </a:rPr>
              <a:t> </a:t>
            </a:r>
            <a:r>
              <a:rPr sz="3000" spc="-114" dirty="0">
                <a:solidFill>
                  <a:srgbClr val="FF0000"/>
                </a:solidFill>
                <a:latin typeface="Arial"/>
                <a:cs typeface="Arial"/>
              </a:rPr>
              <a:t>wasting</a:t>
            </a:r>
            <a:endParaRPr sz="3000" dirty="0">
              <a:solidFill>
                <a:srgbClr val="FF0000"/>
              </a:solidFill>
              <a:latin typeface="Arial"/>
              <a:cs typeface="Arial"/>
            </a:endParaRPr>
          </a:p>
          <a:p>
            <a:pPr marL="1128395" lvl="1" indent="-201295">
              <a:lnSpc>
                <a:spcPct val="100000"/>
              </a:lnSpc>
              <a:buChar char="-"/>
              <a:tabLst>
                <a:tab pos="1129030" algn="l"/>
              </a:tabLst>
            </a:pPr>
            <a:r>
              <a:rPr sz="3000" spc="-185" dirty="0">
                <a:solidFill>
                  <a:srgbClr val="FF0000"/>
                </a:solidFill>
                <a:latin typeface="Arial"/>
                <a:cs typeface="Arial"/>
              </a:rPr>
              <a:t>Phalen’s</a:t>
            </a:r>
            <a:r>
              <a:rPr sz="3000" spc="-155" dirty="0">
                <a:solidFill>
                  <a:srgbClr val="FF0000"/>
                </a:solidFill>
                <a:latin typeface="Arial"/>
                <a:cs typeface="Arial"/>
              </a:rPr>
              <a:t> </a:t>
            </a:r>
            <a:r>
              <a:rPr sz="3000" spc="-170" dirty="0">
                <a:solidFill>
                  <a:srgbClr val="FF0000"/>
                </a:solidFill>
                <a:latin typeface="Arial"/>
                <a:cs typeface="Arial"/>
              </a:rPr>
              <a:t>sign</a:t>
            </a:r>
            <a:endParaRPr sz="3000" dirty="0">
              <a:solidFill>
                <a:srgbClr val="FF0000"/>
              </a:solidFill>
              <a:latin typeface="Arial"/>
              <a:cs typeface="Arial"/>
            </a:endParaRPr>
          </a:p>
          <a:p>
            <a:pPr marL="1128395" lvl="1" indent="-201295">
              <a:lnSpc>
                <a:spcPct val="100000"/>
              </a:lnSpc>
              <a:buChar char="-"/>
              <a:tabLst>
                <a:tab pos="1129030" algn="l"/>
              </a:tabLst>
            </a:pPr>
            <a:r>
              <a:rPr sz="3000" spc="-155" dirty="0">
                <a:solidFill>
                  <a:srgbClr val="FF0000"/>
                </a:solidFill>
                <a:latin typeface="Arial"/>
                <a:cs typeface="Arial"/>
              </a:rPr>
              <a:t>Tinel’s </a:t>
            </a:r>
            <a:r>
              <a:rPr sz="3000" spc="-170" dirty="0">
                <a:solidFill>
                  <a:srgbClr val="FF0000"/>
                </a:solidFill>
                <a:latin typeface="Arial"/>
                <a:cs typeface="Arial"/>
              </a:rPr>
              <a:t>sign</a:t>
            </a:r>
            <a:endParaRPr sz="3000" dirty="0">
              <a:solidFill>
                <a:srgbClr val="FF0000"/>
              </a:solidFill>
              <a:latin typeface="Arial"/>
              <a:cs typeface="Arial"/>
            </a:endParaRPr>
          </a:p>
          <a:p>
            <a:pPr marL="1128395" lvl="1" indent="-201295">
              <a:lnSpc>
                <a:spcPct val="100000"/>
              </a:lnSpc>
              <a:spcBef>
                <a:spcPts val="5"/>
              </a:spcBef>
              <a:buChar char="-"/>
              <a:tabLst>
                <a:tab pos="1129030" algn="l"/>
              </a:tabLst>
            </a:pPr>
            <a:r>
              <a:rPr sz="3000" spc="-180" dirty="0">
                <a:solidFill>
                  <a:srgbClr val="FF0000"/>
                </a:solidFill>
                <a:latin typeface="Arial"/>
                <a:cs typeface="Arial"/>
              </a:rPr>
              <a:t>Carpal </a:t>
            </a:r>
            <a:r>
              <a:rPr sz="3000" spc="-140" dirty="0">
                <a:solidFill>
                  <a:srgbClr val="FF0000"/>
                </a:solidFill>
                <a:latin typeface="Arial"/>
                <a:cs typeface="Arial"/>
              </a:rPr>
              <a:t>compression</a:t>
            </a:r>
            <a:r>
              <a:rPr sz="3000" spc="-160" dirty="0">
                <a:solidFill>
                  <a:srgbClr val="FF0000"/>
                </a:solidFill>
                <a:latin typeface="Arial"/>
                <a:cs typeface="Arial"/>
              </a:rPr>
              <a:t> </a:t>
            </a:r>
            <a:r>
              <a:rPr sz="3000" spc="-60" dirty="0">
                <a:solidFill>
                  <a:srgbClr val="FF0000"/>
                </a:solidFill>
                <a:latin typeface="Arial"/>
                <a:cs typeface="Arial"/>
              </a:rPr>
              <a:t>test</a:t>
            </a:r>
            <a:endParaRPr sz="3000" dirty="0">
              <a:solidFill>
                <a:srgbClr val="FF0000"/>
              </a:solidFill>
              <a:latin typeface="Arial"/>
              <a:cs typeface="Arial"/>
            </a:endParaRPr>
          </a:p>
          <a:p>
            <a:pPr marL="355600" indent="-342900">
              <a:lnSpc>
                <a:spcPct val="100000"/>
              </a:lnSpc>
              <a:buChar char="•"/>
              <a:tabLst>
                <a:tab pos="354965" algn="l"/>
                <a:tab pos="355600" algn="l"/>
              </a:tabLst>
            </a:pPr>
            <a:r>
              <a:rPr sz="3000" spc="-125" dirty="0">
                <a:latin typeface="Arial"/>
                <a:cs typeface="Arial"/>
              </a:rPr>
              <a:t>Electro </a:t>
            </a:r>
            <a:r>
              <a:rPr sz="3000" spc="-140" dirty="0">
                <a:latin typeface="Arial"/>
                <a:cs typeface="Arial"/>
              </a:rPr>
              <a:t>Diagnostic</a:t>
            </a:r>
            <a:r>
              <a:rPr sz="3000" spc="-220" dirty="0">
                <a:latin typeface="Arial"/>
                <a:cs typeface="Arial"/>
              </a:rPr>
              <a:t> </a:t>
            </a:r>
            <a:r>
              <a:rPr sz="3000" spc="-150" dirty="0">
                <a:latin typeface="Arial"/>
                <a:cs typeface="Arial"/>
              </a:rPr>
              <a:t>Studies:</a:t>
            </a:r>
            <a:endParaRPr sz="3000" dirty="0">
              <a:latin typeface="Arial"/>
              <a:cs typeface="Arial"/>
            </a:endParaRPr>
          </a:p>
          <a:p>
            <a:pPr marL="1128395" lvl="1" indent="-201295">
              <a:lnSpc>
                <a:spcPct val="100000"/>
              </a:lnSpc>
              <a:buChar char="-"/>
              <a:tabLst>
                <a:tab pos="1129030" algn="l"/>
              </a:tabLst>
            </a:pPr>
            <a:r>
              <a:rPr sz="3000" spc="-180" dirty="0">
                <a:latin typeface="Arial"/>
                <a:cs typeface="Arial"/>
              </a:rPr>
              <a:t>Very </a:t>
            </a:r>
            <a:r>
              <a:rPr sz="3000" spc="-80" dirty="0">
                <a:latin typeface="Arial"/>
                <a:cs typeface="Arial"/>
              </a:rPr>
              <a:t>reliable </a:t>
            </a:r>
            <a:r>
              <a:rPr sz="3000" spc="-10" dirty="0">
                <a:latin typeface="Arial"/>
                <a:cs typeface="Arial"/>
              </a:rPr>
              <a:t>for</a:t>
            </a:r>
            <a:r>
              <a:rPr sz="3000" spc="-229" dirty="0">
                <a:latin typeface="Arial"/>
                <a:cs typeface="Arial"/>
              </a:rPr>
              <a:t> </a:t>
            </a:r>
            <a:r>
              <a:rPr sz="3000" spc="-95" dirty="0">
                <a:latin typeface="Arial"/>
                <a:cs typeface="Arial"/>
              </a:rPr>
              <a:t>evaluation</a:t>
            </a:r>
            <a:endParaRPr sz="3000" dirty="0">
              <a:latin typeface="Arial"/>
              <a:cs typeface="Arial"/>
            </a:endParaRPr>
          </a:p>
          <a:p>
            <a:pPr marL="1128395" lvl="1" indent="-201295">
              <a:lnSpc>
                <a:spcPct val="100000"/>
              </a:lnSpc>
              <a:buChar char="-"/>
              <a:tabLst>
                <a:tab pos="1129030" algn="l"/>
              </a:tabLst>
            </a:pPr>
            <a:r>
              <a:rPr sz="3000" spc="-110" dirty="0">
                <a:latin typeface="Arial"/>
                <a:cs typeface="Arial"/>
              </a:rPr>
              <a:t>Atypical </a:t>
            </a:r>
            <a:r>
              <a:rPr sz="3000" spc="-265" dirty="0">
                <a:latin typeface="Arial"/>
                <a:cs typeface="Arial"/>
              </a:rPr>
              <a:t>cases </a:t>
            </a:r>
            <a:r>
              <a:rPr sz="3000" spc="-180" dirty="0">
                <a:latin typeface="Arial"/>
                <a:cs typeface="Arial"/>
              </a:rPr>
              <a:t>may </a:t>
            </a:r>
            <a:r>
              <a:rPr sz="3000" spc="-140" dirty="0">
                <a:latin typeface="Arial"/>
                <a:cs typeface="Arial"/>
              </a:rPr>
              <a:t>be</a:t>
            </a:r>
            <a:r>
              <a:rPr sz="3000" spc="-150" dirty="0">
                <a:latin typeface="Arial"/>
                <a:cs typeface="Arial"/>
              </a:rPr>
              <a:t> </a:t>
            </a:r>
            <a:r>
              <a:rPr sz="3000" spc="-105" dirty="0">
                <a:latin typeface="Arial"/>
                <a:cs typeface="Arial"/>
              </a:rPr>
              <a:t>present</a:t>
            </a:r>
            <a:endParaRPr sz="3000" dirty="0">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a:xfrm>
            <a:off x="535940" y="1509941"/>
            <a:ext cx="8072119" cy="1661993"/>
          </a:xfrm>
        </p:spPr>
        <p:txBody>
          <a:bodyPr/>
          <a:lstStyle/>
          <a:p>
            <a:r>
              <a:rPr lang="en-IN" dirty="0" smtClean="0"/>
              <a:t>Q 3 </a:t>
            </a:r>
            <a:r>
              <a:rPr lang="en-US" dirty="0"/>
              <a:t>Injury to the median nerve in the arm would affect </a:t>
            </a:r>
            <a:r>
              <a:rPr lang="en-US" dirty="0" smtClean="0"/>
              <a:t>all of the following movements except:</a:t>
            </a:r>
            <a:endParaRPr lang="en-US" dirty="0"/>
          </a:p>
          <a:p>
            <a:r>
              <a:rPr lang="en-US" dirty="0"/>
              <a:t>A. Pronation of the forearm </a:t>
            </a:r>
          </a:p>
          <a:p>
            <a:r>
              <a:rPr lang="en-US" dirty="0"/>
              <a:t>B. Flexion of the wrist </a:t>
            </a:r>
          </a:p>
          <a:p>
            <a:r>
              <a:rPr lang="en-US" dirty="0"/>
              <a:t>C. Flexion of the thumb </a:t>
            </a:r>
          </a:p>
          <a:p>
            <a:r>
              <a:rPr lang="en-US" dirty="0"/>
              <a:t>D. Supination of the forearm</a:t>
            </a:r>
            <a:endParaRPr lang="en-IN" dirty="0"/>
          </a:p>
        </p:txBody>
      </p:sp>
    </p:spTree>
    <p:extLst>
      <p:ext uri="{BB962C8B-B14F-4D97-AF65-F5344CB8AC3E}">
        <p14:creationId xmlns:p14="http://schemas.microsoft.com/office/powerpoint/2010/main" val="218459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4066" y="461899"/>
            <a:ext cx="3517900" cy="696595"/>
          </a:xfrm>
          <a:prstGeom prst="rect">
            <a:avLst/>
          </a:prstGeom>
        </p:spPr>
        <p:txBody>
          <a:bodyPr vert="horz" wrap="square" lIns="0" tIns="13335" rIns="0" bIns="0" rtlCol="0">
            <a:spAutoFit/>
          </a:bodyPr>
          <a:lstStyle/>
          <a:p>
            <a:pPr marL="12700">
              <a:lnSpc>
                <a:spcPct val="100000"/>
              </a:lnSpc>
              <a:spcBef>
                <a:spcPts val="105"/>
              </a:spcBef>
            </a:pPr>
            <a:r>
              <a:rPr spc="-225" dirty="0"/>
              <a:t>Thenar</a:t>
            </a:r>
            <a:r>
              <a:rPr spc="-305" dirty="0"/>
              <a:t> </a:t>
            </a:r>
            <a:r>
              <a:rPr spc="-114" dirty="0"/>
              <a:t>atrophy</a:t>
            </a:r>
          </a:p>
        </p:txBody>
      </p:sp>
      <p:sp>
        <p:nvSpPr>
          <p:cNvPr id="3" name="object 3"/>
          <p:cNvSpPr/>
          <p:nvPr/>
        </p:nvSpPr>
        <p:spPr>
          <a:xfrm>
            <a:off x="1376172" y="1600200"/>
            <a:ext cx="6391656"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rgbClr val="222222"/>
                </a:solidFill>
                <a:latin typeface="arial" panose="020B0604020202020204" pitchFamily="34" charset="0"/>
              </a:rPr>
              <a:t>Phalen test</a:t>
            </a:r>
            <a:endParaRPr lang="en-IN" dirty="0"/>
          </a:p>
        </p:txBody>
      </p:sp>
      <p:sp>
        <p:nvSpPr>
          <p:cNvPr id="3" name="Rectangle 2"/>
          <p:cNvSpPr/>
          <p:nvPr/>
        </p:nvSpPr>
        <p:spPr>
          <a:xfrm>
            <a:off x="0" y="2274838"/>
            <a:ext cx="8991600" cy="3046988"/>
          </a:xfrm>
          <a:prstGeom prst="rect">
            <a:avLst/>
          </a:prstGeom>
        </p:spPr>
        <p:txBody>
          <a:bodyPr wrap="square">
            <a:spAutoFit/>
          </a:bodyPr>
          <a:lstStyle/>
          <a:p>
            <a:r>
              <a:rPr lang="en-IN" sz="2400" dirty="0">
                <a:solidFill>
                  <a:srgbClr val="222222"/>
                </a:solidFill>
                <a:latin typeface="arial" panose="020B0604020202020204" pitchFamily="34" charset="0"/>
              </a:rPr>
              <a:t>A positive Phalen test is highly suggestive of carpal tunnel syndrome. </a:t>
            </a:r>
            <a:endParaRPr lang="en-IN" sz="2400" dirty="0" smtClean="0">
              <a:solidFill>
                <a:srgbClr val="222222"/>
              </a:solidFill>
              <a:latin typeface="arial" panose="020B0604020202020204" pitchFamily="34" charset="0"/>
            </a:endParaRPr>
          </a:p>
          <a:p>
            <a:endParaRPr lang="en-IN" sz="2400" dirty="0">
              <a:solidFill>
                <a:srgbClr val="222222"/>
              </a:solidFill>
              <a:latin typeface="arial" panose="020B0604020202020204" pitchFamily="34" charset="0"/>
            </a:endParaRPr>
          </a:p>
          <a:p>
            <a:r>
              <a:rPr lang="en-IN" sz="2400" dirty="0" err="1" smtClean="0">
                <a:solidFill>
                  <a:srgbClr val="222222"/>
                </a:solidFill>
                <a:latin typeface="arial" panose="020B0604020202020204" pitchFamily="34" charset="0"/>
              </a:rPr>
              <a:t>Phalen's</a:t>
            </a:r>
            <a:r>
              <a:rPr lang="en-IN" sz="2400" dirty="0" smtClean="0">
                <a:solidFill>
                  <a:srgbClr val="222222"/>
                </a:solidFill>
                <a:latin typeface="arial" panose="020B0604020202020204" pitchFamily="34" charset="0"/>
              </a:rPr>
              <a:t> </a:t>
            </a:r>
            <a:r>
              <a:rPr lang="en-IN" sz="2400" dirty="0">
                <a:solidFill>
                  <a:srgbClr val="222222"/>
                </a:solidFill>
                <a:latin typeface="arial" panose="020B0604020202020204" pitchFamily="34" charset="0"/>
              </a:rPr>
              <a:t>test is performed by having patients place their wrists in complete unforced </a:t>
            </a:r>
            <a:r>
              <a:rPr lang="en-IN" sz="2400" b="1" dirty="0">
                <a:solidFill>
                  <a:srgbClr val="222222"/>
                </a:solidFill>
                <a:latin typeface="arial" panose="020B0604020202020204" pitchFamily="34" charset="0"/>
              </a:rPr>
              <a:t>flexion</a:t>
            </a:r>
            <a:r>
              <a:rPr lang="en-IN" sz="2400" dirty="0">
                <a:solidFill>
                  <a:srgbClr val="222222"/>
                </a:solidFill>
                <a:latin typeface="arial" panose="020B0604020202020204" pitchFamily="34" charset="0"/>
              </a:rPr>
              <a:t> for at least 30 seconds</a:t>
            </a:r>
            <a:r>
              <a:rPr lang="en-IN" sz="2400" dirty="0" smtClean="0">
                <a:solidFill>
                  <a:srgbClr val="222222"/>
                </a:solidFill>
                <a:latin typeface="arial" panose="020B0604020202020204" pitchFamily="34" charset="0"/>
              </a:rPr>
              <a:t>.</a:t>
            </a:r>
          </a:p>
          <a:p>
            <a:endParaRPr lang="en-IN" sz="2400" dirty="0">
              <a:solidFill>
                <a:srgbClr val="222222"/>
              </a:solidFill>
              <a:latin typeface="arial" panose="020B0604020202020204" pitchFamily="34" charset="0"/>
            </a:endParaRPr>
          </a:p>
          <a:p>
            <a:r>
              <a:rPr lang="en-IN" sz="2400" dirty="0" smtClean="0">
                <a:solidFill>
                  <a:srgbClr val="222222"/>
                </a:solidFill>
                <a:latin typeface="arial" panose="020B0604020202020204" pitchFamily="34" charset="0"/>
              </a:rPr>
              <a:t> </a:t>
            </a:r>
            <a:r>
              <a:rPr lang="en-IN" sz="2400" dirty="0">
                <a:solidFill>
                  <a:srgbClr val="222222"/>
                </a:solidFill>
                <a:latin typeface="arial" panose="020B0604020202020204" pitchFamily="34" charset="0"/>
              </a:rPr>
              <a:t>If the </a:t>
            </a:r>
            <a:r>
              <a:rPr lang="en-IN" sz="2400" b="1" dirty="0">
                <a:solidFill>
                  <a:srgbClr val="222222"/>
                </a:solidFill>
                <a:latin typeface="arial" panose="020B0604020202020204" pitchFamily="34" charset="0"/>
              </a:rPr>
              <a:t>median</a:t>
            </a:r>
            <a:r>
              <a:rPr lang="en-IN" sz="2400" dirty="0">
                <a:solidFill>
                  <a:srgbClr val="222222"/>
                </a:solidFill>
                <a:latin typeface="arial" panose="020B0604020202020204" pitchFamily="34" charset="0"/>
              </a:rPr>
              <a:t> nerve is </a:t>
            </a:r>
            <a:r>
              <a:rPr lang="en-IN" sz="2400" b="1" dirty="0">
                <a:solidFill>
                  <a:srgbClr val="222222"/>
                </a:solidFill>
                <a:latin typeface="arial" panose="020B0604020202020204" pitchFamily="34" charset="0"/>
              </a:rPr>
              <a:t>entrapped</a:t>
            </a:r>
            <a:r>
              <a:rPr lang="en-IN" sz="2400" dirty="0">
                <a:solidFill>
                  <a:srgbClr val="222222"/>
                </a:solidFill>
                <a:latin typeface="arial" panose="020B0604020202020204" pitchFamily="34" charset="0"/>
              </a:rPr>
              <a:t> at the wrist, this </a:t>
            </a:r>
            <a:r>
              <a:rPr lang="en-IN" sz="2400" dirty="0" err="1">
                <a:solidFill>
                  <a:srgbClr val="222222"/>
                </a:solidFill>
                <a:latin typeface="arial" panose="020B0604020202020204" pitchFamily="34" charset="0"/>
              </a:rPr>
              <a:t>maneuver</a:t>
            </a:r>
            <a:r>
              <a:rPr lang="en-IN" sz="2400" dirty="0">
                <a:solidFill>
                  <a:srgbClr val="222222"/>
                </a:solidFill>
                <a:latin typeface="arial" panose="020B0604020202020204" pitchFamily="34" charset="0"/>
              </a:rPr>
              <a:t> will reproduce the symptoms of carpal tunnel syndrome.</a:t>
            </a:r>
            <a:endParaRPr lang="en-IN" sz="2400" dirty="0"/>
          </a:p>
        </p:txBody>
      </p:sp>
    </p:spTree>
    <p:extLst>
      <p:ext uri="{BB962C8B-B14F-4D97-AF65-F5344CB8AC3E}">
        <p14:creationId xmlns:p14="http://schemas.microsoft.com/office/powerpoint/2010/main" val="20301428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609600"/>
            <a:ext cx="7771176" cy="572429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ALENâS&#10;MANEUVER&#10;1. Diagnostic test for&#10;carpal tunnel&#10;syndrome&#10;2. . A person holds his&#10;or her forearms&#10;horizontally and&#10;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07310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231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0890" y="461899"/>
            <a:ext cx="2519045" cy="696595"/>
          </a:xfrm>
          <a:prstGeom prst="rect">
            <a:avLst/>
          </a:prstGeom>
        </p:spPr>
        <p:txBody>
          <a:bodyPr vert="horz" wrap="square" lIns="0" tIns="13335" rIns="0" bIns="0" rtlCol="0">
            <a:spAutoFit/>
          </a:bodyPr>
          <a:lstStyle/>
          <a:p>
            <a:pPr marL="12700">
              <a:lnSpc>
                <a:spcPct val="100000"/>
              </a:lnSpc>
              <a:spcBef>
                <a:spcPts val="105"/>
              </a:spcBef>
            </a:pPr>
            <a:r>
              <a:rPr spc="-220" dirty="0"/>
              <a:t>Tinel’s</a:t>
            </a:r>
            <a:r>
              <a:rPr spc="-270" dirty="0"/>
              <a:t> </a:t>
            </a:r>
            <a:r>
              <a:rPr spc="-355" dirty="0"/>
              <a:t>Sign</a:t>
            </a:r>
          </a:p>
        </p:txBody>
      </p:sp>
      <p:sp>
        <p:nvSpPr>
          <p:cNvPr id="3" name="object 3"/>
          <p:cNvSpPr/>
          <p:nvPr/>
        </p:nvSpPr>
        <p:spPr>
          <a:xfrm>
            <a:off x="1024127" y="1600200"/>
            <a:ext cx="7095744"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9409" y="496950"/>
            <a:ext cx="8024495" cy="635000"/>
          </a:xfrm>
          <a:prstGeom prst="rect">
            <a:avLst/>
          </a:prstGeom>
        </p:spPr>
        <p:txBody>
          <a:bodyPr vert="horz" wrap="square" lIns="0" tIns="12065" rIns="0" bIns="0" rtlCol="0">
            <a:spAutoFit/>
          </a:bodyPr>
          <a:lstStyle/>
          <a:p>
            <a:pPr marL="12700">
              <a:lnSpc>
                <a:spcPct val="100000"/>
              </a:lnSpc>
              <a:spcBef>
                <a:spcPts val="95"/>
              </a:spcBef>
            </a:pPr>
            <a:r>
              <a:rPr sz="4000" spc="-235" dirty="0"/>
              <a:t>Carpal </a:t>
            </a:r>
            <a:r>
              <a:rPr sz="4000" spc="-225" dirty="0"/>
              <a:t>Compression </a:t>
            </a:r>
            <a:r>
              <a:rPr sz="4000" spc="25" dirty="0"/>
              <a:t>test/ </a:t>
            </a:r>
            <a:r>
              <a:rPr sz="4000" spc="-225" dirty="0"/>
              <a:t>Durkan’s</a:t>
            </a:r>
            <a:r>
              <a:rPr sz="4000" spc="-470" dirty="0"/>
              <a:t> </a:t>
            </a:r>
            <a:r>
              <a:rPr sz="4000" spc="-80" dirty="0"/>
              <a:t>test</a:t>
            </a:r>
            <a:endParaRPr sz="4000"/>
          </a:p>
        </p:txBody>
      </p:sp>
      <p:sp>
        <p:nvSpPr>
          <p:cNvPr id="3" name="object 3"/>
          <p:cNvSpPr/>
          <p:nvPr/>
        </p:nvSpPr>
        <p:spPr>
          <a:xfrm>
            <a:off x="2142744" y="2142744"/>
            <a:ext cx="5143500" cy="385876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7988" y="2214372"/>
            <a:ext cx="6138671" cy="28196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23416" y="2209800"/>
            <a:ext cx="6148070" cy="2891155"/>
          </a:xfrm>
          <a:custGeom>
            <a:avLst/>
            <a:gdLst/>
            <a:ahLst/>
            <a:cxnLst/>
            <a:rect l="l" t="t" r="r" b="b"/>
            <a:pathLst>
              <a:path w="6148070" h="2891154">
                <a:moveTo>
                  <a:pt x="0" y="2891028"/>
                </a:moveTo>
                <a:lnTo>
                  <a:pt x="6147816" y="2891028"/>
                </a:lnTo>
                <a:lnTo>
                  <a:pt x="6147816" y="0"/>
                </a:lnTo>
                <a:lnTo>
                  <a:pt x="0" y="0"/>
                </a:lnTo>
                <a:lnTo>
                  <a:pt x="0" y="2891028"/>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7988" y="856488"/>
            <a:ext cx="6726935" cy="53812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23416" y="851916"/>
            <a:ext cx="6736080" cy="5390515"/>
          </a:xfrm>
          <a:custGeom>
            <a:avLst/>
            <a:gdLst/>
            <a:ahLst/>
            <a:cxnLst/>
            <a:rect l="l" t="t" r="r" b="b"/>
            <a:pathLst>
              <a:path w="6736080" h="5390515">
                <a:moveTo>
                  <a:pt x="0" y="5390388"/>
                </a:moveTo>
                <a:lnTo>
                  <a:pt x="6736080" y="5390388"/>
                </a:lnTo>
                <a:lnTo>
                  <a:pt x="6736080" y="0"/>
                </a:lnTo>
                <a:lnTo>
                  <a:pt x="0" y="0"/>
                </a:lnTo>
                <a:lnTo>
                  <a:pt x="0" y="5390388"/>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65044" y="714755"/>
            <a:ext cx="4668316" cy="56250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38172" y="710183"/>
            <a:ext cx="5011420" cy="5634355"/>
          </a:xfrm>
          <a:custGeom>
            <a:avLst/>
            <a:gdLst/>
            <a:ahLst/>
            <a:cxnLst/>
            <a:rect l="l" t="t" r="r" b="b"/>
            <a:pathLst>
              <a:path w="5011420" h="5634355">
                <a:moveTo>
                  <a:pt x="0" y="5634228"/>
                </a:moveTo>
                <a:lnTo>
                  <a:pt x="5010912" y="5634228"/>
                </a:lnTo>
                <a:lnTo>
                  <a:pt x="5010912" y="0"/>
                </a:lnTo>
                <a:lnTo>
                  <a:pt x="0" y="0"/>
                </a:lnTo>
                <a:lnTo>
                  <a:pt x="0" y="5634228"/>
                </a:lnTo>
                <a:close/>
              </a:path>
            </a:pathLst>
          </a:custGeom>
          <a:ln w="9143">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1645" y="461899"/>
            <a:ext cx="5679440" cy="696595"/>
          </a:xfrm>
          <a:prstGeom prst="rect">
            <a:avLst/>
          </a:prstGeom>
        </p:spPr>
        <p:txBody>
          <a:bodyPr vert="horz" wrap="square" lIns="0" tIns="13335" rIns="0" bIns="0" rtlCol="0">
            <a:spAutoFit/>
          </a:bodyPr>
          <a:lstStyle/>
          <a:p>
            <a:pPr marL="12700">
              <a:lnSpc>
                <a:spcPct val="100000"/>
              </a:lnSpc>
              <a:spcBef>
                <a:spcPts val="105"/>
              </a:spcBef>
            </a:pPr>
            <a:r>
              <a:rPr spc="-145" dirty="0"/>
              <a:t>Pronator </a:t>
            </a:r>
            <a:r>
              <a:rPr spc="-160" dirty="0"/>
              <a:t>teres</a:t>
            </a:r>
            <a:r>
              <a:rPr spc="-345" dirty="0"/>
              <a:t> </a:t>
            </a:r>
            <a:r>
              <a:rPr spc="-200" dirty="0"/>
              <a:t>syndrome</a:t>
            </a:r>
          </a:p>
        </p:txBody>
      </p:sp>
      <p:sp>
        <p:nvSpPr>
          <p:cNvPr id="3" name="object 3"/>
          <p:cNvSpPr txBox="1"/>
          <p:nvPr/>
        </p:nvSpPr>
        <p:spPr>
          <a:xfrm>
            <a:off x="535940" y="1607261"/>
            <a:ext cx="7969250" cy="2452594"/>
          </a:xfrm>
          <a:prstGeom prst="rect">
            <a:avLst/>
          </a:prstGeom>
        </p:spPr>
        <p:txBody>
          <a:bodyPr vert="horz" wrap="square" lIns="0" tIns="13335" rIns="0" bIns="0" rtlCol="0">
            <a:spAutoFit/>
          </a:bodyPr>
          <a:lstStyle/>
          <a:p>
            <a:pPr marL="355600" indent="-342900">
              <a:lnSpc>
                <a:spcPct val="100000"/>
              </a:lnSpc>
              <a:spcBef>
                <a:spcPts val="105"/>
              </a:spcBef>
              <a:buChar char="•"/>
              <a:tabLst>
                <a:tab pos="447040" algn="l"/>
                <a:tab pos="447675" algn="l"/>
              </a:tabLst>
            </a:pPr>
            <a:r>
              <a:rPr sz="3200" spc="-170" dirty="0">
                <a:latin typeface="Arial"/>
                <a:cs typeface="Arial"/>
              </a:rPr>
              <a:t>High </a:t>
            </a:r>
            <a:r>
              <a:rPr sz="3200" spc="-180" dirty="0">
                <a:latin typeface="Arial"/>
                <a:cs typeface="Arial"/>
              </a:rPr>
              <a:t>Compression</a:t>
            </a:r>
            <a:r>
              <a:rPr sz="3200" spc="-140" dirty="0">
                <a:latin typeface="Arial"/>
                <a:cs typeface="Arial"/>
              </a:rPr>
              <a:t> </a:t>
            </a:r>
            <a:r>
              <a:rPr sz="3200" spc="-100" dirty="0">
                <a:latin typeface="Arial"/>
                <a:cs typeface="Arial"/>
              </a:rPr>
              <a:t>neuropathy</a:t>
            </a:r>
            <a:endParaRPr sz="3200" dirty="0">
              <a:latin typeface="Arial"/>
              <a:cs typeface="Arial"/>
            </a:endParaRPr>
          </a:p>
          <a:p>
            <a:pPr>
              <a:lnSpc>
                <a:spcPct val="100000"/>
              </a:lnSpc>
              <a:spcBef>
                <a:spcPts val="30"/>
              </a:spcBef>
              <a:buFont typeface="Arial"/>
              <a:buChar char="•"/>
            </a:pPr>
            <a:endParaRPr sz="4650" dirty="0">
              <a:latin typeface="Times New Roman"/>
              <a:cs typeface="Times New Roman"/>
            </a:endParaRPr>
          </a:p>
          <a:p>
            <a:pPr marL="355600" indent="-342900">
              <a:lnSpc>
                <a:spcPct val="100000"/>
              </a:lnSpc>
              <a:buChar char="•"/>
              <a:tabLst>
                <a:tab pos="354965" algn="l"/>
                <a:tab pos="355600" algn="l"/>
              </a:tabLst>
            </a:pPr>
            <a:r>
              <a:rPr sz="3200" spc="50" dirty="0">
                <a:latin typeface="Arial"/>
                <a:cs typeface="Arial"/>
              </a:rPr>
              <a:t>It </a:t>
            </a:r>
            <a:r>
              <a:rPr sz="3200" spc="-165" dirty="0">
                <a:latin typeface="Arial"/>
                <a:cs typeface="Arial"/>
              </a:rPr>
              <a:t>is </a:t>
            </a:r>
            <a:r>
              <a:rPr sz="3200" spc="-110" dirty="0">
                <a:latin typeface="Arial"/>
                <a:cs typeface="Arial"/>
              </a:rPr>
              <a:t>rare </a:t>
            </a:r>
            <a:r>
              <a:rPr sz="3200" spc="-140" dirty="0">
                <a:latin typeface="Arial"/>
                <a:cs typeface="Arial"/>
              </a:rPr>
              <a:t>compared </a:t>
            </a:r>
            <a:r>
              <a:rPr sz="3200" spc="25" dirty="0">
                <a:latin typeface="Arial"/>
                <a:cs typeface="Arial"/>
              </a:rPr>
              <a:t>to </a:t>
            </a:r>
            <a:r>
              <a:rPr sz="3200" spc="-560" dirty="0">
                <a:latin typeface="Arial"/>
                <a:cs typeface="Arial"/>
              </a:rPr>
              <a:t>CTS </a:t>
            </a:r>
            <a:r>
              <a:rPr sz="3200" spc="-150" dirty="0">
                <a:latin typeface="Arial"/>
                <a:cs typeface="Arial"/>
              </a:rPr>
              <a:t>and</a:t>
            </a:r>
            <a:r>
              <a:rPr sz="3200" spc="-570" dirty="0">
                <a:latin typeface="Arial"/>
                <a:cs typeface="Arial"/>
              </a:rPr>
              <a:t> </a:t>
            </a:r>
            <a:r>
              <a:rPr sz="3200" spc="-345" dirty="0">
                <a:latin typeface="Arial"/>
                <a:cs typeface="Arial"/>
              </a:rPr>
              <a:t>AIS</a:t>
            </a:r>
            <a:endParaRPr sz="3200" dirty="0">
              <a:latin typeface="Arial"/>
              <a:cs typeface="Arial"/>
            </a:endParaRPr>
          </a:p>
          <a:p>
            <a:pPr>
              <a:lnSpc>
                <a:spcPct val="100000"/>
              </a:lnSpc>
              <a:spcBef>
                <a:spcPts val="25"/>
              </a:spcBef>
              <a:buFont typeface="Arial"/>
              <a:buChar char="•"/>
            </a:pPr>
            <a:endParaRPr sz="4800" dirty="0">
              <a:latin typeface="Times New Roman"/>
              <a:cs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6441" y="461899"/>
            <a:ext cx="2072639" cy="696595"/>
          </a:xfrm>
          <a:prstGeom prst="rect">
            <a:avLst/>
          </a:prstGeom>
        </p:spPr>
        <p:txBody>
          <a:bodyPr vert="horz" wrap="square" lIns="0" tIns="13335" rIns="0" bIns="0" rtlCol="0">
            <a:spAutoFit/>
          </a:bodyPr>
          <a:lstStyle/>
          <a:p>
            <a:pPr marL="12700">
              <a:lnSpc>
                <a:spcPct val="100000"/>
              </a:lnSpc>
              <a:spcBef>
                <a:spcPts val="105"/>
              </a:spcBef>
            </a:pPr>
            <a:r>
              <a:rPr spc="-295" dirty="0"/>
              <a:t>An</a:t>
            </a:r>
            <a:r>
              <a:rPr spc="-305" dirty="0"/>
              <a:t>a</a:t>
            </a:r>
            <a:r>
              <a:rPr spc="200" dirty="0"/>
              <a:t>t</a:t>
            </a:r>
            <a:r>
              <a:rPr spc="-114" dirty="0"/>
              <a:t>o</a:t>
            </a:r>
            <a:r>
              <a:rPr spc="-250" dirty="0"/>
              <a:t>m</a:t>
            </a:r>
            <a:r>
              <a:rPr spc="-210" dirty="0"/>
              <a:t>y</a:t>
            </a:r>
          </a:p>
        </p:txBody>
      </p:sp>
      <p:sp>
        <p:nvSpPr>
          <p:cNvPr id="3" name="object 3"/>
          <p:cNvSpPr txBox="1"/>
          <p:nvPr/>
        </p:nvSpPr>
        <p:spPr>
          <a:xfrm>
            <a:off x="535940" y="1607261"/>
            <a:ext cx="7978775" cy="3343275"/>
          </a:xfrm>
          <a:prstGeom prst="rect">
            <a:avLst/>
          </a:prstGeom>
        </p:spPr>
        <p:txBody>
          <a:bodyPr vert="horz" wrap="square" lIns="0" tIns="13335" rIns="0" bIns="0" rtlCol="0">
            <a:spAutoFit/>
          </a:bodyPr>
          <a:lstStyle/>
          <a:p>
            <a:pPr marL="355600" marR="0" lvl="0" indent="-342900" algn="l" defTabSz="914400" rtl="0" eaLnBrk="1" fontAlgn="auto" latinLnBrk="0" hangingPunct="1">
              <a:lnSpc>
                <a:spcPct val="100000"/>
              </a:lnSpc>
              <a:spcBef>
                <a:spcPts val="105"/>
              </a:spcBef>
              <a:spcAft>
                <a:spcPts val="0"/>
              </a:spcAft>
              <a:buClrTx/>
              <a:buSzTx/>
              <a:buFontTx/>
              <a:buChar char="•"/>
              <a:tabLst>
                <a:tab pos="354965" algn="l"/>
                <a:tab pos="355600" algn="l"/>
              </a:tabLst>
              <a:defRPr/>
            </a:pPr>
            <a:r>
              <a:rPr kumimoji="0" sz="3200" b="0" i="0" u="none" strike="noStrike" kern="1200" cap="none" spc="-100" normalizeH="0" baseline="0" noProof="0" dirty="0">
                <a:ln>
                  <a:noFill/>
                </a:ln>
                <a:solidFill>
                  <a:prstClr val="black"/>
                </a:solidFill>
                <a:effectLst/>
                <a:uLnTx/>
                <a:uFillTx/>
                <a:latin typeface="Arial"/>
                <a:ea typeface="+mn-ea"/>
                <a:cs typeface="Arial"/>
              </a:rPr>
              <a:t>Mixed </a:t>
            </a:r>
            <a:r>
              <a:rPr kumimoji="0" sz="3200" b="0" i="0" u="none" strike="noStrike" kern="1200" cap="none" spc="-120" normalizeH="0" baseline="0" noProof="0" dirty="0">
                <a:ln>
                  <a:noFill/>
                </a:ln>
                <a:solidFill>
                  <a:prstClr val="black"/>
                </a:solidFill>
                <a:effectLst/>
                <a:uLnTx/>
                <a:uFillTx/>
                <a:latin typeface="Arial"/>
                <a:ea typeface="+mn-ea"/>
                <a:cs typeface="Arial"/>
              </a:rPr>
              <a:t>nerve </a:t>
            </a:r>
            <a:r>
              <a:rPr kumimoji="0" sz="3200" b="0" i="0" u="none" strike="noStrike" kern="1200" cap="none" spc="-95" normalizeH="0" baseline="0" noProof="0" dirty="0">
                <a:ln>
                  <a:noFill/>
                </a:ln>
                <a:solidFill>
                  <a:prstClr val="black"/>
                </a:solidFill>
                <a:effectLst/>
                <a:uLnTx/>
                <a:uFillTx/>
                <a:latin typeface="Arial"/>
                <a:ea typeface="+mn-ea"/>
                <a:cs typeface="Arial"/>
              </a:rPr>
              <a:t>(contain </a:t>
            </a:r>
            <a:r>
              <a:rPr kumimoji="0" sz="3200" b="0" i="0" u="none" strike="noStrike" kern="1200" cap="none" spc="-20" normalizeH="0" baseline="0" noProof="0" dirty="0">
                <a:ln>
                  <a:noFill/>
                </a:ln>
                <a:solidFill>
                  <a:prstClr val="black"/>
                </a:solidFill>
                <a:effectLst/>
                <a:uLnTx/>
                <a:uFillTx/>
                <a:latin typeface="Arial"/>
                <a:ea typeface="+mn-ea"/>
                <a:cs typeface="Arial"/>
              </a:rPr>
              <a:t>motor </a:t>
            </a:r>
            <a:r>
              <a:rPr kumimoji="0" sz="3200" b="0" i="0" u="none" strike="noStrike" kern="1200" cap="none" spc="50" normalizeH="0" baseline="0" noProof="0" dirty="0">
                <a:ln>
                  <a:noFill/>
                </a:ln>
                <a:solidFill>
                  <a:prstClr val="black"/>
                </a:solidFill>
                <a:effectLst/>
                <a:uLnTx/>
                <a:uFillTx/>
                <a:latin typeface="Arial"/>
                <a:ea typeface="+mn-ea"/>
                <a:cs typeface="Arial"/>
              </a:rPr>
              <a:t>&amp;</a:t>
            </a:r>
            <a:r>
              <a:rPr kumimoji="0" sz="3200" b="0" i="0" u="none" strike="noStrike" kern="1200" cap="none" spc="-484" normalizeH="0" baseline="0" noProof="0" dirty="0">
                <a:ln>
                  <a:noFill/>
                </a:ln>
                <a:solidFill>
                  <a:prstClr val="black"/>
                </a:solidFill>
                <a:effectLst/>
                <a:uLnTx/>
                <a:uFillTx/>
                <a:latin typeface="Arial"/>
                <a:ea typeface="+mn-ea"/>
                <a:cs typeface="Arial"/>
              </a:rPr>
              <a:t> </a:t>
            </a:r>
            <a:r>
              <a:rPr kumimoji="0" sz="3200" b="0" i="0" u="none" strike="noStrike" kern="1200" cap="none" spc="-170" normalizeH="0" baseline="0" noProof="0" dirty="0">
                <a:ln>
                  <a:noFill/>
                </a:ln>
                <a:solidFill>
                  <a:prstClr val="black"/>
                </a:solidFill>
                <a:effectLst/>
                <a:uLnTx/>
                <a:uFillTx/>
                <a:latin typeface="Arial"/>
                <a:ea typeface="+mn-ea"/>
                <a:cs typeface="Arial"/>
              </a:rPr>
              <a:t>sensory </a:t>
            </a:r>
            <a:r>
              <a:rPr kumimoji="0" sz="3200" b="0" i="0" u="none" strike="noStrike" kern="1200" cap="none" spc="-95" normalizeH="0" baseline="0" noProof="0" dirty="0">
                <a:ln>
                  <a:noFill/>
                </a:ln>
                <a:solidFill>
                  <a:prstClr val="black"/>
                </a:solidFill>
                <a:effectLst/>
                <a:uLnTx/>
                <a:uFillTx/>
                <a:latin typeface="Arial"/>
                <a:ea typeface="+mn-ea"/>
                <a:cs typeface="Arial"/>
              </a:rPr>
              <a:t>fibers).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 typeface="Arial"/>
              <a:buChar char="•"/>
              <a:tabLst/>
              <a:defRPr/>
            </a:pPr>
            <a:endParaRPr kumimoji="0" sz="4650" b="0" i="0" u="none" strike="noStrike" kern="1200" cap="none" spc="0" normalizeH="0" baseline="0" noProof="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3200" b="1" i="0" u="none" strike="noStrike" kern="1200" cap="none" spc="-140" normalizeH="0" baseline="0" noProof="0" dirty="0">
                <a:ln>
                  <a:noFill/>
                </a:ln>
                <a:solidFill>
                  <a:prstClr val="black"/>
                </a:solidFill>
                <a:effectLst/>
                <a:uLnTx/>
                <a:uFillTx/>
                <a:latin typeface="Trebuchet MS"/>
                <a:ea typeface="+mn-ea"/>
                <a:cs typeface="Trebuchet MS"/>
              </a:rPr>
              <a:t>Root </a:t>
            </a:r>
            <a:r>
              <a:rPr kumimoji="0" sz="3200" b="1" i="0" u="none" strike="noStrike" kern="1200" cap="none" spc="-200" normalizeH="0" baseline="0" noProof="0" dirty="0">
                <a:ln>
                  <a:noFill/>
                </a:ln>
                <a:solidFill>
                  <a:prstClr val="black"/>
                </a:solidFill>
                <a:effectLst/>
                <a:uLnTx/>
                <a:uFillTx/>
                <a:latin typeface="Trebuchet MS"/>
                <a:ea typeface="+mn-ea"/>
                <a:cs typeface="Trebuchet MS"/>
              </a:rPr>
              <a:t>value: </a:t>
            </a:r>
            <a:r>
              <a:rPr kumimoji="0" sz="3200" b="0" i="0" u="none" strike="noStrike" kern="1200" cap="none" spc="-605" normalizeH="0" baseline="0" noProof="0" dirty="0">
                <a:ln>
                  <a:noFill/>
                </a:ln>
                <a:solidFill>
                  <a:prstClr val="black"/>
                </a:solidFill>
                <a:effectLst/>
                <a:uLnTx/>
                <a:uFillTx/>
                <a:latin typeface="Arial"/>
                <a:ea typeface="+mn-ea"/>
                <a:cs typeface="Arial"/>
              </a:rPr>
              <a:t>C </a:t>
            </a:r>
            <a:r>
              <a:rPr kumimoji="0" sz="3200" b="0" i="0" u="none" strike="noStrike" kern="1200" cap="none" spc="-130" normalizeH="0" baseline="0" noProof="0" dirty="0">
                <a:ln>
                  <a:noFill/>
                </a:ln>
                <a:solidFill>
                  <a:prstClr val="black"/>
                </a:solidFill>
                <a:effectLst/>
                <a:uLnTx/>
                <a:uFillTx/>
                <a:latin typeface="Arial"/>
                <a:ea typeface="+mn-ea"/>
                <a:cs typeface="Arial"/>
              </a:rPr>
              <a:t>5,6,7,8 </a:t>
            </a:r>
            <a:r>
              <a:rPr kumimoji="0" sz="3200" b="0" i="0" u="none" strike="noStrike" kern="1200" cap="none" spc="50" normalizeH="0" baseline="0" noProof="0" dirty="0">
                <a:ln>
                  <a:noFill/>
                </a:ln>
                <a:solidFill>
                  <a:prstClr val="black"/>
                </a:solidFill>
                <a:effectLst/>
                <a:uLnTx/>
                <a:uFillTx/>
                <a:latin typeface="Arial"/>
                <a:ea typeface="+mn-ea"/>
                <a:cs typeface="Arial"/>
              </a:rPr>
              <a:t>&amp;</a:t>
            </a:r>
            <a:r>
              <a:rPr kumimoji="0" sz="3200" b="0" i="0" u="none" strike="noStrike" kern="1200" cap="none" spc="-490" normalizeH="0" baseline="0" noProof="0" dirty="0">
                <a:ln>
                  <a:noFill/>
                </a:ln>
                <a:solidFill>
                  <a:prstClr val="black"/>
                </a:solidFill>
                <a:effectLst/>
                <a:uLnTx/>
                <a:uFillTx/>
                <a:latin typeface="Arial"/>
                <a:ea typeface="+mn-ea"/>
                <a:cs typeface="Arial"/>
              </a:rPr>
              <a:t> </a:t>
            </a:r>
            <a:r>
              <a:rPr kumimoji="0" sz="3200" b="0" i="0" u="none" strike="noStrike" kern="1200" cap="none" spc="-280" normalizeH="0" baseline="0" noProof="0" dirty="0">
                <a:ln>
                  <a:noFill/>
                </a:ln>
                <a:solidFill>
                  <a:prstClr val="black"/>
                </a:solidFill>
                <a:effectLst/>
                <a:uLnTx/>
                <a:uFillTx/>
                <a:latin typeface="Arial"/>
                <a:ea typeface="+mn-ea"/>
                <a:cs typeface="Arial"/>
              </a:rPr>
              <a:t>T1</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 typeface="Arial"/>
              <a:buChar char="•"/>
              <a:tabLst/>
              <a:defRPr/>
            </a:pPr>
            <a:endParaRPr kumimoji="0" sz="4650" b="0" i="0" u="none" strike="noStrike" kern="1200" cap="none" spc="0" normalizeH="0" baseline="0" noProof="0">
              <a:ln>
                <a:noFill/>
              </a:ln>
              <a:solidFill>
                <a:prstClr val="black"/>
              </a:solidFill>
              <a:effectLst/>
              <a:uLnTx/>
              <a:uFillTx/>
              <a:latin typeface="Times New Roman"/>
              <a:ea typeface="+mn-ea"/>
              <a:cs typeface="Times New Roman"/>
            </a:endParaRPr>
          </a:p>
          <a:p>
            <a:pPr marL="355600" marR="167640" lvl="0" indent="-342900" algn="l" defTabSz="914400" rtl="0" eaLnBrk="1" fontAlgn="auto" latinLnBrk="0" hangingPunct="1">
              <a:lnSpc>
                <a:spcPct val="100000"/>
              </a:lnSpc>
              <a:spcBef>
                <a:spcPts val="5"/>
              </a:spcBef>
              <a:spcAft>
                <a:spcPts val="0"/>
              </a:spcAft>
              <a:buClrTx/>
              <a:buSzTx/>
              <a:buFontTx/>
              <a:buChar char="•"/>
              <a:tabLst>
                <a:tab pos="447040" algn="l"/>
                <a:tab pos="447675" algn="l"/>
              </a:tabLst>
              <a:defRPr/>
            </a:pPr>
            <a:r>
              <a:rPr kumimoji="0" sz="3200" b="0" i="0" u="none" strike="noStrike" kern="1200" cap="none" spc="-280" normalizeH="0" baseline="0" noProof="0" dirty="0">
                <a:ln>
                  <a:noFill/>
                </a:ln>
                <a:solidFill>
                  <a:prstClr val="black"/>
                </a:solidFill>
                <a:effectLst/>
                <a:uLnTx/>
                <a:uFillTx/>
                <a:latin typeface="Arial"/>
                <a:ea typeface="+mn-ea"/>
                <a:cs typeface="Arial"/>
              </a:rPr>
              <a:t>Runs</a:t>
            </a:r>
            <a:r>
              <a:rPr kumimoji="0" sz="3200" b="0" i="0" u="none" strike="noStrike" kern="1200" cap="none" spc="-165" normalizeH="0" baseline="0" noProof="0" dirty="0">
                <a:ln>
                  <a:noFill/>
                </a:ln>
                <a:solidFill>
                  <a:prstClr val="black"/>
                </a:solidFill>
                <a:effectLst/>
                <a:uLnTx/>
                <a:uFillTx/>
                <a:latin typeface="Arial"/>
                <a:ea typeface="+mn-ea"/>
                <a:cs typeface="Arial"/>
              </a:rPr>
              <a:t> </a:t>
            </a:r>
            <a:r>
              <a:rPr kumimoji="0" sz="3200" b="0" i="0" u="none" strike="noStrike" kern="1200" cap="none" spc="-40" normalizeH="0" baseline="0" noProof="0" dirty="0">
                <a:ln>
                  <a:noFill/>
                </a:ln>
                <a:solidFill>
                  <a:prstClr val="black"/>
                </a:solidFill>
                <a:effectLst/>
                <a:uLnTx/>
                <a:uFillTx/>
                <a:latin typeface="Arial"/>
                <a:ea typeface="+mn-ea"/>
                <a:cs typeface="Arial"/>
              </a:rPr>
              <a:t>in</a:t>
            </a:r>
            <a:r>
              <a:rPr kumimoji="0" sz="3200" b="0" i="0" u="none" strike="noStrike" kern="1200" cap="none" spc="-160" normalizeH="0" baseline="0" noProof="0" dirty="0">
                <a:ln>
                  <a:noFill/>
                </a:ln>
                <a:solidFill>
                  <a:prstClr val="black"/>
                </a:solidFill>
                <a:effectLst/>
                <a:uLnTx/>
                <a:uFillTx/>
                <a:latin typeface="Arial"/>
                <a:ea typeface="+mn-ea"/>
                <a:cs typeface="Arial"/>
              </a:rPr>
              <a:t> </a:t>
            </a:r>
            <a:r>
              <a:rPr kumimoji="0" sz="3200" b="0" i="0" u="none" strike="noStrike" kern="1200" cap="none" spc="-35" normalizeH="0" baseline="0" noProof="0" dirty="0">
                <a:ln>
                  <a:noFill/>
                </a:ln>
                <a:solidFill>
                  <a:prstClr val="black"/>
                </a:solidFill>
                <a:effectLst/>
                <a:uLnTx/>
                <a:uFillTx/>
                <a:latin typeface="Arial"/>
                <a:ea typeface="+mn-ea"/>
                <a:cs typeface="Arial"/>
              </a:rPr>
              <a:t>the</a:t>
            </a:r>
            <a:r>
              <a:rPr kumimoji="0" sz="3200" b="0" i="0" u="none" strike="noStrike" kern="1200" cap="none" spc="-180" normalizeH="0" baseline="0" noProof="0" dirty="0">
                <a:ln>
                  <a:noFill/>
                </a:ln>
                <a:solidFill>
                  <a:prstClr val="black"/>
                </a:solidFill>
                <a:effectLst/>
                <a:uLnTx/>
                <a:uFillTx/>
                <a:latin typeface="Arial"/>
                <a:ea typeface="+mn-ea"/>
                <a:cs typeface="Arial"/>
              </a:rPr>
              <a:t> </a:t>
            </a:r>
            <a:r>
              <a:rPr kumimoji="0" sz="3200" b="0" i="0" u="none" strike="noStrike" kern="1200" cap="none" spc="-120" normalizeH="0" baseline="0" noProof="0" dirty="0">
                <a:ln>
                  <a:noFill/>
                </a:ln>
                <a:solidFill>
                  <a:prstClr val="black"/>
                </a:solidFill>
                <a:effectLst/>
                <a:uLnTx/>
                <a:uFillTx/>
                <a:latin typeface="Arial"/>
                <a:ea typeface="+mn-ea"/>
                <a:cs typeface="Arial"/>
              </a:rPr>
              <a:t>median</a:t>
            </a:r>
            <a:r>
              <a:rPr kumimoji="0" sz="3200" b="0" i="0" u="none" strike="noStrike" kern="1200" cap="none" spc="-145" normalizeH="0" baseline="0" noProof="0" dirty="0">
                <a:ln>
                  <a:noFill/>
                </a:ln>
                <a:solidFill>
                  <a:prstClr val="black"/>
                </a:solidFill>
                <a:effectLst/>
                <a:uLnTx/>
                <a:uFillTx/>
                <a:latin typeface="Arial"/>
                <a:ea typeface="+mn-ea"/>
                <a:cs typeface="Arial"/>
              </a:rPr>
              <a:t> </a:t>
            </a:r>
            <a:r>
              <a:rPr kumimoji="0" sz="3200" b="0" i="0" u="none" strike="noStrike" kern="1200" cap="none" spc="-125" normalizeH="0" baseline="0" noProof="0" dirty="0">
                <a:ln>
                  <a:noFill/>
                </a:ln>
                <a:solidFill>
                  <a:prstClr val="black"/>
                </a:solidFill>
                <a:effectLst/>
                <a:uLnTx/>
                <a:uFillTx/>
                <a:latin typeface="Arial"/>
                <a:ea typeface="+mn-ea"/>
                <a:cs typeface="Arial"/>
              </a:rPr>
              <a:t>plane</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of</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40" normalizeH="0" baseline="0" noProof="0" dirty="0">
                <a:ln>
                  <a:noFill/>
                </a:ln>
                <a:solidFill>
                  <a:prstClr val="black"/>
                </a:solidFill>
                <a:effectLst/>
                <a:uLnTx/>
                <a:uFillTx/>
                <a:latin typeface="Arial"/>
                <a:ea typeface="+mn-ea"/>
                <a:cs typeface="Arial"/>
              </a:rPr>
              <a:t>the</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80" normalizeH="0" baseline="0" noProof="0" dirty="0">
                <a:ln>
                  <a:noFill/>
                </a:ln>
                <a:solidFill>
                  <a:prstClr val="black"/>
                </a:solidFill>
                <a:effectLst/>
                <a:uLnTx/>
                <a:uFillTx/>
                <a:latin typeface="Arial"/>
                <a:ea typeface="+mn-ea"/>
                <a:cs typeface="Arial"/>
              </a:rPr>
              <a:t>forearm</a:t>
            </a:r>
            <a:r>
              <a:rPr kumimoji="0" sz="3200" b="0" i="0" u="none" strike="noStrike" kern="1200" cap="none" spc="-170" normalizeH="0" baseline="0" noProof="0" dirty="0">
                <a:ln>
                  <a:noFill/>
                </a:ln>
                <a:solidFill>
                  <a:prstClr val="black"/>
                </a:solidFill>
                <a:effectLst/>
                <a:uLnTx/>
                <a:uFillTx/>
                <a:latin typeface="Arial"/>
                <a:ea typeface="+mn-ea"/>
                <a:cs typeface="Arial"/>
              </a:rPr>
              <a:t> </a:t>
            </a:r>
            <a:r>
              <a:rPr kumimoji="0" sz="3200" b="0" i="0" u="none" strike="noStrike" kern="1200" cap="none" spc="-90" normalizeH="0" baseline="0" noProof="0" dirty="0">
                <a:ln>
                  <a:noFill/>
                </a:ln>
                <a:solidFill>
                  <a:prstClr val="black"/>
                </a:solidFill>
                <a:effectLst/>
                <a:uLnTx/>
                <a:uFillTx/>
                <a:latin typeface="Arial"/>
                <a:ea typeface="+mn-ea"/>
                <a:cs typeface="Arial"/>
              </a:rPr>
              <a:t>,</a:t>
            </a:r>
            <a:r>
              <a:rPr kumimoji="0" sz="3200" b="0" i="0" u="none" strike="noStrike" kern="1200" cap="none" spc="-180" normalizeH="0" baseline="0" noProof="0" dirty="0">
                <a:ln>
                  <a:noFill/>
                </a:ln>
                <a:solidFill>
                  <a:prstClr val="black"/>
                </a:solidFill>
                <a:effectLst/>
                <a:uLnTx/>
                <a:uFillTx/>
                <a:latin typeface="Arial"/>
                <a:ea typeface="+mn-ea"/>
                <a:cs typeface="Arial"/>
              </a:rPr>
              <a:t> </a:t>
            </a:r>
            <a:r>
              <a:rPr kumimoji="0" sz="3200" b="0" i="0" u="none" strike="noStrike" kern="1200" cap="none" spc="-225" normalizeH="0" baseline="0" noProof="0" dirty="0">
                <a:ln>
                  <a:noFill/>
                </a:ln>
                <a:solidFill>
                  <a:prstClr val="black"/>
                </a:solidFill>
                <a:effectLst/>
                <a:uLnTx/>
                <a:uFillTx/>
                <a:latin typeface="Arial"/>
                <a:ea typeface="+mn-ea"/>
                <a:cs typeface="Arial"/>
              </a:rPr>
              <a:t>so  </a:t>
            </a:r>
            <a:r>
              <a:rPr kumimoji="0" sz="3200" b="0" i="0" u="none" strike="noStrike" kern="1200" cap="none" spc="-50" normalizeH="0" baseline="0" noProof="0" dirty="0">
                <a:ln>
                  <a:noFill/>
                </a:ln>
                <a:solidFill>
                  <a:prstClr val="black"/>
                </a:solidFill>
                <a:effectLst/>
                <a:uLnTx/>
                <a:uFillTx/>
                <a:latin typeface="Arial"/>
                <a:ea typeface="+mn-ea"/>
                <a:cs typeface="Arial"/>
              </a:rPr>
              <a:t>its </a:t>
            </a:r>
            <a:r>
              <a:rPr kumimoji="0" sz="3200" b="0" i="0" u="none" strike="noStrike" kern="1200" cap="none" spc="-125" normalizeH="0" baseline="0" noProof="0" dirty="0">
                <a:ln>
                  <a:noFill/>
                </a:ln>
                <a:solidFill>
                  <a:prstClr val="black"/>
                </a:solidFill>
                <a:effectLst/>
                <a:uLnTx/>
                <a:uFillTx/>
                <a:latin typeface="Arial"/>
                <a:ea typeface="+mn-ea"/>
                <a:cs typeface="Arial"/>
              </a:rPr>
              <a:t>called </a:t>
            </a:r>
            <a:r>
              <a:rPr kumimoji="0" sz="3200" b="0" i="0" u="none" strike="noStrike" kern="1200" cap="none" spc="-120" normalizeH="0" baseline="0" noProof="0" dirty="0">
                <a:ln>
                  <a:noFill/>
                </a:ln>
                <a:solidFill>
                  <a:prstClr val="black"/>
                </a:solidFill>
                <a:effectLst/>
                <a:uLnTx/>
                <a:uFillTx/>
                <a:latin typeface="Arial"/>
                <a:ea typeface="+mn-ea"/>
                <a:cs typeface="Arial"/>
              </a:rPr>
              <a:t>median</a:t>
            </a:r>
            <a:r>
              <a:rPr kumimoji="0" sz="3200" b="0" i="0" u="none" strike="noStrike" kern="1200" cap="none" spc="-305" normalizeH="0" baseline="0" noProof="0" dirty="0">
                <a:ln>
                  <a:noFill/>
                </a:ln>
                <a:solidFill>
                  <a:prstClr val="black"/>
                </a:solidFill>
                <a:effectLst/>
                <a:uLnTx/>
                <a:uFillTx/>
                <a:latin typeface="Arial"/>
                <a:ea typeface="+mn-ea"/>
                <a:cs typeface="Arial"/>
              </a:rPr>
              <a:t> </a:t>
            </a:r>
            <a:r>
              <a:rPr kumimoji="0" sz="3200" b="0" i="0" u="none" strike="noStrike" kern="1200" cap="none" spc="-120" normalizeH="0" baseline="0" noProof="0" dirty="0">
                <a:ln>
                  <a:noFill/>
                </a:ln>
                <a:solidFill>
                  <a:prstClr val="black"/>
                </a:solidFill>
                <a:effectLst/>
                <a:uLnTx/>
                <a:uFillTx/>
                <a:latin typeface="Arial"/>
                <a:ea typeface="+mn-ea"/>
                <a:cs typeface="Arial"/>
              </a:rPr>
              <a:t>nerve</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4118433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61899"/>
            <a:ext cx="6705600" cy="604901"/>
          </a:xfrm>
        </p:spPr>
        <p:txBody>
          <a:bodyPr/>
          <a:lstStyle/>
          <a:p>
            <a:r>
              <a:rPr lang="en-IN" dirty="0"/>
              <a:t>Pronator </a:t>
            </a:r>
            <a:r>
              <a:rPr lang="en-IN" dirty="0" err="1"/>
              <a:t>teres</a:t>
            </a:r>
            <a:r>
              <a:rPr lang="en-IN" dirty="0"/>
              <a:t> syndrome</a:t>
            </a:r>
          </a:p>
        </p:txBody>
      </p:sp>
      <p:sp>
        <p:nvSpPr>
          <p:cNvPr id="3" name="Text Placeholder 2"/>
          <p:cNvSpPr>
            <a:spLocks noGrp="1"/>
          </p:cNvSpPr>
          <p:nvPr>
            <p:ph type="body" idx="1"/>
          </p:nvPr>
        </p:nvSpPr>
        <p:spPr>
          <a:xfrm>
            <a:off x="457200" y="2057400"/>
            <a:ext cx="8072119" cy="4062651"/>
          </a:xfrm>
        </p:spPr>
        <p:txBody>
          <a:bodyPr/>
          <a:lstStyle/>
          <a:p>
            <a:r>
              <a:rPr lang="en-US" sz="2400" dirty="0"/>
              <a:t>The characteristic physical finding is tenderness over the proximal median nerve, which is aggravated by resisted pronation of the </a:t>
            </a:r>
            <a:r>
              <a:rPr lang="en-US" sz="2400" dirty="0" smtClean="0"/>
              <a:t>forearm.</a:t>
            </a:r>
          </a:p>
          <a:p>
            <a:endParaRPr lang="en-US" sz="2400" dirty="0"/>
          </a:p>
          <a:p>
            <a:r>
              <a:rPr lang="en-US" sz="2400" dirty="0"/>
              <a:t>The </a:t>
            </a:r>
            <a:r>
              <a:rPr lang="en-US" sz="2400" b="1" dirty="0"/>
              <a:t>flexor </a:t>
            </a:r>
            <a:r>
              <a:rPr lang="en-US" sz="2400" b="1" dirty="0" err="1"/>
              <a:t>pollicis</a:t>
            </a:r>
            <a:r>
              <a:rPr lang="en-US" sz="2400" b="1" dirty="0"/>
              <a:t> longus and FDP of the index finger </a:t>
            </a:r>
            <a:r>
              <a:rPr lang="en-US" sz="2400" dirty="0"/>
              <a:t>are weak, leading to impairment of the </a:t>
            </a:r>
            <a:r>
              <a:rPr lang="en-US" sz="2400" b="1" dirty="0"/>
              <a:t>pincer movement</a:t>
            </a:r>
            <a:r>
              <a:rPr lang="en-US" sz="2400" dirty="0"/>
              <a:t>. This reflects involvement of the anterior interosseous nerve</a:t>
            </a:r>
            <a:r>
              <a:rPr lang="en-US" sz="2400" dirty="0" smtClean="0"/>
              <a:t>.</a:t>
            </a:r>
          </a:p>
          <a:p>
            <a:endParaRPr lang="en-US" sz="2400" dirty="0"/>
          </a:p>
          <a:p>
            <a:r>
              <a:rPr lang="en-US" sz="2400" b="1" dirty="0"/>
              <a:t>Sensory changes </a:t>
            </a:r>
            <a:r>
              <a:rPr lang="en-US" sz="2400" dirty="0"/>
              <a:t>may be found in the </a:t>
            </a:r>
            <a:r>
              <a:rPr lang="en-US" sz="2400" b="1" dirty="0"/>
              <a:t>first three fingers as well as in the palm</a:t>
            </a:r>
            <a:r>
              <a:rPr lang="en-US" sz="2400" dirty="0"/>
              <a:t>, indicating impairment of the median nerve proximal to the flexor retinaculum</a:t>
            </a:r>
            <a:r>
              <a:rPr lang="en-US" dirty="0" smtClean="0"/>
              <a:t>.</a:t>
            </a:r>
            <a:endParaRPr lang="en-IN" dirty="0"/>
          </a:p>
        </p:txBody>
      </p:sp>
    </p:spTree>
    <p:extLst>
      <p:ext uri="{BB962C8B-B14F-4D97-AF65-F5344CB8AC3E}">
        <p14:creationId xmlns:p14="http://schemas.microsoft.com/office/powerpoint/2010/main" val="2811294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7548" y="461899"/>
            <a:ext cx="4166235" cy="696595"/>
          </a:xfrm>
          <a:prstGeom prst="rect">
            <a:avLst/>
          </a:prstGeom>
        </p:spPr>
        <p:txBody>
          <a:bodyPr vert="horz" wrap="square" lIns="0" tIns="13335" rIns="0" bIns="0" rtlCol="0">
            <a:spAutoFit/>
          </a:bodyPr>
          <a:lstStyle/>
          <a:p>
            <a:pPr marL="12700">
              <a:lnSpc>
                <a:spcPct val="100000"/>
              </a:lnSpc>
              <a:spcBef>
                <a:spcPts val="105"/>
              </a:spcBef>
            </a:pPr>
            <a:r>
              <a:rPr spc="-254" dirty="0"/>
              <a:t>Symptoms </a:t>
            </a:r>
            <a:r>
              <a:rPr spc="65" dirty="0"/>
              <a:t>&amp;</a:t>
            </a:r>
            <a:r>
              <a:rPr spc="-270" dirty="0"/>
              <a:t> </a:t>
            </a:r>
            <a:r>
              <a:rPr spc="-295" dirty="0"/>
              <a:t>signs</a:t>
            </a:r>
          </a:p>
        </p:txBody>
      </p:sp>
      <p:sp>
        <p:nvSpPr>
          <p:cNvPr id="3" name="object 3"/>
          <p:cNvSpPr txBox="1"/>
          <p:nvPr/>
        </p:nvSpPr>
        <p:spPr>
          <a:xfrm>
            <a:off x="535940" y="1545081"/>
            <a:ext cx="8025765" cy="4902835"/>
          </a:xfrm>
          <a:prstGeom prst="rect">
            <a:avLst/>
          </a:prstGeom>
        </p:spPr>
        <p:txBody>
          <a:bodyPr vert="horz" wrap="square" lIns="0" tIns="12065" rIns="0" bIns="0" rtlCol="0">
            <a:spAutoFit/>
          </a:bodyPr>
          <a:lstStyle/>
          <a:p>
            <a:pPr marL="355600" indent="-342900">
              <a:lnSpc>
                <a:spcPct val="100000"/>
              </a:lnSpc>
              <a:spcBef>
                <a:spcPts val="95"/>
              </a:spcBef>
              <a:buChar char="•"/>
              <a:tabLst>
                <a:tab pos="354965" algn="l"/>
                <a:tab pos="355600" algn="l"/>
              </a:tabLst>
            </a:pPr>
            <a:r>
              <a:rPr sz="2500" spc="-150" dirty="0">
                <a:latin typeface="Arial"/>
                <a:cs typeface="Arial"/>
              </a:rPr>
              <a:t>Symptoms </a:t>
            </a:r>
            <a:r>
              <a:rPr sz="2500" spc="-114" dirty="0">
                <a:latin typeface="Arial"/>
                <a:cs typeface="Arial"/>
              </a:rPr>
              <a:t>are </a:t>
            </a:r>
            <a:r>
              <a:rPr sz="2500" spc="-70" dirty="0">
                <a:latin typeface="Arial"/>
                <a:cs typeface="Arial"/>
              </a:rPr>
              <a:t>similar </a:t>
            </a:r>
            <a:r>
              <a:rPr sz="2500" spc="20" dirty="0">
                <a:latin typeface="Arial"/>
                <a:cs typeface="Arial"/>
              </a:rPr>
              <a:t>to </a:t>
            </a:r>
            <a:r>
              <a:rPr sz="2500" spc="-90" dirty="0">
                <a:latin typeface="Arial"/>
                <a:cs typeface="Arial"/>
              </a:rPr>
              <a:t>those </a:t>
            </a:r>
            <a:r>
              <a:rPr sz="2500" spc="-10" dirty="0">
                <a:latin typeface="Arial"/>
                <a:cs typeface="Arial"/>
              </a:rPr>
              <a:t>of </a:t>
            </a:r>
            <a:r>
              <a:rPr sz="2500" spc="-110" dirty="0">
                <a:latin typeface="Arial"/>
                <a:cs typeface="Arial"/>
              </a:rPr>
              <a:t>carpal </a:t>
            </a:r>
            <a:r>
              <a:rPr sz="2500" spc="-40" dirty="0">
                <a:latin typeface="Arial"/>
                <a:cs typeface="Arial"/>
              </a:rPr>
              <a:t>tunnel</a:t>
            </a:r>
            <a:r>
              <a:rPr sz="2500" spc="-434" dirty="0">
                <a:latin typeface="Arial"/>
                <a:cs typeface="Arial"/>
              </a:rPr>
              <a:t> </a:t>
            </a:r>
            <a:r>
              <a:rPr sz="2500" spc="-120" dirty="0">
                <a:latin typeface="Arial"/>
                <a:cs typeface="Arial"/>
              </a:rPr>
              <a:t>syndrome</a:t>
            </a:r>
            <a:endParaRPr sz="2500">
              <a:latin typeface="Arial"/>
              <a:cs typeface="Arial"/>
            </a:endParaRPr>
          </a:p>
          <a:p>
            <a:pPr marL="355600" indent="-342900">
              <a:lnSpc>
                <a:spcPct val="100000"/>
              </a:lnSpc>
              <a:buChar char="•"/>
              <a:tabLst>
                <a:tab pos="354965" algn="l"/>
                <a:tab pos="355600" algn="l"/>
              </a:tabLst>
            </a:pPr>
            <a:r>
              <a:rPr sz="2500" spc="-165" dirty="0">
                <a:latin typeface="Arial"/>
                <a:cs typeface="Arial"/>
              </a:rPr>
              <a:t>Sensory</a:t>
            </a:r>
            <a:r>
              <a:rPr sz="2500" spc="-130" dirty="0">
                <a:latin typeface="Arial"/>
                <a:cs typeface="Arial"/>
              </a:rPr>
              <a:t> </a:t>
            </a:r>
            <a:r>
              <a:rPr sz="2500" spc="-105" dirty="0">
                <a:latin typeface="Arial"/>
                <a:cs typeface="Arial"/>
              </a:rPr>
              <a:t>disturbances</a:t>
            </a:r>
            <a:endParaRPr sz="2500">
              <a:latin typeface="Arial"/>
              <a:cs typeface="Arial"/>
            </a:endParaRPr>
          </a:p>
          <a:p>
            <a:pPr marL="355600">
              <a:lnSpc>
                <a:spcPct val="100000"/>
              </a:lnSpc>
            </a:pPr>
            <a:r>
              <a:rPr sz="2500" spc="-70" dirty="0">
                <a:latin typeface="Arial"/>
                <a:cs typeface="Arial"/>
              </a:rPr>
              <a:t>- </a:t>
            </a:r>
            <a:r>
              <a:rPr sz="2500" spc="-135" dirty="0">
                <a:latin typeface="Arial"/>
                <a:cs typeface="Arial"/>
              </a:rPr>
              <a:t>Thumb </a:t>
            </a:r>
            <a:r>
              <a:rPr sz="2500" spc="35" dirty="0">
                <a:latin typeface="Arial"/>
                <a:cs typeface="Arial"/>
              </a:rPr>
              <a:t>&amp; </a:t>
            </a:r>
            <a:r>
              <a:rPr sz="2500" spc="-120" dirty="0">
                <a:latin typeface="Arial"/>
                <a:cs typeface="Arial"/>
              </a:rPr>
              <a:t>Index </a:t>
            </a:r>
            <a:r>
              <a:rPr sz="2500" spc="-220" dirty="0">
                <a:latin typeface="Arial"/>
                <a:cs typeface="Arial"/>
              </a:rPr>
              <a:t>&gt; </a:t>
            </a:r>
            <a:r>
              <a:rPr sz="2500" spc="-40" dirty="0">
                <a:latin typeface="Arial"/>
                <a:cs typeface="Arial"/>
              </a:rPr>
              <a:t>Middle</a:t>
            </a:r>
            <a:r>
              <a:rPr sz="2500" spc="-265" dirty="0">
                <a:latin typeface="Arial"/>
                <a:cs typeface="Arial"/>
              </a:rPr>
              <a:t> </a:t>
            </a:r>
            <a:r>
              <a:rPr sz="2500" spc="-65" dirty="0">
                <a:latin typeface="Arial"/>
                <a:cs typeface="Arial"/>
              </a:rPr>
              <a:t>finger</a:t>
            </a:r>
            <a:endParaRPr sz="2500">
              <a:latin typeface="Arial"/>
              <a:cs typeface="Arial"/>
            </a:endParaRPr>
          </a:p>
          <a:p>
            <a:pPr marL="426720" indent="-414020">
              <a:lnSpc>
                <a:spcPct val="100000"/>
              </a:lnSpc>
              <a:buChar char="•"/>
              <a:tabLst>
                <a:tab pos="426720" algn="l"/>
                <a:tab pos="427355" algn="l"/>
              </a:tabLst>
            </a:pPr>
            <a:r>
              <a:rPr sz="2500" spc="-75" dirty="0">
                <a:latin typeface="Arial"/>
                <a:cs typeface="Arial"/>
              </a:rPr>
              <a:t>Night </a:t>
            </a:r>
            <a:r>
              <a:rPr sz="2500" spc="-85" dirty="0">
                <a:latin typeface="Arial"/>
                <a:cs typeface="Arial"/>
              </a:rPr>
              <a:t>pain </a:t>
            </a:r>
            <a:r>
              <a:rPr sz="2500" spc="-130" dirty="0">
                <a:latin typeface="Arial"/>
                <a:cs typeface="Arial"/>
              </a:rPr>
              <a:t>is </a:t>
            </a:r>
            <a:r>
              <a:rPr sz="2500" spc="-114" dirty="0">
                <a:latin typeface="Arial"/>
                <a:cs typeface="Arial"/>
              </a:rPr>
              <a:t>unusual </a:t>
            </a:r>
            <a:r>
              <a:rPr sz="2500" spc="-120" dirty="0">
                <a:latin typeface="Arial"/>
                <a:cs typeface="Arial"/>
              </a:rPr>
              <a:t>and </a:t>
            </a:r>
            <a:r>
              <a:rPr sz="2500" spc="-65" dirty="0">
                <a:latin typeface="Arial"/>
                <a:cs typeface="Arial"/>
              </a:rPr>
              <a:t>forearm </a:t>
            </a:r>
            <a:r>
              <a:rPr sz="2500" spc="-85" dirty="0">
                <a:latin typeface="Arial"/>
                <a:cs typeface="Arial"/>
              </a:rPr>
              <a:t>pain </a:t>
            </a:r>
            <a:r>
              <a:rPr sz="2500" spc="-130" dirty="0">
                <a:latin typeface="Arial"/>
                <a:cs typeface="Arial"/>
              </a:rPr>
              <a:t>is </a:t>
            </a:r>
            <a:r>
              <a:rPr sz="2500" spc="-75" dirty="0">
                <a:latin typeface="Arial"/>
                <a:cs typeface="Arial"/>
              </a:rPr>
              <a:t>more</a:t>
            </a:r>
            <a:r>
              <a:rPr sz="2500" spc="-345" dirty="0">
                <a:latin typeface="Arial"/>
                <a:cs typeface="Arial"/>
              </a:rPr>
              <a:t> </a:t>
            </a:r>
            <a:r>
              <a:rPr sz="2500" spc="-105" dirty="0">
                <a:latin typeface="Arial"/>
                <a:cs typeface="Arial"/>
              </a:rPr>
              <a:t>common</a:t>
            </a:r>
            <a:endParaRPr sz="2500">
              <a:latin typeface="Arial"/>
              <a:cs typeface="Arial"/>
            </a:endParaRPr>
          </a:p>
          <a:p>
            <a:pPr marL="355600" indent="-342900">
              <a:lnSpc>
                <a:spcPct val="100000"/>
              </a:lnSpc>
              <a:buChar char="•"/>
              <a:tabLst>
                <a:tab pos="354965" algn="l"/>
                <a:tab pos="355600" algn="l"/>
              </a:tabLst>
            </a:pPr>
            <a:r>
              <a:rPr sz="2500" spc="-155" dirty="0">
                <a:latin typeface="Arial"/>
                <a:cs typeface="Arial"/>
              </a:rPr>
              <a:t>Hand </a:t>
            </a:r>
            <a:r>
              <a:rPr sz="2500" spc="-145" dirty="0">
                <a:latin typeface="Arial"/>
                <a:cs typeface="Arial"/>
              </a:rPr>
              <a:t>numbness </a:t>
            </a:r>
            <a:r>
              <a:rPr sz="2500" spc="-80" dirty="0">
                <a:latin typeface="Arial"/>
                <a:cs typeface="Arial"/>
              </a:rPr>
              <a:t>on</a:t>
            </a:r>
            <a:r>
              <a:rPr sz="2500" spc="-75" dirty="0">
                <a:latin typeface="Arial"/>
                <a:cs typeface="Arial"/>
              </a:rPr>
              <a:t> gripping</a:t>
            </a:r>
            <a:endParaRPr sz="2500">
              <a:latin typeface="Arial"/>
              <a:cs typeface="Arial"/>
            </a:endParaRPr>
          </a:p>
          <a:p>
            <a:pPr marL="355600" indent="-342900">
              <a:lnSpc>
                <a:spcPct val="100000"/>
              </a:lnSpc>
              <a:buChar char="•"/>
              <a:tabLst>
                <a:tab pos="354965" algn="l"/>
                <a:tab pos="355600" algn="l"/>
              </a:tabLst>
            </a:pPr>
            <a:r>
              <a:rPr sz="2500" spc="-155" dirty="0">
                <a:latin typeface="Arial"/>
                <a:cs typeface="Arial"/>
              </a:rPr>
              <a:t>Phalen’s </a:t>
            </a:r>
            <a:r>
              <a:rPr sz="2500" spc="-50" dirty="0">
                <a:latin typeface="Arial"/>
                <a:cs typeface="Arial"/>
              </a:rPr>
              <a:t>test</a:t>
            </a:r>
            <a:r>
              <a:rPr sz="2500" spc="-114" dirty="0">
                <a:latin typeface="Arial"/>
                <a:cs typeface="Arial"/>
              </a:rPr>
              <a:t> </a:t>
            </a:r>
            <a:r>
              <a:rPr sz="2500" spc="-110" dirty="0">
                <a:latin typeface="Arial"/>
                <a:cs typeface="Arial"/>
              </a:rPr>
              <a:t>negative</a:t>
            </a:r>
            <a:endParaRPr sz="2500">
              <a:latin typeface="Arial"/>
              <a:cs typeface="Arial"/>
            </a:endParaRPr>
          </a:p>
          <a:p>
            <a:pPr marL="355600" indent="-342900">
              <a:lnSpc>
                <a:spcPct val="100000"/>
              </a:lnSpc>
              <a:spcBef>
                <a:spcPts val="5"/>
              </a:spcBef>
              <a:buChar char="•"/>
              <a:tabLst>
                <a:tab pos="354965" algn="l"/>
                <a:tab pos="355600" algn="l"/>
              </a:tabLst>
            </a:pPr>
            <a:r>
              <a:rPr sz="2500" spc="-110" dirty="0">
                <a:latin typeface="Arial"/>
                <a:cs typeface="Arial"/>
              </a:rPr>
              <a:t>Double </a:t>
            </a:r>
            <a:r>
              <a:rPr sz="2500" spc="-120" dirty="0">
                <a:latin typeface="Arial"/>
                <a:cs typeface="Arial"/>
              </a:rPr>
              <a:t>crush</a:t>
            </a:r>
            <a:r>
              <a:rPr sz="2500" spc="-125" dirty="0">
                <a:latin typeface="Arial"/>
                <a:cs typeface="Arial"/>
              </a:rPr>
              <a:t> </a:t>
            </a:r>
            <a:r>
              <a:rPr sz="2500" spc="-110" dirty="0">
                <a:latin typeface="Arial"/>
                <a:cs typeface="Arial"/>
              </a:rPr>
              <a:t>phenomena</a:t>
            </a:r>
            <a:endParaRPr sz="2500">
              <a:latin typeface="Arial"/>
              <a:cs typeface="Arial"/>
            </a:endParaRPr>
          </a:p>
          <a:p>
            <a:pPr>
              <a:lnSpc>
                <a:spcPct val="100000"/>
              </a:lnSpc>
              <a:spcBef>
                <a:spcPts val="15"/>
              </a:spcBef>
              <a:buFont typeface="Arial"/>
              <a:buChar char="•"/>
            </a:pPr>
            <a:endParaRPr sz="3100">
              <a:latin typeface="Times New Roman"/>
              <a:cs typeface="Times New Roman"/>
            </a:endParaRPr>
          </a:p>
          <a:p>
            <a:pPr marL="355600" marR="5080" indent="-342900">
              <a:lnSpc>
                <a:spcPts val="2400"/>
              </a:lnSpc>
              <a:buChar char="•"/>
              <a:tabLst>
                <a:tab pos="354965" algn="l"/>
                <a:tab pos="355600" algn="l"/>
              </a:tabLst>
            </a:pPr>
            <a:r>
              <a:rPr sz="2500" spc="-150" dirty="0">
                <a:latin typeface="Arial"/>
                <a:cs typeface="Arial"/>
              </a:rPr>
              <a:t>Symptoms </a:t>
            </a:r>
            <a:r>
              <a:rPr sz="2500" spc="-105" dirty="0">
                <a:latin typeface="Arial"/>
                <a:cs typeface="Arial"/>
              </a:rPr>
              <a:t>provoked </a:t>
            </a:r>
            <a:r>
              <a:rPr sz="2500" spc="-110" dirty="0">
                <a:latin typeface="Arial"/>
                <a:cs typeface="Arial"/>
              </a:rPr>
              <a:t>by </a:t>
            </a:r>
            <a:r>
              <a:rPr sz="2500" spc="-105" dirty="0">
                <a:latin typeface="Arial"/>
                <a:cs typeface="Arial"/>
              </a:rPr>
              <a:t>resisted </a:t>
            </a:r>
            <a:r>
              <a:rPr sz="2500" spc="-65" dirty="0">
                <a:latin typeface="Arial"/>
                <a:cs typeface="Arial"/>
              </a:rPr>
              <a:t>elbow </a:t>
            </a:r>
            <a:r>
              <a:rPr sz="2500" spc="-60" dirty="0">
                <a:latin typeface="Arial"/>
                <a:cs typeface="Arial"/>
              </a:rPr>
              <a:t>flexion </a:t>
            </a:r>
            <a:r>
              <a:rPr sz="2500" spc="15" dirty="0">
                <a:latin typeface="Arial"/>
                <a:cs typeface="Arial"/>
              </a:rPr>
              <a:t>with</a:t>
            </a:r>
            <a:r>
              <a:rPr sz="2500" spc="-265" dirty="0">
                <a:latin typeface="Arial"/>
                <a:cs typeface="Arial"/>
              </a:rPr>
              <a:t> </a:t>
            </a:r>
            <a:r>
              <a:rPr sz="2500" spc="-65" dirty="0">
                <a:latin typeface="Arial"/>
                <a:cs typeface="Arial"/>
              </a:rPr>
              <a:t>forearm  </a:t>
            </a:r>
            <a:r>
              <a:rPr sz="2500" spc="-95" dirty="0">
                <a:latin typeface="Arial"/>
                <a:cs typeface="Arial"/>
              </a:rPr>
              <a:t>supinated </a:t>
            </a:r>
            <a:r>
              <a:rPr sz="2500" spc="-75" dirty="0">
                <a:latin typeface="Arial"/>
                <a:cs typeface="Arial"/>
              </a:rPr>
              <a:t>( </a:t>
            </a:r>
            <a:r>
              <a:rPr sz="2500" spc="-55" dirty="0">
                <a:latin typeface="Arial"/>
                <a:cs typeface="Arial"/>
              </a:rPr>
              <a:t>tightening </a:t>
            </a:r>
            <a:r>
              <a:rPr sz="2500" spc="-5" dirty="0">
                <a:latin typeface="Arial"/>
                <a:cs typeface="Arial"/>
              </a:rPr>
              <a:t>of </a:t>
            </a:r>
            <a:r>
              <a:rPr sz="2500" spc="-45" dirty="0">
                <a:latin typeface="Arial"/>
                <a:cs typeface="Arial"/>
              </a:rPr>
              <a:t>bicipital </a:t>
            </a:r>
            <a:r>
              <a:rPr sz="2500" spc="-114" dirty="0">
                <a:latin typeface="Arial"/>
                <a:cs typeface="Arial"/>
              </a:rPr>
              <a:t>aponeurosis</a:t>
            </a:r>
            <a:r>
              <a:rPr sz="2500" spc="-505" dirty="0">
                <a:latin typeface="Arial"/>
                <a:cs typeface="Arial"/>
              </a:rPr>
              <a:t> </a:t>
            </a:r>
            <a:r>
              <a:rPr sz="2500" spc="-75" dirty="0">
                <a:latin typeface="Arial"/>
                <a:cs typeface="Arial"/>
              </a:rPr>
              <a:t>)</a:t>
            </a:r>
            <a:endParaRPr sz="2500">
              <a:latin typeface="Arial"/>
              <a:cs typeface="Arial"/>
            </a:endParaRPr>
          </a:p>
          <a:p>
            <a:pPr>
              <a:lnSpc>
                <a:spcPct val="100000"/>
              </a:lnSpc>
              <a:spcBef>
                <a:spcPts val="30"/>
              </a:spcBef>
              <a:buFont typeface="Arial"/>
              <a:buChar char="•"/>
            </a:pPr>
            <a:endParaRPr sz="2600">
              <a:latin typeface="Times New Roman"/>
              <a:cs typeface="Times New Roman"/>
            </a:endParaRPr>
          </a:p>
          <a:p>
            <a:pPr marL="297180" marR="518795" indent="-284480">
              <a:lnSpc>
                <a:spcPct val="100000"/>
              </a:lnSpc>
              <a:spcBef>
                <a:spcPts val="5"/>
              </a:spcBef>
              <a:buChar char="•"/>
              <a:tabLst>
                <a:tab pos="354965" algn="l"/>
                <a:tab pos="355600" algn="l"/>
              </a:tabLst>
            </a:pPr>
            <a:r>
              <a:rPr sz="2500" spc="-229" dirty="0">
                <a:latin typeface="Arial"/>
                <a:cs typeface="Arial"/>
              </a:rPr>
              <a:t>By </a:t>
            </a:r>
            <a:r>
              <a:rPr sz="2500" spc="-105" dirty="0">
                <a:latin typeface="Arial"/>
                <a:cs typeface="Arial"/>
              </a:rPr>
              <a:t>resisted </a:t>
            </a:r>
            <a:r>
              <a:rPr sz="2500" spc="-65" dirty="0">
                <a:latin typeface="Arial"/>
                <a:cs typeface="Arial"/>
              </a:rPr>
              <a:t>forearm </a:t>
            </a:r>
            <a:r>
              <a:rPr sz="2500" spc="-50" dirty="0">
                <a:latin typeface="Arial"/>
                <a:cs typeface="Arial"/>
              </a:rPr>
              <a:t>pronation </a:t>
            </a:r>
            <a:r>
              <a:rPr sz="2500" spc="15" dirty="0">
                <a:latin typeface="Arial"/>
                <a:cs typeface="Arial"/>
              </a:rPr>
              <a:t>with </a:t>
            </a:r>
            <a:r>
              <a:rPr sz="2500" spc="-30" dirty="0">
                <a:latin typeface="Arial"/>
                <a:cs typeface="Arial"/>
              </a:rPr>
              <a:t>the </a:t>
            </a:r>
            <a:r>
              <a:rPr sz="2500" spc="-65" dirty="0">
                <a:latin typeface="Arial"/>
                <a:cs typeface="Arial"/>
              </a:rPr>
              <a:t>elbow</a:t>
            </a:r>
            <a:r>
              <a:rPr sz="2500" spc="-484" dirty="0">
                <a:latin typeface="Arial"/>
                <a:cs typeface="Arial"/>
              </a:rPr>
              <a:t> </a:t>
            </a:r>
            <a:r>
              <a:rPr sz="2500" spc="-95" dirty="0">
                <a:latin typeface="Arial"/>
                <a:cs typeface="Arial"/>
              </a:rPr>
              <a:t>extended  </a:t>
            </a:r>
            <a:r>
              <a:rPr sz="2500" spc="-80" dirty="0">
                <a:latin typeface="Arial"/>
                <a:cs typeface="Arial"/>
              </a:rPr>
              <a:t>( </a:t>
            </a:r>
            <a:r>
              <a:rPr sz="2500" spc="-50" dirty="0">
                <a:latin typeface="Arial"/>
                <a:cs typeface="Arial"/>
              </a:rPr>
              <a:t>pronator </a:t>
            </a:r>
            <a:r>
              <a:rPr sz="2500" spc="-75" dirty="0">
                <a:latin typeface="Arial"/>
                <a:cs typeface="Arial"/>
              </a:rPr>
              <a:t>tension</a:t>
            </a:r>
            <a:r>
              <a:rPr sz="2500" spc="-270" dirty="0">
                <a:latin typeface="Arial"/>
                <a:cs typeface="Arial"/>
              </a:rPr>
              <a:t> </a:t>
            </a:r>
            <a:r>
              <a:rPr sz="2500" spc="-80" dirty="0">
                <a:latin typeface="Arial"/>
                <a:cs typeface="Arial"/>
              </a:rPr>
              <a:t>)</a:t>
            </a:r>
            <a:endParaRPr sz="2500">
              <a:latin typeface="Arial"/>
              <a:cs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33060" y="779302"/>
            <a:ext cx="2917174" cy="533197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0474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0714" y="2826841"/>
            <a:ext cx="2879725" cy="848994"/>
          </a:xfrm>
          <a:prstGeom prst="rect">
            <a:avLst/>
          </a:prstGeom>
        </p:spPr>
        <p:txBody>
          <a:bodyPr vert="horz" wrap="square" lIns="0" tIns="12700" rIns="0" bIns="0" rtlCol="0">
            <a:spAutoFit/>
          </a:bodyPr>
          <a:lstStyle/>
          <a:p>
            <a:pPr marL="12700">
              <a:lnSpc>
                <a:spcPct val="100000"/>
              </a:lnSpc>
              <a:spcBef>
                <a:spcPts val="100"/>
              </a:spcBef>
            </a:pPr>
            <a:r>
              <a:rPr sz="5400" spc="-340" dirty="0"/>
              <a:t>Thank</a:t>
            </a:r>
            <a:r>
              <a:rPr sz="5400" spc="-350" dirty="0"/>
              <a:t> </a:t>
            </a:r>
            <a:r>
              <a:rPr sz="5400" spc="-570" dirty="0"/>
              <a:t>You</a:t>
            </a:r>
            <a:endParaRPr sz="5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7219" y="304800"/>
            <a:ext cx="3650541" cy="589359"/>
          </a:xfrm>
          <a:prstGeom prst="rect">
            <a:avLst/>
          </a:prstGeom>
        </p:spPr>
        <p:txBody>
          <a:bodyPr vert="horz" wrap="square" lIns="0" tIns="10317" rIns="0" bIns="0" rtlCol="0">
            <a:spAutoFit/>
          </a:bodyPr>
          <a:lstStyle/>
          <a:p>
            <a:pPr marL="10860">
              <a:spcBef>
                <a:spcPts val="81"/>
              </a:spcBef>
            </a:pPr>
            <a:r>
              <a:rPr sz="3762" spc="-4" dirty="0"/>
              <a:t>MEDIAN</a:t>
            </a:r>
            <a:r>
              <a:rPr sz="3762" spc="-51" dirty="0"/>
              <a:t> </a:t>
            </a:r>
            <a:r>
              <a:rPr sz="3762" spc="-17" dirty="0"/>
              <a:t>NERVE</a:t>
            </a:r>
            <a:endParaRPr sz="3762" dirty="0"/>
          </a:p>
        </p:txBody>
      </p:sp>
      <p:sp>
        <p:nvSpPr>
          <p:cNvPr id="3" name="object 3"/>
          <p:cNvSpPr txBox="1"/>
          <p:nvPr/>
        </p:nvSpPr>
        <p:spPr>
          <a:xfrm>
            <a:off x="76200" y="1371600"/>
            <a:ext cx="5041084" cy="4889994"/>
          </a:xfrm>
          <a:prstGeom prst="rect">
            <a:avLst/>
          </a:prstGeom>
        </p:spPr>
        <p:txBody>
          <a:bodyPr vert="horz" wrap="square" lIns="0" tIns="10860" rIns="0" bIns="0" rtlCol="0">
            <a:spAutoFit/>
          </a:bodyPr>
          <a:lstStyle/>
          <a:p>
            <a:pPr marL="303531" marR="216109" indent="-303531">
              <a:lnSpc>
                <a:spcPct val="120000"/>
              </a:lnSpc>
              <a:spcBef>
                <a:spcPts val="86"/>
              </a:spcBef>
              <a:buChar char="•"/>
              <a:tabLst>
                <a:tab pos="303531" algn="l"/>
                <a:tab pos="304074" algn="l"/>
                <a:tab pos="2537385" algn="l"/>
              </a:tabLst>
            </a:pPr>
            <a:r>
              <a:rPr sz="2394" dirty="0">
                <a:latin typeface="Arial"/>
                <a:cs typeface="Arial"/>
              </a:rPr>
              <a:t>Formation:from	two</a:t>
            </a:r>
            <a:r>
              <a:rPr sz="2394" spc="-81" dirty="0">
                <a:latin typeface="Arial"/>
                <a:cs typeface="Arial"/>
              </a:rPr>
              <a:t> </a:t>
            </a:r>
            <a:r>
              <a:rPr sz="2394" dirty="0">
                <a:latin typeface="Arial"/>
                <a:cs typeface="Arial"/>
              </a:rPr>
              <a:t>roots  from lateral</a:t>
            </a:r>
            <a:r>
              <a:rPr sz="2394" spc="-26" dirty="0">
                <a:latin typeface="Arial"/>
                <a:cs typeface="Arial"/>
              </a:rPr>
              <a:t> </a:t>
            </a:r>
            <a:r>
              <a:rPr sz="2394" dirty="0">
                <a:latin typeface="Arial"/>
                <a:cs typeface="Arial"/>
              </a:rPr>
              <a:t>cord</a:t>
            </a:r>
          </a:p>
          <a:p>
            <a:pPr marL="304074"/>
            <a:r>
              <a:rPr sz="2394" dirty="0">
                <a:latin typeface="Arial"/>
                <a:cs typeface="Arial"/>
              </a:rPr>
              <a:t>[C(5),6,7]&amp;</a:t>
            </a:r>
          </a:p>
          <a:p>
            <a:pPr marL="304074" marR="4344" indent="380092">
              <a:spcBef>
                <a:spcPts val="573"/>
              </a:spcBef>
            </a:pPr>
            <a:r>
              <a:rPr sz="2394" dirty="0">
                <a:latin typeface="Arial"/>
                <a:cs typeface="Arial"/>
              </a:rPr>
              <a:t>from medial</a:t>
            </a:r>
            <a:r>
              <a:rPr sz="2394" spc="-73" dirty="0">
                <a:latin typeface="Arial"/>
                <a:cs typeface="Arial"/>
              </a:rPr>
              <a:t> </a:t>
            </a:r>
            <a:r>
              <a:rPr sz="2394" dirty="0">
                <a:latin typeface="Arial"/>
                <a:cs typeface="Arial"/>
              </a:rPr>
              <a:t>cord(C8,T1)  of brachial</a:t>
            </a:r>
            <a:r>
              <a:rPr sz="2394" spc="-13" dirty="0">
                <a:latin typeface="Arial"/>
                <a:cs typeface="Arial"/>
              </a:rPr>
              <a:t> </a:t>
            </a:r>
            <a:r>
              <a:rPr sz="2394" dirty="0" smtClean="0">
                <a:latin typeface="Arial"/>
                <a:cs typeface="Arial"/>
              </a:rPr>
              <a:t>plexus</a:t>
            </a:r>
            <a:endParaRPr lang="en-IN" sz="2394" dirty="0" smtClean="0">
              <a:latin typeface="Arial"/>
              <a:cs typeface="Arial"/>
            </a:endParaRPr>
          </a:p>
          <a:p>
            <a:pPr marL="304074" marR="4344" indent="380092">
              <a:spcBef>
                <a:spcPts val="573"/>
              </a:spcBef>
            </a:pPr>
            <a:r>
              <a:rPr lang="en-IN" sz="2400" spc="-60" dirty="0">
                <a:latin typeface="Arial"/>
                <a:cs typeface="Arial"/>
              </a:rPr>
              <a:t>Before leaving axilla, C7 fibres conveyed by median nerve are handed over to Ulnar nerve</a:t>
            </a:r>
            <a:endParaRPr lang="en-IN" sz="2400" dirty="0">
              <a:latin typeface="Arial"/>
              <a:cs typeface="Arial"/>
            </a:endParaRPr>
          </a:p>
          <a:p>
            <a:pPr marL="304074" marR="4344" indent="380092">
              <a:spcBef>
                <a:spcPts val="573"/>
              </a:spcBef>
            </a:pPr>
            <a:endParaRPr sz="2394" dirty="0">
              <a:latin typeface="Arial"/>
              <a:cs typeface="Arial"/>
            </a:endParaRPr>
          </a:p>
          <a:p>
            <a:pPr marL="304074" marR="248689" indent="-293214">
              <a:spcBef>
                <a:spcPts val="573"/>
              </a:spcBef>
              <a:buChar char="•"/>
              <a:tabLst>
                <a:tab pos="303531" algn="l"/>
                <a:tab pos="304074" algn="l"/>
              </a:tabLst>
            </a:pPr>
            <a:r>
              <a:rPr sz="2394" spc="-4" dirty="0">
                <a:latin typeface="Arial"/>
                <a:cs typeface="Arial"/>
              </a:rPr>
              <a:t>These </a:t>
            </a:r>
            <a:r>
              <a:rPr sz="2394" dirty="0">
                <a:latin typeface="Arial"/>
                <a:cs typeface="Arial"/>
              </a:rPr>
              <a:t>two roots</a:t>
            </a:r>
            <a:r>
              <a:rPr sz="2394" spc="-51" dirty="0">
                <a:latin typeface="Arial"/>
                <a:cs typeface="Arial"/>
              </a:rPr>
              <a:t> </a:t>
            </a:r>
            <a:r>
              <a:rPr sz="2394" dirty="0">
                <a:latin typeface="Arial"/>
                <a:cs typeface="Arial"/>
              </a:rPr>
              <a:t>embrace  the third part of axillary  artery uniting anterior or  lateral to</a:t>
            </a:r>
            <a:r>
              <a:rPr sz="2394" spc="-9" dirty="0">
                <a:latin typeface="Arial"/>
                <a:cs typeface="Arial"/>
              </a:rPr>
              <a:t> </a:t>
            </a:r>
            <a:r>
              <a:rPr sz="2394" dirty="0">
                <a:latin typeface="Arial"/>
                <a:cs typeface="Arial"/>
              </a:rPr>
              <a:t>it</a:t>
            </a:r>
          </a:p>
        </p:txBody>
      </p:sp>
      <p:sp>
        <p:nvSpPr>
          <p:cNvPr id="4" name="object 4"/>
          <p:cNvSpPr/>
          <p:nvPr/>
        </p:nvSpPr>
        <p:spPr>
          <a:xfrm>
            <a:off x="5117284" y="1816214"/>
            <a:ext cx="3874316" cy="405118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670322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4" y="381000"/>
            <a:ext cx="9030485" cy="6324600"/>
          </a:xfrm>
          <a:prstGeom prst="rect">
            <a:avLst/>
          </a:prstGeom>
        </p:spPr>
      </p:pic>
    </p:spTree>
    <p:extLst>
      <p:ext uri="{BB962C8B-B14F-4D97-AF65-F5344CB8AC3E}">
        <p14:creationId xmlns:p14="http://schemas.microsoft.com/office/powerpoint/2010/main" val="1493436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TotalTime>
  <Words>1801</Words>
  <Application>Microsoft Office PowerPoint</Application>
  <PresentationFormat>On-screen Show (4:3)</PresentationFormat>
  <Paragraphs>244</Paragraphs>
  <Slides>73</Slides>
  <Notes>0</Notes>
  <HiddenSlides>0</HiddenSlides>
  <MMClips>0</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Office Theme</vt:lpstr>
      <vt:lpstr>1_Office Theme</vt:lpstr>
      <vt:lpstr>2_Office Theme</vt:lpstr>
      <vt:lpstr>        Median Nerve and its Lesions</vt:lpstr>
      <vt:lpstr>Learning Objectives</vt:lpstr>
      <vt:lpstr>PowerPoint Presentation</vt:lpstr>
      <vt:lpstr>PowerPoint Presentation</vt:lpstr>
      <vt:lpstr>PowerPoint Presentation</vt:lpstr>
      <vt:lpstr>PowerPoint Presentation</vt:lpstr>
      <vt:lpstr>Anatomy</vt:lpstr>
      <vt:lpstr>MEDIAN NERVE</vt:lpstr>
      <vt:lpstr>PowerPoint Presentation</vt:lpstr>
      <vt:lpstr>In the arm</vt:lpstr>
      <vt:lpstr>PowerPoint Presentation</vt:lpstr>
      <vt:lpstr>Branches in arm</vt:lpstr>
      <vt:lpstr>In the cubital fossa</vt:lpstr>
      <vt:lpstr>PowerPoint Presentation</vt:lpstr>
      <vt:lpstr>PowerPoint Presentation</vt:lpstr>
      <vt:lpstr>PowerPoint Presentation</vt:lpstr>
      <vt:lpstr>PowerPoint Presentation</vt:lpstr>
      <vt:lpstr>In the forearm</vt:lpstr>
      <vt:lpstr>PowerPoint Presentation</vt:lpstr>
      <vt:lpstr>PowerPoint Presentation</vt:lpstr>
      <vt:lpstr>PowerPoint Presentation</vt:lpstr>
      <vt:lpstr>Branches in the forearm</vt:lpstr>
      <vt:lpstr>PowerPoint Presentation</vt:lpstr>
      <vt:lpstr>PowerPoint Presentation</vt:lpstr>
      <vt:lpstr>PowerPoint Presentation</vt:lpstr>
      <vt:lpstr>Median nerve in hand</vt:lpstr>
      <vt:lpstr>PowerPoint Presentation</vt:lpstr>
      <vt:lpstr>Branches in the hand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Injuries</vt:lpstr>
      <vt:lpstr>Median Nerve Lesion in Elbow Region – High Lesion</vt:lpstr>
      <vt:lpstr>Motor Effects:</vt:lpstr>
      <vt:lpstr>PowerPoint Presentation</vt:lpstr>
      <vt:lpstr>Median Nerve Lesion at Wrist</vt:lpstr>
      <vt:lpstr>PowerPoint Presentation</vt:lpstr>
      <vt:lpstr>Examination</vt:lpstr>
      <vt:lpstr>Examination</vt:lpstr>
      <vt:lpstr>Examination</vt:lpstr>
      <vt:lpstr>Examination</vt:lpstr>
      <vt:lpstr>Examination</vt:lpstr>
      <vt:lpstr>Opponens pollices</vt:lpstr>
      <vt:lpstr>Benedict Sign</vt:lpstr>
      <vt:lpstr>Benedict Sign</vt:lpstr>
      <vt:lpstr>Kiloh-Nevin syndrome and OK Sign</vt:lpstr>
      <vt:lpstr> Kiloh-Nevin syndrome  OK Sign</vt:lpstr>
      <vt:lpstr>PowerPoint Presentation</vt:lpstr>
      <vt:lpstr>Ape hand deformity</vt:lpstr>
      <vt:lpstr>Ape Thumb</vt:lpstr>
      <vt:lpstr>Median nerve Compression  Syndromes</vt:lpstr>
      <vt:lpstr>Carpal Tunnel Syndrome</vt:lpstr>
      <vt:lpstr>Carpal Tunnel Syndrome</vt:lpstr>
      <vt:lpstr>Symptoms</vt:lpstr>
      <vt:lpstr>Diagnosis</vt:lpstr>
      <vt:lpstr>Thenar atrophy</vt:lpstr>
      <vt:lpstr>Phalen test</vt:lpstr>
      <vt:lpstr>PowerPoint Presentation</vt:lpstr>
      <vt:lpstr>PowerPoint Presentation</vt:lpstr>
      <vt:lpstr>Tinel’s Sign</vt:lpstr>
      <vt:lpstr>Carpal Compression test/ Durkan’s test</vt:lpstr>
      <vt:lpstr>PowerPoint Presentation</vt:lpstr>
      <vt:lpstr>PowerPoint Presentation</vt:lpstr>
      <vt:lpstr>PowerPoint Presentation</vt:lpstr>
      <vt:lpstr>Pronator teres syndrome</vt:lpstr>
      <vt:lpstr>Pronator teres syndrome</vt:lpstr>
      <vt:lpstr>Symptoms &amp; signs</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Mukesh Singla</dc:creator>
  <cp:lastModifiedBy>AIIMS Rishikesh</cp:lastModifiedBy>
  <cp:revision>47</cp:revision>
  <dcterms:created xsi:type="dcterms:W3CDTF">2018-09-21T06:35:39Z</dcterms:created>
  <dcterms:modified xsi:type="dcterms:W3CDTF">2018-09-25T07:25:08Z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2016-12-31T00:00:00Z</vt:filetime>
  </property>
  <property fmtid="{D5CDD505-2E9C-101B-9397-08002B2CF9AE}" pid="3" name="Creator">
    <vt:lpwstr>Microsoft® PowerPoint® 2013</vt:lpwstr>
  </property>
  <property fmtid="{D5CDD505-2E9C-101B-9397-08002B2CF9AE}" pid="4" name="LastSaved">
    <vt:filetime>2018-09-21T00:00:00Z</vt:filetime>
  </property>
</Properties>
</file>