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2" r:id="rId16"/>
    <p:sldId id="270" r:id="rId17"/>
    <p:sldId id="271" r:id="rId18"/>
    <p:sldId id="272" r:id="rId19"/>
    <p:sldId id="273" r:id="rId20"/>
    <p:sldId id="276" r:id="rId21"/>
    <p:sldId id="274" r:id="rId22"/>
    <p:sldId id="275" r:id="rId23"/>
    <p:sldId id="308" r:id="rId24"/>
    <p:sldId id="277" r:id="rId25"/>
    <p:sldId id="279" r:id="rId26"/>
    <p:sldId id="280" r:id="rId27"/>
    <p:sldId id="305" r:id="rId28"/>
    <p:sldId id="306" r:id="rId29"/>
    <p:sldId id="30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2EF-9C4F-494C-837E-425F79938409}" type="datetimeFigureOut">
              <a:rPr lang="en-IN" smtClean="0"/>
              <a:t>28-09-2018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3A75-929E-4670-A9B6-BFAD80657786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2EF-9C4F-494C-837E-425F79938409}" type="datetimeFigureOut">
              <a:rPr lang="en-IN" smtClean="0"/>
              <a:t>28-09-2018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3A75-929E-4670-A9B6-BFAD806577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2EF-9C4F-494C-837E-425F79938409}" type="datetimeFigureOut">
              <a:rPr lang="en-IN" smtClean="0"/>
              <a:t>28-09-2018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3A75-929E-4670-A9B6-BFAD806577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2EF-9C4F-494C-837E-425F79938409}" type="datetimeFigureOut">
              <a:rPr lang="en-IN" smtClean="0"/>
              <a:t>28-09-2018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3A75-929E-4670-A9B6-BFAD806577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2EF-9C4F-494C-837E-425F79938409}" type="datetimeFigureOut">
              <a:rPr lang="en-IN" smtClean="0"/>
              <a:t>28-09-2018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3A75-929E-4670-A9B6-BFAD80657786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2EF-9C4F-494C-837E-425F79938409}" type="datetimeFigureOut">
              <a:rPr lang="en-IN" smtClean="0"/>
              <a:t>28-09-2018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3A75-929E-4670-A9B6-BFAD806577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2EF-9C4F-494C-837E-425F79938409}" type="datetimeFigureOut">
              <a:rPr lang="en-IN" smtClean="0"/>
              <a:t>28-09-2018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3A75-929E-4670-A9B6-BFAD806577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2EF-9C4F-494C-837E-425F79938409}" type="datetimeFigureOut">
              <a:rPr lang="en-IN" smtClean="0"/>
              <a:t>28-09-2018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3A75-929E-4670-A9B6-BFAD806577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2EF-9C4F-494C-837E-425F79938409}" type="datetimeFigureOut">
              <a:rPr lang="en-IN" smtClean="0"/>
              <a:t>28-09-2018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3A75-929E-4670-A9B6-BFAD806577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F8D62EF-9C4F-494C-837E-425F79938409}" type="datetimeFigureOut">
              <a:rPr lang="en-IN" smtClean="0"/>
              <a:t>28-09-2018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093A75-929E-4670-A9B6-BFAD806577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62EF-9C4F-494C-837E-425F79938409}" type="datetimeFigureOut">
              <a:rPr lang="en-IN" smtClean="0"/>
              <a:t>28-09-2018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3A75-929E-4670-A9B6-BFAD806577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8D62EF-9C4F-494C-837E-425F79938409}" type="datetimeFigureOut">
              <a:rPr lang="en-IN" smtClean="0"/>
              <a:t>28-09-2018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093A75-929E-4670-A9B6-BFAD80657786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370099"/>
          </a:xfrm>
        </p:spPr>
        <p:txBody>
          <a:bodyPr>
            <a:normAutofit/>
          </a:bodyPr>
          <a:lstStyle/>
          <a:p>
            <a:r>
              <a:rPr lang="en-IN" sz="4800" dirty="0" smtClean="0"/>
              <a:t>CATARACT AND GLAUCOMA INSTRUMENTS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166282"/>
            <a:ext cx="10058400" cy="3248166"/>
          </a:xfrm>
        </p:spPr>
        <p:txBody>
          <a:bodyPr>
            <a:normAutofit/>
          </a:bodyPr>
          <a:lstStyle/>
          <a:p>
            <a:r>
              <a:rPr lang="en-IN" sz="1400" dirty="0" smtClean="0"/>
              <a:t>DR.S.K MITTAL</a:t>
            </a:r>
          </a:p>
          <a:p>
            <a:r>
              <a:rPr lang="en-IN" sz="1400" dirty="0" smtClean="0"/>
              <a:t>PROF. AND HEAD</a:t>
            </a:r>
          </a:p>
          <a:p>
            <a:r>
              <a:rPr lang="en-IN" sz="1400" dirty="0" smtClean="0"/>
              <a:t>DEPT. OF OPHTHALMOLOGY</a:t>
            </a:r>
          </a:p>
          <a:p>
            <a:endParaRPr lang="en-IN" sz="1400" dirty="0"/>
          </a:p>
          <a:p>
            <a:r>
              <a:rPr lang="en-IN" sz="1400" dirty="0" smtClean="0"/>
              <a:t>DR.RIMPI RANA</a:t>
            </a:r>
          </a:p>
          <a:p>
            <a:r>
              <a:rPr lang="en-IN" sz="1400" dirty="0" smtClean="0"/>
              <a:t>SENIOR RESIDENT </a:t>
            </a:r>
          </a:p>
          <a:p>
            <a:r>
              <a:rPr lang="en-IN" sz="1400" dirty="0" smtClean="0"/>
              <a:t>DEPT. OF OPHTHALMOLOGY</a:t>
            </a:r>
            <a:endParaRPr lang="en-IN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CYSTITOME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SMALL NEEDLE KNIFE with bent tip with </a:t>
            </a:r>
            <a:r>
              <a:rPr lang="en-IN" dirty="0" err="1" smtClean="0"/>
              <a:t>cutiing</a:t>
            </a:r>
            <a:r>
              <a:rPr lang="en-IN" dirty="0" smtClean="0"/>
              <a:t> on both the sides.</a:t>
            </a:r>
          </a:p>
          <a:p>
            <a:r>
              <a:rPr lang="en-IN" dirty="0" smtClean="0"/>
              <a:t>Disposable needle are prepared from the 26 G or 30G hypodermic needles</a:t>
            </a:r>
            <a:endParaRPr lang="en-IN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132320" y="2682875"/>
            <a:ext cx="4023360" cy="3446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035" y="220345"/>
            <a:ext cx="2809875" cy="24625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KERATOME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diamond-shaped blade with a sharp apex and</a:t>
            </a:r>
          </a:p>
          <a:p>
            <a:r>
              <a:rPr lang="en-IN" dirty="0"/>
              <a:t>two cutting </a:t>
            </a:r>
            <a:r>
              <a:rPr lang="en-IN" dirty="0" smtClean="0"/>
              <a:t>edges.</a:t>
            </a:r>
          </a:p>
          <a:p>
            <a:r>
              <a:rPr lang="en-IN" dirty="0" smtClean="0"/>
              <a:t>USES:</a:t>
            </a:r>
            <a:endParaRPr lang="en-IN" dirty="0"/>
          </a:p>
          <a:p>
            <a:pPr>
              <a:lnSpc>
                <a:spcPct val="100000"/>
              </a:lnSpc>
            </a:pPr>
            <a:r>
              <a:rPr lang="en-IN" dirty="0"/>
              <a:t>• </a:t>
            </a:r>
            <a:r>
              <a:rPr lang="en-IN" b="1" dirty="0" err="1"/>
              <a:t>Valvular</a:t>
            </a:r>
            <a:r>
              <a:rPr lang="en-IN" b="1" dirty="0"/>
              <a:t> corneal incisions </a:t>
            </a:r>
            <a:r>
              <a:rPr lang="en-IN" dirty="0"/>
              <a:t>for </a:t>
            </a:r>
            <a:r>
              <a:rPr lang="en-IN" dirty="0" smtClean="0"/>
              <a:t>entry into </a:t>
            </a:r>
            <a:r>
              <a:rPr lang="en-IN" dirty="0"/>
              <a:t>the anterior chamber for </a:t>
            </a:r>
            <a:r>
              <a:rPr lang="en-IN" dirty="0" smtClean="0"/>
              <a:t>all modern </a:t>
            </a:r>
            <a:r>
              <a:rPr lang="en-IN" dirty="0"/>
              <a:t>techniques of </a:t>
            </a:r>
            <a:r>
              <a:rPr lang="en-IN" dirty="0" smtClean="0"/>
              <a:t>cataract extraction</a:t>
            </a:r>
            <a:endParaRPr lang="en-IN" dirty="0"/>
          </a:p>
          <a:p>
            <a:pPr>
              <a:lnSpc>
                <a:spcPct val="100000"/>
              </a:lnSpc>
            </a:pPr>
            <a:r>
              <a:rPr lang="en-IN" dirty="0"/>
              <a:t>• </a:t>
            </a:r>
            <a:r>
              <a:rPr lang="en-IN" b="1" dirty="0"/>
              <a:t>self-sealing incisions </a:t>
            </a:r>
            <a:r>
              <a:rPr lang="en-IN" dirty="0" smtClean="0"/>
              <a:t>for phacoemulsification </a:t>
            </a:r>
            <a:r>
              <a:rPr lang="en-IN" dirty="0"/>
              <a:t>and manual </a:t>
            </a:r>
            <a:r>
              <a:rPr lang="en-IN" dirty="0" smtClean="0"/>
              <a:t>SICS operation</a:t>
            </a:r>
            <a:endParaRPr lang="en-IN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37690" y="5211445"/>
            <a:ext cx="8146415" cy="1107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195" y="2302510"/>
            <a:ext cx="5120640" cy="22523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IOL </a:t>
            </a:r>
            <a:r>
              <a:rPr lang="en-IN" dirty="0" smtClean="0"/>
              <a:t>DIALER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i="1" dirty="0" smtClean="0"/>
              <a:t>Uses</a:t>
            </a:r>
            <a:r>
              <a:rPr lang="en-IN" b="1" i="1" dirty="0"/>
              <a:t>: </a:t>
            </a:r>
          </a:p>
          <a:p>
            <a:r>
              <a:rPr lang="en-IN" b="1" i="1" dirty="0" smtClean="0"/>
              <a:t> </a:t>
            </a:r>
            <a:r>
              <a:rPr lang="en-IN" dirty="0" smtClean="0"/>
              <a:t>(</a:t>
            </a:r>
            <a:r>
              <a:rPr lang="en-IN" dirty="0" err="1" smtClean="0"/>
              <a:t>i</a:t>
            </a:r>
            <a:r>
              <a:rPr lang="en-IN" dirty="0" smtClean="0"/>
              <a:t>) to </a:t>
            </a:r>
            <a:r>
              <a:rPr lang="en-IN" dirty="0"/>
              <a:t>manipulate the nucleus in phacoemulsification </a:t>
            </a:r>
            <a:r>
              <a:rPr lang="en-IN" dirty="0" smtClean="0"/>
              <a:t>surgery</a:t>
            </a:r>
            <a:endParaRPr lang="en-IN" b="1" i="1" dirty="0"/>
          </a:p>
          <a:p>
            <a:endParaRPr lang="en-IN" b="1" i="1" dirty="0"/>
          </a:p>
          <a:p>
            <a:r>
              <a:rPr lang="en-IN" dirty="0" smtClean="0"/>
              <a:t>(ii)to dial PMMA </a:t>
            </a:r>
            <a:r>
              <a:rPr lang="en-IN" dirty="0"/>
              <a:t>non-foldable IOL for proper</a:t>
            </a:r>
          </a:p>
          <a:p>
            <a:r>
              <a:rPr lang="en-IN" dirty="0" smtClean="0"/>
              <a:t>Positioning in </a:t>
            </a:r>
            <a:r>
              <a:rPr lang="en-IN" dirty="0"/>
              <a:t>the capsular bag or </a:t>
            </a:r>
            <a:r>
              <a:rPr lang="en-IN" dirty="0" err="1"/>
              <a:t>ciliary</a:t>
            </a:r>
            <a:r>
              <a:rPr lang="en-IN" dirty="0"/>
              <a:t> sulcus.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" name="Picture 1" descr="20180305_13060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4295" y="4605655"/>
            <a:ext cx="10177145" cy="1499235"/>
          </a:xfrm>
          <a:prstGeom prst="rect">
            <a:avLst/>
          </a:prstGeom>
        </p:spPr>
      </p:pic>
      <p:pic>
        <p:nvPicPr>
          <p:cNvPr id="3" name="Picture 2" descr="20180305_1306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7920" y="2037080"/>
            <a:ext cx="5303520" cy="19634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WIRE </a:t>
            </a:r>
            <a:r>
              <a:rPr lang="en-IN" dirty="0" smtClean="0"/>
              <a:t>VECTIS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It </a:t>
            </a:r>
            <a:r>
              <a:rPr lang="en-IN" dirty="0"/>
              <a:t>is wire loop attached </a:t>
            </a:r>
            <a:r>
              <a:rPr lang="en-IN" dirty="0" smtClean="0"/>
              <a:t>to a </a:t>
            </a:r>
            <a:r>
              <a:rPr lang="en-IN" dirty="0"/>
              <a:t>metallic handle.</a:t>
            </a:r>
          </a:p>
          <a:p>
            <a:r>
              <a:rPr lang="en-IN" dirty="0"/>
              <a:t>Uses: </a:t>
            </a:r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dirty="0" smtClean="0"/>
              <a:t>It </a:t>
            </a:r>
            <a:r>
              <a:rPr lang="en-IN" dirty="0"/>
              <a:t>is used to remove </a:t>
            </a:r>
            <a:r>
              <a:rPr lang="en-IN" dirty="0" smtClean="0"/>
              <a:t>dislocated or </a:t>
            </a:r>
            <a:r>
              <a:rPr lang="en-IN" dirty="0" err="1"/>
              <a:t>subluxated</a:t>
            </a:r>
            <a:r>
              <a:rPr lang="en-IN" dirty="0"/>
              <a:t> lens. and nucleus in </a:t>
            </a:r>
            <a:r>
              <a:rPr lang="en-IN" dirty="0" smtClean="0"/>
              <a:t>conventional ECCE and SICS.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" name="Picture 1" descr="20180305_1309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7280" y="4700270"/>
            <a:ext cx="9305925" cy="1289685"/>
          </a:xfrm>
          <a:prstGeom prst="rect">
            <a:avLst/>
          </a:prstGeom>
        </p:spPr>
      </p:pic>
      <p:pic>
        <p:nvPicPr>
          <p:cNvPr id="3" name="Picture 2" descr="20180305_13095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62445" y="1845945"/>
            <a:ext cx="4953635" cy="18916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SYMCOE CANNULA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/>
              <a:t>Irrigation and aspiration of lens matter in Conventional  and SICS.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 smtClean="0"/>
              <a:t>POST SURGERY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To remove viscoelastic from the anterior chamber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20180305_13090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16675" y="2909570"/>
            <a:ext cx="5586730" cy="3672840"/>
          </a:xfrm>
          <a:prstGeom prst="rect">
            <a:avLst/>
          </a:prstGeom>
        </p:spPr>
      </p:pic>
      <p:pic>
        <p:nvPicPr>
          <p:cNvPr id="6" name="Picture 5" descr="20180305_1309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38340" y="163195"/>
            <a:ext cx="4342765" cy="26244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i="1" dirty="0" smtClean="0"/>
              <a:t>Kelman-McPherson forceps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b="1" i="1" dirty="0" smtClean="0"/>
              <a:t>These</a:t>
            </a:r>
            <a:endParaRPr lang="en-IN" b="1" i="1" dirty="0"/>
          </a:p>
          <a:p>
            <a:r>
              <a:rPr lang="en-IN" dirty="0"/>
              <a:t>are fine forceps with bent limbs. </a:t>
            </a:r>
            <a:r>
              <a:rPr lang="en-IN" b="1" i="1" dirty="0"/>
              <a:t>Uses: </a:t>
            </a:r>
            <a:endParaRPr lang="en-IN" b="1" i="1" dirty="0" smtClean="0"/>
          </a:p>
          <a:p>
            <a:r>
              <a:rPr lang="en-IN" b="1" i="1" dirty="0" smtClean="0"/>
              <a:t>(</a:t>
            </a:r>
            <a:r>
              <a:rPr lang="en-IN" b="1" i="1" dirty="0" err="1" smtClean="0"/>
              <a:t>i</a:t>
            </a:r>
            <a:r>
              <a:rPr lang="en-IN" b="1" i="1" dirty="0" smtClean="0"/>
              <a:t>)To hold the </a:t>
            </a:r>
            <a:r>
              <a:rPr lang="en-IN" dirty="0" smtClean="0"/>
              <a:t>superior </a:t>
            </a:r>
            <a:r>
              <a:rPr lang="en-IN" dirty="0"/>
              <a:t>haptic of IOL during its placement.</a:t>
            </a:r>
          </a:p>
          <a:p>
            <a:r>
              <a:rPr lang="en-IN" dirty="0"/>
              <a:t>(ii) </a:t>
            </a:r>
            <a:r>
              <a:rPr lang="en-IN" dirty="0" smtClean="0"/>
              <a:t>To tear </a:t>
            </a:r>
            <a:r>
              <a:rPr lang="en-IN" dirty="0"/>
              <a:t>off the anterior capsular flap in ECCE.</a:t>
            </a:r>
          </a:p>
          <a:p>
            <a:r>
              <a:rPr lang="en-IN" dirty="0"/>
              <a:t>(iii) Can </a:t>
            </a:r>
            <a:r>
              <a:rPr lang="en-IN" dirty="0" smtClean="0"/>
              <a:t>be used </a:t>
            </a:r>
            <a:r>
              <a:rPr lang="en-IN" dirty="0"/>
              <a:t>for suture tying.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pic>
        <p:nvPicPr>
          <p:cNvPr id="5" name="Picture 4" descr="20180305_1307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29940" y="4869180"/>
            <a:ext cx="7826375" cy="1649730"/>
          </a:xfrm>
          <a:prstGeom prst="rect">
            <a:avLst/>
          </a:prstGeom>
        </p:spPr>
      </p:pic>
      <p:pic>
        <p:nvPicPr>
          <p:cNvPr id="6" name="Picture 5" descr="20180305_1307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28485" y="1845945"/>
            <a:ext cx="4227195" cy="29006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CHOPPER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resembling </a:t>
            </a:r>
            <a:r>
              <a:rPr lang="en-IN" dirty="0" err="1"/>
              <a:t>sinskey</a:t>
            </a:r>
            <a:r>
              <a:rPr lang="en-IN" dirty="0"/>
              <a:t> hook in shape. The</a:t>
            </a:r>
          </a:p>
          <a:p>
            <a:r>
              <a:rPr lang="en-IN" dirty="0"/>
              <a:t>inner edge of the bent tip is cutting and may</a:t>
            </a:r>
          </a:p>
          <a:p>
            <a:r>
              <a:rPr lang="en-IN" dirty="0"/>
              <a:t>have different angles.</a:t>
            </a:r>
          </a:p>
          <a:p>
            <a:r>
              <a:rPr lang="en-IN" b="1" i="1" dirty="0"/>
              <a:t>Uses</a:t>
            </a:r>
            <a:r>
              <a:rPr lang="en-IN" b="1" i="1" dirty="0" smtClean="0"/>
              <a:t>.</a:t>
            </a:r>
          </a:p>
          <a:p>
            <a:r>
              <a:rPr lang="en-IN" b="1" dirty="0" smtClean="0"/>
              <a:t> </a:t>
            </a:r>
            <a:r>
              <a:rPr lang="en-IN" dirty="0"/>
              <a:t>It is used to split or chop </a:t>
            </a:r>
            <a:r>
              <a:rPr lang="en-IN" dirty="0" smtClean="0"/>
              <a:t>the nucleus </a:t>
            </a:r>
            <a:r>
              <a:rPr lang="en-IN" dirty="0"/>
              <a:t>into smaller pieces </a:t>
            </a:r>
            <a:endParaRPr lang="en-IN" dirty="0" smtClean="0"/>
          </a:p>
          <a:p>
            <a:r>
              <a:rPr lang="en-IN" dirty="0" smtClean="0"/>
              <a:t>Nuclear manipulation </a:t>
            </a:r>
            <a:r>
              <a:rPr lang="en-IN" dirty="0"/>
              <a:t>in phacoemulsification surgery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" name="Picture 1" descr="20180305_1312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0770" y="4878705"/>
            <a:ext cx="9381490" cy="1783715"/>
          </a:xfrm>
          <a:prstGeom prst="rect">
            <a:avLst/>
          </a:prstGeom>
        </p:spPr>
      </p:pic>
      <p:pic>
        <p:nvPicPr>
          <p:cNvPr id="3" name="Picture 2" descr="20180305_1312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8555" y="1737360"/>
            <a:ext cx="5513705" cy="30206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CASTROVIEJO CALLIPER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To make measurements for the scleral incision.</a:t>
            </a:r>
            <a:endParaRPr lang="en-IN" dirty="0"/>
          </a:p>
          <a:p>
            <a:r>
              <a:rPr lang="en-IN" dirty="0" smtClean="0"/>
              <a:t>It </a:t>
            </a:r>
            <a:r>
              <a:rPr lang="en-IN" dirty="0"/>
              <a:t>is also used to measure corneal diameter and visible horizontal iris diameter</a:t>
            </a:r>
            <a:r>
              <a:rPr lang="en-IN" dirty="0" smtClean="0"/>
              <a:t>.</a:t>
            </a:r>
          </a:p>
          <a:p>
            <a:r>
              <a:rPr lang="en-IN" dirty="0" smtClean="0"/>
              <a:t>It </a:t>
            </a:r>
            <a:r>
              <a:rPr lang="en-IN" dirty="0"/>
              <a:t>is used to </a:t>
            </a:r>
            <a:r>
              <a:rPr lang="en-IN" dirty="0" smtClean="0"/>
              <a:t>take measurements </a:t>
            </a:r>
            <a:r>
              <a:rPr lang="en-IN" dirty="0"/>
              <a:t>during squint, ptosis, </a:t>
            </a:r>
            <a:r>
              <a:rPr lang="en-IN" dirty="0" smtClean="0"/>
              <a:t>retinal detachment </a:t>
            </a:r>
            <a:r>
              <a:rPr lang="en-IN" dirty="0"/>
              <a:t>and pars </a:t>
            </a:r>
            <a:r>
              <a:rPr lang="en-IN" dirty="0" err="1"/>
              <a:t>plana</a:t>
            </a:r>
            <a:r>
              <a:rPr lang="en-IN" dirty="0"/>
              <a:t> </a:t>
            </a:r>
            <a:r>
              <a:rPr lang="en-IN" dirty="0" err="1" smtClean="0"/>
              <a:t>vitrectomy</a:t>
            </a:r>
            <a:r>
              <a:rPr lang="en-IN" dirty="0"/>
              <a:t> </a:t>
            </a:r>
            <a:r>
              <a:rPr lang="en-IN" dirty="0" smtClean="0"/>
              <a:t>surgery</a:t>
            </a:r>
            <a:r>
              <a:rPr lang="en-IN" dirty="0"/>
              <a:t>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" name="Picture 1" descr="20180305_1309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31560" y="2574925"/>
            <a:ext cx="5724525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Cornea scleral </a:t>
            </a:r>
            <a:r>
              <a:rPr lang="en-IN" dirty="0" smtClean="0"/>
              <a:t>forceps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i="1" dirty="0" smtClean="0"/>
              <a:t>Uses</a:t>
            </a:r>
            <a:r>
              <a:rPr lang="en-IN" b="1" i="1" dirty="0"/>
              <a:t>: These are used to hold</a:t>
            </a:r>
          </a:p>
          <a:p>
            <a:r>
              <a:rPr lang="en-IN" dirty="0"/>
              <a:t>the cornea or scleral edge (of incision) for</a:t>
            </a:r>
          </a:p>
          <a:p>
            <a:r>
              <a:rPr lang="en-IN" dirty="0"/>
              <a:t>suturing</a:t>
            </a:r>
          </a:p>
          <a:p>
            <a:r>
              <a:rPr lang="en-IN" dirty="0"/>
              <a:t>during cataract, glaucoma, repair of corneal</a:t>
            </a:r>
          </a:p>
          <a:p>
            <a:r>
              <a:rPr lang="en-IN" dirty="0"/>
              <a:t>and/or</a:t>
            </a:r>
          </a:p>
          <a:p>
            <a:r>
              <a:rPr lang="en-IN" dirty="0"/>
              <a:t>scleral tears and </a:t>
            </a:r>
            <a:r>
              <a:rPr lang="en-IN" dirty="0" err="1"/>
              <a:t>keratoplasty</a:t>
            </a:r>
            <a:r>
              <a:rPr lang="en-IN" dirty="0"/>
              <a:t> operations.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79930" y="4536440"/>
            <a:ext cx="7516495" cy="1861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6661785" y="2581275"/>
            <a:ext cx="5151755" cy="11106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CAPSULORHEXIS FORCEPS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r>
              <a:rPr lang="en-IN" dirty="0" smtClean="0"/>
              <a:t>After a flap lens capsule is raised used</a:t>
            </a:r>
          </a:p>
          <a:p>
            <a:r>
              <a:rPr lang="en-IN" dirty="0" smtClean="0"/>
              <a:t>For holding lens capsule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" name="Picture 1" descr="20180305_13045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09750" y="4100830"/>
            <a:ext cx="8982710" cy="1959610"/>
          </a:xfrm>
          <a:prstGeom prst="rect">
            <a:avLst/>
          </a:prstGeom>
        </p:spPr>
      </p:pic>
      <p:pic>
        <p:nvPicPr>
          <p:cNvPr id="3" name="Picture 2" descr="20180305_13050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30010" y="1845945"/>
            <a:ext cx="4513580" cy="20650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CATARACT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i="1" dirty="0"/>
              <a:t>Corneal scissors or</a:t>
            </a:r>
            <a:br>
              <a:rPr lang="en-IN" i="1" dirty="0"/>
            </a:br>
            <a:r>
              <a:rPr lang="en-IN" i="1" dirty="0"/>
              <a:t>section enlarging </a:t>
            </a:r>
            <a:r>
              <a:rPr lang="en-IN" i="1" dirty="0" smtClean="0"/>
              <a:t>scissors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i="1" dirty="0" smtClean="0"/>
              <a:t>Uses</a:t>
            </a:r>
            <a:r>
              <a:rPr lang="en-IN" b="1" i="1" dirty="0"/>
              <a:t>: (</a:t>
            </a:r>
            <a:r>
              <a:rPr lang="en-IN" b="1" i="1" dirty="0" err="1"/>
              <a:t>i</a:t>
            </a:r>
            <a:r>
              <a:rPr lang="en-IN" b="1" i="1" dirty="0"/>
              <a:t>) These are </a:t>
            </a:r>
            <a:r>
              <a:rPr lang="en-IN" b="1" i="1" dirty="0" smtClean="0"/>
              <a:t>used </a:t>
            </a:r>
            <a:r>
              <a:rPr lang="en-IN" dirty="0" smtClean="0"/>
              <a:t>to </a:t>
            </a:r>
            <a:r>
              <a:rPr lang="en-IN" dirty="0"/>
              <a:t>enlarge corneal or </a:t>
            </a:r>
            <a:r>
              <a:rPr lang="en-IN" dirty="0" err="1"/>
              <a:t>corneoscleral</a:t>
            </a:r>
            <a:r>
              <a:rPr lang="en-IN" dirty="0"/>
              <a:t> </a:t>
            </a:r>
            <a:r>
              <a:rPr lang="en-IN" dirty="0" smtClean="0"/>
              <a:t>incision For conventional </a:t>
            </a:r>
            <a:r>
              <a:rPr lang="en-IN" dirty="0" err="1"/>
              <a:t>intracapsular</a:t>
            </a:r>
            <a:r>
              <a:rPr lang="en-IN" dirty="0"/>
              <a:t> and </a:t>
            </a:r>
            <a:r>
              <a:rPr lang="en-IN" dirty="0" err="1" smtClean="0"/>
              <a:t>extracapsular</a:t>
            </a:r>
            <a:r>
              <a:rPr lang="en-IN" dirty="0"/>
              <a:t> </a:t>
            </a:r>
            <a:r>
              <a:rPr lang="en-IN" dirty="0" smtClean="0"/>
              <a:t>Cataract extraction cataract </a:t>
            </a:r>
            <a:r>
              <a:rPr lang="en-IN" dirty="0"/>
              <a:t>surgery.</a:t>
            </a:r>
          </a:p>
          <a:p>
            <a:pPr>
              <a:lnSpc>
                <a:spcPct val="100000"/>
              </a:lnSpc>
            </a:pPr>
            <a:r>
              <a:rPr lang="en-IN" dirty="0"/>
              <a:t>(ii) To enlarge corneal incision</a:t>
            </a:r>
          </a:p>
          <a:p>
            <a:pPr>
              <a:lnSpc>
                <a:spcPct val="100000"/>
              </a:lnSpc>
            </a:pPr>
            <a:r>
              <a:rPr lang="en-IN" dirty="0"/>
              <a:t>In </a:t>
            </a:r>
            <a:r>
              <a:rPr lang="en-IN" dirty="0" err="1"/>
              <a:t>keratoplasty</a:t>
            </a:r>
            <a:r>
              <a:rPr lang="en-IN" dirty="0"/>
              <a:t> operation.</a:t>
            </a:r>
          </a:p>
          <a:p>
            <a:pPr>
              <a:lnSpc>
                <a:spcPct val="100000"/>
              </a:lnSpc>
            </a:pPr>
            <a:r>
              <a:rPr lang="en-IN" dirty="0"/>
              <a:t>(iii) To cut the scleral and trabecular</a:t>
            </a:r>
          </a:p>
          <a:p>
            <a:pPr>
              <a:lnSpc>
                <a:spcPct val="100000"/>
              </a:lnSpc>
            </a:pPr>
            <a:r>
              <a:rPr lang="en-IN" dirty="0"/>
              <a:t>tissue in </a:t>
            </a:r>
            <a:r>
              <a:rPr lang="en-IN" dirty="0" err="1"/>
              <a:t>trabeculectomy</a:t>
            </a:r>
            <a:r>
              <a:rPr lang="en-IN" dirty="0"/>
              <a:t>.</a:t>
            </a:r>
          </a:p>
        </p:txBody>
      </p:sp>
      <p:pic>
        <p:nvPicPr>
          <p:cNvPr id="5" name="Content Placeholder 4" descr="20180305_13073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22670" y="1845945"/>
            <a:ext cx="5872480" cy="1906270"/>
          </a:xfrm>
          <a:prstGeom prst="rect">
            <a:avLst/>
          </a:prstGeom>
        </p:spPr>
      </p:pic>
      <p:pic>
        <p:nvPicPr>
          <p:cNvPr id="6" name="Picture 5" descr="20180305_1307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22670" y="3926840"/>
            <a:ext cx="5871845" cy="26949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IRIS </a:t>
            </a:r>
            <a:r>
              <a:rPr lang="en-IN" dirty="0" smtClean="0"/>
              <a:t>REPOSITOR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Handle </a:t>
            </a:r>
            <a:r>
              <a:rPr lang="en-IN" dirty="0"/>
              <a:t>with blade &amp; blunt end</a:t>
            </a:r>
          </a:p>
          <a:p>
            <a:r>
              <a:rPr lang="en-IN" dirty="0"/>
              <a:t>Uses</a:t>
            </a:r>
          </a:p>
          <a:p>
            <a:r>
              <a:rPr lang="en-IN" dirty="0"/>
              <a:t>• to </a:t>
            </a:r>
            <a:r>
              <a:rPr lang="en-IN" dirty="0" err="1"/>
              <a:t>reposit</a:t>
            </a:r>
            <a:r>
              <a:rPr lang="en-IN" dirty="0"/>
              <a:t> iris in AC </a:t>
            </a:r>
            <a:r>
              <a:rPr lang="en-IN" dirty="0" smtClean="0"/>
              <a:t>during/after </a:t>
            </a:r>
            <a:r>
              <a:rPr lang="en-IN" dirty="0"/>
              <a:t>intra ocular</a:t>
            </a:r>
          </a:p>
          <a:p>
            <a:r>
              <a:rPr lang="en-IN" dirty="0"/>
              <a:t>surgery</a:t>
            </a:r>
          </a:p>
          <a:p>
            <a:r>
              <a:rPr lang="en-IN" dirty="0"/>
              <a:t>• To break </a:t>
            </a:r>
            <a:r>
              <a:rPr lang="en-IN" dirty="0" err="1"/>
              <a:t>synechiae</a:t>
            </a:r>
            <a:r>
              <a:rPr lang="en-IN" dirty="0"/>
              <a:t> at pupillary margin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endParaRPr lang="en-IN"/>
          </a:p>
        </p:txBody>
      </p:sp>
      <p:pic>
        <p:nvPicPr>
          <p:cNvPr id="5" name="Picture 4" descr="20180305_13054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7280" y="4325620"/>
            <a:ext cx="10058400" cy="2441575"/>
          </a:xfrm>
          <a:prstGeom prst="rect">
            <a:avLst/>
          </a:prstGeom>
        </p:spPr>
      </p:pic>
      <p:pic>
        <p:nvPicPr>
          <p:cNvPr id="6" name="Picture 5" descr="20180305_13054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35040" y="180975"/>
            <a:ext cx="5120640" cy="1858645"/>
          </a:xfrm>
          <a:prstGeom prst="rect">
            <a:avLst/>
          </a:prstGeom>
        </p:spPr>
      </p:pic>
      <p:pic>
        <p:nvPicPr>
          <p:cNvPr id="7" name="Picture 6" descr="20180305_13055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35040" y="2159000"/>
            <a:ext cx="5120640" cy="20707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NEEDLE </a:t>
            </a:r>
            <a:r>
              <a:rPr lang="en-IN" dirty="0" smtClean="0"/>
              <a:t>HOLDING FORCEPS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TO DO SUTURING DURING GLAUCOMA AND CATARCT SURGERY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 descr="20180305_13063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9275" y="2685415"/>
            <a:ext cx="5080000" cy="1155065"/>
          </a:xfrm>
          <a:prstGeom prst="rect">
            <a:avLst/>
          </a:prstGeom>
        </p:spPr>
      </p:pic>
      <p:pic>
        <p:nvPicPr>
          <p:cNvPr id="6" name="Picture 5" descr="20180305_130645"/>
          <p:cNvPicPr>
            <a:picLocks noChangeAspect="1"/>
          </p:cNvPicPr>
          <p:nvPr/>
        </p:nvPicPr>
        <p:blipFill>
          <a:blip r:embed="rId3"/>
          <a:srcRect r="-64"/>
          <a:stretch>
            <a:fillRect/>
          </a:stretch>
        </p:blipFill>
        <p:spPr>
          <a:xfrm>
            <a:off x="549275" y="3997325"/>
            <a:ext cx="5080000" cy="1845310"/>
          </a:xfrm>
          <a:prstGeom prst="rect">
            <a:avLst/>
          </a:prstGeom>
        </p:spPr>
      </p:pic>
      <p:pic>
        <p:nvPicPr>
          <p:cNvPr id="7" name="Picture 6" descr="20180305_13065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17920" y="2684780"/>
            <a:ext cx="5260975" cy="1155700"/>
          </a:xfrm>
          <a:prstGeom prst="rect">
            <a:avLst/>
          </a:prstGeom>
        </p:spPr>
      </p:pic>
      <p:pic>
        <p:nvPicPr>
          <p:cNvPr id="8" name="Picture 7" descr="20180305_13070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17920" y="3997325"/>
            <a:ext cx="5260975" cy="18719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SUTURE-TYING FORCEPS</a:t>
            </a:r>
          </a:p>
        </p:txBody>
      </p:sp>
      <p:pic>
        <p:nvPicPr>
          <p:cNvPr id="4" name="Picture 3" descr="20180305_1306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0600" y="1845945"/>
            <a:ext cx="7200265" cy="1588770"/>
          </a:xfrm>
          <a:prstGeom prst="rect">
            <a:avLst/>
          </a:prstGeom>
        </p:spPr>
      </p:pic>
      <p:pic>
        <p:nvPicPr>
          <p:cNvPr id="5" name="Picture 4" descr="20180305_1306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59965" y="3566160"/>
            <a:ext cx="7200900" cy="26758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46412"/>
          </a:xfrm>
        </p:spPr>
        <p:txBody>
          <a:bodyPr/>
          <a:lstStyle/>
          <a:p>
            <a:r>
              <a:rPr lang="en-IN" i="1" dirty="0"/>
              <a:t>Lens </a:t>
            </a:r>
            <a:r>
              <a:rPr lang="en-IN" i="1" dirty="0" err="1"/>
              <a:t>expressor</a:t>
            </a:r>
            <a:r>
              <a:rPr lang="en-IN" i="1" dirty="0"/>
              <a:t> (hook</a:t>
            </a:r>
            <a:r>
              <a:rPr lang="en-IN" i="1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433016"/>
            <a:ext cx="4937760" cy="47494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IN" b="1" i="1" dirty="0" smtClean="0"/>
              <a:t>It </a:t>
            </a:r>
            <a:r>
              <a:rPr lang="en-IN" b="1" i="1" dirty="0"/>
              <a:t>is a flat </a:t>
            </a:r>
            <a:r>
              <a:rPr lang="en-IN" b="1" i="1" dirty="0" smtClean="0"/>
              <a:t>metal </a:t>
            </a:r>
            <a:r>
              <a:rPr lang="en-IN" dirty="0" smtClean="0"/>
              <a:t>handle </a:t>
            </a:r>
            <a:r>
              <a:rPr lang="en-IN" dirty="0"/>
              <a:t>with a rounded curve at one end. Tip of </a:t>
            </a:r>
            <a:r>
              <a:rPr lang="en-IN" dirty="0" smtClean="0"/>
              <a:t>the curve </a:t>
            </a:r>
            <a:r>
              <a:rPr lang="en-IN" dirty="0"/>
              <a:t>is knobbed. The plane of the handle is at </a:t>
            </a:r>
            <a:r>
              <a:rPr lang="en-IN" dirty="0" smtClean="0"/>
              <a:t>right angle </a:t>
            </a:r>
            <a:r>
              <a:rPr lang="en-IN" dirty="0"/>
              <a:t>to the curvature of the hook. </a:t>
            </a:r>
            <a:endParaRPr lang="en-IN" dirty="0" smtClean="0"/>
          </a:p>
          <a:p>
            <a:pPr>
              <a:lnSpc>
                <a:spcPct val="110000"/>
              </a:lnSpc>
            </a:pPr>
            <a:r>
              <a:rPr lang="en-IN" b="1" i="1" dirty="0" smtClean="0"/>
              <a:t>Uses</a:t>
            </a:r>
            <a:r>
              <a:rPr lang="en-IN" b="1" i="1" dirty="0"/>
              <a:t>: (</a:t>
            </a:r>
            <a:r>
              <a:rPr lang="en-IN" b="1" i="1" dirty="0" err="1"/>
              <a:t>i</a:t>
            </a:r>
            <a:r>
              <a:rPr lang="en-IN" b="1" i="1" dirty="0"/>
              <a:t>) </a:t>
            </a:r>
            <a:r>
              <a:rPr lang="en-IN" b="1" i="1" dirty="0" smtClean="0"/>
              <a:t>To apply</a:t>
            </a:r>
            <a:r>
              <a:rPr lang="en-IN" b="1" i="1" dirty="0"/>
              <a:t> </a:t>
            </a:r>
            <a:r>
              <a:rPr lang="en-IN" dirty="0" smtClean="0"/>
              <a:t>pressure </a:t>
            </a:r>
            <a:r>
              <a:rPr lang="en-IN" dirty="0"/>
              <a:t>on the limbus at the 6 O'clock </a:t>
            </a:r>
            <a:r>
              <a:rPr lang="en-IN" dirty="0" smtClean="0"/>
              <a:t>position During the </a:t>
            </a:r>
            <a:r>
              <a:rPr lang="en-IN" dirty="0"/>
              <a:t>delivery of lens in </a:t>
            </a:r>
            <a:r>
              <a:rPr lang="en-IN" dirty="0" err="1"/>
              <a:t>intracapsular</a:t>
            </a:r>
            <a:r>
              <a:rPr lang="en-IN" dirty="0"/>
              <a:t> </a:t>
            </a:r>
            <a:r>
              <a:rPr lang="en-IN" dirty="0" smtClean="0"/>
              <a:t>cataract extraction</a:t>
            </a:r>
            <a:r>
              <a:rPr lang="en-IN" dirty="0"/>
              <a:t> </a:t>
            </a:r>
            <a:r>
              <a:rPr lang="en-IN" dirty="0" smtClean="0"/>
              <a:t>with </a:t>
            </a:r>
            <a:r>
              <a:rPr lang="en-IN" dirty="0"/>
              <a:t>Smith’s (tumbling) and capsule </a:t>
            </a:r>
            <a:r>
              <a:rPr lang="en-IN" dirty="0" smtClean="0"/>
              <a:t>forceps techniques</a:t>
            </a:r>
            <a:r>
              <a:rPr lang="en-IN" dirty="0"/>
              <a:t>. </a:t>
            </a:r>
            <a:endParaRPr lang="en-IN" dirty="0" smtClean="0"/>
          </a:p>
          <a:p>
            <a:pPr>
              <a:lnSpc>
                <a:spcPct val="110000"/>
              </a:lnSpc>
            </a:pPr>
            <a:r>
              <a:rPr lang="en-IN" dirty="0" smtClean="0"/>
              <a:t>(</a:t>
            </a:r>
            <a:r>
              <a:rPr lang="en-IN" dirty="0"/>
              <a:t>ii) To express the nucleus </a:t>
            </a:r>
            <a:r>
              <a:rPr lang="en-IN" dirty="0" smtClean="0"/>
              <a:t>in </a:t>
            </a:r>
            <a:r>
              <a:rPr lang="en-IN" dirty="0" err="1" smtClean="0"/>
              <a:t>extracapsular</a:t>
            </a:r>
            <a:r>
              <a:rPr lang="en-IN" dirty="0" smtClean="0"/>
              <a:t> </a:t>
            </a:r>
            <a:r>
              <a:rPr lang="en-IN" dirty="0"/>
              <a:t>cataract extraction. </a:t>
            </a:r>
            <a:endParaRPr lang="en-IN" dirty="0" smtClean="0"/>
          </a:p>
          <a:p>
            <a:pPr>
              <a:lnSpc>
                <a:spcPct val="110000"/>
              </a:lnSpc>
            </a:pPr>
            <a:r>
              <a:rPr lang="en-IN" dirty="0" smtClean="0"/>
              <a:t>(</a:t>
            </a:r>
            <a:r>
              <a:rPr lang="en-IN" dirty="0"/>
              <a:t>iii) It can also </a:t>
            </a:r>
            <a:r>
              <a:rPr lang="en-IN" dirty="0" smtClean="0"/>
              <a:t>be used </a:t>
            </a:r>
            <a:r>
              <a:rPr lang="en-IN" dirty="0"/>
              <a:t>as muscle hook if the latter is not available. </a:t>
            </a:r>
            <a:endParaRPr lang="en-IN" dirty="0" smtClean="0"/>
          </a:p>
          <a:p>
            <a:pPr>
              <a:lnSpc>
                <a:spcPct val="110000"/>
              </a:lnSpc>
            </a:pPr>
            <a:r>
              <a:rPr lang="en-IN" dirty="0" smtClean="0"/>
              <a:t>(iv) Also </a:t>
            </a:r>
            <a:r>
              <a:rPr lang="en-IN" dirty="0"/>
              <a:t>used along with wire </a:t>
            </a:r>
            <a:r>
              <a:rPr lang="en-IN" dirty="0" err="1"/>
              <a:t>vectis</a:t>
            </a:r>
            <a:r>
              <a:rPr lang="en-IN" dirty="0"/>
              <a:t> to extract out </a:t>
            </a:r>
            <a:r>
              <a:rPr lang="en-IN" dirty="0" smtClean="0"/>
              <a:t>the dislocated lens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IN"/>
          </a:p>
        </p:txBody>
      </p:sp>
      <p:pic>
        <p:nvPicPr>
          <p:cNvPr id="5" name="Picture 4" descr="20180305_13114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17920" y="2324735"/>
            <a:ext cx="5655310" cy="1188085"/>
          </a:xfrm>
          <a:prstGeom prst="rect">
            <a:avLst/>
          </a:prstGeom>
        </p:spPr>
      </p:pic>
      <p:pic>
        <p:nvPicPr>
          <p:cNvPr id="6" name="Picture 5" descr="20180305_13115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7920" y="3829685"/>
            <a:ext cx="5654675" cy="19062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 </a:t>
            </a:r>
            <a:r>
              <a:rPr lang="en-IN" dirty="0" err="1" smtClean="0"/>
              <a:t>wecker’s</a:t>
            </a:r>
            <a:r>
              <a:rPr lang="en-IN" dirty="0" smtClean="0"/>
              <a:t> scissors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b="1" i="1" dirty="0"/>
              <a:t>They are </a:t>
            </a:r>
            <a:r>
              <a:rPr lang="en-IN" b="1" i="1" dirty="0" smtClean="0"/>
              <a:t>fine </a:t>
            </a:r>
            <a:r>
              <a:rPr lang="en-IN" dirty="0" smtClean="0"/>
              <a:t>scissors </a:t>
            </a:r>
            <a:r>
              <a:rPr lang="en-IN" dirty="0"/>
              <a:t>with small blades directed at </a:t>
            </a:r>
            <a:r>
              <a:rPr lang="en-IN" dirty="0" smtClean="0"/>
              <a:t>right angles to the </a:t>
            </a:r>
            <a:r>
              <a:rPr lang="en-IN" dirty="0"/>
              <a:t>arms. The blades are kept apart, </a:t>
            </a:r>
            <a:r>
              <a:rPr lang="en-IN" dirty="0" smtClean="0"/>
              <a:t>making V-shape, by </a:t>
            </a:r>
            <a:r>
              <a:rPr lang="en-IN" dirty="0"/>
              <a:t>spring action.</a:t>
            </a:r>
          </a:p>
          <a:p>
            <a:r>
              <a:rPr lang="en-IN" b="1" i="1" dirty="0"/>
              <a:t>Uses: It is used to perform </a:t>
            </a:r>
            <a:r>
              <a:rPr lang="en-IN" b="1" i="1" dirty="0" err="1"/>
              <a:t>iridectomy</a:t>
            </a:r>
            <a:r>
              <a:rPr lang="en-IN" b="1" i="1" dirty="0"/>
              <a:t>,</a:t>
            </a:r>
          </a:p>
          <a:p>
            <a:r>
              <a:rPr lang="en-IN" dirty="0" err="1"/>
              <a:t>iridotomy</a:t>
            </a:r>
            <a:r>
              <a:rPr lang="en-IN" dirty="0"/>
              <a:t> and to cut the prolapsed formed</a:t>
            </a:r>
          </a:p>
          <a:p>
            <a:r>
              <a:rPr lang="en-IN" dirty="0" smtClean="0"/>
              <a:t>Vitreous and </a:t>
            </a:r>
            <a:r>
              <a:rPr lang="en-IN" dirty="0"/>
              <a:t>pupillary membrane.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6605" y="1983740"/>
            <a:ext cx="5815330" cy="448691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KELLY’S PUNCH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TO MAKE A CLEAN HOLE IN TRABECULECTOMY </a:t>
            </a:r>
          </a:p>
          <a:p>
            <a:r>
              <a:rPr lang="en-IN" dirty="0" smtClean="0"/>
              <a:t>WHICH ACTS AS THE INNER WINDOW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 descr="20180305_13075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4650" y="4168775"/>
            <a:ext cx="6383020" cy="1344295"/>
          </a:xfrm>
          <a:prstGeom prst="rect">
            <a:avLst/>
          </a:prstGeom>
        </p:spPr>
      </p:pic>
      <p:pic>
        <p:nvPicPr>
          <p:cNvPr id="6" name="Picture 5" descr="20180305_1308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0155" y="157480"/>
            <a:ext cx="3909060" cy="2442210"/>
          </a:xfrm>
          <a:prstGeom prst="rect">
            <a:avLst/>
          </a:prstGeom>
        </p:spPr>
      </p:pic>
      <p:pic>
        <p:nvPicPr>
          <p:cNvPr id="7" name="Picture 6" descr="20180305_1308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05955" y="2701290"/>
            <a:ext cx="4493260" cy="362394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/>
              <a:t>Hydrodissection cannula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0180305_1310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925" y="1986915"/>
            <a:ext cx="4755515" cy="356679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BP Handle</a:t>
            </a:r>
          </a:p>
        </p:txBody>
      </p:sp>
      <p:pic>
        <p:nvPicPr>
          <p:cNvPr id="4" name="Content Placeholder 3" descr="20180305_1311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1835" y="2017395"/>
            <a:ext cx="5363845" cy="4023360"/>
          </a:xfrm>
          <a:prstGeom prst="rect">
            <a:avLst/>
          </a:prstGeom>
        </p:spPr>
      </p:pic>
      <p:pic>
        <p:nvPicPr>
          <p:cNvPr id="5" name="Picture 4" descr="20180305_131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" y="2018030"/>
            <a:ext cx="5363210" cy="40227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Irrigating vectis</a:t>
            </a:r>
          </a:p>
        </p:txBody>
      </p:sp>
      <p:pic>
        <p:nvPicPr>
          <p:cNvPr id="4" name="Content Placeholder 3" descr="20180305_13092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240" y="1845945"/>
            <a:ext cx="5363845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WIRE </a:t>
            </a:r>
            <a:r>
              <a:rPr lang="en-IN" dirty="0" smtClean="0"/>
              <a:t>SPECULUM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i="1" dirty="0" smtClean="0"/>
              <a:t>Uses</a:t>
            </a:r>
            <a:r>
              <a:rPr lang="en-IN" b="1" i="1" dirty="0"/>
              <a:t>. Eye speculums are used to keep the </a:t>
            </a:r>
            <a:r>
              <a:rPr lang="en-IN" b="1" i="1" dirty="0" smtClean="0"/>
              <a:t>lids apart</a:t>
            </a:r>
            <a:endParaRPr lang="en-IN" b="1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/>
              <a:t>Any </a:t>
            </a:r>
            <a:r>
              <a:rPr lang="en-IN" dirty="0"/>
              <a:t>intraocular operation such as </a:t>
            </a:r>
            <a:r>
              <a:rPr lang="en-IN" dirty="0" smtClean="0"/>
              <a:t>cataract surgery and </a:t>
            </a:r>
            <a:r>
              <a:rPr lang="en-IN" dirty="0"/>
              <a:t>glaucoma surgery.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Any </a:t>
            </a:r>
            <a:r>
              <a:rPr lang="en-IN" dirty="0" err="1"/>
              <a:t>extraocular</a:t>
            </a:r>
            <a:r>
              <a:rPr lang="en-IN" dirty="0"/>
              <a:t> surgery e.g., squint </a:t>
            </a:r>
            <a:r>
              <a:rPr lang="en-IN" dirty="0" smtClean="0"/>
              <a:t>surgery, </a:t>
            </a:r>
            <a:r>
              <a:rPr lang="en-IN" dirty="0" err="1" smtClean="0"/>
              <a:t>pterygium</a:t>
            </a:r>
            <a:r>
              <a:rPr lang="en-IN" dirty="0" smtClean="0"/>
              <a:t> </a:t>
            </a:r>
            <a:r>
              <a:rPr lang="en-IN" dirty="0"/>
              <a:t>surgery.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err="1"/>
              <a:t>Enucleation</a:t>
            </a:r>
            <a:r>
              <a:rPr lang="en-IN" dirty="0"/>
              <a:t> and evisceration operation.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Removal of </a:t>
            </a:r>
            <a:r>
              <a:rPr lang="en-IN" dirty="0" err="1"/>
              <a:t>conjunctival</a:t>
            </a:r>
            <a:r>
              <a:rPr lang="en-IN" dirty="0"/>
              <a:t> and corneal </a:t>
            </a:r>
            <a:r>
              <a:rPr lang="en-IN" dirty="0" smtClean="0"/>
              <a:t>foreign bodies</a:t>
            </a:r>
            <a:r>
              <a:rPr lang="en-IN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Cauterization of corneal ulcer.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Examination of the eye in a patient </a:t>
            </a:r>
            <a:r>
              <a:rPr lang="en-IN" dirty="0" smtClean="0"/>
              <a:t>with </a:t>
            </a:r>
            <a:r>
              <a:rPr lang="en-IN" dirty="0" err="1" smtClean="0"/>
              <a:t>blepharospasm</a:t>
            </a:r>
            <a:r>
              <a:rPr lang="en-IN" dirty="0"/>
              <a:t>.</a:t>
            </a:r>
          </a:p>
        </p:txBody>
      </p:sp>
      <p:pic>
        <p:nvPicPr>
          <p:cNvPr id="2" name="Picture 1" descr="20180305_13030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35675" y="436245"/>
            <a:ext cx="3549650" cy="2550795"/>
          </a:xfrm>
          <a:prstGeom prst="rect">
            <a:avLst/>
          </a:prstGeom>
        </p:spPr>
      </p:pic>
      <p:pic>
        <p:nvPicPr>
          <p:cNvPr id="3" name="Picture 2" descr="20180305_13030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35040" y="3400425"/>
            <a:ext cx="3550285" cy="2592070"/>
          </a:xfrm>
          <a:prstGeom prst="rect">
            <a:avLst/>
          </a:prstGeom>
        </p:spPr>
      </p:pic>
      <p:pic>
        <p:nvPicPr>
          <p:cNvPr id="7" name="Content Placeholder 6" descr="20180305_130957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 rot="5400000">
            <a:off x="9032875" y="1928495"/>
            <a:ext cx="3654425" cy="2290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SUPERIOR </a:t>
            </a:r>
            <a:r>
              <a:rPr lang="en-IN" dirty="0" smtClean="0"/>
              <a:t>RECTUS HOLDING </a:t>
            </a:r>
            <a:r>
              <a:rPr lang="en-IN" dirty="0"/>
              <a:t>FORCEPS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S-shaped double curve near the tip.</a:t>
            </a:r>
          </a:p>
          <a:p>
            <a:r>
              <a:rPr lang="en-IN" dirty="0"/>
              <a:t>TOOTHED FORCEPS</a:t>
            </a:r>
          </a:p>
          <a:p>
            <a:r>
              <a:rPr lang="en-IN" b="1" i="1" dirty="0"/>
              <a:t>Uses:</a:t>
            </a:r>
          </a:p>
          <a:p>
            <a:r>
              <a:rPr lang="en-IN" dirty="0"/>
              <a:t>• hold the superior rectus muscle while</a:t>
            </a:r>
          </a:p>
          <a:p>
            <a:r>
              <a:rPr lang="en-IN" dirty="0"/>
              <a:t>passing a bridle suture under it;</a:t>
            </a:r>
          </a:p>
          <a:p>
            <a:r>
              <a:rPr lang="en-IN" dirty="0"/>
              <a:t>• to stabilize the eyeball during any</a:t>
            </a:r>
          </a:p>
          <a:p>
            <a:r>
              <a:rPr lang="en-IN" dirty="0"/>
              <a:t>operation such as cataract surgery,</a:t>
            </a:r>
          </a:p>
          <a:p>
            <a:r>
              <a:rPr lang="en-IN" dirty="0"/>
              <a:t>glaucoma surgery, corneal surgery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20180305_1304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78145" y="2054225"/>
            <a:ext cx="6255385" cy="1527810"/>
          </a:xfrm>
          <a:prstGeom prst="rect">
            <a:avLst/>
          </a:prstGeom>
        </p:spPr>
      </p:pic>
      <p:pic>
        <p:nvPicPr>
          <p:cNvPr id="6" name="Picture 5" descr="20180305_13043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78145" y="3782060"/>
            <a:ext cx="6254750" cy="23380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LIMS FORCEPS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 </a:t>
            </a:r>
            <a:r>
              <a:rPr lang="en-IN" dirty="0" smtClean="0"/>
              <a:t>to hold conjunctiva , cornea, or any structure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/>
              <a:t>Single  tooth with a 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/>
              <a:t>Angulated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20180305_1305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8450" y="2355850"/>
            <a:ext cx="7722235" cy="1468755"/>
          </a:xfrm>
          <a:prstGeom prst="rect">
            <a:avLst/>
          </a:prstGeom>
        </p:spPr>
      </p:pic>
      <p:pic>
        <p:nvPicPr>
          <p:cNvPr id="6" name="Picture 5" descr="20180305_1305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08450" y="3949065"/>
            <a:ext cx="7722235" cy="2329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CONJUNCTIVAL SCISSORS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To cut the conjunctiva to make flap for SICS</a:t>
            </a:r>
          </a:p>
          <a:p>
            <a:r>
              <a:rPr lang="en-IN" dirty="0" smtClean="0"/>
              <a:t>For other cutting purposes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20180305_13035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22165" y="4331970"/>
            <a:ext cx="7419975" cy="2124710"/>
          </a:xfrm>
          <a:prstGeom prst="rect">
            <a:avLst/>
          </a:prstGeom>
        </p:spPr>
      </p:pic>
      <p:pic>
        <p:nvPicPr>
          <p:cNvPr id="4" name="Picture 3" descr="20180305_13035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27800" y="1737360"/>
            <a:ext cx="5514340" cy="24307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CRESCENT BLADE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blunt-tipped, bevel up knife having </a:t>
            </a:r>
            <a:r>
              <a:rPr lang="en-IN" dirty="0" err="1"/>
              <a:t>cutsplitting</a:t>
            </a:r>
            <a:endParaRPr lang="en-IN" dirty="0"/>
          </a:p>
          <a:p>
            <a:r>
              <a:rPr lang="en-IN" dirty="0"/>
              <a:t>action at the tip and both the sides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USES:</a:t>
            </a:r>
          </a:p>
          <a:p>
            <a:r>
              <a:rPr lang="en-IN" dirty="0"/>
              <a:t>It is used to make tunnel incision in the sclera</a:t>
            </a:r>
          </a:p>
          <a:p>
            <a:r>
              <a:rPr lang="en-IN" dirty="0"/>
              <a:t>and cornea for phacoemulsification, manual</a:t>
            </a:r>
          </a:p>
          <a:p>
            <a:r>
              <a:rPr lang="en-IN" dirty="0"/>
              <a:t>small incision cataract surgery (SICS), and</a:t>
            </a:r>
          </a:p>
          <a:p>
            <a:r>
              <a:rPr lang="en-IN" dirty="0" err="1"/>
              <a:t>sutureless</a:t>
            </a:r>
            <a:r>
              <a:rPr lang="en-IN" dirty="0"/>
              <a:t> </a:t>
            </a:r>
            <a:r>
              <a:rPr lang="en-IN" dirty="0" err="1"/>
              <a:t>trabeculectomy</a:t>
            </a:r>
            <a:r>
              <a:rPr lang="en-IN" dirty="0"/>
              <a:t>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95465" y="640080"/>
            <a:ext cx="4939030" cy="1555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670" y="2865755"/>
            <a:ext cx="4949825" cy="3286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SIDE PORT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straight knife with a sharp pointed tip and</a:t>
            </a:r>
          </a:p>
          <a:p>
            <a:r>
              <a:rPr lang="en-IN" dirty="0"/>
              <a:t>cutting on one side.</a:t>
            </a:r>
          </a:p>
          <a:p>
            <a:r>
              <a:rPr lang="en-IN" b="1" i="1" dirty="0"/>
              <a:t>Uses.</a:t>
            </a:r>
          </a:p>
          <a:p>
            <a:r>
              <a:rPr lang="en-IN" dirty="0"/>
              <a:t>It is used to make a small </a:t>
            </a:r>
            <a:r>
              <a:rPr lang="en-IN" dirty="0" err="1"/>
              <a:t>valvular</a:t>
            </a:r>
            <a:r>
              <a:rPr lang="en-IN" dirty="0"/>
              <a:t> clear</a:t>
            </a:r>
          </a:p>
          <a:p>
            <a:r>
              <a:rPr lang="en-IN" dirty="0"/>
              <a:t>corneal incision (commonly called as </a:t>
            </a:r>
            <a:r>
              <a:rPr lang="en-IN" i="1" dirty="0"/>
              <a:t>side</a:t>
            </a:r>
          </a:p>
          <a:p>
            <a:r>
              <a:rPr lang="en-IN" i="1" dirty="0"/>
              <a:t>port incision) in phacoemulsification and</a:t>
            </a:r>
          </a:p>
          <a:p>
            <a:r>
              <a:rPr lang="en-IN" i="1" dirty="0"/>
              <a:t>other </a:t>
            </a:r>
            <a:r>
              <a:rPr lang="en-IN" dirty="0"/>
              <a:t>intraocular surgeries including pars</a:t>
            </a:r>
          </a:p>
          <a:p>
            <a:r>
              <a:rPr lang="en-IN" dirty="0" err="1"/>
              <a:t>plana</a:t>
            </a:r>
            <a:r>
              <a:rPr lang="en-IN" dirty="0"/>
              <a:t> </a:t>
            </a:r>
            <a:r>
              <a:rPr lang="en-IN" dirty="0" err="1"/>
              <a:t>vitrectomy</a:t>
            </a:r>
            <a:r>
              <a:rPr lang="en-IN" dirty="0"/>
              <a:t>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6855" y="286385"/>
            <a:ext cx="4913630" cy="2555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780" y="2973705"/>
            <a:ext cx="5006340" cy="31451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945" y="2325370"/>
            <a:ext cx="4193540" cy="3064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VISCOELASTICS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" y="1845945"/>
            <a:ext cx="3159760" cy="402336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95490" y="2581910"/>
            <a:ext cx="4937760" cy="2962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</TotalTime>
  <Words>879</Words>
  <Application>Microsoft Office PowerPoint</Application>
  <PresentationFormat>Widescreen</PresentationFormat>
  <Paragraphs>136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Calibri</vt:lpstr>
      <vt:lpstr>Wingdings</vt:lpstr>
      <vt:lpstr>Retrospect</vt:lpstr>
      <vt:lpstr>CATARACT AND GLAUCOMA INSTRUMENTS</vt:lpstr>
      <vt:lpstr>CATARACT</vt:lpstr>
      <vt:lpstr>WIRE SPECULUM</vt:lpstr>
      <vt:lpstr>SUPERIOR RECTUS HOLDING FORCEPS</vt:lpstr>
      <vt:lpstr>LIMS FORCEPS</vt:lpstr>
      <vt:lpstr>CONJUNCTIVAL SCISSORS</vt:lpstr>
      <vt:lpstr>CRESCENT BLADE</vt:lpstr>
      <vt:lpstr>SIDE PORT</vt:lpstr>
      <vt:lpstr>VISCOELASTICS</vt:lpstr>
      <vt:lpstr>CYSTITOME</vt:lpstr>
      <vt:lpstr>KERATOME</vt:lpstr>
      <vt:lpstr>IOL DIALER</vt:lpstr>
      <vt:lpstr>WIRE VECTIS</vt:lpstr>
      <vt:lpstr>SYMCOE CANNULA</vt:lpstr>
      <vt:lpstr>Kelman-McPherson forceps</vt:lpstr>
      <vt:lpstr>CHOPPER</vt:lpstr>
      <vt:lpstr>CASTROVIEJO CALLIPER</vt:lpstr>
      <vt:lpstr>Cornea scleral forceps</vt:lpstr>
      <vt:lpstr>CAPSULORHEXIS FORCEPS</vt:lpstr>
      <vt:lpstr>Corneal scissors or section enlarging scissors</vt:lpstr>
      <vt:lpstr>IRIS REPOSITOR</vt:lpstr>
      <vt:lpstr>NEEDLE HOLDING FORCEPS</vt:lpstr>
      <vt:lpstr>SUTURE-TYING FORCEPS</vt:lpstr>
      <vt:lpstr>Lens expressor (hook)</vt:lpstr>
      <vt:lpstr>De wecker’s scissors</vt:lpstr>
      <vt:lpstr>KELLY’S PUNCH</vt:lpstr>
      <vt:lpstr>Hydrodissection cannula</vt:lpstr>
      <vt:lpstr>BP Handle</vt:lpstr>
      <vt:lpstr>Irrigating vectis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CATARACT AND GLAUCOMA INSTRUMENTS</dc:title>
  <dc:creator>AIIMSR</dc:creator>
  <cp:lastModifiedBy>OPHTHALMOLOGY</cp:lastModifiedBy>
  <cp:revision>20</cp:revision>
  <dcterms:created xsi:type="dcterms:W3CDTF">2018-03-05T06:04:00Z</dcterms:created>
  <dcterms:modified xsi:type="dcterms:W3CDTF">2018-09-28T06:14:23Z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1033-10.2.0.5996</vt:lpwstr>
  </property>
</Properties>
</file>