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3"/>
  </p:notesMasterIdLst>
  <p:sldIdLst>
    <p:sldId id="256" r:id="rId7"/>
    <p:sldId id="257" r:id="rId8"/>
    <p:sldId id="258" r:id="rId9"/>
    <p:sldId id="259" r:id="rId10"/>
    <p:sldId id="260" r:id="rId11"/>
    <p:sldId id="261" r:id="rId12"/>
    <p:sldId id="29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A9C38-C012-40AC-9264-05D37CCD1F11}" type="datetimeFigureOut">
              <a:rPr lang="en-IN" smtClean="0"/>
              <a:t>24-09-2018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EBB0C-A193-4902-9675-934FD51B429B}" type="slidenum">
              <a:rPr lang="en-IN" smtClean="0"/>
              <a:t>‹#›</a:t>
            </a:fld>
            <a:endParaRPr lang="en-IN"/>
          </a:p>
        </p:txBody>
      </p:sp>
    </p:spTree>
    <p:extLst>
      <p:ext uri="{BB962C8B-B14F-4D97-AF65-F5344CB8AC3E}">
        <p14:creationId xmlns:p14="http://schemas.microsoft.com/office/powerpoint/2010/main" val="332447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fld id="{BC568C25-EC82-475A-A0D7-9006BF059266}" type="slidenum">
              <a:rPr lang="en-GB">
                <a:solidFill>
                  <a:prstClr val="black"/>
                </a:solidFill>
                <a:latin typeface="Calibri" pitchFamily="34" charset="0"/>
              </a:rPr>
              <a:pPr/>
              <a:t>32</a:t>
            </a:fld>
            <a:endParaRPr lang="en-GB">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CF6BD1-F983-4B21-B0EA-BD85F948DB2B}"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960AB-65F7-4951-9516-0F37659DF6E4}"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62F59-44DB-436E-B704-2ABE3781DDD3}"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7330F2EB-BCAD-41A2-9B39-FFA7E268423E}" type="datetime1">
              <a:rPr lang="en-US" smtClean="0">
                <a:solidFill>
                  <a:srgbClr val="C0504D"/>
                </a:solidFill>
              </a:rPr>
              <a:t>9/24/2018</a:t>
            </a:fld>
            <a:endParaRPr lang="en-US">
              <a:solidFill>
                <a:srgbClr val="C0504D"/>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4710D64B-3B16-4564-83E1-293EA8D2FBC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199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accent6">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24CF9641-83B5-41A6-9E1C-40F1E2BBB7A3}"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6B19E06A-FADE-4260-B087-5A958A827B87}" type="slidenum">
              <a:rPr lang="en-US"/>
              <a:pPr/>
              <a:t>‹#›</a:t>
            </a:fld>
            <a:endParaRPr lang="en-US"/>
          </a:p>
        </p:txBody>
      </p:sp>
    </p:spTree>
    <p:extLst>
      <p:ext uri="{BB962C8B-B14F-4D97-AF65-F5344CB8AC3E}">
        <p14:creationId xmlns:p14="http://schemas.microsoft.com/office/powerpoint/2010/main" val="171086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98075E20-5413-4E99-B0E2-4E192F3AD7C9}"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8D81E7FD-78BA-4185-BE95-1F227D31299D}" type="slidenum">
              <a:rPr lang="en-US"/>
              <a:pPr/>
              <a:t>‹#›</a:t>
            </a:fld>
            <a:endParaRPr lang="en-US"/>
          </a:p>
        </p:txBody>
      </p:sp>
    </p:spTree>
    <p:extLst>
      <p:ext uri="{BB962C8B-B14F-4D97-AF65-F5344CB8AC3E}">
        <p14:creationId xmlns:p14="http://schemas.microsoft.com/office/powerpoint/2010/main" val="3114435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CEDC580-27F8-4F4A-9627-4695DFB34CB0}"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907441A-3BBF-48B7-B9D7-8E4F91D2F29E}" type="slidenum">
              <a:rPr lang="en-US"/>
              <a:pPr/>
              <a:t>‹#›</a:t>
            </a:fld>
            <a:endParaRPr lang="en-US"/>
          </a:p>
        </p:txBody>
      </p:sp>
    </p:spTree>
    <p:extLst>
      <p:ext uri="{BB962C8B-B14F-4D97-AF65-F5344CB8AC3E}">
        <p14:creationId xmlns:p14="http://schemas.microsoft.com/office/powerpoint/2010/main" val="332801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57F0DD0-35A6-4433-ADC3-8514B5169C62}" type="datetime1">
              <a:rPr lang="en-US" smtClean="0">
                <a:solidFill>
                  <a:srgbClr val="C0504D"/>
                </a:solidFill>
              </a:rPr>
              <a:t>9/24/2018</a:t>
            </a:fld>
            <a:endParaRPr lang="en-US">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22F21BA7-0FC0-44F5-8956-A9856D63E5F5}" type="slidenum">
              <a:rPr lang="en-US"/>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71633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318E293-DB35-4CFB-ADB3-B3C3129D02D7}" type="datetime1">
              <a:rPr lang="en-US" smtClean="0">
                <a:solidFill>
                  <a:srgbClr val="C0504D"/>
                </a:solidFill>
              </a:rPr>
              <a:t>9/24/2018</a:t>
            </a:fld>
            <a:endParaRPr lang="en-US">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868E0C7D-4EF8-4326-9460-BC9A87407058}" type="slidenum">
              <a:rPr lang="en-US"/>
              <a:pPr/>
              <a:t>‹#›</a:t>
            </a:fld>
            <a:endParaRPr lang="en-US"/>
          </a:p>
        </p:txBody>
      </p:sp>
    </p:spTree>
    <p:extLst>
      <p:ext uri="{BB962C8B-B14F-4D97-AF65-F5344CB8AC3E}">
        <p14:creationId xmlns:p14="http://schemas.microsoft.com/office/powerpoint/2010/main" val="107407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4FF9BB0-2F08-4FE0-9DF1-3027F9170543}"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6246BF65-C882-471A-84D4-30CE7157B2C2}" type="slidenum">
              <a:rPr lang="en-US"/>
              <a:pPr/>
              <a:t>‹#›</a:t>
            </a:fld>
            <a:endParaRPr lang="en-US"/>
          </a:p>
        </p:txBody>
      </p:sp>
    </p:spTree>
    <p:extLst>
      <p:ext uri="{BB962C8B-B14F-4D97-AF65-F5344CB8AC3E}">
        <p14:creationId xmlns:p14="http://schemas.microsoft.com/office/powerpoint/2010/main" val="3497724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D3B85B2-29FE-4BD2-A3E2-59CCD52B3783}"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E9665AB-19EE-44B1-8998-11F304BB3F3D}" type="slidenum">
              <a:rPr lang="en-US"/>
              <a:pPr/>
              <a:t>‹#›</a:t>
            </a:fld>
            <a:endParaRPr lang="en-US"/>
          </a:p>
        </p:txBody>
      </p:sp>
    </p:spTree>
    <p:extLst>
      <p:ext uri="{BB962C8B-B14F-4D97-AF65-F5344CB8AC3E}">
        <p14:creationId xmlns:p14="http://schemas.microsoft.com/office/powerpoint/2010/main" val="422664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88AEB-B778-4DF3-BA04-3E54A1EA1E6D}"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A6AE86E-684B-467A-9A6C-8ACD931C90C2}"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E659531-98FA-409B-8B20-FC5EED0AF39D}" type="slidenum">
              <a:rPr lang="en-US"/>
              <a:pPr/>
              <a:t>‹#›</a:t>
            </a:fld>
            <a:endParaRPr lang="en-US"/>
          </a:p>
        </p:txBody>
      </p:sp>
    </p:spTree>
    <p:extLst>
      <p:ext uri="{BB962C8B-B14F-4D97-AF65-F5344CB8AC3E}">
        <p14:creationId xmlns:p14="http://schemas.microsoft.com/office/powerpoint/2010/main" val="2865500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DA248C-A091-41C3-867D-2CFFB859CC71}"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9063F1D-0BA2-491D-88CE-19142C841AA9}" type="slidenum">
              <a:rPr lang="en-US"/>
              <a:pPr/>
              <a:t>‹#›</a:t>
            </a:fld>
            <a:endParaRPr lang="en-US"/>
          </a:p>
        </p:txBody>
      </p:sp>
    </p:spTree>
    <p:extLst>
      <p:ext uri="{BB962C8B-B14F-4D97-AF65-F5344CB8AC3E}">
        <p14:creationId xmlns:p14="http://schemas.microsoft.com/office/powerpoint/2010/main" val="151149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53CF547-252B-4C93-B0FD-D08C8CBFF47F}"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F4CC36F9-8880-43FC-A580-1B09D2D285DA}" type="slidenum">
              <a:rPr lang="en-US"/>
              <a:pPr/>
              <a:t>‹#›</a:t>
            </a:fld>
            <a:endParaRPr lang="en-US"/>
          </a:p>
        </p:txBody>
      </p:sp>
    </p:spTree>
    <p:extLst>
      <p:ext uri="{BB962C8B-B14F-4D97-AF65-F5344CB8AC3E}">
        <p14:creationId xmlns:p14="http://schemas.microsoft.com/office/powerpoint/2010/main" val="2386255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8B93302A-F40E-412A-8E8D-87713D6C4E41}" type="datetime1">
              <a:rPr lang="en-US" smtClean="0">
                <a:solidFill>
                  <a:srgbClr val="C0504D"/>
                </a:solidFill>
              </a:rPr>
              <a:t>9/24/2018</a:t>
            </a:fld>
            <a:endParaRPr lang="en-US">
              <a:solidFill>
                <a:srgbClr val="C0504D"/>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4710D64B-3B16-4564-83E1-293EA8D2FBC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728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accent6">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CCCF9FB9-6BD8-471C-B1A9-FDCC033CA37A}"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6B19E06A-FADE-4260-B087-5A958A827B87}" type="slidenum">
              <a:rPr lang="en-US"/>
              <a:pPr/>
              <a:t>‹#›</a:t>
            </a:fld>
            <a:endParaRPr lang="en-US"/>
          </a:p>
        </p:txBody>
      </p:sp>
    </p:spTree>
    <p:extLst>
      <p:ext uri="{BB962C8B-B14F-4D97-AF65-F5344CB8AC3E}">
        <p14:creationId xmlns:p14="http://schemas.microsoft.com/office/powerpoint/2010/main" val="99063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F97D2F8-742B-4509-AADD-B10AA5C148D9}"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8D81E7FD-78BA-4185-BE95-1F227D31299D}" type="slidenum">
              <a:rPr lang="en-US"/>
              <a:pPr/>
              <a:t>‹#›</a:t>
            </a:fld>
            <a:endParaRPr lang="en-US"/>
          </a:p>
        </p:txBody>
      </p:sp>
    </p:spTree>
    <p:extLst>
      <p:ext uri="{BB962C8B-B14F-4D97-AF65-F5344CB8AC3E}">
        <p14:creationId xmlns:p14="http://schemas.microsoft.com/office/powerpoint/2010/main" val="648077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F541E0B-56E1-416E-8B21-56806198CB6A}"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907441A-3BBF-48B7-B9D7-8E4F91D2F29E}" type="slidenum">
              <a:rPr lang="en-US"/>
              <a:pPr/>
              <a:t>‹#›</a:t>
            </a:fld>
            <a:endParaRPr lang="en-US"/>
          </a:p>
        </p:txBody>
      </p:sp>
    </p:spTree>
    <p:extLst>
      <p:ext uri="{BB962C8B-B14F-4D97-AF65-F5344CB8AC3E}">
        <p14:creationId xmlns:p14="http://schemas.microsoft.com/office/powerpoint/2010/main" val="221284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4F94F4A-3EE9-46E6-B214-99F7B4741B4B}" type="datetime1">
              <a:rPr lang="en-US" smtClean="0">
                <a:solidFill>
                  <a:srgbClr val="C0504D"/>
                </a:solidFill>
              </a:rPr>
              <a:t>9/24/2018</a:t>
            </a:fld>
            <a:endParaRPr lang="en-US">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22F21BA7-0FC0-44F5-8956-A9856D63E5F5}" type="slidenum">
              <a:rPr lang="en-US"/>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407671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5D2294D-67E6-4F7F-BE40-54D200BE267B}" type="datetime1">
              <a:rPr lang="en-US" smtClean="0">
                <a:solidFill>
                  <a:srgbClr val="C0504D"/>
                </a:solidFill>
              </a:rPr>
              <a:t>9/24/2018</a:t>
            </a:fld>
            <a:endParaRPr lang="en-US">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868E0C7D-4EF8-4326-9460-BC9A87407058}" type="slidenum">
              <a:rPr lang="en-US"/>
              <a:pPr/>
              <a:t>‹#›</a:t>
            </a:fld>
            <a:endParaRPr lang="en-US"/>
          </a:p>
        </p:txBody>
      </p:sp>
    </p:spTree>
    <p:extLst>
      <p:ext uri="{BB962C8B-B14F-4D97-AF65-F5344CB8AC3E}">
        <p14:creationId xmlns:p14="http://schemas.microsoft.com/office/powerpoint/2010/main" val="40201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1795025-B1E3-4179-BE37-D7970A3962B0}"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6246BF65-C882-471A-84D4-30CE7157B2C2}" type="slidenum">
              <a:rPr lang="en-US"/>
              <a:pPr/>
              <a:t>‹#›</a:t>
            </a:fld>
            <a:endParaRPr lang="en-US"/>
          </a:p>
        </p:txBody>
      </p:sp>
    </p:spTree>
    <p:extLst>
      <p:ext uri="{BB962C8B-B14F-4D97-AF65-F5344CB8AC3E}">
        <p14:creationId xmlns:p14="http://schemas.microsoft.com/office/powerpoint/2010/main" val="260335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25F39-E42E-4610-A522-F3C54736AB53}"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016CC7C-CE9E-460E-AFB3-89CE3A2CCFE9}"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E9665AB-19EE-44B1-8998-11F304BB3F3D}" type="slidenum">
              <a:rPr lang="en-US"/>
              <a:pPr/>
              <a:t>‹#›</a:t>
            </a:fld>
            <a:endParaRPr lang="en-US"/>
          </a:p>
        </p:txBody>
      </p:sp>
    </p:spTree>
    <p:extLst>
      <p:ext uri="{BB962C8B-B14F-4D97-AF65-F5344CB8AC3E}">
        <p14:creationId xmlns:p14="http://schemas.microsoft.com/office/powerpoint/2010/main" val="4194679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587D050-32D5-4013-A19E-4BB5D44AE7CE}"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E659531-98FA-409B-8B20-FC5EED0AF39D}" type="slidenum">
              <a:rPr lang="en-US"/>
              <a:pPr/>
              <a:t>‹#›</a:t>
            </a:fld>
            <a:endParaRPr lang="en-US"/>
          </a:p>
        </p:txBody>
      </p:sp>
    </p:spTree>
    <p:extLst>
      <p:ext uri="{BB962C8B-B14F-4D97-AF65-F5344CB8AC3E}">
        <p14:creationId xmlns:p14="http://schemas.microsoft.com/office/powerpoint/2010/main" val="1621518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EDF371-D7BA-47A5-910D-9BB5774B6B30}"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9063F1D-0BA2-491D-88CE-19142C841AA9}" type="slidenum">
              <a:rPr lang="en-US"/>
              <a:pPr/>
              <a:t>‹#›</a:t>
            </a:fld>
            <a:endParaRPr lang="en-US"/>
          </a:p>
        </p:txBody>
      </p:sp>
    </p:spTree>
    <p:extLst>
      <p:ext uri="{BB962C8B-B14F-4D97-AF65-F5344CB8AC3E}">
        <p14:creationId xmlns:p14="http://schemas.microsoft.com/office/powerpoint/2010/main" val="4111991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1734D0-FAE5-4A80-8615-87D6C15150B1}"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F4CC36F9-8880-43FC-A580-1B09D2D285DA}" type="slidenum">
              <a:rPr lang="en-US"/>
              <a:pPr/>
              <a:t>‹#›</a:t>
            </a:fld>
            <a:endParaRPr lang="en-US"/>
          </a:p>
        </p:txBody>
      </p:sp>
    </p:spTree>
    <p:extLst>
      <p:ext uri="{BB962C8B-B14F-4D97-AF65-F5344CB8AC3E}">
        <p14:creationId xmlns:p14="http://schemas.microsoft.com/office/powerpoint/2010/main" val="12585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3236683A-4250-470F-9D7F-2244CF5DAEDE}" type="datetime1">
              <a:rPr lang="en-US" smtClean="0">
                <a:solidFill>
                  <a:srgbClr val="C0504D"/>
                </a:solidFill>
              </a:rPr>
              <a:t>9/24/2018</a:t>
            </a:fld>
            <a:endParaRPr lang="en-US">
              <a:solidFill>
                <a:srgbClr val="C0504D"/>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4710D64B-3B16-4564-83E1-293EA8D2FBC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797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accent6">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D1AD7945-5285-4EA4-BEF7-46F804F1FE30}"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6B19E06A-FADE-4260-B087-5A958A827B87}" type="slidenum">
              <a:rPr lang="en-US"/>
              <a:pPr/>
              <a:t>‹#›</a:t>
            </a:fld>
            <a:endParaRPr lang="en-US"/>
          </a:p>
        </p:txBody>
      </p:sp>
    </p:spTree>
    <p:extLst>
      <p:ext uri="{BB962C8B-B14F-4D97-AF65-F5344CB8AC3E}">
        <p14:creationId xmlns:p14="http://schemas.microsoft.com/office/powerpoint/2010/main" val="2272553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61AB9282-1065-482D-A503-CF455ED00595}"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8D81E7FD-78BA-4185-BE95-1F227D31299D}" type="slidenum">
              <a:rPr lang="en-US"/>
              <a:pPr/>
              <a:t>‹#›</a:t>
            </a:fld>
            <a:endParaRPr lang="en-US"/>
          </a:p>
        </p:txBody>
      </p:sp>
    </p:spTree>
    <p:extLst>
      <p:ext uri="{BB962C8B-B14F-4D97-AF65-F5344CB8AC3E}">
        <p14:creationId xmlns:p14="http://schemas.microsoft.com/office/powerpoint/2010/main" val="311980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E5A32CC-CD12-440A-A046-070B4D573013}"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907441A-3BBF-48B7-B9D7-8E4F91D2F29E}" type="slidenum">
              <a:rPr lang="en-US"/>
              <a:pPr/>
              <a:t>‹#›</a:t>
            </a:fld>
            <a:endParaRPr lang="en-US"/>
          </a:p>
        </p:txBody>
      </p:sp>
    </p:spTree>
    <p:extLst>
      <p:ext uri="{BB962C8B-B14F-4D97-AF65-F5344CB8AC3E}">
        <p14:creationId xmlns:p14="http://schemas.microsoft.com/office/powerpoint/2010/main" val="3330088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D939B329-EDFD-41D6-9C31-CA4BA24E2DAB}" type="datetime1">
              <a:rPr lang="en-US" smtClean="0">
                <a:solidFill>
                  <a:srgbClr val="C0504D"/>
                </a:solidFill>
              </a:rPr>
              <a:t>9/24/2018</a:t>
            </a:fld>
            <a:endParaRPr lang="en-US">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22F21BA7-0FC0-44F5-8956-A9856D63E5F5}" type="slidenum">
              <a:rPr lang="en-US"/>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629610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B347E40-B337-4061-8A42-F5B9A9ED1989}" type="datetime1">
              <a:rPr lang="en-US" smtClean="0">
                <a:solidFill>
                  <a:srgbClr val="C0504D"/>
                </a:solidFill>
              </a:rPr>
              <a:t>9/24/2018</a:t>
            </a:fld>
            <a:endParaRPr lang="en-US">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868E0C7D-4EF8-4326-9460-BC9A87407058}" type="slidenum">
              <a:rPr lang="en-US"/>
              <a:pPr/>
              <a:t>‹#›</a:t>
            </a:fld>
            <a:endParaRPr lang="en-US"/>
          </a:p>
        </p:txBody>
      </p:sp>
    </p:spTree>
    <p:extLst>
      <p:ext uri="{BB962C8B-B14F-4D97-AF65-F5344CB8AC3E}">
        <p14:creationId xmlns:p14="http://schemas.microsoft.com/office/powerpoint/2010/main" val="412697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E703A-196F-40FB-9715-7887057F8E62}"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F0BBE4F-CF93-440C-913B-ADB488F8C9E9}"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6246BF65-C882-471A-84D4-30CE7157B2C2}" type="slidenum">
              <a:rPr lang="en-US"/>
              <a:pPr/>
              <a:t>‹#›</a:t>
            </a:fld>
            <a:endParaRPr lang="en-US"/>
          </a:p>
        </p:txBody>
      </p:sp>
    </p:spTree>
    <p:extLst>
      <p:ext uri="{BB962C8B-B14F-4D97-AF65-F5344CB8AC3E}">
        <p14:creationId xmlns:p14="http://schemas.microsoft.com/office/powerpoint/2010/main" val="3226656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C857679-6AAF-4A8F-BC06-173F8B2644A4}"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E9665AB-19EE-44B1-8998-11F304BB3F3D}" type="slidenum">
              <a:rPr lang="en-US"/>
              <a:pPr/>
              <a:t>‹#›</a:t>
            </a:fld>
            <a:endParaRPr lang="en-US"/>
          </a:p>
        </p:txBody>
      </p:sp>
    </p:spTree>
    <p:extLst>
      <p:ext uri="{BB962C8B-B14F-4D97-AF65-F5344CB8AC3E}">
        <p14:creationId xmlns:p14="http://schemas.microsoft.com/office/powerpoint/2010/main" val="2507485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5E67128-EAA0-43C9-A984-3599B5853920}"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E659531-98FA-409B-8B20-FC5EED0AF39D}" type="slidenum">
              <a:rPr lang="en-US"/>
              <a:pPr/>
              <a:t>‹#›</a:t>
            </a:fld>
            <a:endParaRPr lang="en-US"/>
          </a:p>
        </p:txBody>
      </p:sp>
    </p:spTree>
    <p:extLst>
      <p:ext uri="{BB962C8B-B14F-4D97-AF65-F5344CB8AC3E}">
        <p14:creationId xmlns:p14="http://schemas.microsoft.com/office/powerpoint/2010/main" val="3109220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537D0F-194D-48DD-9C4E-78DEECC6A331}"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9063F1D-0BA2-491D-88CE-19142C841AA9}" type="slidenum">
              <a:rPr lang="en-US"/>
              <a:pPr/>
              <a:t>‹#›</a:t>
            </a:fld>
            <a:endParaRPr lang="en-US"/>
          </a:p>
        </p:txBody>
      </p:sp>
    </p:spTree>
    <p:extLst>
      <p:ext uri="{BB962C8B-B14F-4D97-AF65-F5344CB8AC3E}">
        <p14:creationId xmlns:p14="http://schemas.microsoft.com/office/powerpoint/2010/main" val="2400867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9008C-7C4D-426A-964F-88A0333AADD2}"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F4CC36F9-8880-43FC-A580-1B09D2D285DA}" type="slidenum">
              <a:rPr lang="en-US"/>
              <a:pPr/>
              <a:t>‹#›</a:t>
            </a:fld>
            <a:endParaRPr lang="en-US"/>
          </a:p>
        </p:txBody>
      </p:sp>
    </p:spTree>
    <p:extLst>
      <p:ext uri="{BB962C8B-B14F-4D97-AF65-F5344CB8AC3E}">
        <p14:creationId xmlns:p14="http://schemas.microsoft.com/office/powerpoint/2010/main" val="2312410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C4A654E7-5539-43FA-B987-7F9C7CC74C7F}" type="datetime1">
              <a:rPr lang="en-US" smtClean="0">
                <a:solidFill>
                  <a:srgbClr val="C0504D"/>
                </a:solidFill>
              </a:rPr>
              <a:t>9/24/2018</a:t>
            </a:fld>
            <a:endParaRPr lang="en-US">
              <a:solidFill>
                <a:srgbClr val="C0504D"/>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4710D64B-3B16-4564-83E1-293EA8D2FBC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67571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accent6">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B1E5418F-AA91-4A4B-A7C6-3F1AA9D01205}"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6B19E06A-FADE-4260-B087-5A958A827B87}" type="slidenum">
              <a:rPr lang="en-US"/>
              <a:pPr/>
              <a:t>‹#›</a:t>
            </a:fld>
            <a:endParaRPr lang="en-US"/>
          </a:p>
        </p:txBody>
      </p:sp>
    </p:spTree>
    <p:extLst>
      <p:ext uri="{BB962C8B-B14F-4D97-AF65-F5344CB8AC3E}">
        <p14:creationId xmlns:p14="http://schemas.microsoft.com/office/powerpoint/2010/main" val="2737876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ECF6073-9FC6-448E-8299-FA753D86FA96}"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8D81E7FD-78BA-4185-BE95-1F227D31299D}" type="slidenum">
              <a:rPr lang="en-US"/>
              <a:pPr/>
              <a:t>‹#›</a:t>
            </a:fld>
            <a:endParaRPr lang="en-US"/>
          </a:p>
        </p:txBody>
      </p:sp>
    </p:spTree>
    <p:extLst>
      <p:ext uri="{BB962C8B-B14F-4D97-AF65-F5344CB8AC3E}">
        <p14:creationId xmlns:p14="http://schemas.microsoft.com/office/powerpoint/2010/main" val="211743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B3722F1-D52E-4EAE-9334-95A4F8DA48E7}"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907441A-3BBF-48B7-B9D7-8E4F91D2F29E}" type="slidenum">
              <a:rPr lang="en-US"/>
              <a:pPr/>
              <a:t>‹#›</a:t>
            </a:fld>
            <a:endParaRPr lang="en-US"/>
          </a:p>
        </p:txBody>
      </p:sp>
    </p:spTree>
    <p:extLst>
      <p:ext uri="{BB962C8B-B14F-4D97-AF65-F5344CB8AC3E}">
        <p14:creationId xmlns:p14="http://schemas.microsoft.com/office/powerpoint/2010/main" val="468415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8B552EC3-B9AD-4B9C-9CE9-3C69FCE5561F}" type="datetime1">
              <a:rPr lang="en-US" smtClean="0">
                <a:solidFill>
                  <a:srgbClr val="C0504D"/>
                </a:solidFill>
              </a:rPr>
              <a:t>9/24/2018</a:t>
            </a:fld>
            <a:endParaRPr lang="en-US">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22F21BA7-0FC0-44F5-8956-A9856D63E5F5}" type="slidenum">
              <a:rPr lang="en-US"/>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27120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633625-740C-403C-9BC3-B2F1CFF6053F}" type="datetime1">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2FEC7A7A-1857-433C-948B-DA69A233C76D}" type="datetime1">
              <a:rPr lang="en-US" smtClean="0">
                <a:solidFill>
                  <a:srgbClr val="C0504D"/>
                </a:solidFill>
              </a:rPr>
              <a:t>9/24/2018</a:t>
            </a:fld>
            <a:endParaRPr lang="en-US">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868E0C7D-4EF8-4326-9460-BC9A87407058}" type="slidenum">
              <a:rPr lang="en-US"/>
              <a:pPr/>
              <a:t>‹#›</a:t>
            </a:fld>
            <a:endParaRPr lang="en-US"/>
          </a:p>
        </p:txBody>
      </p:sp>
    </p:spTree>
    <p:extLst>
      <p:ext uri="{BB962C8B-B14F-4D97-AF65-F5344CB8AC3E}">
        <p14:creationId xmlns:p14="http://schemas.microsoft.com/office/powerpoint/2010/main" val="412515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5AD093B-C875-46CF-82BB-42F0F2A9D47B}"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6246BF65-C882-471A-84D4-30CE7157B2C2}" type="slidenum">
              <a:rPr lang="en-US"/>
              <a:pPr/>
              <a:t>‹#›</a:t>
            </a:fld>
            <a:endParaRPr lang="en-US"/>
          </a:p>
        </p:txBody>
      </p:sp>
    </p:spTree>
    <p:extLst>
      <p:ext uri="{BB962C8B-B14F-4D97-AF65-F5344CB8AC3E}">
        <p14:creationId xmlns:p14="http://schemas.microsoft.com/office/powerpoint/2010/main" val="1885883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D93FE35-D062-4C02-B72C-8EA93CB92844}"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E9665AB-19EE-44B1-8998-11F304BB3F3D}" type="slidenum">
              <a:rPr lang="en-US"/>
              <a:pPr/>
              <a:t>‹#›</a:t>
            </a:fld>
            <a:endParaRPr lang="en-US"/>
          </a:p>
        </p:txBody>
      </p:sp>
    </p:spTree>
    <p:extLst>
      <p:ext uri="{BB962C8B-B14F-4D97-AF65-F5344CB8AC3E}">
        <p14:creationId xmlns:p14="http://schemas.microsoft.com/office/powerpoint/2010/main" val="1055367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9C8BAE0-8594-4937-822C-C84589FE0A79}"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E659531-98FA-409B-8B20-FC5EED0AF39D}" type="slidenum">
              <a:rPr lang="en-US"/>
              <a:pPr/>
              <a:t>‹#›</a:t>
            </a:fld>
            <a:endParaRPr lang="en-US"/>
          </a:p>
        </p:txBody>
      </p:sp>
    </p:spTree>
    <p:extLst>
      <p:ext uri="{BB962C8B-B14F-4D97-AF65-F5344CB8AC3E}">
        <p14:creationId xmlns:p14="http://schemas.microsoft.com/office/powerpoint/2010/main" val="2053317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678F5D6-F39C-49BE-B0FC-177716C19D7F}"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9063F1D-0BA2-491D-88CE-19142C841AA9}" type="slidenum">
              <a:rPr lang="en-US"/>
              <a:pPr/>
              <a:t>‹#›</a:t>
            </a:fld>
            <a:endParaRPr lang="en-US"/>
          </a:p>
        </p:txBody>
      </p:sp>
    </p:spTree>
    <p:extLst>
      <p:ext uri="{BB962C8B-B14F-4D97-AF65-F5344CB8AC3E}">
        <p14:creationId xmlns:p14="http://schemas.microsoft.com/office/powerpoint/2010/main" val="2325832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71F509-8C04-4705-BED1-BD21E30AA95E}"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F4CC36F9-8880-43FC-A580-1B09D2D285DA}" type="slidenum">
              <a:rPr lang="en-US"/>
              <a:pPr/>
              <a:t>‹#›</a:t>
            </a:fld>
            <a:endParaRPr lang="en-US"/>
          </a:p>
        </p:txBody>
      </p:sp>
    </p:spTree>
    <p:extLst>
      <p:ext uri="{BB962C8B-B14F-4D97-AF65-F5344CB8AC3E}">
        <p14:creationId xmlns:p14="http://schemas.microsoft.com/office/powerpoint/2010/main" val="399411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FB42491D-3441-41BE-86D4-FAA47BBD0DFF}" type="datetime1">
              <a:rPr lang="en-US" smtClean="0">
                <a:solidFill>
                  <a:srgbClr val="C0504D"/>
                </a:solidFill>
              </a:rPr>
              <a:t>9/24/2018</a:t>
            </a:fld>
            <a:endParaRPr lang="en-US">
              <a:solidFill>
                <a:srgbClr val="C0504D"/>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4710D64B-3B16-4564-83E1-293EA8D2FBC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6404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accent6">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AF3579B9-D9D8-4DA1-9A7F-BFAAE31229B2}"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6B19E06A-FADE-4260-B087-5A958A827B87}" type="slidenum">
              <a:rPr lang="en-US"/>
              <a:pPr/>
              <a:t>‹#›</a:t>
            </a:fld>
            <a:endParaRPr lang="en-US"/>
          </a:p>
        </p:txBody>
      </p:sp>
    </p:spTree>
    <p:extLst>
      <p:ext uri="{BB962C8B-B14F-4D97-AF65-F5344CB8AC3E}">
        <p14:creationId xmlns:p14="http://schemas.microsoft.com/office/powerpoint/2010/main" val="2975238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7DCCBA74-A756-4CC7-AA83-F45892505810}"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8D81E7FD-78BA-4185-BE95-1F227D31299D}" type="slidenum">
              <a:rPr lang="en-US"/>
              <a:pPr/>
              <a:t>‹#›</a:t>
            </a:fld>
            <a:endParaRPr lang="en-US"/>
          </a:p>
        </p:txBody>
      </p:sp>
    </p:spTree>
    <p:extLst>
      <p:ext uri="{BB962C8B-B14F-4D97-AF65-F5344CB8AC3E}">
        <p14:creationId xmlns:p14="http://schemas.microsoft.com/office/powerpoint/2010/main" val="1048627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2E1BB2E-B487-4D18-B20C-205418D537E1}"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907441A-3BBF-48B7-B9D7-8E4F91D2F29E}" type="slidenum">
              <a:rPr lang="en-US"/>
              <a:pPr/>
              <a:t>‹#›</a:t>
            </a:fld>
            <a:endParaRPr lang="en-US"/>
          </a:p>
        </p:txBody>
      </p:sp>
    </p:spTree>
    <p:extLst>
      <p:ext uri="{BB962C8B-B14F-4D97-AF65-F5344CB8AC3E}">
        <p14:creationId xmlns:p14="http://schemas.microsoft.com/office/powerpoint/2010/main" val="311846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9B0BD-3A17-447D-8046-6D54351D06C4}" type="datetime1">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7427866-2D98-494C-A86F-2845FF33AA6F}" type="datetime1">
              <a:rPr lang="en-US" smtClean="0">
                <a:solidFill>
                  <a:srgbClr val="C0504D"/>
                </a:solidFill>
              </a:rPr>
              <a:t>9/24/2018</a:t>
            </a:fld>
            <a:endParaRPr lang="en-US">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22F21BA7-0FC0-44F5-8956-A9856D63E5F5}" type="slidenum">
              <a:rPr lang="en-US"/>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570865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1B09118-8DB6-4E3A-8E5D-3F3F02CB39D2}" type="datetime1">
              <a:rPr lang="en-US" smtClean="0">
                <a:solidFill>
                  <a:srgbClr val="C0504D"/>
                </a:solidFill>
              </a:rPr>
              <a:t>9/24/2018</a:t>
            </a:fld>
            <a:endParaRPr lang="en-US">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868E0C7D-4EF8-4326-9460-BC9A87407058}" type="slidenum">
              <a:rPr lang="en-US"/>
              <a:pPr/>
              <a:t>‹#›</a:t>
            </a:fld>
            <a:endParaRPr lang="en-US"/>
          </a:p>
        </p:txBody>
      </p:sp>
    </p:spTree>
    <p:extLst>
      <p:ext uri="{BB962C8B-B14F-4D97-AF65-F5344CB8AC3E}">
        <p14:creationId xmlns:p14="http://schemas.microsoft.com/office/powerpoint/2010/main" val="1040349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D6A918C-27C8-482F-AABB-F451BDA741C2}"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6246BF65-C882-471A-84D4-30CE7157B2C2}" type="slidenum">
              <a:rPr lang="en-US"/>
              <a:pPr/>
              <a:t>‹#›</a:t>
            </a:fld>
            <a:endParaRPr lang="en-US"/>
          </a:p>
        </p:txBody>
      </p:sp>
    </p:spTree>
    <p:extLst>
      <p:ext uri="{BB962C8B-B14F-4D97-AF65-F5344CB8AC3E}">
        <p14:creationId xmlns:p14="http://schemas.microsoft.com/office/powerpoint/2010/main" val="3882227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5B0B94B-A23A-49C7-B979-CB7F4855ED60}"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E9665AB-19EE-44B1-8998-11F304BB3F3D}" type="slidenum">
              <a:rPr lang="en-US"/>
              <a:pPr/>
              <a:t>‹#›</a:t>
            </a:fld>
            <a:endParaRPr lang="en-US"/>
          </a:p>
        </p:txBody>
      </p:sp>
    </p:spTree>
    <p:extLst>
      <p:ext uri="{BB962C8B-B14F-4D97-AF65-F5344CB8AC3E}">
        <p14:creationId xmlns:p14="http://schemas.microsoft.com/office/powerpoint/2010/main" val="2598864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C76FC99-D591-44E2-97C0-58C3BF4E9D6E}" type="datetime1">
              <a:rPr lang="en-US" smtClean="0">
                <a:solidFill>
                  <a:srgbClr val="C0504D"/>
                </a:solidFill>
              </a:rPr>
              <a:t>9/24/2018</a:t>
            </a:fld>
            <a:endParaRPr lang="en-US">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7E659531-98FA-409B-8B20-FC5EED0AF39D}" type="slidenum">
              <a:rPr lang="en-US"/>
              <a:pPr/>
              <a:t>‹#›</a:t>
            </a:fld>
            <a:endParaRPr lang="en-US"/>
          </a:p>
        </p:txBody>
      </p:sp>
    </p:spTree>
    <p:extLst>
      <p:ext uri="{BB962C8B-B14F-4D97-AF65-F5344CB8AC3E}">
        <p14:creationId xmlns:p14="http://schemas.microsoft.com/office/powerpoint/2010/main" val="2039808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B60525-6178-41A9-9D39-D3D11A40575E}"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9063F1D-0BA2-491D-88CE-19142C841AA9}" type="slidenum">
              <a:rPr lang="en-US"/>
              <a:pPr/>
              <a:t>‹#›</a:t>
            </a:fld>
            <a:endParaRPr lang="en-US"/>
          </a:p>
        </p:txBody>
      </p:sp>
    </p:spTree>
    <p:extLst>
      <p:ext uri="{BB962C8B-B14F-4D97-AF65-F5344CB8AC3E}">
        <p14:creationId xmlns:p14="http://schemas.microsoft.com/office/powerpoint/2010/main" val="4144389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56AB8CA-BC46-4298-92EB-0CCD3E17199F}" type="datetime1">
              <a:rPr lang="en-US" smtClean="0">
                <a:solidFill>
                  <a:srgbClr val="C0504D"/>
                </a:solidFill>
              </a:rPr>
              <a:t>9/24/2018</a:t>
            </a:fld>
            <a:endParaRPr lang="en-US">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F4CC36F9-8880-43FC-A580-1B09D2D285DA}" type="slidenum">
              <a:rPr lang="en-US"/>
              <a:pPr/>
              <a:t>‹#›</a:t>
            </a:fld>
            <a:endParaRPr lang="en-US"/>
          </a:p>
        </p:txBody>
      </p:sp>
    </p:spTree>
    <p:extLst>
      <p:ext uri="{BB962C8B-B14F-4D97-AF65-F5344CB8AC3E}">
        <p14:creationId xmlns:p14="http://schemas.microsoft.com/office/powerpoint/2010/main" val="62906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7E3E8-79BD-492F-BEFC-EAEF14C2B84B}" type="datetime1">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3D5B6-C7A3-433F-966A-89100293A76E}"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AABE4-7447-4AC2-B01C-3C346E6DC4CC}"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1B1EF-CF35-415F-B0F5-CCF4A8E68FB6}" type="datetime1">
              <a:rPr lang="en-US" smtClean="0"/>
              <a:t>9/24/2018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9" name="Title Placeholder 21"/>
          <p:cNvSpPr>
            <a:spLocks noGrp="1"/>
          </p:cNvSpPr>
          <p:nvPr>
            <p:ph type="title"/>
          </p:nvPr>
        </p:nvSpPr>
        <p:spPr bwMode="auto">
          <a:xfrm>
            <a:off x="457200" y="685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E35B1B22-9EE8-4976-9ED7-F58F37DF0901}"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A0886F62-D2D2-481B-B0DD-34EC7F6E0804}"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26647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9" name="Title Placeholder 21"/>
          <p:cNvSpPr>
            <a:spLocks noGrp="1"/>
          </p:cNvSpPr>
          <p:nvPr>
            <p:ph type="title"/>
          </p:nvPr>
        </p:nvSpPr>
        <p:spPr bwMode="auto">
          <a:xfrm>
            <a:off x="457200" y="685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67B9AB88-3EDC-4A55-ACBA-FB70681EE41C}"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A0886F62-D2D2-481B-B0DD-34EC7F6E0804}"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1242783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9" name="Title Placeholder 21"/>
          <p:cNvSpPr>
            <a:spLocks noGrp="1"/>
          </p:cNvSpPr>
          <p:nvPr>
            <p:ph type="title"/>
          </p:nvPr>
        </p:nvSpPr>
        <p:spPr bwMode="auto">
          <a:xfrm>
            <a:off x="457200" y="685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47360EF1-4AC5-4E11-9BF7-11D46E86DFBC}"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A0886F62-D2D2-481B-B0DD-34EC7F6E0804}"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3221500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9" name="Title Placeholder 21"/>
          <p:cNvSpPr>
            <a:spLocks noGrp="1"/>
          </p:cNvSpPr>
          <p:nvPr>
            <p:ph type="title"/>
          </p:nvPr>
        </p:nvSpPr>
        <p:spPr bwMode="auto">
          <a:xfrm>
            <a:off x="457200" y="685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F5A7617A-4A9F-434A-9BD1-EEB1FD95CD61}"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A0886F62-D2D2-481B-B0DD-34EC7F6E0804}"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1683659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9" name="Title Placeholder 21"/>
          <p:cNvSpPr>
            <a:spLocks noGrp="1"/>
          </p:cNvSpPr>
          <p:nvPr>
            <p:ph type="title"/>
          </p:nvPr>
        </p:nvSpPr>
        <p:spPr bwMode="auto">
          <a:xfrm>
            <a:off x="457200" y="685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7EEC3970-9353-4FDE-B66C-24244327D8EF}" type="datetime1">
              <a:rPr lang="en-US" smtClean="0">
                <a:solidFill>
                  <a:srgbClr val="C0504D"/>
                </a:solidFill>
              </a:rPr>
              <a:t>9/24/2018</a:t>
            </a:fld>
            <a:endParaRPr lang="en-US">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A0886F62-D2D2-481B-B0DD-34EC7F6E0804}"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2353479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8.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1.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676400"/>
          </a:xfrm>
          <a:effectLst>
            <a:softEdge rad="127000"/>
          </a:effectLst>
          <a:ex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en-GB"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5">
                      <a:satMod val="175000"/>
                      <a:alpha val="40000"/>
                    </a:schemeClr>
                  </a:glow>
                  <a:outerShdw blurRad="80000" dist="40000" dir="5040000" algn="tl">
                    <a:srgbClr val="000000">
                      <a:alpha val="30000"/>
                    </a:srgbClr>
                  </a:outerShdw>
                  <a:reflection blurRad="6350" stA="50000" endA="300" endPos="50000" dist="60007" dir="5400000" sy="-100000" algn="bl" rotWithShape="0"/>
                </a:effectLst>
              </a:rPr>
              <a:t>Refraction - II</a:t>
            </a:r>
            <a:endParaRPr lang="en-GB" sz="5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5">
                    <a:satMod val="175000"/>
                    <a:alpha val="40000"/>
                  </a:schemeClr>
                </a:glow>
                <a:outerShdw blurRad="80000" dist="40000" dir="5040000" algn="tl">
                  <a:srgbClr val="000000">
                    <a:alpha val="30000"/>
                  </a:srgbClr>
                </a:outerShdw>
                <a:reflection blurRad="6350" stA="50000" endA="300" endPos="50000" dist="60007" dir="5400000" sy="-100000" algn="bl" rotWithShape="0"/>
              </a:effectLst>
            </a:endParaRPr>
          </a:p>
        </p:txBody>
      </p:sp>
      <p:sp>
        <p:nvSpPr>
          <p:cNvPr id="6147" name="Subtitle 2"/>
          <p:cNvSpPr>
            <a:spLocks noGrp="1"/>
          </p:cNvSpPr>
          <p:nvPr>
            <p:ph type="subTitle" idx="1"/>
          </p:nvPr>
        </p:nvSpPr>
        <p:spPr>
          <a:xfrm>
            <a:off x="533400" y="4343400"/>
            <a:ext cx="8229600" cy="1828800"/>
          </a:xfrm>
        </p:spPr>
        <p:txBody>
          <a:bodyPr/>
          <a:lstStyle/>
          <a:p>
            <a:pPr marL="63500" eaLnBrk="1" hangingPunct="1"/>
            <a:r>
              <a:rPr lang="en-GB" smtClean="0"/>
              <a:t>Dr Ajai Agrawal</a:t>
            </a:r>
          </a:p>
          <a:p>
            <a:pPr marL="63500" eaLnBrk="1" hangingPunct="1"/>
            <a:r>
              <a:rPr lang="en-GB" smtClean="0"/>
              <a:t>Additional Professor</a:t>
            </a:r>
          </a:p>
          <a:p>
            <a:pPr marL="63500" eaLnBrk="1" hangingPunct="1"/>
            <a:r>
              <a:rPr lang="en-GB" smtClean="0"/>
              <a:t>Department of Ophthalmology</a:t>
            </a:r>
          </a:p>
          <a:p>
            <a:pPr marL="63500" eaLnBrk="1" hangingPunct="1"/>
            <a:r>
              <a:rPr lang="en-GB" smtClean="0"/>
              <a:t>AIIMS Rishikesh</a:t>
            </a:r>
          </a:p>
        </p:txBody>
      </p:sp>
    </p:spTree>
    <p:extLst>
      <p:ext uri="{BB962C8B-B14F-4D97-AF65-F5344CB8AC3E}">
        <p14:creationId xmlns:p14="http://schemas.microsoft.com/office/powerpoint/2010/main" val="32708220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n-IN" smtClean="0"/>
          </a:p>
        </p:txBody>
      </p:sp>
      <p:sp>
        <p:nvSpPr>
          <p:cNvPr id="57347" name="Content Placeholder 2"/>
          <p:cNvSpPr>
            <a:spLocks noGrp="1"/>
          </p:cNvSpPr>
          <p:nvPr>
            <p:ph idx="1"/>
          </p:nvPr>
        </p:nvSpPr>
        <p:spPr/>
        <p:txBody>
          <a:bodyPr/>
          <a:lstStyle/>
          <a:p>
            <a:pPr eaLnBrk="1" hangingPunct="1">
              <a:lnSpc>
                <a:spcPct val="150000"/>
              </a:lnSpc>
            </a:pPr>
            <a:r>
              <a:rPr lang="en-IN" sz="2400" smtClean="0"/>
              <a:t>Each millimeter of shortening represents approximately 3D of refractive change and thus a hypermetropia of over 6D is uncommon.</a:t>
            </a:r>
          </a:p>
          <a:p>
            <a:pPr eaLnBrk="1" hangingPunct="1">
              <a:lnSpc>
                <a:spcPct val="150000"/>
              </a:lnSpc>
            </a:pPr>
            <a:endParaRPr lang="en-IN" sz="2400" smtClean="0"/>
          </a:p>
          <a:p>
            <a:pPr eaLnBrk="1" hangingPunct="1">
              <a:lnSpc>
                <a:spcPct val="150000"/>
              </a:lnSpc>
            </a:pPr>
            <a:r>
              <a:rPr lang="en-IN" sz="2400" smtClean="0"/>
              <a:t>Physiological: Infant, child.</a:t>
            </a:r>
          </a:p>
          <a:p>
            <a:pPr eaLnBrk="1" hangingPunct="1">
              <a:lnSpc>
                <a:spcPct val="150000"/>
              </a:lnSpc>
            </a:pPr>
            <a:endParaRPr lang="en-IN" sz="2400" smtClean="0"/>
          </a:p>
          <a:p>
            <a:pPr eaLnBrk="1" hangingPunct="1">
              <a:lnSpc>
                <a:spcPct val="150000"/>
              </a:lnSpc>
            </a:pPr>
            <a:r>
              <a:rPr lang="en-IN" sz="2400" smtClean="0"/>
              <a:t>Pathological: Orbital tumour, or inflammatory mass may indent the posterior pole of the eye and flatten it</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10</a:t>
            </a:fld>
            <a:endParaRPr lang="en-US"/>
          </a:p>
        </p:txBody>
      </p:sp>
    </p:spTree>
    <p:extLst>
      <p:ext uri="{BB962C8B-B14F-4D97-AF65-F5344CB8AC3E}">
        <p14:creationId xmlns:p14="http://schemas.microsoft.com/office/powerpoint/2010/main" val="107334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IN" smtClean="0"/>
          </a:p>
        </p:txBody>
      </p:sp>
      <p:sp>
        <p:nvSpPr>
          <p:cNvPr id="58371" name="Content Placeholder 2"/>
          <p:cNvSpPr>
            <a:spLocks noGrp="1"/>
          </p:cNvSpPr>
          <p:nvPr>
            <p:ph idx="1"/>
          </p:nvPr>
        </p:nvSpPr>
        <p:spPr/>
        <p:txBody>
          <a:bodyPr/>
          <a:lstStyle/>
          <a:p>
            <a:pPr eaLnBrk="1" hangingPunct="1">
              <a:lnSpc>
                <a:spcPct val="150000"/>
              </a:lnSpc>
            </a:pPr>
            <a:r>
              <a:rPr lang="en-IN" sz="2400" b="1" smtClean="0"/>
              <a:t>Curvature Hypermetropia </a:t>
            </a:r>
            <a:r>
              <a:rPr lang="en-IN" sz="2400" smtClean="0"/>
              <a:t>: When the radius of curvature of any of the refracting surfaces is increased, </a:t>
            </a:r>
          </a:p>
          <a:p>
            <a:pPr eaLnBrk="1" hangingPunct="1">
              <a:lnSpc>
                <a:spcPct val="150000"/>
              </a:lnSpc>
            </a:pPr>
            <a:r>
              <a:rPr lang="en-IN" sz="2400" smtClean="0"/>
              <a:t>congenitally (cornea plana) or as a result of trauma</a:t>
            </a:r>
          </a:p>
          <a:p>
            <a:pPr eaLnBrk="1" hangingPunct="1">
              <a:lnSpc>
                <a:spcPct val="150000"/>
              </a:lnSpc>
            </a:pPr>
            <a:r>
              <a:rPr lang="en-IN" sz="2400" smtClean="0"/>
              <a:t>Increase of 1 mm produces a hypermetropia of 6 D. </a:t>
            </a:r>
          </a:p>
          <a:p>
            <a:pPr eaLnBrk="1" hangingPunct="1">
              <a:lnSpc>
                <a:spcPct val="150000"/>
              </a:lnSpc>
            </a:pPr>
            <a:r>
              <a:rPr lang="en-IN" sz="2400" b="1" smtClean="0"/>
              <a:t>Index Hypermetropia </a:t>
            </a:r>
            <a:r>
              <a:rPr lang="en-IN" sz="2400" smtClean="0"/>
              <a:t>: Usually manifests itself as a decrease in the effective refractivity of the lens and is responsible for the hypermetropia which occurs physiologically in old age and pathologically in diabetes.</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11</a:t>
            </a:fld>
            <a:endParaRPr lang="en-US"/>
          </a:p>
        </p:txBody>
      </p:sp>
    </p:spTree>
    <p:extLst>
      <p:ext uri="{BB962C8B-B14F-4D97-AF65-F5344CB8AC3E}">
        <p14:creationId xmlns:p14="http://schemas.microsoft.com/office/powerpoint/2010/main" val="142036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endParaRPr lang="en-IN" smtClean="0"/>
          </a:p>
        </p:txBody>
      </p:sp>
      <p:sp>
        <p:nvSpPr>
          <p:cNvPr id="59395" name="Content Placeholder 2"/>
          <p:cNvSpPr>
            <a:spLocks noGrp="1"/>
          </p:cNvSpPr>
          <p:nvPr>
            <p:ph idx="1"/>
          </p:nvPr>
        </p:nvSpPr>
        <p:spPr/>
        <p:txBody>
          <a:bodyPr/>
          <a:lstStyle/>
          <a:p>
            <a:pPr eaLnBrk="1" hangingPunct="1">
              <a:lnSpc>
                <a:spcPct val="150000"/>
              </a:lnSpc>
            </a:pPr>
            <a:r>
              <a:rPr lang="en-IN" sz="2400" b="1" smtClean="0"/>
              <a:t>Positional Hypermetropia </a:t>
            </a:r>
            <a:r>
              <a:rPr lang="en-IN" sz="2400" smtClean="0"/>
              <a:t>: Posterior placed lens also produced hypermetropia whether it occurs as a congenital anomaly or as a result of trauma and disease.</a:t>
            </a:r>
          </a:p>
          <a:p>
            <a:pPr eaLnBrk="1" hangingPunct="1">
              <a:lnSpc>
                <a:spcPct val="150000"/>
              </a:lnSpc>
            </a:pPr>
            <a:endParaRPr lang="en-IN" sz="2400" smtClean="0"/>
          </a:p>
          <a:p>
            <a:pPr eaLnBrk="1" hangingPunct="1">
              <a:lnSpc>
                <a:spcPct val="150000"/>
              </a:lnSpc>
            </a:pPr>
            <a:r>
              <a:rPr lang="en-IN" sz="2400" b="1" smtClean="0"/>
              <a:t>Aphakia </a:t>
            </a:r>
            <a:r>
              <a:rPr lang="en-IN" sz="2400" smtClean="0"/>
              <a:t>: Surgical, posterior dislocation of lens</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12</a:t>
            </a:fld>
            <a:endParaRPr lang="en-US"/>
          </a:p>
        </p:txBody>
      </p:sp>
    </p:spTree>
    <p:extLst>
      <p:ext uri="{BB962C8B-B14F-4D97-AF65-F5344CB8AC3E}">
        <p14:creationId xmlns:p14="http://schemas.microsoft.com/office/powerpoint/2010/main" val="351928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IN" smtClean="0"/>
              <a:t>Clinical Types:</a:t>
            </a:r>
          </a:p>
        </p:txBody>
      </p:sp>
      <p:sp>
        <p:nvSpPr>
          <p:cNvPr id="60419" name="Content Placeholder 2"/>
          <p:cNvSpPr>
            <a:spLocks noGrp="1"/>
          </p:cNvSpPr>
          <p:nvPr>
            <p:ph idx="1"/>
          </p:nvPr>
        </p:nvSpPr>
        <p:spPr/>
        <p:txBody>
          <a:bodyPr/>
          <a:lstStyle/>
          <a:p>
            <a:pPr eaLnBrk="1" hangingPunct="1"/>
            <a:r>
              <a:rPr lang="en-IN" sz="2400" b="1" smtClean="0"/>
              <a:t>Simple Hypermetropia</a:t>
            </a:r>
            <a:r>
              <a:rPr lang="en-IN" sz="2400" smtClean="0"/>
              <a:t> : Commonest form. </a:t>
            </a:r>
          </a:p>
          <a:p>
            <a:pPr eaLnBrk="1" hangingPunct="1"/>
            <a:r>
              <a:rPr lang="en-IN" sz="2400" smtClean="0"/>
              <a:t>It results from normal biological variations in the development of eye e.g., axial and curvatural.</a:t>
            </a:r>
          </a:p>
          <a:p>
            <a:pPr eaLnBrk="1" hangingPunct="1"/>
            <a:endParaRPr lang="en-IN" sz="2400" smtClean="0"/>
          </a:p>
          <a:p>
            <a:pPr eaLnBrk="1" hangingPunct="1"/>
            <a:r>
              <a:rPr lang="en-IN" sz="2400" b="1" smtClean="0"/>
              <a:t>Pathological Hypermetropia </a:t>
            </a:r>
            <a:r>
              <a:rPr lang="en-IN" sz="2400" smtClean="0"/>
              <a:t>: Either congenital or acquired  conditions of eyeball which are outside the normal biological variation of development e.g.</a:t>
            </a:r>
          </a:p>
          <a:p>
            <a:pPr eaLnBrk="1" hangingPunct="1"/>
            <a:r>
              <a:rPr lang="en-IN" sz="2400" smtClean="0"/>
              <a:t> index , positional (Aphakia).</a:t>
            </a:r>
          </a:p>
          <a:p>
            <a:pPr eaLnBrk="1" hangingPunct="1"/>
            <a:endParaRPr lang="en-IN" sz="2400" smtClean="0"/>
          </a:p>
          <a:p>
            <a:pPr eaLnBrk="1" hangingPunct="1"/>
            <a:r>
              <a:rPr lang="en-IN" sz="2400" b="1" smtClean="0"/>
              <a:t>Functional Hypermetropia</a:t>
            </a:r>
            <a:r>
              <a:rPr lang="en-IN" sz="2400" smtClean="0"/>
              <a:t> : Results from paralysis of accommodation as seen in patients with third nerve palsy.</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13</a:t>
            </a:fld>
            <a:endParaRPr lang="en-US"/>
          </a:p>
        </p:txBody>
      </p:sp>
    </p:spTree>
    <p:extLst>
      <p:ext uri="{BB962C8B-B14F-4D97-AF65-F5344CB8AC3E}">
        <p14:creationId xmlns:p14="http://schemas.microsoft.com/office/powerpoint/2010/main" val="151355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IN" smtClean="0"/>
              <a:t>Components of hypermetropia</a:t>
            </a:r>
          </a:p>
        </p:txBody>
      </p:sp>
      <p:sp>
        <p:nvSpPr>
          <p:cNvPr id="3" name="Content Placeholder 2"/>
          <p:cNvSpPr>
            <a:spLocks noGrp="1"/>
          </p:cNvSpPr>
          <p:nvPr>
            <p:ph idx="1"/>
          </p:nvPr>
        </p:nvSpPr>
        <p:spPr/>
        <p:txBody>
          <a:bodyPr>
            <a:normAutofit fontScale="85000" lnSpcReduction="20000"/>
          </a:bodyPr>
          <a:lstStyle/>
          <a:p>
            <a:pPr marL="109855" indent="0" eaLnBrk="1" fontAlgn="auto" hangingPunct="1">
              <a:spcAft>
                <a:spcPts val="0"/>
              </a:spcAft>
              <a:buClr>
                <a:schemeClr val="accent3"/>
              </a:buClr>
              <a:buFont typeface="Georgia" panose="02040502050405020303"/>
              <a:buNone/>
              <a:defRPr/>
            </a:pPr>
            <a:r>
              <a:rPr lang="en-IN" i="1" dirty="0" smtClean="0">
                <a:solidFill>
                  <a:srgbClr val="FF0000"/>
                </a:solidFill>
              </a:rPr>
              <a:t>Total </a:t>
            </a:r>
            <a:r>
              <a:rPr lang="en-IN" i="1" dirty="0" err="1">
                <a:solidFill>
                  <a:srgbClr val="FF0000"/>
                </a:solidFill>
              </a:rPr>
              <a:t>hypermetropia</a:t>
            </a:r>
            <a:r>
              <a:rPr lang="en-IN" i="1" dirty="0">
                <a:solidFill>
                  <a:srgbClr val="FF0000"/>
                </a:solidFill>
              </a:rPr>
              <a:t> = </a:t>
            </a:r>
            <a:r>
              <a:rPr lang="en-IN" i="1" dirty="0" err="1" smtClean="0">
                <a:solidFill>
                  <a:srgbClr val="FF0000"/>
                </a:solidFill>
              </a:rPr>
              <a:t>Latent+manifest</a:t>
            </a:r>
            <a:r>
              <a:rPr lang="en-IN" i="1" dirty="0" smtClean="0">
                <a:solidFill>
                  <a:srgbClr val="FF0000"/>
                </a:solidFill>
              </a:rPr>
              <a:t> </a:t>
            </a:r>
            <a:r>
              <a:rPr lang="en-IN" i="1" dirty="0">
                <a:solidFill>
                  <a:srgbClr val="FF0000"/>
                </a:solidFill>
              </a:rPr>
              <a:t>(facultative + absolute</a:t>
            </a:r>
          </a:p>
          <a:p>
            <a:pPr marL="109855" indent="0" eaLnBrk="1" fontAlgn="auto" hangingPunct="1">
              <a:spcAft>
                <a:spcPts val="0"/>
              </a:spcAft>
              <a:buClr>
                <a:schemeClr val="accent3"/>
              </a:buClr>
              <a:buFont typeface="Georgia" panose="02040502050405020303"/>
              <a:buNone/>
              <a:defRPr/>
            </a:pPr>
            <a:r>
              <a:rPr lang="en-IN" b="1" i="1" dirty="0"/>
              <a:t>Accommodation in </a:t>
            </a:r>
            <a:r>
              <a:rPr lang="en-IN" b="1" i="1" dirty="0" err="1"/>
              <a:t>Hypermetropia</a:t>
            </a:r>
            <a:endParaRPr lang="en-IN" b="1" i="1" dirty="0"/>
          </a:p>
          <a:p>
            <a:pPr marL="365760" indent="-255905" eaLnBrk="1" fontAlgn="auto" hangingPunct="1">
              <a:spcAft>
                <a:spcPts val="0"/>
              </a:spcAft>
              <a:buClr>
                <a:schemeClr val="accent3"/>
              </a:buClr>
              <a:buFont typeface="Georgia" panose="02040502050405020303"/>
              <a:buChar char="•"/>
              <a:defRPr/>
            </a:pPr>
            <a:r>
              <a:rPr lang="en-IN" dirty="0">
                <a:solidFill>
                  <a:srgbClr val="C00000"/>
                </a:solidFill>
              </a:rPr>
              <a:t>Contraction of the </a:t>
            </a:r>
            <a:r>
              <a:rPr lang="en-IN" dirty="0" err="1">
                <a:solidFill>
                  <a:srgbClr val="C00000"/>
                </a:solidFill>
              </a:rPr>
              <a:t>ciliary</a:t>
            </a:r>
            <a:r>
              <a:rPr lang="en-IN" dirty="0">
                <a:solidFill>
                  <a:srgbClr val="C00000"/>
                </a:solidFill>
              </a:rPr>
              <a:t> muscle </a:t>
            </a:r>
            <a:r>
              <a:rPr lang="en-IN" dirty="0"/>
              <a:t>in the act of accommodation increases the refractive power of the lens so that it corrects a certain amount of </a:t>
            </a:r>
            <a:r>
              <a:rPr lang="en-IN" dirty="0" err="1"/>
              <a:t>hypermetropia</a:t>
            </a:r>
            <a:r>
              <a:rPr lang="en-IN" dirty="0"/>
              <a:t>. </a:t>
            </a:r>
          </a:p>
          <a:p>
            <a:pPr marL="365760" indent="-255905" eaLnBrk="1" fontAlgn="auto" hangingPunct="1">
              <a:spcAft>
                <a:spcPts val="0"/>
              </a:spcAft>
              <a:buClr>
                <a:schemeClr val="accent3"/>
              </a:buClr>
              <a:buFont typeface="Georgia" panose="02040502050405020303"/>
              <a:buChar char="•"/>
              <a:defRPr/>
            </a:pPr>
            <a:r>
              <a:rPr lang="en-IN" dirty="0"/>
              <a:t>Normally there is an appreciable amount corrected by the contraction involved in the </a:t>
            </a:r>
            <a:r>
              <a:rPr lang="en-IN" dirty="0">
                <a:solidFill>
                  <a:srgbClr val="C00000"/>
                </a:solidFill>
              </a:rPr>
              <a:t>physiological tone </a:t>
            </a:r>
            <a:r>
              <a:rPr lang="en-IN" dirty="0"/>
              <a:t>of this muscle.</a:t>
            </a:r>
          </a:p>
          <a:p>
            <a:pPr marL="365760" indent="-255905" eaLnBrk="1" fontAlgn="auto" hangingPunct="1">
              <a:spcAft>
                <a:spcPts val="0"/>
              </a:spcAft>
              <a:buClr>
                <a:schemeClr val="accent3"/>
              </a:buClr>
              <a:buFont typeface="Georgia" panose="02040502050405020303"/>
              <a:buChar char="•"/>
              <a:defRPr/>
            </a:pPr>
            <a:r>
              <a:rPr lang="en-IN" dirty="0"/>
              <a:t>Consequently the full degree of </a:t>
            </a:r>
            <a:r>
              <a:rPr lang="en-IN" dirty="0" err="1"/>
              <a:t>hypermetropia</a:t>
            </a:r>
            <a:r>
              <a:rPr lang="en-IN" dirty="0"/>
              <a:t> is revealed only when this muscle is paralysed by the use of a drug such as atropine.</a:t>
            </a:r>
          </a:p>
          <a:p>
            <a:pPr marL="365760" indent="-255905" eaLnBrk="1" fontAlgn="auto" hangingPunct="1">
              <a:spcAft>
                <a:spcPts val="0"/>
              </a:spcAft>
              <a:buClr>
                <a:schemeClr val="accent3"/>
              </a:buClr>
              <a:buFont typeface="Georgia" panose="02040502050405020303"/>
              <a:buChar char="•"/>
              <a:defRPr/>
            </a:pPr>
            <a:r>
              <a:rPr lang="en-IN" dirty="0"/>
              <a:t>This is called </a:t>
            </a:r>
            <a:r>
              <a:rPr lang="en-IN" b="1" dirty="0"/>
              <a:t>latent</a:t>
            </a:r>
            <a:r>
              <a:rPr lang="en-IN" dirty="0"/>
              <a:t> </a:t>
            </a:r>
            <a:r>
              <a:rPr lang="en-IN" dirty="0" err="1"/>
              <a:t>hypermetropia</a:t>
            </a:r>
            <a:r>
              <a:rPr lang="en-IN" dirty="0"/>
              <a:t>, normally 1D</a:t>
            </a:r>
            <a:r>
              <a:rPr lang="en-IN" dirty="0" smtClean="0"/>
              <a:t>.</a:t>
            </a:r>
            <a:endParaRPr lang="en-IN" dirty="0"/>
          </a:p>
        </p:txBody>
      </p:sp>
      <p:sp>
        <p:nvSpPr>
          <p:cNvPr id="2" name="Slide Number Placeholder 1"/>
          <p:cNvSpPr>
            <a:spLocks noGrp="1"/>
          </p:cNvSpPr>
          <p:nvPr>
            <p:ph type="sldNum" sz="quarter" idx="12"/>
          </p:nvPr>
        </p:nvSpPr>
        <p:spPr/>
        <p:txBody>
          <a:bodyPr/>
          <a:lstStyle/>
          <a:p>
            <a:fld id="{6B19E06A-FADE-4260-B087-5A958A827B87}" type="slidenum">
              <a:rPr lang="en-US" smtClean="0"/>
              <a:pPr/>
              <a:t>14</a:t>
            </a:fld>
            <a:endParaRPr lang="en-US"/>
          </a:p>
        </p:txBody>
      </p:sp>
    </p:spTree>
    <p:extLst>
      <p:ext uri="{BB962C8B-B14F-4D97-AF65-F5344CB8AC3E}">
        <p14:creationId xmlns:p14="http://schemas.microsoft.com/office/powerpoint/2010/main" val="119885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IN" altLang="en-US"/>
              <a:t>Manifest Hypermetropia consists of:</a:t>
            </a:r>
          </a:p>
        </p:txBody>
      </p:sp>
      <p:sp>
        <p:nvSpPr>
          <p:cNvPr id="62467" name="Content Placeholder 2"/>
          <p:cNvSpPr>
            <a:spLocks noGrp="1"/>
          </p:cNvSpPr>
          <p:nvPr>
            <p:ph idx="1"/>
          </p:nvPr>
        </p:nvSpPr>
        <p:spPr/>
        <p:txBody>
          <a:bodyPr/>
          <a:lstStyle/>
          <a:p>
            <a:pPr eaLnBrk="1" hangingPunct="1"/>
            <a:r>
              <a:rPr lang="en-IN" altLang="en-US" b="1" smtClean="0"/>
              <a:t>Facultative Hypermetropia</a:t>
            </a:r>
            <a:r>
              <a:rPr lang="en-IN" altLang="en-US" smtClean="0"/>
              <a:t>: Corrected by the effort of accomodation</a:t>
            </a:r>
          </a:p>
          <a:p>
            <a:pPr eaLnBrk="1" hangingPunct="1"/>
            <a:r>
              <a:rPr lang="en-IN" altLang="en-US" b="1" smtClean="0"/>
              <a:t>Absolute Hypermetropia</a:t>
            </a:r>
            <a:r>
              <a:rPr lang="en-IN" altLang="en-US" smtClean="0"/>
              <a:t>: Cannot be overcome by effort of accomodation</a:t>
            </a:r>
          </a:p>
          <a:p>
            <a:pPr eaLnBrk="1" hangingPunct="1"/>
            <a:endParaRPr lang="en-IN" altLang="en-US" smtClean="0"/>
          </a:p>
          <a:p>
            <a:pPr eaLnBrk="1" hangingPunct="1"/>
            <a:r>
              <a:rPr lang="en-IN" altLang="en-US" smtClean="0"/>
              <a:t>As tone of ciliary muscle decreases with age, some latent hypermetropia becomes manifest</a:t>
            </a:r>
          </a:p>
          <a:p>
            <a:pPr eaLnBrk="1" hangingPunct="1"/>
            <a:r>
              <a:rPr lang="en-IN" altLang="en-US" smtClean="0"/>
              <a:t>As range of accomodation reduces with age, more facultative hypermetropia becomes absolute, all of it after age 60.</a:t>
            </a:r>
          </a:p>
        </p:txBody>
      </p:sp>
      <p:sp>
        <p:nvSpPr>
          <p:cNvPr id="3" name="Slide Number Placeholder 2"/>
          <p:cNvSpPr>
            <a:spLocks noGrp="1"/>
          </p:cNvSpPr>
          <p:nvPr>
            <p:ph type="sldNum" sz="quarter" idx="12"/>
          </p:nvPr>
        </p:nvSpPr>
        <p:spPr/>
        <p:txBody>
          <a:bodyPr/>
          <a:lstStyle/>
          <a:p>
            <a:fld id="{6B19E06A-FADE-4260-B087-5A958A827B87}" type="slidenum">
              <a:rPr lang="en-US" smtClean="0"/>
              <a:pPr/>
              <a:t>15</a:t>
            </a:fld>
            <a:endParaRPr lang="en-US"/>
          </a:p>
        </p:txBody>
      </p:sp>
    </p:spTree>
    <p:extLst>
      <p:ext uri="{BB962C8B-B14F-4D97-AF65-F5344CB8AC3E}">
        <p14:creationId xmlns:p14="http://schemas.microsoft.com/office/powerpoint/2010/main" val="3216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IN" altLang="en-US" smtClean="0"/>
              <a:t>Symptoms</a:t>
            </a:r>
          </a:p>
        </p:txBody>
      </p:sp>
      <p:sp>
        <p:nvSpPr>
          <p:cNvPr id="63491" name="Content Placeholder 2"/>
          <p:cNvSpPr>
            <a:spLocks noGrp="1"/>
          </p:cNvSpPr>
          <p:nvPr>
            <p:ph idx="1"/>
          </p:nvPr>
        </p:nvSpPr>
        <p:spPr/>
        <p:txBody>
          <a:bodyPr/>
          <a:lstStyle/>
          <a:p>
            <a:pPr eaLnBrk="1" hangingPunct="1">
              <a:lnSpc>
                <a:spcPct val="150000"/>
              </a:lnSpc>
            </a:pPr>
            <a:r>
              <a:rPr lang="en-IN" altLang="en-US" sz="2400" smtClean="0"/>
              <a:t>Vary with degree of hypermetropia and accomodative effort</a:t>
            </a:r>
          </a:p>
          <a:p>
            <a:pPr eaLnBrk="1" hangingPunct="1">
              <a:lnSpc>
                <a:spcPct val="150000"/>
              </a:lnSpc>
            </a:pPr>
            <a:r>
              <a:rPr lang="en-IN" altLang="en-US" sz="2400" smtClean="0"/>
              <a:t>Blurred vision: near&gt;distant</a:t>
            </a:r>
          </a:p>
          <a:p>
            <a:pPr eaLnBrk="1" hangingPunct="1">
              <a:lnSpc>
                <a:spcPct val="150000"/>
              </a:lnSpc>
            </a:pPr>
            <a:r>
              <a:rPr lang="en-IN" altLang="en-US" sz="2400" smtClean="0"/>
              <a:t>Accomodative asthenopia</a:t>
            </a:r>
          </a:p>
          <a:p>
            <a:pPr eaLnBrk="1" hangingPunct="1">
              <a:lnSpc>
                <a:spcPct val="150000"/>
              </a:lnSpc>
            </a:pPr>
            <a:r>
              <a:rPr lang="en-IN" altLang="en-US" sz="2400" smtClean="0"/>
              <a:t>Convergent squint due to continuous effort of accomodation, excess of convergence leads to dissociation of muscle balance</a:t>
            </a:r>
          </a:p>
          <a:p>
            <a:pPr eaLnBrk="1" hangingPunct="1">
              <a:lnSpc>
                <a:spcPct val="150000"/>
              </a:lnSpc>
            </a:pPr>
            <a:r>
              <a:rPr lang="en-IN" altLang="en-US" sz="2400" smtClean="0"/>
              <a:t>Early onset of presbyopia</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16</a:t>
            </a:fld>
            <a:endParaRPr lang="en-US"/>
          </a:p>
        </p:txBody>
      </p:sp>
    </p:spTree>
    <p:extLst>
      <p:ext uri="{BB962C8B-B14F-4D97-AF65-F5344CB8AC3E}">
        <p14:creationId xmlns:p14="http://schemas.microsoft.com/office/powerpoint/2010/main" val="16476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IN" altLang="en-US" smtClean="0"/>
              <a:t>Signs</a:t>
            </a:r>
          </a:p>
        </p:txBody>
      </p:sp>
      <p:sp>
        <p:nvSpPr>
          <p:cNvPr id="64515" name="Content Placeholder 2"/>
          <p:cNvSpPr>
            <a:spLocks noGrp="1"/>
          </p:cNvSpPr>
          <p:nvPr>
            <p:ph sz="half" idx="1"/>
          </p:nvPr>
        </p:nvSpPr>
        <p:spPr>
          <a:xfrm>
            <a:off x="457200" y="2249488"/>
            <a:ext cx="8382000" cy="4525962"/>
          </a:xfrm>
        </p:spPr>
        <p:txBody>
          <a:bodyPr/>
          <a:lstStyle/>
          <a:p>
            <a:pPr eaLnBrk="1" hangingPunct="1">
              <a:lnSpc>
                <a:spcPct val="150000"/>
              </a:lnSpc>
            </a:pPr>
            <a:r>
              <a:rPr lang="en-IN" altLang="en-US" sz="2400" smtClean="0"/>
              <a:t>Small eyeball</a:t>
            </a:r>
          </a:p>
          <a:p>
            <a:pPr eaLnBrk="1" hangingPunct="1">
              <a:lnSpc>
                <a:spcPct val="150000"/>
              </a:lnSpc>
            </a:pPr>
            <a:r>
              <a:rPr lang="en-IN" altLang="en-US" sz="2400" smtClean="0"/>
              <a:t>Smaller cornea</a:t>
            </a:r>
          </a:p>
          <a:p>
            <a:pPr eaLnBrk="1" hangingPunct="1">
              <a:lnSpc>
                <a:spcPct val="150000"/>
              </a:lnSpc>
            </a:pPr>
            <a:r>
              <a:rPr lang="en-IN" altLang="en-US" sz="2400" smtClean="0"/>
              <a:t>Shallow anterior chamber predisposes to angle closure glaucoma since size of lens is normal</a:t>
            </a:r>
          </a:p>
          <a:p>
            <a:pPr eaLnBrk="1" hangingPunct="1">
              <a:lnSpc>
                <a:spcPct val="150000"/>
              </a:lnSpc>
            </a:pPr>
            <a:r>
              <a:rPr lang="en-IN" altLang="en-US" sz="2400" smtClean="0">
                <a:sym typeface="+mn-ea"/>
              </a:rPr>
              <a:t>Apparent divergent squint</a:t>
            </a:r>
            <a:endParaRPr lang="en-US" altLang="zh-CN" sz="2400" smtClean="0"/>
          </a:p>
          <a:p>
            <a:pPr eaLnBrk="1" hangingPunct="1">
              <a:lnSpc>
                <a:spcPct val="150000"/>
              </a:lnSpc>
            </a:pPr>
            <a:endParaRPr lang="en-US" altLang="zh-CN" sz="2400" smtClean="0"/>
          </a:p>
        </p:txBody>
      </p:sp>
      <p:graphicFrame>
        <p:nvGraphicFramePr>
          <p:cNvPr id="64516" name="Object 16388"/>
          <p:cNvGraphicFramePr>
            <a:graphicFrameLocks noGrp="1"/>
          </p:cNvGraphicFramePr>
          <p:nvPr>
            <p:ph sz="half" idx="2"/>
          </p:nvPr>
        </p:nvGraphicFramePr>
        <p:xfrm>
          <a:off x="4876800" y="685800"/>
          <a:ext cx="4038600" cy="1822450"/>
        </p:xfrm>
        <a:graphic>
          <a:graphicData uri="http://schemas.openxmlformats.org/presentationml/2006/ole">
            <mc:AlternateContent xmlns:mc="http://schemas.openxmlformats.org/markup-compatibility/2006">
              <mc:Choice xmlns:v="urn:schemas-microsoft-com:vml" Requires="v">
                <p:oleObj spid="_x0000_s2053" r:id="rId3" imgW="2636302" imgH="1191569" progId="Photoshop.Image.8">
                  <p:embed/>
                </p:oleObj>
              </mc:Choice>
              <mc:Fallback>
                <p:oleObj r:id="rId3" imgW="2636302" imgH="1191569" progId="Photoshop.Image.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85800"/>
                        <a:ext cx="4038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907441A-3BBF-48B7-B9D7-8E4F91D2F29E}" type="slidenum">
              <a:rPr lang="en-US" smtClean="0"/>
              <a:pPr/>
              <a:t>17</a:t>
            </a:fld>
            <a:endParaRPr lang="en-US"/>
          </a:p>
        </p:txBody>
      </p:sp>
    </p:spTree>
    <p:extLst>
      <p:ext uri="{BB962C8B-B14F-4D97-AF65-F5344CB8AC3E}">
        <p14:creationId xmlns:p14="http://schemas.microsoft.com/office/powerpoint/2010/main" val="154448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pPr eaLnBrk="1" hangingPunct="1"/>
            <a:endParaRPr lang="en-IN" smtClean="0"/>
          </a:p>
        </p:txBody>
      </p:sp>
      <p:sp>
        <p:nvSpPr>
          <p:cNvPr id="73731" name="Content Placeholder 2"/>
          <p:cNvSpPr>
            <a:spLocks noGrp="1"/>
          </p:cNvSpPr>
          <p:nvPr>
            <p:ph idx="1"/>
          </p:nvPr>
        </p:nvSpPr>
        <p:spPr/>
        <p:txBody>
          <a:bodyPr/>
          <a:lstStyle/>
          <a:p>
            <a:pPr eaLnBrk="1" hangingPunct="1">
              <a:lnSpc>
                <a:spcPct val="150000"/>
              </a:lnSpc>
              <a:defRPr/>
            </a:pPr>
            <a:r>
              <a:rPr lang="en-US" b="1" dirty="0" smtClean="0"/>
              <a:t>Retina :</a:t>
            </a:r>
            <a:r>
              <a:rPr lang="en-US" dirty="0" smtClean="0"/>
              <a:t> Have peculiar sheen : a reflex effect  so called “shot silk retina” on </a:t>
            </a:r>
            <a:r>
              <a:rPr lang="en-US" dirty="0" err="1" smtClean="0"/>
              <a:t>ophthalmoscopic</a:t>
            </a:r>
            <a:r>
              <a:rPr lang="en-US" dirty="0" smtClean="0"/>
              <a:t> finding.</a:t>
            </a:r>
          </a:p>
          <a:p>
            <a:pPr eaLnBrk="1" hangingPunct="1">
              <a:lnSpc>
                <a:spcPct val="150000"/>
              </a:lnSpc>
              <a:defRPr/>
            </a:pPr>
            <a:r>
              <a:rPr lang="en-US" b="1" dirty="0" smtClean="0"/>
              <a:t>Optic disc : </a:t>
            </a:r>
            <a:r>
              <a:rPr lang="en-US" dirty="0" smtClean="0"/>
              <a:t>Characteristic appearance which may resemble an optic neuritis (</a:t>
            </a:r>
            <a:r>
              <a:rPr lang="en-US" dirty="0" err="1" smtClean="0"/>
              <a:t>Pseudopapillitis</a:t>
            </a:r>
            <a:r>
              <a:rPr lang="en-US" dirty="0" smtClean="0"/>
              <a:t>).</a:t>
            </a:r>
          </a:p>
          <a:p>
            <a:pPr marL="109537" indent="0" eaLnBrk="1" hangingPunct="1">
              <a:buFont typeface="Georgia" pitchFamily="18" charset="0"/>
              <a:buNone/>
              <a:defRPr/>
            </a:pPr>
            <a:endParaRPr lang="en-IN" dirty="0"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18</a:t>
            </a:fld>
            <a:endParaRPr lang="en-US"/>
          </a:p>
        </p:txBody>
      </p:sp>
    </p:spTree>
    <p:extLst>
      <p:ext uri="{BB962C8B-B14F-4D97-AF65-F5344CB8AC3E}">
        <p14:creationId xmlns:p14="http://schemas.microsoft.com/office/powerpoint/2010/main" val="3301393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IN" altLang="en-US" smtClean="0"/>
              <a:t>Treatment</a:t>
            </a:r>
          </a:p>
        </p:txBody>
      </p:sp>
      <p:sp>
        <p:nvSpPr>
          <p:cNvPr id="3" name="Content Placeholder 2"/>
          <p:cNvSpPr>
            <a:spLocks noGrp="1"/>
          </p:cNvSpPr>
          <p:nvPr>
            <p:ph idx="1"/>
          </p:nvPr>
        </p:nvSpPr>
        <p:spPr/>
        <p:txBody>
          <a:bodyPr>
            <a:normAutofit fontScale="92500" lnSpcReduction="10000"/>
          </a:bodyPr>
          <a:lstStyle/>
          <a:p>
            <a:pPr marL="365760" indent="-255905" eaLnBrk="1" fontAlgn="auto" hangingPunct="1">
              <a:spcAft>
                <a:spcPts val="0"/>
              </a:spcAft>
              <a:buClr>
                <a:schemeClr val="accent3"/>
              </a:buClr>
              <a:buFont typeface="Georgia" panose="02040502050405020303"/>
              <a:buChar char="•"/>
              <a:defRPr/>
            </a:pPr>
            <a:r>
              <a:rPr lang="en-US" altLang="zh-CN" dirty="0" smtClean="0">
                <a:sym typeface="+mn-ea"/>
              </a:rPr>
              <a:t>In young children below the age of 6-7 years</a:t>
            </a:r>
            <a:r>
              <a:rPr lang="en-US" altLang="zh-CN" dirty="0">
                <a:sym typeface="+mn-ea"/>
              </a:rPr>
              <a:t>,</a:t>
            </a:r>
            <a:r>
              <a:rPr lang="en-US" altLang="zh-CN" dirty="0" smtClean="0">
                <a:sym typeface="+mn-ea"/>
              </a:rPr>
              <a:t> some degree of </a:t>
            </a:r>
            <a:r>
              <a:rPr lang="en-US" altLang="zh-CN" dirty="0" err="1" smtClean="0">
                <a:sym typeface="+mn-ea"/>
              </a:rPr>
              <a:t>hypermetropia</a:t>
            </a:r>
            <a:r>
              <a:rPr lang="en-US" altLang="zh-CN" dirty="0" smtClean="0">
                <a:sym typeface="+mn-ea"/>
              </a:rPr>
              <a:t>  is physiological and a correction need be given only if the error is high or if strabismus is present.</a:t>
            </a:r>
            <a:endParaRPr lang="en-US" altLang="zh-CN" dirty="0" smtClean="0"/>
          </a:p>
          <a:p>
            <a:pPr marL="365760" indent="-255905" eaLnBrk="1" fontAlgn="auto" hangingPunct="1">
              <a:spcAft>
                <a:spcPts val="0"/>
              </a:spcAft>
              <a:buClr>
                <a:schemeClr val="accent3"/>
              </a:buClr>
              <a:buFont typeface="Georgia" panose="02040502050405020303"/>
              <a:buChar char="•"/>
              <a:defRPr/>
            </a:pPr>
            <a:r>
              <a:rPr lang="en-US" altLang="zh-CN" dirty="0" smtClean="0">
                <a:sym typeface="+mn-ea"/>
              </a:rPr>
              <a:t>In those between 6 and 16 years especially when they are working strenuously at school smaller error may require correction.</a:t>
            </a:r>
            <a:endParaRPr lang="en-US" altLang="zh-CN" dirty="0" smtClean="0"/>
          </a:p>
          <a:p>
            <a:pPr marL="365760" indent="-255905" eaLnBrk="1" fontAlgn="auto" hangingPunct="1">
              <a:spcAft>
                <a:spcPts val="0"/>
              </a:spcAft>
              <a:buClr>
                <a:schemeClr val="accent3"/>
              </a:buClr>
              <a:buFont typeface="Georgia" panose="02040502050405020303"/>
              <a:buChar char="•"/>
              <a:defRPr/>
            </a:pPr>
            <a:r>
              <a:rPr lang="en-IN" altLang="en-US" dirty="0" smtClean="0"/>
              <a:t>Required in middle aged patient, in high </a:t>
            </a:r>
            <a:r>
              <a:rPr lang="en-IN" altLang="en-US" dirty="0" err="1" smtClean="0"/>
              <a:t>hypermetropia</a:t>
            </a:r>
            <a:r>
              <a:rPr lang="en-IN" altLang="en-US" dirty="0" smtClean="0"/>
              <a:t> and if patient is having symptoms</a:t>
            </a:r>
          </a:p>
          <a:p>
            <a:pPr marL="365760" indent="-255905" eaLnBrk="1" fontAlgn="auto" hangingPunct="1">
              <a:spcAft>
                <a:spcPts val="0"/>
              </a:spcAft>
              <a:buClr>
                <a:schemeClr val="accent3"/>
              </a:buClr>
              <a:buFont typeface="Georgia" panose="02040502050405020303"/>
              <a:buChar char="•"/>
              <a:defRPr/>
            </a:pPr>
            <a:r>
              <a:rPr lang="en-IN" altLang="en-US" dirty="0" smtClean="0"/>
              <a:t>Optical: </a:t>
            </a:r>
          </a:p>
          <a:p>
            <a:pPr marL="658495" lvl="1" indent="-247015" eaLnBrk="1" fontAlgn="auto" hangingPunct="1">
              <a:spcAft>
                <a:spcPts val="0"/>
              </a:spcAft>
              <a:buFont typeface="Georgia" panose="02040502050405020303"/>
              <a:buChar char="▫"/>
              <a:defRPr/>
            </a:pPr>
            <a:r>
              <a:rPr lang="en-IN" altLang="en-US" dirty="0" smtClean="0"/>
              <a:t>Glasses</a:t>
            </a:r>
          </a:p>
          <a:p>
            <a:pPr marL="658495" lvl="1" indent="-247015" eaLnBrk="1" fontAlgn="auto" hangingPunct="1">
              <a:spcAft>
                <a:spcPts val="0"/>
              </a:spcAft>
              <a:buFont typeface="Georgia" panose="02040502050405020303"/>
              <a:buChar char="▫"/>
              <a:defRPr/>
            </a:pPr>
            <a:r>
              <a:rPr lang="en-IN" altLang="en-US" dirty="0" smtClean="0"/>
              <a:t>Contact lens</a:t>
            </a:r>
          </a:p>
        </p:txBody>
      </p:sp>
      <p:sp>
        <p:nvSpPr>
          <p:cNvPr id="2" name="Slide Number Placeholder 1"/>
          <p:cNvSpPr>
            <a:spLocks noGrp="1"/>
          </p:cNvSpPr>
          <p:nvPr>
            <p:ph type="sldNum" sz="quarter" idx="12"/>
          </p:nvPr>
        </p:nvSpPr>
        <p:spPr/>
        <p:txBody>
          <a:bodyPr/>
          <a:lstStyle/>
          <a:p>
            <a:fld id="{6B19E06A-FADE-4260-B087-5A958A827B87}" type="slidenum">
              <a:rPr lang="en-US" smtClean="0"/>
              <a:pPr/>
              <a:t>19</a:t>
            </a:fld>
            <a:endParaRPr lang="en-US"/>
          </a:p>
        </p:txBody>
      </p:sp>
    </p:spTree>
    <p:extLst>
      <p:ext uri="{BB962C8B-B14F-4D97-AF65-F5344CB8AC3E}">
        <p14:creationId xmlns:p14="http://schemas.microsoft.com/office/powerpoint/2010/main" val="30754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Acknowledgement</a:t>
            </a:r>
            <a:endParaRPr lang="en-IN" dirty="0"/>
          </a:p>
        </p:txBody>
      </p:sp>
      <p:sp>
        <p:nvSpPr>
          <p:cNvPr id="3" name="Content Placeholder 2"/>
          <p:cNvSpPr>
            <a:spLocks noGrp="1"/>
          </p:cNvSpPr>
          <p:nvPr>
            <p:ph idx="1"/>
          </p:nvPr>
        </p:nvSpPr>
        <p:spPr/>
        <p:txBody>
          <a:bodyPr/>
          <a:lstStyle/>
          <a:p>
            <a:r>
              <a:rPr lang="en-IN" dirty="0" smtClean="0"/>
              <a:t>Photographs in this presentation are courtesy of</a:t>
            </a:r>
          </a:p>
          <a:p>
            <a:pPr marL="0" indent="0">
              <a:buFontTx/>
              <a:buNone/>
              <a:defRPr/>
            </a:pPr>
            <a:r>
              <a:rPr lang="en-IN" dirty="0"/>
              <a:t> </a:t>
            </a:r>
            <a:r>
              <a:rPr lang="en-IN" dirty="0" smtClean="0"/>
              <a:t> </a:t>
            </a:r>
            <a:r>
              <a:rPr lang="en-US" dirty="0"/>
              <a:t>Kanski’s Clinical </a:t>
            </a:r>
            <a:r>
              <a:rPr lang="en-US" dirty="0" smtClean="0"/>
              <a:t>Ophthalmology.</a:t>
            </a:r>
            <a:endParaRPr lang="en-US" dirty="0"/>
          </a:p>
          <a:p>
            <a:pPr>
              <a:defRPr/>
            </a:pPr>
            <a:endParaRPr lang="en-IN" dirty="0"/>
          </a:p>
          <a:p>
            <a:pPr marL="109537" indent="0">
              <a:buNone/>
            </a:pPr>
            <a:endParaRPr lang="en-IN" dirty="0"/>
          </a:p>
        </p:txBody>
      </p:sp>
      <p:sp>
        <p:nvSpPr>
          <p:cNvPr id="4" name="Slide Number Placeholder 3"/>
          <p:cNvSpPr>
            <a:spLocks noGrp="1"/>
          </p:cNvSpPr>
          <p:nvPr>
            <p:ph type="sldNum" sz="quarter" idx="12"/>
          </p:nvPr>
        </p:nvSpPr>
        <p:spPr/>
        <p:txBody>
          <a:bodyPr/>
          <a:lstStyle/>
          <a:p>
            <a:fld id="{6B19E06A-FADE-4260-B087-5A958A827B87}" type="slidenum">
              <a:rPr lang="en-US" smtClean="0"/>
              <a:pPr/>
              <a:t>2</a:t>
            </a:fld>
            <a:endParaRPr lang="en-US"/>
          </a:p>
        </p:txBody>
      </p:sp>
    </p:spTree>
    <p:extLst>
      <p:ext uri="{BB962C8B-B14F-4D97-AF65-F5344CB8AC3E}">
        <p14:creationId xmlns:p14="http://schemas.microsoft.com/office/powerpoint/2010/main" val="356193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en-IN" smtClean="0"/>
          </a:p>
        </p:txBody>
      </p:sp>
      <p:sp>
        <p:nvSpPr>
          <p:cNvPr id="67587" name="Content Placeholder 2"/>
          <p:cNvSpPr>
            <a:spLocks noGrp="1"/>
          </p:cNvSpPr>
          <p:nvPr>
            <p:ph idx="1"/>
          </p:nvPr>
        </p:nvSpPr>
        <p:spPr/>
        <p:txBody>
          <a:bodyPr/>
          <a:lstStyle/>
          <a:p>
            <a:pPr eaLnBrk="1" hangingPunct="1">
              <a:lnSpc>
                <a:spcPct val="150000"/>
              </a:lnSpc>
            </a:pPr>
            <a:r>
              <a:rPr lang="en-IN" altLang="en-US" smtClean="0"/>
              <a:t>Convex lenses prescribed after full cycloplegic refraction, particularly in children</a:t>
            </a:r>
          </a:p>
          <a:p>
            <a:pPr eaLnBrk="1" hangingPunct="1">
              <a:lnSpc>
                <a:spcPct val="150000"/>
              </a:lnSpc>
            </a:pPr>
            <a:r>
              <a:rPr lang="en-IN" altLang="en-US" smtClean="0"/>
              <a:t>Child with convergent squint may need “full atropine correction”</a:t>
            </a:r>
          </a:p>
          <a:p>
            <a:pPr eaLnBrk="1" hangingPunct="1">
              <a:lnSpc>
                <a:spcPct val="150000"/>
              </a:lnSpc>
            </a:pPr>
            <a:r>
              <a:rPr lang="en-IN" altLang="en-US" smtClean="0"/>
              <a:t>Contact lens power is a little more than spectacle power</a:t>
            </a:r>
          </a:p>
          <a:p>
            <a:pPr eaLnBrk="1" hangingPunct="1"/>
            <a:endParaRPr lang="en-IN"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20</a:t>
            </a:fld>
            <a:endParaRPr lang="en-US"/>
          </a:p>
        </p:txBody>
      </p:sp>
    </p:spTree>
    <p:extLst>
      <p:ext uri="{BB962C8B-B14F-4D97-AF65-F5344CB8AC3E}">
        <p14:creationId xmlns:p14="http://schemas.microsoft.com/office/powerpoint/2010/main" val="349626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IN" altLang="en-US" smtClean="0"/>
              <a:t>Surgical</a:t>
            </a:r>
          </a:p>
        </p:txBody>
      </p:sp>
      <p:sp>
        <p:nvSpPr>
          <p:cNvPr id="77827" name="Content Placeholder 2"/>
          <p:cNvSpPr>
            <a:spLocks noGrp="1"/>
          </p:cNvSpPr>
          <p:nvPr>
            <p:ph idx="1"/>
          </p:nvPr>
        </p:nvSpPr>
        <p:spPr/>
        <p:txBody>
          <a:bodyPr/>
          <a:lstStyle/>
          <a:p>
            <a:pPr eaLnBrk="1" hangingPunct="1">
              <a:lnSpc>
                <a:spcPct val="150000"/>
              </a:lnSpc>
              <a:defRPr/>
            </a:pPr>
            <a:r>
              <a:rPr lang="en-IN" altLang="en-US" dirty="0" smtClean="0">
                <a:solidFill>
                  <a:srgbClr val="C00000"/>
                </a:solidFill>
              </a:rPr>
              <a:t>Conductive </a:t>
            </a:r>
            <a:r>
              <a:rPr lang="en-IN" altLang="en-US" dirty="0" err="1" smtClean="0">
                <a:solidFill>
                  <a:srgbClr val="C00000"/>
                </a:solidFill>
              </a:rPr>
              <a:t>keratoplasty</a:t>
            </a:r>
            <a:r>
              <a:rPr lang="en-IN" altLang="en-US" dirty="0" smtClean="0"/>
              <a:t>. </a:t>
            </a:r>
          </a:p>
          <a:p>
            <a:pPr eaLnBrk="1" hangingPunct="1">
              <a:lnSpc>
                <a:spcPct val="150000"/>
              </a:lnSpc>
              <a:defRPr/>
            </a:pPr>
            <a:r>
              <a:rPr lang="en-US" altLang="zh-CN" dirty="0" smtClean="0">
                <a:sym typeface="+mn-ea"/>
              </a:rPr>
              <a:t>Non contact Holmium YAG laser </a:t>
            </a:r>
            <a:r>
              <a:rPr lang="en-US" altLang="zh-CN" dirty="0" err="1" smtClean="0">
                <a:solidFill>
                  <a:srgbClr val="C00000"/>
                </a:solidFill>
                <a:sym typeface="+mn-ea"/>
              </a:rPr>
              <a:t>thermokeratoplasty</a:t>
            </a:r>
            <a:r>
              <a:rPr lang="en-US" altLang="zh-CN" dirty="0" smtClean="0">
                <a:solidFill>
                  <a:srgbClr val="C00000"/>
                </a:solidFill>
                <a:sym typeface="+mn-ea"/>
              </a:rPr>
              <a:t> </a:t>
            </a:r>
            <a:r>
              <a:rPr lang="en-US" altLang="zh-CN" dirty="0" smtClean="0">
                <a:sym typeface="+mn-ea"/>
              </a:rPr>
              <a:t>for lower </a:t>
            </a:r>
            <a:r>
              <a:rPr lang="en-US" altLang="zh-CN" dirty="0" err="1" smtClean="0">
                <a:sym typeface="+mn-ea"/>
              </a:rPr>
              <a:t>hypermetropia</a:t>
            </a:r>
            <a:r>
              <a:rPr lang="en-US" altLang="zh-CN" dirty="0" smtClean="0">
                <a:sym typeface="+mn-ea"/>
              </a:rPr>
              <a:t> (+1D – 2.5 D).</a:t>
            </a:r>
            <a:endParaRPr lang="en-IN" altLang="en-US" dirty="0" smtClean="0"/>
          </a:p>
          <a:p>
            <a:pPr eaLnBrk="1" hangingPunct="1">
              <a:lnSpc>
                <a:spcPct val="150000"/>
              </a:lnSpc>
              <a:defRPr/>
            </a:pPr>
            <a:r>
              <a:rPr lang="en-IN" altLang="en-US" dirty="0" smtClean="0">
                <a:solidFill>
                  <a:srgbClr val="C00000"/>
                </a:solidFill>
                <a:sym typeface="+mn-ea"/>
              </a:rPr>
              <a:t>P</a:t>
            </a:r>
            <a:r>
              <a:rPr lang="en-US" altLang="zh-CN" dirty="0" err="1" smtClean="0">
                <a:solidFill>
                  <a:srgbClr val="C00000"/>
                </a:solidFill>
                <a:sym typeface="+mn-ea"/>
              </a:rPr>
              <a:t>hakic</a:t>
            </a:r>
            <a:r>
              <a:rPr lang="en-US" altLang="zh-CN" dirty="0" smtClean="0">
                <a:solidFill>
                  <a:srgbClr val="C00000"/>
                </a:solidFill>
                <a:sym typeface="+mn-ea"/>
              </a:rPr>
              <a:t> Intraocular lens </a:t>
            </a:r>
            <a:r>
              <a:rPr lang="en-US" altLang="zh-CN" dirty="0" smtClean="0">
                <a:sym typeface="+mn-ea"/>
              </a:rPr>
              <a:t>(+6D – +10 D)</a:t>
            </a:r>
          </a:p>
          <a:p>
            <a:pPr marL="109537" indent="0" eaLnBrk="1" hangingPunct="1">
              <a:lnSpc>
                <a:spcPct val="150000"/>
              </a:lnSpc>
              <a:buFont typeface="Georgia" pitchFamily="18" charset="0"/>
              <a:buNone/>
              <a:defRPr/>
            </a:pPr>
            <a:endParaRPr lang="en-US" altLang="zh-CN" dirty="0" smtClean="0"/>
          </a:p>
          <a:p>
            <a:pPr eaLnBrk="1" hangingPunct="1">
              <a:defRPr/>
            </a:pPr>
            <a:endParaRPr lang="en-IN" altLang="en-US" dirty="0" smtClean="0"/>
          </a:p>
          <a:p>
            <a:pPr eaLnBrk="1" hangingPunct="1">
              <a:defRPr/>
            </a:pPr>
            <a:endParaRPr lang="en-IN" altLang="en-US" dirty="0"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21</a:t>
            </a:fld>
            <a:endParaRPr lang="en-US"/>
          </a:p>
        </p:txBody>
      </p:sp>
    </p:spTree>
    <p:extLst>
      <p:ext uri="{BB962C8B-B14F-4D97-AF65-F5344CB8AC3E}">
        <p14:creationId xmlns:p14="http://schemas.microsoft.com/office/powerpoint/2010/main" val="103181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3" descr="Astigmatism_lg.jpg"/>
          <p:cNvPicPr>
            <a:picLocks noGrp="1" noChangeAspect="1"/>
          </p:cNvPicPr>
          <p:nvPr>
            <p:ph idx="1"/>
          </p:nvPr>
        </p:nvPicPr>
        <p:blipFill>
          <a:blip r:embed="rId2">
            <a:extLst>
              <a:ext uri="{28A0092B-C50C-407E-A947-70E740481C1C}">
                <a14:useLocalDpi xmlns:a14="http://schemas.microsoft.com/office/drawing/2010/main" val="0"/>
              </a:ext>
            </a:extLst>
          </a:blip>
          <a:srcRect l="12383" t="1563" r="6250" b="1563"/>
          <a:stretch>
            <a:fillRect/>
          </a:stretch>
        </p:blipFill>
        <p:spPr>
          <a:xfrm>
            <a:off x="762000" y="1446213"/>
            <a:ext cx="7916863" cy="5335587"/>
          </a:xfrm>
        </p:spPr>
      </p:pic>
      <p:sp>
        <p:nvSpPr>
          <p:cNvPr id="69635" name="Title 1"/>
          <p:cNvSpPr>
            <a:spLocks noGrp="1"/>
          </p:cNvSpPr>
          <p:nvPr>
            <p:ph type="title"/>
          </p:nvPr>
        </p:nvSpPr>
        <p:spPr/>
        <p:txBody>
          <a:bodyPr/>
          <a:lstStyle/>
          <a:p>
            <a:pPr eaLnBrk="1" hangingPunct="1"/>
            <a:r>
              <a:rPr lang="en-GB" smtClean="0"/>
              <a:t>Astigmatism</a:t>
            </a:r>
          </a:p>
        </p:txBody>
      </p:sp>
      <p:sp>
        <p:nvSpPr>
          <p:cNvPr id="5" name="Rectangle 4"/>
          <p:cNvSpPr/>
          <p:nvPr/>
        </p:nvSpPr>
        <p:spPr>
          <a:xfrm>
            <a:off x="6858000" y="1676400"/>
            <a:ext cx="1905000" cy="762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solidFill>
            </a:endParaRPr>
          </a:p>
        </p:txBody>
      </p:sp>
      <p:sp>
        <p:nvSpPr>
          <p:cNvPr id="2" name="Slide Number Placeholder 1"/>
          <p:cNvSpPr>
            <a:spLocks noGrp="1"/>
          </p:cNvSpPr>
          <p:nvPr>
            <p:ph type="sldNum" sz="quarter" idx="12"/>
          </p:nvPr>
        </p:nvSpPr>
        <p:spPr/>
        <p:txBody>
          <a:bodyPr/>
          <a:lstStyle/>
          <a:p>
            <a:fld id="{6B19E06A-FADE-4260-B087-5A958A827B87}" type="slidenum">
              <a:rPr lang="en-US" smtClean="0"/>
              <a:pPr/>
              <a:t>22</a:t>
            </a:fld>
            <a:endParaRPr lang="en-US"/>
          </a:p>
        </p:txBody>
      </p:sp>
    </p:spTree>
    <p:extLst>
      <p:ext uri="{BB962C8B-B14F-4D97-AF65-F5344CB8AC3E}">
        <p14:creationId xmlns:p14="http://schemas.microsoft.com/office/powerpoint/2010/main" val="109103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3555"/>
          <p:cNvSpPr txBox="1">
            <a:spLocks noChangeArrowheads="1"/>
          </p:cNvSpPr>
          <p:nvPr/>
        </p:nvSpPr>
        <p:spPr bwMode="auto">
          <a:xfrm>
            <a:off x="736600" y="45720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1943100" algn="ctr"/>
                <a:tab pos="5143500" algn="ctr"/>
              </a:tabLst>
              <a:defRPr>
                <a:solidFill>
                  <a:schemeClr val="tx1"/>
                </a:solidFill>
                <a:latin typeface="Georgia" pitchFamily="18" charset="0"/>
              </a:defRPr>
            </a:lvl1pPr>
            <a:lvl2pPr marL="742950" indent="-285750">
              <a:tabLst>
                <a:tab pos="1943100" algn="ctr"/>
                <a:tab pos="5143500" algn="ctr"/>
              </a:tabLst>
              <a:defRPr>
                <a:solidFill>
                  <a:schemeClr val="tx1"/>
                </a:solidFill>
                <a:latin typeface="Georgia" pitchFamily="18" charset="0"/>
              </a:defRPr>
            </a:lvl2pPr>
            <a:lvl3pPr marL="1143000" indent="-228600">
              <a:tabLst>
                <a:tab pos="1943100" algn="ctr"/>
                <a:tab pos="5143500" algn="ctr"/>
              </a:tabLst>
              <a:defRPr>
                <a:solidFill>
                  <a:schemeClr val="tx1"/>
                </a:solidFill>
                <a:latin typeface="Georgia" pitchFamily="18" charset="0"/>
              </a:defRPr>
            </a:lvl3pPr>
            <a:lvl4pPr marL="1600200" indent="-228600">
              <a:tabLst>
                <a:tab pos="1943100" algn="ctr"/>
                <a:tab pos="5143500" algn="ctr"/>
              </a:tabLst>
              <a:defRPr>
                <a:solidFill>
                  <a:schemeClr val="tx1"/>
                </a:solidFill>
                <a:latin typeface="Georgia" pitchFamily="18" charset="0"/>
              </a:defRPr>
            </a:lvl4pPr>
            <a:lvl5pPr marL="2057400" indent="-228600">
              <a:tabLst>
                <a:tab pos="1943100" algn="ctr"/>
                <a:tab pos="5143500" algn="ctr"/>
              </a:tabLst>
              <a:defRPr>
                <a:solidFill>
                  <a:schemeClr val="tx1"/>
                </a:solidFill>
                <a:latin typeface="Georgia" pitchFamily="18" charset="0"/>
              </a:defRPr>
            </a:lvl5pPr>
            <a:lvl6pPr marL="2514600" indent="-228600" eaLnBrk="0" fontAlgn="base" hangingPunct="0">
              <a:spcBef>
                <a:spcPct val="0"/>
              </a:spcBef>
              <a:spcAft>
                <a:spcPct val="0"/>
              </a:spcAft>
              <a:tabLst>
                <a:tab pos="1943100" algn="ctr"/>
                <a:tab pos="5143500" algn="ctr"/>
              </a:tabLst>
              <a:defRPr>
                <a:solidFill>
                  <a:schemeClr val="tx1"/>
                </a:solidFill>
                <a:latin typeface="Georgia" pitchFamily="18" charset="0"/>
              </a:defRPr>
            </a:lvl6pPr>
            <a:lvl7pPr marL="2971800" indent="-228600" eaLnBrk="0" fontAlgn="base" hangingPunct="0">
              <a:spcBef>
                <a:spcPct val="0"/>
              </a:spcBef>
              <a:spcAft>
                <a:spcPct val="0"/>
              </a:spcAft>
              <a:tabLst>
                <a:tab pos="1943100" algn="ctr"/>
                <a:tab pos="5143500" algn="ctr"/>
              </a:tabLst>
              <a:defRPr>
                <a:solidFill>
                  <a:schemeClr val="tx1"/>
                </a:solidFill>
                <a:latin typeface="Georgia" pitchFamily="18" charset="0"/>
              </a:defRPr>
            </a:lvl7pPr>
            <a:lvl8pPr marL="3429000" indent="-228600" eaLnBrk="0" fontAlgn="base" hangingPunct="0">
              <a:spcBef>
                <a:spcPct val="0"/>
              </a:spcBef>
              <a:spcAft>
                <a:spcPct val="0"/>
              </a:spcAft>
              <a:tabLst>
                <a:tab pos="1943100" algn="ctr"/>
                <a:tab pos="5143500" algn="ctr"/>
              </a:tabLst>
              <a:defRPr>
                <a:solidFill>
                  <a:schemeClr val="tx1"/>
                </a:solidFill>
                <a:latin typeface="Georgia" pitchFamily="18" charset="0"/>
              </a:defRPr>
            </a:lvl8pPr>
            <a:lvl9pPr marL="3886200" indent="-228600" eaLnBrk="0" fontAlgn="base" hangingPunct="0">
              <a:spcBef>
                <a:spcPct val="0"/>
              </a:spcBef>
              <a:spcAft>
                <a:spcPct val="0"/>
              </a:spcAft>
              <a:tabLst>
                <a:tab pos="1943100" algn="ctr"/>
                <a:tab pos="5143500" algn="ctr"/>
              </a:tabLst>
              <a:defRPr>
                <a:solidFill>
                  <a:schemeClr val="tx1"/>
                </a:solidFill>
                <a:latin typeface="Georgia" pitchFamily="18" charset="0"/>
              </a:defRPr>
            </a:lvl9pPr>
          </a:lstStyle>
          <a:p>
            <a:pPr algn="ctr" eaLnBrk="0" fontAlgn="base" hangingPunct="0">
              <a:spcBef>
                <a:spcPct val="0"/>
              </a:spcBef>
              <a:spcAft>
                <a:spcPct val="0"/>
              </a:spcAft>
            </a:pPr>
            <a:r>
              <a:rPr lang="en-US" altLang="zh-CN" sz="2800" smtClean="0">
                <a:solidFill>
                  <a:prstClr val="black"/>
                </a:solidFill>
                <a:latin typeface="Arial" pitchFamily="34" charset="0"/>
                <a:cs typeface="Arial" pitchFamily="34" charset="0"/>
              </a:rPr>
              <a:t>Astigmatism</a:t>
            </a:r>
          </a:p>
          <a:p>
            <a:pPr algn="ctr" eaLnBrk="0" fontAlgn="base" hangingPunct="0">
              <a:spcBef>
                <a:spcPct val="0"/>
              </a:spcBef>
              <a:spcAft>
                <a:spcPct val="0"/>
              </a:spcAft>
            </a:pPr>
            <a:r>
              <a:rPr lang="en-US" altLang="zh-CN" sz="2800" smtClean="0">
                <a:solidFill>
                  <a:prstClr val="black"/>
                </a:solidFill>
                <a:latin typeface="Arial" pitchFamily="34" charset="0"/>
                <a:cs typeface="Arial" pitchFamily="34" charset="0"/>
              </a:rPr>
              <a:t>|</a:t>
            </a:r>
          </a:p>
          <a:p>
            <a:pPr algn="just" eaLnBrk="0" fontAlgn="base" hangingPunct="0">
              <a:spcBef>
                <a:spcPct val="0"/>
              </a:spcBef>
              <a:spcAft>
                <a:spcPct val="0"/>
              </a:spcAft>
            </a:pPr>
            <a:r>
              <a:rPr lang="en-US" altLang="zh-CN" sz="2800" smtClean="0">
                <a:solidFill>
                  <a:prstClr val="black"/>
                </a:solidFill>
                <a:latin typeface="Arial" pitchFamily="34" charset="0"/>
                <a:cs typeface="Arial" pitchFamily="34" charset="0"/>
              </a:rPr>
              <a:t>		|	|</a:t>
            </a:r>
          </a:p>
          <a:p>
            <a:pPr algn="just" eaLnBrk="0" fontAlgn="base" hangingPunct="0">
              <a:spcBef>
                <a:spcPct val="0"/>
              </a:spcBef>
              <a:spcAft>
                <a:spcPct val="0"/>
              </a:spcAft>
            </a:pPr>
            <a:r>
              <a:rPr lang="en-US" altLang="zh-CN" sz="2800" smtClean="0">
                <a:solidFill>
                  <a:prstClr val="black"/>
                </a:solidFill>
                <a:latin typeface="Arial" pitchFamily="34" charset="0"/>
                <a:cs typeface="Arial" pitchFamily="34" charset="0"/>
              </a:rPr>
              <a:t>		Regular	Irregular</a:t>
            </a:r>
          </a:p>
        </p:txBody>
      </p:sp>
      <p:sp>
        <p:nvSpPr>
          <p:cNvPr id="5122" name="Straight Connector 23556"/>
          <p:cNvSpPr>
            <a:spLocks noChangeShapeType="1"/>
          </p:cNvSpPr>
          <p:nvPr/>
        </p:nvSpPr>
        <p:spPr bwMode="auto">
          <a:xfrm>
            <a:off x="2819400" y="5486400"/>
            <a:ext cx="3124200"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a:lstStyle/>
          <a:p>
            <a:pPr>
              <a:defRPr/>
            </a:pPr>
            <a:endParaRPr lang="en-IN">
              <a:solidFill>
                <a:prstClr val="black"/>
              </a:solidFill>
            </a:endParaRPr>
          </a:p>
        </p:txBody>
      </p:sp>
      <p:sp>
        <p:nvSpPr>
          <p:cNvPr id="70660" name="Title 1"/>
          <p:cNvSpPr>
            <a:spLocks noGrp="1"/>
          </p:cNvSpPr>
          <p:nvPr>
            <p:ph type="title"/>
          </p:nvPr>
        </p:nvSpPr>
        <p:spPr/>
        <p:txBody>
          <a:bodyPr/>
          <a:lstStyle/>
          <a:p>
            <a:pPr eaLnBrk="1" hangingPunct="1"/>
            <a:r>
              <a:rPr lang="en-US" altLang="zh-CN" smtClean="0">
                <a:cs typeface="方正姚体"/>
              </a:rPr>
              <a:t>Astigmatism</a:t>
            </a:r>
            <a:endParaRPr lang="en-IN" smtClean="0"/>
          </a:p>
        </p:txBody>
      </p:sp>
      <p:sp>
        <p:nvSpPr>
          <p:cNvPr id="70661" name="Content Placeholder 2"/>
          <p:cNvSpPr>
            <a:spLocks noGrp="1"/>
          </p:cNvSpPr>
          <p:nvPr>
            <p:ph idx="1"/>
          </p:nvPr>
        </p:nvSpPr>
        <p:spPr/>
        <p:txBody>
          <a:bodyPr/>
          <a:lstStyle/>
          <a:p>
            <a:pPr eaLnBrk="1" hangingPunct="1"/>
            <a:r>
              <a:rPr lang="en-US" altLang="zh-CN" smtClean="0"/>
              <a:t>Astigmatism is a type of  refractive error where in the refraction varies in the different meridia.</a:t>
            </a:r>
          </a:p>
          <a:p>
            <a:pPr eaLnBrk="1" hangingPunct="1"/>
            <a:r>
              <a:rPr lang="en-US" altLang="zh-CN" smtClean="0"/>
              <a:t>Consequently the ray of light entering in the eye cannot converge to a point focus but form focal lines.</a:t>
            </a:r>
          </a:p>
        </p:txBody>
      </p:sp>
      <p:sp>
        <p:nvSpPr>
          <p:cNvPr id="2" name="Slide Number Placeholder 1"/>
          <p:cNvSpPr>
            <a:spLocks noGrp="1"/>
          </p:cNvSpPr>
          <p:nvPr>
            <p:ph type="sldNum" sz="quarter" idx="12"/>
          </p:nvPr>
        </p:nvSpPr>
        <p:spPr/>
        <p:txBody>
          <a:bodyPr/>
          <a:lstStyle/>
          <a:p>
            <a:fld id="{6B19E06A-FADE-4260-B087-5A958A827B87}" type="slidenum">
              <a:rPr lang="en-US" smtClean="0"/>
              <a:pPr/>
              <a:t>23</a:t>
            </a:fld>
            <a:endParaRPr lang="en-US"/>
          </a:p>
        </p:txBody>
      </p:sp>
    </p:spTree>
    <p:extLst>
      <p:ext uri="{BB962C8B-B14F-4D97-AF65-F5344CB8AC3E}">
        <p14:creationId xmlns:p14="http://schemas.microsoft.com/office/powerpoint/2010/main" val="29182333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smtClean="0"/>
              <a:t>Astigmatism</a:t>
            </a:r>
          </a:p>
        </p:txBody>
      </p:sp>
      <p:sp>
        <p:nvSpPr>
          <p:cNvPr id="80899" name="Content Placeholder 2"/>
          <p:cNvSpPr>
            <a:spLocks noGrp="1"/>
          </p:cNvSpPr>
          <p:nvPr>
            <p:ph idx="1"/>
          </p:nvPr>
        </p:nvSpPr>
        <p:spPr/>
        <p:txBody>
          <a:bodyPr/>
          <a:lstStyle/>
          <a:p>
            <a:pPr marL="109537" indent="0" eaLnBrk="1" hangingPunct="1">
              <a:buFont typeface="Georgia" pitchFamily="18" charset="0"/>
              <a:buNone/>
              <a:defRPr/>
            </a:pPr>
            <a:endParaRPr lang="en-US" sz="2400" dirty="0" smtClean="0"/>
          </a:p>
          <a:p>
            <a:pPr eaLnBrk="1" hangingPunct="1">
              <a:lnSpc>
                <a:spcPct val="150000"/>
              </a:lnSpc>
              <a:defRPr/>
            </a:pPr>
            <a:r>
              <a:rPr lang="en-US" sz="2400" dirty="0" smtClean="0"/>
              <a:t>Light rays passing through a steep meridian are deflected more than those passing through a flatter meridian. </a:t>
            </a:r>
            <a:endParaRPr lang="en-GB" sz="2400" dirty="0"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24</a:t>
            </a:fld>
            <a:endParaRPr lang="en-US"/>
          </a:p>
        </p:txBody>
      </p:sp>
    </p:spTree>
    <p:extLst>
      <p:ext uri="{BB962C8B-B14F-4D97-AF65-F5344CB8AC3E}">
        <p14:creationId xmlns:p14="http://schemas.microsoft.com/office/powerpoint/2010/main" val="3840042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6627"/>
          <p:cNvSpPr txBox="1">
            <a:spLocks noChangeArrowheads="1"/>
          </p:cNvSpPr>
          <p:nvPr/>
        </p:nvSpPr>
        <p:spPr bwMode="auto">
          <a:xfrm>
            <a:off x="838200" y="1828800"/>
            <a:ext cx="7772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1257300" algn="l"/>
              </a:tabLst>
              <a:defRPr>
                <a:solidFill>
                  <a:schemeClr val="tx1"/>
                </a:solidFill>
                <a:latin typeface="Garamond" pitchFamily="18" charset="0"/>
                <a:cs typeface="Arial" pitchFamily="34" charset="0"/>
              </a:defRPr>
            </a:lvl1pPr>
            <a:lvl2pPr>
              <a:tabLst>
                <a:tab pos="1257300" algn="l"/>
              </a:tabLst>
              <a:defRPr>
                <a:solidFill>
                  <a:schemeClr val="tx1"/>
                </a:solidFill>
                <a:latin typeface="Garamond" pitchFamily="18" charset="0"/>
                <a:cs typeface="Arial" pitchFamily="34" charset="0"/>
              </a:defRPr>
            </a:lvl2pPr>
            <a:lvl3pPr>
              <a:tabLst>
                <a:tab pos="1257300" algn="l"/>
              </a:tabLst>
              <a:defRPr>
                <a:solidFill>
                  <a:schemeClr val="tx1"/>
                </a:solidFill>
                <a:latin typeface="Garamond" pitchFamily="18" charset="0"/>
                <a:cs typeface="Arial" pitchFamily="34" charset="0"/>
              </a:defRPr>
            </a:lvl3pPr>
            <a:lvl4pPr>
              <a:tabLst>
                <a:tab pos="1257300" algn="l"/>
              </a:tabLst>
              <a:defRPr>
                <a:solidFill>
                  <a:schemeClr val="tx1"/>
                </a:solidFill>
                <a:latin typeface="Garamond" pitchFamily="18" charset="0"/>
                <a:cs typeface="Arial" pitchFamily="34" charset="0"/>
              </a:defRPr>
            </a:lvl4pPr>
            <a:lvl5pPr>
              <a:tabLst>
                <a:tab pos="1257300" algn="l"/>
              </a:tabLst>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tabLst>
                <a:tab pos="1257300" algn="l"/>
              </a:tabLst>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tabLst>
                <a:tab pos="1257300" algn="l"/>
              </a:tabLst>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tabLst>
                <a:tab pos="1257300" algn="l"/>
              </a:tabLst>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tabLst>
                <a:tab pos="1257300" algn="l"/>
              </a:tabLst>
              <a:defRPr>
                <a:solidFill>
                  <a:schemeClr val="tx1"/>
                </a:solidFill>
                <a:latin typeface="Garamond" pitchFamily="18" charset="0"/>
                <a:cs typeface="Arial" pitchFamily="34" charset="0"/>
              </a:defRPr>
            </a:lvl9pPr>
          </a:lstStyle>
          <a:p>
            <a:pPr algn="just" eaLnBrk="0" hangingPunct="0">
              <a:spcBef>
                <a:spcPct val="50000"/>
              </a:spcBef>
              <a:defRPr/>
            </a:pPr>
            <a:r>
              <a:rPr lang="en-US" altLang="zh-CN" sz="2400" dirty="0" smtClean="0">
                <a:solidFill>
                  <a:prstClr val="black"/>
                </a:solidFill>
                <a:latin typeface="Georgia"/>
              </a:rPr>
              <a:t>1. Corneal Astigmatism e.g. </a:t>
            </a:r>
            <a:r>
              <a:rPr lang="en-US" altLang="zh-CN" sz="2400" dirty="0" err="1" smtClean="0">
                <a:solidFill>
                  <a:prstClr val="black"/>
                </a:solidFill>
                <a:latin typeface="Georgia"/>
              </a:rPr>
              <a:t>keratoconus</a:t>
            </a:r>
            <a:endParaRPr lang="en-US" altLang="zh-CN" sz="2400" dirty="0" smtClean="0">
              <a:solidFill>
                <a:prstClr val="black"/>
              </a:solidFill>
              <a:latin typeface="Georgia"/>
            </a:endParaRPr>
          </a:p>
          <a:p>
            <a:pPr algn="just" eaLnBrk="0" hangingPunct="0">
              <a:spcBef>
                <a:spcPct val="50000"/>
              </a:spcBef>
              <a:defRPr/>
            </a:pPr>
            <a:r>
              <a:rPr lang="en-US" altLang="zh-CN" sz="2400" dirty="0" smtClean="0">
                <a:solidFill>
                  <a:prstClr val="black"/>
                </a:solidFill>
                <a:latin typeface="Georgia"/>
              </a:rPr>
              <a:t>2</a:t>
            </a:r>
            <a:r>
              <a:rPr lang="en-US" altLang="zh-CN" sz="2400" dirty="0">
                <a:solidFill>
                  <a:prstClr val="black"/>
                </a:solidFill>
                <a:latin typeface="Georgia"/>
              </a:rPr>
              <a:t>. Lenticular Astigmatism</a:t>
            </a:r>
          </a:p>
          <a:p>
            <a:pPr algn="just" eaLnBrk="0" hangingPunct="0">
              <a:spcBef>
                <a:spcPct val="50000"/>
              </a:spcBef>
              <a:defRPr/>
            </a:pPr>
            <a:r>
              <a:rPr lang="en-US" altLang="zh-CN" sz="2400" dirty="0">
                <a:solidFill>
                  <a:prstClr val="black"/>
                </a:solidFill>
                <a:latin typeface="Georgia"/>
              </a:rPr>
              <a:t>	(i)	</a:t>
            </a:r>
            <a:r>
              <a:rPr lang="en-US" altLang="zh-CN" sz="2400" dirty="0" err="1">
                <a:solidFill>
                  <a:prstClr val="black"/>
                </a:solidFill>
                <a:latin typeface="Georgia"/>
              </a:rPr>
              <a:t>Curvatural</a:t>
            </a:r>
            <a:r>
              <a:rPr lang="en-US" altLang="zh-CN" sz="2400" dirty="0">
                <a:solidFill>
                  <a:prstClr val="black"/>
                </a:solidFill>
                <a:latin typeface="Georgia"/>
              </a:rPr>
              <a:t> – </a:t>
            </a:r>
            <a:r>
              <a:rPr lang="en-US" altLang="zh-CN" sz="2400" dirty="0" smtClean="0">
                <a:solidFill>
                  <a:prstClr val="black"/>
                </a:solidFill>
                <a:latin typeface="Georgia"/>
              </a:rPr>
              <a:t>e.g</a:t>
            </a:r>
            <a:r>
              <a:rPr lang="en-US" altLang="zh-CN" sz="2400" dirty="0">
                <a:solidFill>
                  <a:prstClr val="black"/>
                </a:solidFill>
                <a:latin typeface="Georgia"/>
              </a:rPr>
              <a:t>. </a:t>
            </a:r>
            <a:r>
              <a:rPr lang="en-US" altLang="zh-CN" sz="2400" dirty="0" err="1">
                <a:solidFill>
                  <a:prstClr val="black"/>
                </a:solidFill>
                <a:latin typeface="Georgia"/>
              </a:rPr>
              <a:t>lenticonus</a:t>
            </a:r>
            <a:endParaRPr lang="en-US" altLang="zh-CN" sz="2400" dirty="0">
              <a:solidFill>
                <a:prstClr val="black"/>
              </a:solidFill>
              <a:latin typeface="Georgia"/>
            </a:endParaRPr>
          </a:p>
          <a:p>
            <a:pPr algn="just" eaLnBrk="0" hangingPunct="0">
              <a:spcBef>
                <a:spcPct val="50000"/>
              </a:spcBef>
              <a:defRPr/>
            </a:pPr>
            <a:r>
              <a:rPr lang="en-US" altLang="zh-CN" sz="2400" dirty="0">
                <a:solidFill>
                  <a:prstClr val="black"/>
                </a:solidFill>
                <a:latin typeface="Georgia"/>
              </a:rPr>
              <a:t>	(ii) 	Positional – s</a:t>
            </a:r>
            <a:r>
              <a:rPr lang="en-US" altLang="zh-CN" sz="2400" dirty="0" smtClean="0">
                <a:solidFill>
                  <a:prstClr val="black"/>
                </a:solidFill>
                <a:latin typeface="Georgia"/>
              </a:rPr>
              <a:t>ubluxation</a:t>
            </a:r>
            <a:endParaRPr lang="en-US" altLang="zh-CN" sz="2400" dirty="0">
              <a:solidFill>
                <a:prstClr val="black"/>
              </a:solidFill>
              <a:latin typeface="Georgia"/>
            </a:endParaRPr>
          </a:p>
          <a:p>
            <a:pPr algn="just" eaLnBrk="0" hangingPunct="0">
              <a:spcBef>
                <a:spcPct val="50000"/>
              </a:spcBef>
              <a:defRPr/>
            </a:pPr>
            <a:r>
              <a:rPr lang="en-US" altLang="zh-CN" sz="2400" dirty="0">
                <a:solidFill>
                  <a:prstClr val="black"/>
                </a:solidFill>
                <a:latin typeface="Georgia"/>
              </a:rPr>
              <a:t>	(iii) 	Index – </a:t>
            </a:r>
            <a:r>
              <a:rPr lang="en-US" altLang="zh-CN" sz="2400" dirty="0" smtClean="0">
                <a:solidFill>
                  <a:prstClr val="black"/>
                </a:solidFill>
                <a:latin typeface="Georgia"/>
              </a:rPr>
              <a:t>cataract</a:t>
            </a:r>
            <a:endParaRPr lang="en-US" altLang="zh-CN" sz="2400" dirty="0">
              <a:solidFill>
                <a:prstClr val="black"/>
              </a:solidFill>
              <a:latin typeface="Georgia"/>
            </a:endParaRPr>
          </a:p>
          <a:p>
            <a:pPr algn="just" eaLnBrk="0" hangingPunct="0">
              <a:spcBef>
                <a:spcPct val="50000"/>
              </a:spcBef>
              <a:defRPr/>
            </a:pPr>
            <a:r>
              <a:rPr lang="en-US" altLang="zh-CN" sz="2400" dirty="0">
                <a:solidFill>
                  <a:prstClr val="black"/>
                </a:solidFill>
                <a:latin typeface="Georgia"/>
              </a:rPr>
              <a:t>3. Retinal astigmatism – due to oblique placement of macula.</a:t>
            </a:r>
          </a:p>
        </p:txBody>
      </p:sp>
      <p:sp>
        <p:nvSpPr>
          <p:cNvPr id="2" name="Slide Number Placeholder 1"/>
          <p:cNvSpPr>
            <a:spLocks noGrp="1"/>
          </p:cNvSpPr>
          <p:nvPr>
            <p:ph type="sldNum" sz="quarter" idx="12"/>
          </p:nvPr>
        </p:nvSpPr>
        <p:spPr/>
        <p:txBody>
          <a:bodyPr/>
          <a:lstStyle/>
          <a:p>
            <a:fld id="{6246BF65-C882-471A-84D4-30CE7157B2C2}" type="slidenum">
              <a:rPr lang="en-US" smtClean="0"/>
              <a:pPr/>
              <a:t>25</a:t>
            </a:fld>
            <a:endParaRPr lang="en-US"/>
          </a:p>
        </p:txBody>
      </p:sp>
    </p:spTree>
    <p:extLst>
      <p:ext uri="{BB962C8B-B14F-4D97-AF65-F5344CB8AC3E}">
        <p14:creationId xmlns:p14="http://schemas.microsoft.com/office/powerpoint/2010/main" val="31351876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7651"/>
          <p:cNvSpPr txBox="1">
            <a:spLocks noChangeArrowheads="1"/>
          </p:cNvSpPr>
          <p:nvPr/>
        </p:nvSpPr>
        <p:spPr bwMode="auto">
          <a:xfrm>
            <a:off x="304800" y="833438"/>
            <a:ext cx="8458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algn="just" eaLnBrk="0" hangingPunct="0">
              <a:defRPr/>
            </a:pPr>
            <a:r>
              <a:rPr lang="en-US" altLang="zh-CN" sz="2400" b="1" dirty="0">
                <a:solidFill>
                  <a:prstClr val="black"/>
                </a:solidFill>
                <a:latin typeface="Georgia"/>
              </a:rPr>
              <a:t>Types of Regular </a:t>
            </a:r>
            <a:r>
              <a:rPr lang="en-US" altLang="zh-CN" sz="2400" b="1" dirty="0" smtClean="0">
                <a:solidFill>
                  <a:prstClr val="black"/>
                </a:solidFill>
                <a:latin typeface="Georgia"/>
              </a:rPr>
              <a:t>Astigmatism</a:t>
            </a:r>
          </a:p>
          <a:p>
            <a:pPr algn="just" eaLnBrk="0" hangingPunct="0">
              <a:defRPr/>
            </a:pPr>
            <a:endParaRPr lang="en-US" altLang="zh-CN" sz="2400" b="1" dirty="0">
              <a:solidFill>
                <a:prstClr val="black"/>
              </a:solidFill>
              <a:latin typeface="Georgia"/>
            </a:endParaRPr>
          </a:p>
          <a:p>
            <a:pPr algn="just" eaLnBrk="0" hangingPunct="0">
              <a:buFontTx/>
              <a:buAutoNum type="arabicPeriod"/>
              <a:defRPr/>
            </a:pPr>
            <a:r>
              <a:rPr lang="en-US" altLang="zh-CN" sz="2400" b="1" dirty="0" smtClean="0">
                <a:solidFill>
                  <a:prstClr val="black"/>
                </a:solidFill>
                <a:latin typeface="Georgia"/>
              </a:rPr>
              <a:t>With </a:t>
            </a:r>
            <a:r>
              <a:rPr lang="en-US" altLang="zh-CN" sz="2400" b="1" dirty="0">
                <a:solidFill>
                  <a:prstClr val="black"/>
                </a:solidFill>
                <a:latin typeface="Georgia"/>
              </a:rPr>
              <a:t>the rule astigmatism : </a:t>
            </a:r>
            <a:r>
              <a:rPr lang="en-US" altLang="zh-CN" sz="2400" dirty="0" smtClean="0">
                <a:solidFill>
                  <a:prstClr val="black"/>
                </a:solidFill>
                <a:latin typeface="Georgia"/>
              </a:rPr>
              <a:t>The two principal </a:t>
            </a:r>
            <a:r>
              <a:rPr lang="en-US" altLang="zh-CN" sz="2400" dirty="0" err="1">
                <a:solidFill>
                  <a:prstClr val="black"/>
                </a:solidFill>
                <a:latin typeface="Georgia"/>
              </a:rPr>
              <a:t>meridia</a:t>
            </a:r>
            <a:r>
              <a:rPr lang="en-US" altLang="zh-CN" sz="2400" dirty="0">
                <a:solidFill>
                  <a:prstClr val="black"/>
                </a:solidFill>
                <a:latin typeface="Georgia"/>
              </a:rPr>
              <a:t> are placed at right </a:t>
            </a:r>
            <a:r>
              <a:rPr lang="en-US" altLang="zh-CN" sz="2400" dirty="0" smtClean="0">
                <a:solidFill>
                  <a:prstClr val="black"/>
                </a:solidFill>
                <a:latin typeface="Georgia"/>
              </a:rPr>
              <a:t>angles </a:t>
            </a:r>
            <a:r>
              <a:rPr lang="en-US" altLang="zh-CN" sz="2400" dirty="0">
                <a:solidFill>
                  <a:prstClr val="black"/>
                </a:solidFill>
                <a:latin typeface="Georgia"/>
              </a:rPr>
              <a:t>to one another but the </a:t>
            </a:r>
            <a:r>
              <a:rPr lang="en-US" altLang="zh-CN" sz="2400" dirty="0">
                <a:solidFill>
                  <a:srgbClr val="C00000"/>
                </a:solidFill>
                <a:latin typeface="Georgia"/>
              </a:rPr>
              <a:t>vertical meridian is more curved </a:t>
            </a:r>
            <a:r>
              <a:rPr lang="en-US" altLang="zh-CN" sz="2400" dirty="0">
                <a:solidFill>
                  <a:prstClr val="black"/>
                </a:solidFill>
                <a:latin typeface="Georgia"/>
              </a:rPr>
              <a:t>then </a:t>
            </a:r>
            <a:r>
              <a:rPr lang="en-US" altLang="zh-CN" sz="2400" dirty="0" smtClean="0">
                <a:solidFill>
                  <a:prstClr val="black"/>
                </a:solidFill>
                <a:latin typeface="Georgia"/>
              </a:rPr>
              <a:t>horizontal- </a:t>
            </a:r>
            <a:r>
              <a:rPr lang="en-US" altLang="zh-CN" sz="2400" dirty="0">
                <a:solidFill>
                  <a:prstClr val="black"/>
                </a:solidFill>
                <a:latin typeface="Georgia"/>
              </a:rPr>
              <a:t>more </a:t>
            </a:r>
            <a:r>
              <a:rPr lang="en-US" altLang="zh-CN" sz="2400" dirty="0" smtClean="0">
                <a:solidFill>
                  <a:prstClr val="black"/>
                </a:solidFill>
                <a:latin typeface="Georgia"/>
              </a:rPr>
              <a:t>common.</a:t>
            </a:r>
          </a:p>
          <a:p>
            <a:pPr algn="just" eaLnBrk="0" hangingPunct="0">
              <a:buFontTx/>
              <a:buAutoNum type="arabicPeriod"/>
              <a:defRPr/>
            </a:pPr>
            <a:endParaRPr lang="en-US" altLang="zh-CN" sz="2400" dirty="0">
              <a:solidFill>
                <a:prstClr val="black"/>
              </a:solidFill>
              <a:latin typeface="Georgia"/>
            </a:endParaRPr>
          </a:p>
          <a:p>
            <a:pPr algn="just" eaLnBrk="0" hangingPunct="0">
              <a:buFontTx/>
              <a:buAutoNum type="arabicPeriod" startAt="2"/>
              <a:defRPr/>
            </a:pPr>
            <a:r>
              <a:rPr lang="en-US" altLang="zh-CN" sz="2400" b="1" dirty="0" smtClean="0">
                <a:solidFill>
                  <a:prstClr val="black"/>
                </a:solidFill>
                <a:latin typeface="Georgia"/>
              </a:rPr>
              <a:t>Against </a:t>
            </a:r>
            <a:r>
              <a:rPr lang="en-US" altLang="zh-CN" sz="2400" b="1" dirty="0">
                <a:solidFill>
                  <a:prstClr val="black"/>
                </a:solidFill>
                <a:latin typeface="Georgia"/>
              </a:rPr>
              <a:t>the rule astigmatism : </a:t>
            </a:r>
            <a:r>
              <a:rPr lang="en-US" altLang="zh-CN" sz="2400" dirty="0" smtClean="0">
                <a:solidFill>
                  <a:prstClr val="black"/>
                </a:solidFill>
                <a:latin typeface="Georgia"/>
              </a:rPr>
              <a:t>Horizontal </a:t>
            </a:r>
            <a:r>
              <a:rPr lang="en-US" altLang="zh-CN" sz="2400" dirty="0">
                <a:solidFill>
                  <a:prstClr val="black"/>
                </a:solidFill>
                <a:latin typeface="Georgia"/>
              </a:rPr>
              <a:t>meridian is more curved than the vertical meridian</a:t>
            </a:r>
            <a:r>
              <a:rPr lang="en-US" altLang="zh-CN" sz="2400" dirty="0" smtClean="0">
                <a:solidFill>
                  <a:prstClr val="black"/>
                </a:solidFill>
                <a:latin typeface="Georgia"/>
              </a:rPr>
              <a:t>.</a:t>
            </a:r>
          </a:p>
          <a:p>
            <a:pPr algn="just" eaLnBrk="0" hangingPunct="0">
              <a:buFontTx/>
              <a:buAutoNum type="arabicPeriod" startAt="2"/>
              <a:defRPr/>
            </a:pPr>
            <a:endParaRPr lang="en-US" altLang="zh-CN" sz="2400" dirty="0">
              <a:solidFill>
                <a:prstClr val="black"/>
              </a:solidFill>
              <a:latin typeface="Georgia"/>
            </a:endParaRPr>
          </a:p>
          <a:p>
            <a:pPr algn="just" eaLnBrk="0" hangingPunct="0">
              <a:defRPr/>
            </a:pPr>
            <a:r>
              <a:rPr lang="en-US" altLang="zh-CN" sz="2400" b="1" dirty="0">
                <a:solidFill>
                  <a:prstClr val="black"/>
                </a:solidFill>
                <a:latin typeface="Georgia"/>
              </a:rPr>
              <a:t>3.	Oblique astigmatism : </a:t>
            </a:r>
            <a:r>
              <a:rPr lang="en-US" altLang="zh-CN" sz="2400" dirty="0">
                <a:solidFill>
                  <a:prstClr val="black"/>
                </a:solidFill>
                <a:latin typeface="Georgia"/>
              </a:rPr>
              <a:t>Is a type of regular astigmatism where the two principal </a:t>
            </a:r>
            <a:r>
              <a:rPr lang="en-US" altLang="zh-CN" sz="2400" dirty="0" err="1">
                <a:solidFill>
                  <a:prstClr val="black"/>
                </a:solidFill>
                <a:latin typeface="Georgia"/>
              </a:rPr>
              <a:t>meridia</a:t>
            </a:r>
            <a:r>
              <a:rPr lang="en-US" altLang="zh-CN" sz="2400" dirty="0">
                <a:solidFill>
                  <a:prstClr val="black"/>
                </a:solidFill>
                <a:latin typeface="Georgia"/>
              </a:rPr>
              <a:t> are not horizontal and vertical  though they are at right </a:t>
            </a:r>
            <a:r>
              <a:rPr lang="en-US" altLang="zh-CN" sz="2400" dirty="0" smtClean="0">
                <a:solidFill>
                  <a:prstClr val="black"/>
                </a:solidFill>
                <a:latin typeface="Georgia"/>
              </a:rPr>
              <a:t>angles </a:t>
            </a:r>
            <a:r>
              <a:rPr lang="en-US" altLang="zh-CN" sz="2400" dirty="0">
                <a:solidFill>
                  <a:prstClr val="black"/>
                </a:solidFill>
                <a:latin typeface="Georgia"/>
              </a:rPr>
              <a:t>to one another  (45 and 135 </a:t>
            </a:r>
            <a:r>
              <a:rPr lang="en-US" altLang="zh-CN" sz="2400" dirty="0" err="1">
                <a:solidFill>
                  <a:prstClr val="black"/>
                </a:solidFill>
                <a:latin typeface="Georgia"/>
              </a:rPr>
              <a:t>deg</a:t>
            </a:r>
            <a:r>
              <a:rPr lang="en-US" altLang="zh-CN" sz="2400" dirty="0">
                <a:solidFill>
                  <a:prstClr val="black"/>
                </a:solidFill>
                <a:latin typeface="Georgia"/>
              </a:rPr>
              <a:t>)</a:t>
            </a:r>
          </a:p>
        </p:txBody>
      </p:sp>
      <p:sp>
        <p:nvSpPr>
          <p:cNvPr id="2" name="Slide Number Placeholder 1"/>
          <p:cNvSpPr>
            <a:spLocks noGrp="1"/>
          </p:cNvSpPr>
          <p:nvPr>
            <p:ph type="sldNum" sz="quarter" idx="12"/>
          </p:nvPr>
        </p:nvSpPr>
        <p:spPr/>
        <p:txBody>
          <a:bodyPr/>
          <a:lstStyle/>
          <a:p>
            <a:fld id="{6246BF65-C882-471A-84D4-30CE7157B2C2}" type="slidenum">
              <a:rPr lang="en-US" smtClean="0"/>
              <a:pPr/>
              <a:t>26</a:t>
            </a:fld>
            <a:endParaRPr lang="en-US"/>
          </a:p>
        </p:txBody>
      </p:sp>
    </p:spTree>
    <p:extLst>
      <p:ext uri="{BB962C8B-B14F-4D97-AF65-F5344CB8AC3E}">
        <p14:creationId xmlns:p14="http://schemas.microsoft.com/office/powerpoint/2010/main" val="32022679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8675"/>
          <p:cNvSpPr txBox="1">
            <a:spLocks noChangeArrowheads="1"/>
          </p:cNvSpPr>
          <p:nvPr/>
        </p:nvSpPr>
        <p:spPr bwMode="auto">
          <a:xfrm>
            <a:off x="762000" y="990600"/>
            <a:ext cx="79248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algn="just" eaLnBrk="0" hangingPunct="0">
              <a:lnSpc>
                <a:spcPct val="150000"/>
              </a:lnSpc>
              <a:spcBef>
                <a:spcPct val="50000"/>
              </a:spcBef>
              <a:defRPr/>
            </a:pPr>
            <a:r>
              <a:rPr lang="en-US" altLang="zh-CN" sz="2400" b="1" dirty="0">
                <a:solidFill>
                  <a:prstClr val="black"/>
                </a:solidFill>
                <a:latin typeface="Georgia"/>
              </a:rPr>
              <a:t>Oblique astigmatism </a:t>
            </a:r>
            <a:r>
              <a:rPr lang="en-US" altLang="zh-CN" sz="2400" b="1" dirty="0" smtClean="0">
                <a:solidFill>
                  <a:prstClr val="black"/>
                </a:solidFill>
                <a:latin typeface="Georgia"/>
              </a:rPr>
              <a:t>:</a:t>
            </a:r>
            <a:endParaRPr lang="en-US" altLang="zh-CN" sz="2400" dirty="0">
              <a:solidFill>
                <a:prstClr val="black"/>
              </a:solidFill>
              <a:latin typeface="Georgia"/>
            </a:endParaRPr>
          </a:p>
          <a:p>
            <a:pPr algn="just" eaLnBrk="0" hangingPunct="0">
              <a:lnSpc>
                <a:spcPct val="150000"/>
              </a:lnSpc>
              <a:spcBef>
                <a:spcPct val="50000"/>
              </a:spcBef>
              <a:defRPr/>
            </a:pPr>
            <a:r>
              <a:rPr lang="en-US" altLang="zh-CN" sz="2400" dirty="0">
                <a:solidFill>
                  <a:prstClr val="black"/>
                </a:solidFill>
                <a:latin typeface="Georgia"/>
              </a:rPr>
              <a:t>(i) 	Symmetrical  : Cylindrical lens required at </a:t>
            </a:r>
            <a:r>
              <a:rPr lang="en-US" altLang="zh-CN" sz="2400" dirty="0" smtClean="0">
                <a:solidFill>
                  <a:prstClr val="black"/>
                </a:solidFill>
                <a:latin typeface="Georgia"/>
              </a:rPr>
              <a:t>same axis </a:t>
            </a:r>
            <a:r>
              <a:rPr lang="en-US" altLang="zh-CN" sz="2400" dirty="0">
                <a:solidFill>
                  <a:prstClr val="black"/>
                </a:solidFill>
                <a:latin typeface="Georgia"/>
              </a:rPr>
              <a:t>in both </a:t>
            </a:r>
            <a:r>
              <a:rPr lang="en-US" altLang="zh-CN" sz="2400" dirty="0" smtClean="0">
                <a:solidFill>
                  <a:prstClr val="black"/>
                </a:solidFill>
                <a:latin typeface="Georgia"/>
              </a:rPr>
              <a:t>eyes.</a:t>
            </a:r>
            <a:endParaRPr lang="en-US" altLang="zh-CN" sz="2400" dirty="0">
              <a:solidFill>
                <a:prstClr val="black"/>
              </a:solidFill>
              <a:latin typeface="Georgia"/>
            </a:endParaRPr>
          </a:p>
          <a:p>
            <a:pPr algn="just" eaLnBrk="0" hangingPunct="0">
              <a:lnSpc>
                <a:spcPct val="150000"/>
              </a:lnSpc>
              <a:spcBef>
                <a:spcPct val="50000"/>
              </a:spcBef>
              <a:defRPr/>
            </a:pPr>
            <a:r>
              <a:rPr lang="en-US" altLang="zh-CN" sz="2400" dirty="0">
                <a:solidFill>
                  <a:prstClr val="black"/>
                </a:solidFill>
                <a:latin typeface="Georgia"/>
              </a:rPr>
              <a:t>(ii) 	Complementary : Cylindrical lens required at 30</a:t>
            </a:r>
            <a:r>
              <a:rPr lang="en-US" altLang="zh-CN" sz="2400" baseline="30000" dirty="0">
                <a:solidFill>
                  <a:prstClr val="black"/>
                </a:solidFill>
                <a:latin typeface="Georgia"/>
              </a:rPr>
              <a:t>o</a:t>
            </a:r>
            <a:r>
              <a:rPr lang="en-US" altLang="zh-CN" sz="2400" dirty="0">
                <a:solidFill>
                  <a:prstClr val="black"/>
                </a:solidFill>
                <a:latin typeface="Georgia"/>
              </a:rPr>
              <a:t> in one eye and at 150</a:t>
            </a:r>
            <a:r>
              <a:rPr lang="en-US" altLang="zh-CN" sz="2400" baseline="30000" dirty="0">
                <a:solidFill>
                  <a:prstClr val="black"/>
                </a:solidFill>
                <a:latin typeface="Georgia"/>
              </a:rPr>
              <a:t>o</a:t>
            </a:r>
            <a:r>
              <a:rPr lang="en-US" altLang="zh-CN" sz="2400" dirty="0">
                <a:solidFill>
                  <a:prstClr val="black"/>
                </a:solidFill>
                <a:latin typeface="Georgia"/>
              </a:rPr>
              <a:t> in the other eye.</a:t>
            </a:r>
          </a:p>
          <a:p>
            <a:pPr algn="just" eaLnBrk="0" hangingPunct="0">
              <a:lnSpc>
                <a:spcPct val="150000"/>
              </a:lnSpc>
              <a:spcBef>
                <a:spcPct val="50000"/>
              </a:spcBef>
              <a:defRPr/>
            </a:pPr>
            <a:r>
              <a:rPr lang="en-US" altLang="zh-CN" sz="2400" dirty="0">
                <a:solidFill>
                  <a:prstClr val="black"/>
                </a:solidFill>
                <a:latin typeface="Georgia"/>
              </a:rPr>
              <a:t>4.	</a:t>
            </a:r>
            <a:r>
              <a:rPr lang="en-US" altLang="zh-CN" sz="2400" b="1" dirty="0" smtClean="0">
                <a:solidFill>
                  <a:prstClr val="black"/>
                </a:solidFill>
                <a:latin typeface="Georgia"/>
              </a:rPr>
              <a:t>Bi-oblique </a:t>
            </a:r>
            <a:r>
              <a:rPr lang="en-US" altLang="zh-CN" sz="2400" b="1" dirty="0">
                <a:solidFill>
                  <a:prstClr val="black"/>
                </a:solidFill>
                <a:latin typeface="Georgia"/>
              </a:rPr>
              <a:t>astigmatism :</a:t>
            </a:r>
            <a:r>
              <a:rPr lang="en-US" altLang="zh-CN" sz="2400" dirty="0">
                <a:solidFill>
                  <a:prstClr val="black"/>
                </a:solidFill>
                <a:latin typeface="Georgia"/>
              </a:rPr>
              <a:t> In this type of regular  astigmatism the two principal </a:t>
            </a:r>
            <a:r>
              <a:rPr lang="en-US" altLang="zh-CN" sz="2400" dirty="0" err="1">
                <a:solidFill>
                  <a:prstClr val="black"/>
                </a:solidFill>
                <a:latin typeface="Georgia"/>
              </a:rPr>
              <a:t>meridia</a:t>
            </a:r>
            <a:r>
              <a:rPr lang="en-US" altLang="zh-CN" sz="2400" dirty="0">
                <a:solidFill>
                  <a:prstClr val="black"/>
                </a:solidFill>
                <a:latin typeface="Georgia"/>
              </a:rPr>
              <a:t> are not at right </a:t>
            </a:r>
            <a:r>
              <a:rPr lang="en-US" altLang="zh-CN" sz="2400" dirty="0" smtClean="0">
                <a:solidFill>
                  <a:prstClr val="black"/>
                </a:solidFill>
                <a:latin typeface="Georgia"/>
              </a:rPr>
              <a:t>angles </a:t>
            </a:r>
            <a:r>
              <a:rPr lang="en-US" altLang="zh-CN" sz="2400" dirty="0">
                <a:solidFill>
                  <a:prstClr val="black"/>
                </a:solidFill>
                <a:latin typeface="Georgia"/>
              </a:rPr>
              <a:t>to each </a:t>
            </a:r>
            <a:r>
              <a:rPr lang="en-US" altLang="zh-CN" sz="2400" dirty="0" smtClean="0">
                <a:solidFill>
                  <a:prstClr val="black"/>
                </a:solidFill>
                <a:latin typeface="Georgia"/>
              </a:rPr>
              <a:t>other, one </a:t>
            </a:r>
            <a:r>
              <a:rPr lang="en-US" altLang="zh-CN" sz="2400" dirty="0">
                <a:solidFill>
                  <a:prstClr val="black"/>
                </a:solidFill>
                <a:latin typeface="Georgia"/>
              </a:rPr>
              <a:t>eye  at 30</a:t>
            </a:r>
            <a:r>
              <a:rPr lang="en-US" altLang="zh-CN" sz="2400" baseline="30000" dirty="0">
                <a:solidFill>
                  <a:prstClr val="black"/>
                </a:solidFill>
                <a:latin typeface="Georgia"/>
              </a:rPr>
              <a:t>o</a:t>
            </a:r>
            <a:r>
              <a:rPr lang="en-US" altLang="zh-CN" sz="2400" dirty="0">
                <a:solidFill>
                  <a:prstClr val="black"/>
                </a:solidFill>
                <a:latin typeface="Georgia"/>
              </a:rPr>
              <a:t> and other at 100</a:t>
            </a:r>
            <a:r>
              <a:rPr lang="en-US" altLang="zh-CN" sz="2400" baseline="30000" dirty="0">
                <a:solidFill>
                  <a:prstClr val="black"/>
                </a:solidFill>
                <a:latin typeface="Georgia"/>
              </a:rPr>
              <a:t>o</a:t>
            </a:r>
            <a:r>
              <a:rPr lang="en-US" altLang="zh-CN" sz="2400" dirty="0">
                <a:solidFill>
                  <a:prstClr val="black"/>
                </a:solidFill>
                <a:latin typeface="Georgia"/>
              </a:rPr>
              <a:t>.</a:t>
            </a:r>
          </a:p>
        </p:txBody>
      </p:sp>
      <p:sp>
        <p:nvSpPr>
          <p:cNvPr id="2" name="Slide Number Placeholder 1"/>
          <p:cNvSpPr>
            <a:spLocks noGrp="1"/>
          </p:cNvSpPr>
          <p:nvPr>
            <p:ph type="sldNum" sz="quarter" idx="12"/>
          </p:nvPr>
        </p:nvSpPr>
        <p:spPr/>
        <p:txBody>
          <a:bodyPr/>
          <a:lstStyle/>
          <a:p>
            <a:fld id="{6246BF65-C882-471A-84D4-30CE7157B2C2}" type="slidenum">
              <a:rPr lang="en-US" smtClean="0"/>
              <a:pPr/>
              <a:t>27</a:t>
            </a:fld>
            <a:endParaRPr lang="en-US"/>
          </a:p>
        </p:txBody>
      </p:sp>
    </p:spTree>
    <p:extLst>
      <p:ext uri="{BB962C8B-B14F-4D97-AF65-F5344CB8AC3E}">
        <p14:creationId xmlns:p14="http://schemas.microsoft.com/office/powerpoint/2010/main" val="20449687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32772"/>
          <p:cNvSpPr txBox="1">
            <a:spLocks noChangeArrowheads="1"/>
          </p:cNvSpPr>
          <p:nvPr/>
        </p:nvSpPr>
        <p:spPr bwMode="auto">
          <a:xfrm>
            <a:off x="336550" y="89852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eaLnBrk="0" hangingPunct="0">
              <a:spcBef>
                <a:spcPct val="50000"/>
              </a:spcBef>
              <a:buFont typeface="Arial" pitchFamily="34" charset="0"/>
              <a:buChar char="•"/>
              <a:defRPr/>
            </a:pPr>
            <a:r>
              <a:rPr lang="en-US" altLang="zh-CN" sz="2400" b="1" dirty="0">
                <a:solidFill>
                  <a:prstClr val="black"/>
                </a:solidFill>
                <a:latin typeface="Georgia"/>
              </a:rPr>
              <a:t>Optics of regular astigmatism :</a:t>
            </a:r>
            <a:r>
              <a:rPr lang="en-US" altLang="zh-CN" sz="2400" dirty="0">
                <a:solidFill>
                  <a:prstClr val="black"/>
                </a:solidFill>
                <a:latin typeface="Georgia"/>
              </a:rPr>
              <a:t> In regular astigmatism the parallel rays of light are not focused on a point but form two focal </a:t>
            </a:r>
            <a:r>
              <a:rPr lang="en-US" altLang="zh-CN" sz="2400" dirty="0" smtClean="0">
                <a:solidFill>
                  <a:prstClr val="black"/>
                </a:solidFill>
                <a:latin typeface="Georgia"/>
              </a:rPr>
              <a:t>lines – </a:t>
            </a:r>
            <a:r>
              <a:rPr lang="en-US" altLang="zh-CN" sz="2400" dirty="0" smtClean="0">
                <a:solidFill>
                  <a:srgbClr val="C00000"/>
                </a:solidFill>
                <a:latin typeface="Georgia"/>
              </a:rPr>
              <a:t>Sturm’s </a:t>
            </a:r>
            <a:r>
              <a:rPr lang="en-US" altLang="zh-CN" sz="2400" dirty="0" err="1" smtClean="0">
                <a:solidFill>
                  <a:srgbClr val="C00000"/>
                </a:solidFill>
                <a:latin typeface="Georgia"/>
              </a:rPr>
              <a:t>conoid</a:t>
            </a:r>
            <a:endParaRPr lang="en-US" altLang="zh-CN" sz="2400" dirty="0">
              <a:solidFill>
                <a:srgbClr val="C00000"/>
              </a:solidFill>
              <a:latin typeface="Georgia"/>
            </a:endParaRPr>
          </a:p>
        </p:txBody>
      </p:sp>
      <p:pic>
        <p:nvPicPr>
          <p:cNvPr id="757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6200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46BF65-C882-471A-84D4-30CE7157B2C2}" type="slidenum">
              <a:rPr lang="en-US" smtClean="0"/>
              <a:pPr/>
              <a:t>28</a:t>
            </a:fld>
            <a:endParaRPr lang="en-US"/>
          </a:p>
        </p:txBody>
      </p:sp>
    </p:spTree>
    <p:extLst>
      <p:ext uri="{BB962C8B-B14F-4D97-AF65-F5344CB8AC3E}">
        <p14:creationId xmlns:p14="http://schemas.microsoft.com/office/powerpoint/2010/main" val="654587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altLang="zh-CN" dirty="0">
                <a:ea typeface="SimSun" pitchFamily="2" charset="-122"/>
              </a:rPr>
              <a:t>Refractive types of Regular astigmatism </a:t>
            </a:r>
            <a:endParaRPr lang="en-IN" dirty="0"/>
          </a:p>
        </p:txBody>
      </p:sp>
      <p:sp>
        <p:nvSpPr>
          <p:cNvPr id="76803" name="Content Placeholder 2"/>
          <p:cNvSpPr>
            <a:spLocks noGrp="1"/>
          </p:cNvSpPr>
          <p:nvPr>
            <p:ph idx="1"/>
          </p:nvPr>
        </p:nvSpPr>
        <p:spPr>
          <a:xfrm>
            <a:off x="457200" y="1905000"/>
            <a:ext cx="5257800" cy="4668838"/>
          </a:xfrm>
        </p:spPr>
        <p:txBody>
          <a:bodyPr/>
          <a:lstStyle/>
          <a:p>
            <a:pPr>
              <a:spcBef>
                <a:spcPct val="50000"/>
              </a:spcBef>
            </a:pPr>
            <a:r>
              <a:rPr lang="en-US" altLang="zh-CN" sz="2400" smtClean="0"/>
              <a:t>Depending upon the position of two focal lines in relation to retina, regular astigmatism is further classified</a:t>
            </a:r>
          </a:p>
          <a:p>
            <a:pPr>
              <a:spcBef>
                <a:spcPct val="50000"/>
              </a:spcBef>
            </a:pPr>
            <a:r>
              <a:rPr lang="en-US" altLang="zh-CN" sz="2400" b="1" smtClean="0"/>
              <a:t>Simple : </a:t>
            </a:r>
            <a:r>
              <a:rPr lang="en-US" altLang="zh-CN" sz="2400" smtClean="0"/>
              <a:t>Where one of the foci falls upon retina, the other focus may fall in front of or behind so that one meridian is emmetropic the other is either hypermetropic or myopic. </a:t>
            </a:r>
          </a:p>
        </p:txBody>
      </p:sp>
      <p:pic>
        <p:nvPicPr>
          <p:cNvPr id="7680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8350" y="2133600"/>
            <a:ext cx="306863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B19E06A-FADE-4260-B087-5A958A827B87}" type="slidenum">
              <a:rPr lang="en-US" smtClean="0"/>
              <a:pPr/>
              <a:t>29</a:t>
            </a:fld>
            <a:endParaRPr lang="en-US"/>
          </a:p>
        </p:txBody>
      </p:sp>
    </p:spTree>
    <p:extLst>
      <p:ext uri="{BB962C8B-B14F-4D97-AF65-F5344CB8AC3E}">
        <p14:creationId xmlns:p14="http://schemas.microsoft.com/office/powerpoint/2010/main" val="41974822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N" smtClean="0">
                <a:latin typeface="Arial Narrow" pitchFamily="34" charset="0"/>
              </a:rPr>
              <a:t>Learning Objectives</a:t>
            </a:r>
          </a:p>
        </p:txBody>
      </p:sp>
      <p:sp>
        <p:nvSpPr>
          <p:cNvPr id="3" name="Content Placeholder 2"/>
          <p:cNvSpPr>
            <a:spLocks noGrp="1"/>
          </p:cNvSpPr>
          <p:nvPr>
            <p:ph idx="1"/>
          </p:nvPr>
        </p:nvSpPr>
        <p:spPr>
          <a:xfrm>
            <a:off x="228600" y="1600200"/>
            <a:ext cx="8458200" cy="4525963"/>
          </a:xfrm>
        </p:spPr>
        <p:txBody>
          <a:bodyPr/>
          <a:lstStyle/>
          <a:p>
            <a:pPr marL="0" indent="0">
              <a:buFont typeface="Georgia" pitchFamily="18" charset="0"/>
              <a:buNone/>
              <a:defRPr/>
            </a:pPr>
            <a:r>
              <a:rPr lang="en-IN" dirty="0" smtClean="0"/>
              <a:t>  </a:t>
            </a:r>
            <a:r>
              <a:rPr lang="en-IN" dirty="0" smtClean="0">
                <a:latin typeface="Arial Narrow" panose="020B0606020202030204" pitchFamily="34" charset="0"/>
              </a:rPr>
              <a:t>At the end of the class, students shall be able to</a:t>
            </a:r>
          </a:p>
          <a:p>
            <a:pPr marL="0" indent="0">
              <a:lnSpc>
                <a:spcPct val="150000"/>
              </a:lnSpc>
              <a:buFont typeface="Georgia" pitchFamily="18" charset="0"/>
              <a:buNone/>
              <a:defRPr/>
            </a:pPr>
            <a:endParaRPr lang="en-IN" dirty="0" smtClean="0">
              <a:latin typeface="Arial Narrow" panose="020B0606020202030204" pitchFamily="34" charset="0"/>
            </a:endParaRPr>
          </a:p>
          <a:p>
            <a:pPr>
              <a:lnSpc>
                <a:spcPct val="150000"/>
              </a:lnSpc>
              <a:defRPr/>
            </a:pPr>
            <a:r>
              <a:rPr lang="en-IN" dirty="0" smtClean="0">
                <a:latin typeface="Arial Narrow" panose="020B0606020202030204" pitchFamily="34" charset="0"/>
              </a:rPr>
              <a:t>Understand what is refraction.</a:t>
            </a:r>
          </a:p>
          <a:p>
            <a:pPr>
              <a:lnSpc>
                <a:spcPct val="150000"/>
              </a:lnSpc>
              <a:defRPr/>
            </a:pPr>
            <a:r>
              <a:rPr lang="en-IN" dirty="0" smtClean="0">
                <a:latin typeface="Arial Narrow" panose="020B0606020202030204" pitchFamily="34" charset="0"/>
              </a:rPr>
              <a:t>Have basic knowledge of </a:t>
            </a:r>
            <a:r>
              <a:rPr lang="en-IN" dirty="0" err="1" smtClean="0">
                <a:latin typeface="Arial Narrow" panose="020B0606020202030204" pitchFamily="34" charset="0"/>
              </a:rPr>
              <a:t>hypermetropia</a:t>
            </a:r>
            <a:r>
              <a:rPr lang="en-IN" dirty="0" smtClean="0">
                <a:latin typeface="Arial Narrow" panose="020B0606020202030204" pitchFamily="34" charset="0"/>
              </a:rPr>
              <a:t> and astigmatism and their management. </a:t>
            </a:r>
            <a:endParaRPr lang="en-IN" dirty="0" smtClean="0"/>
          </a:p>
          <a:p>
            <a:pPr>
              <a:defRPr/>
            </a:pPr>
            <a:endParaRPr lang="en-IN" dirty="0" smtClean="0"/>
          </a:p>
          <a:p>
            <a:pPr marL="0" indent="0">
              <a:buFont typeface="Georgia" pitchFamily="18" charset="0"/>
              <a:buNone/>
              <a:defRPr/>
            </a:pPr>
            <a:endParaRPr lang="en-IN" dirty="0" smtClean="0"/>
          </a:p>
          <a:p>
            <a:pPr>
              <a:defRPr/>
            </a:pPr>
            <a:endParaRPr lang="en-IN" dirty="0"/>
          </a:p>
        </p:txBody>
      </p:sp>
      <p:sp>
        <p:nvSpPr>
          <p:cNvPr id="2" name="Slide Number Placeholder 1"/>
          <p:cNvSpPr>
            <a:spLocks noGrp="1"/>
          </p:cNvSpPr>
          <p:nvPr>
            <p:ph type="sldNum" sz="quarter" idx="12"/>
          </p:nvPr>
        </p:nvSpPr>
        <p:spPr/>
        <p:txBody>
          <a:bodyPr/>
          <a:lstStyle/>
          <a:p>
            <a:fld id="{6B19E06A-FADE-4260-B087-5A958A827B87}" type="slidenum">
              <a:rPr lang="en-US" smtClean="0"/>
              <a:pPr/>
              <a:t>3</a:t>
            </a:fld>
            <a:endParaRPr lang="en-US"/>
          </a:p>
        </p:txBody>
      </p:sp>
    </p:spTree>
    <p:extLst>
      <p:ext uri="{BB962C8B-B14F-4D97-AF65-F5344CB8AC3E}">
        <p14:creationId xmlns:p14="http://schemas.microsoft.com/office/powerpoint/2010/main" val="2984348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1747"/>
          <p:cNvSpPr txBox="1">
            <a:spLocks noChangeArrowheads="1"/>
          </p:cNvSpPr>
          <p:nvPr/>
        </p:nvSpPr>
        <p:spPr bwMode="auto">
          <a:xfrm>
            <a:off x="258763" y="1143000"/>
            <a:ext cx="499903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eaLnBrk="0" hangingPunct="0">
              <a:lnSpc>
                <a:spcPct val="150000"/>
              </a:lnSpc>
              <a:spcBef>
                <a:spcPct val="20000"/>
              </a:spcBef>
              <a:defRPr/>
            </a:pPr>
            <a:r>
              <a:rPr lang="en-US" altLang="zh-CN" sz="2400" b="1" dirty="0">
                <a:solidFill>
                  <a:srgbClr val="66FF33"/>
                </a:solidFill>
                <a:latin typeface="Georgia"/>
              </a:rPr>
              <a:t>2. </a:t>
            </a:r>
            <a:r>
              <a:rPr lang="en-US" altLang="zh-CN" sz="2400" b="1" dirty="0">
                <a:solidFill>
                  <a:prstClr val="black"/>
                </a:solidFill>
                <a:latin typeface="Georgia"/>
              </a:rPr>
              <a:t>Compound : </a:t>
            </a:r>
            <a:r>
              <a:rPr lang="en-US" altLang="zh-CN" sz="2400" dirty="0">
                <a:solidFill>
                  <a:prstClr val="black"/>
                </a:solidFill>
                <a:latin typeface="Georgia"/>
              </a:rPr>
              <a:t> Where neither of two foci </a:t>
            </a:r>
            <a:r>
              <a:rPr lang="en-US" altLang="zh-CN" sz="2400" dirty="0" smtClean="0">
                <a:solidFill>
                  <a:prstClr val="black"/>
                </a:solidFill>
                <a:latin typeface="Georgia"/>
              </a:rPr>
              <a:t>lie </a:t>
            </a:r>
            <a:r>
              <a:rPr lang="en-US" altLang="zh-CN" sz="2400" dirty="0">
                <a:solidFill>
                  <a:prstClr val="black"/>
                </a:solidFill>
                <a:latin typeface="Georgia"/>
              </a:rPr>
              <a:t>upon the retina but both are placed in front </a:t>
            </a:r>
            <a:r>
              <a:rPr lang="en-US" altLang="zh-CN" sz="2400" dirty="0" smtClean="0">
                <a:solidFill>
                  <a:prstClr val="black"/>
                </a:solidFill>
                <a:latin typeface="Georgia"/>
              </a:rPr>
              <a:t>or </a:t>
            </a:r>
            <a:r>
              <a:rPr lang="en-US" altLang="zh-CN" sz="2400" dirty="0">
                <a:solidFill>
                  <a:prstClr val="black"/>
                </a:solidFill>
                <a:latin typeface="Georgia"/>
              </a:rPr>
              <a:t>behind it. </a:t>
            </a:r>
            <a:endParaRPr lang="en-US" altLang="zh-CN" sz="2400" dirty="0" smtClean="0">
              <a:solidFill>
                <a:prstClr val="black"/>
              </a:solidFill>
              <a:latin typeface="Georgia"/>
            </a:endParaRPr>
          </a:p>
          <a:p>
            <a:pPr eaLnBrk="0" hangingPunct="0">
              <a:lnSpc>
                <a:spcPct val="150000"/>
              </a:lnSpc>
              <a:spcBef>
                <a:spcPct val="20000"/>
              </a:spcBef>
              <a:defRPr/>
            </a:pPr>
            <a:r>
              <a:rPr lang="en-US" altLang="zh-CN" sz="2400" dirty="0" smtClean="0">
                <a:solidFill>
                  <a:prstClr val="black"/>
                </a:solidFill>
                <a:latin typeface="Georgia"/>
              </a:rPr>
              <a:t>      The </a:t>
            </a:r>
            <a:r>
              <a:rPr lang="en-US" altLang="zh-CN" sz="2400" dirty="0">
                <a:solidFill>
                  <a:prstClr val="black"/>
                </a:solidFill>
                <a:latin typeface="Georgia"/>
              </a:rPr>
              <a:t>state of the refraction is then entirely </a:t>
            </a:r>
            <a:r>
              <a:rPr lang="en-US" altLang="zh-CN" sz="2400" dirty="0" err="1">
                <a:solidFill>
                  <a:prstClr val="black"/>
                </a:solidFill>
                <a:latin typeface="Georgia"/>
              </a:rPr>
              <a:t>hypermetropic</a:t>
            </a:r>
            <a:r>
              <a:rPr lang="en-US" altLang="zh-CN" sz="2400" dirty="0">
                <a:solidFill>
                  <a:prstClr val="black"/>
                </a:solidFill>
                <a:latin typeface="Georgia"/>
              </a:rPr>
              <a:t> or entirely myopic. The former is known as compound </a:t>
            </a:r>
            <a:r>
              <a:rPr lang="en-US" altLang="zh-CN" sz="2400" dirty="0" err="1" smtClean="0">
                <a:solidFill>
                  <a:prstClr val="black"/>
                </a:solidFill>
                <a:latin typeface="Georgia"/>
              </a:rPr>
              <a:t>hypermetropic</a:t>
            </a:r>
            <a:r>
              <a:rPr lang="en-US" altLang="zh-CN" sz="2400" dirty="0" smtClean="0">
                <a:solidFill>
                  <a:prstClr val="black"/>
                </a:solidFill>
                <a:latin typeface="Georgia"/>
              </a:rPr>
              <a:t>, </a:t>
            </a:r>
            <a:r>
              <a:rPr lang="en-US" altLang="zh-CN" sz="2400" dirty="0">
                <a:solidFill>
                  <a:prstClr val="black"/>
                </a:solidFill>
                <a:latin typeface="Georgia"/>
              </a:rPr>
              <a:t>the </a:t>
            </a:r>
            <a:r>
              <a:rPr lang="en-US" altLang="zh-CN" sz="2400" dirty="0" smtClean="0">
                <a:solidFill>
                  <a:prstClr val="black"/>
                </a:solidFill>
                <a:latin typeface="Georgia"/>
              </a:rPr>
              <a:t>latter </a:t>
            </a:r>
            <a:r>
              <a:rPr lang="en-US" altLang="zh-CN" sz="2400" dirty="0">
                <a:solidFill>
                  <a:prstClr val="black"/>
                </a:solidFill>
                <a:latin typeface="Georgia"/>
              </a:rPr>
              <a:t>as compound myopic astigmatism.</a:t>
            </a:r>
          </a:p>
        </p:txBody>
      </p:sp>
      <p:graphicFrame>
        <p:nvGraphicFramePr>
          <p:cNvPr id="77827" name="Object 31748"/>
          <p:cNvGraphicFramePr>
            <a:graphicFrameLocks/>
          </p:cNvGraphicFramePr>
          <p:nvPr/>
        </p:nvGraphicFramePr>
        <p:xfrm>
          <a:off x="5029200" y="1676400"/>
          <a:ext cx="3733800" cy="3733800"/>
        </p:xfrm>
        <a:graphic>
          <a:graphicData uri="http://schemas.openxmlformats.org/presentationml/2006/ole">
            <mc:AlternateContent xmlns:mc="http://schemas.openxmlformats.org/markup-compatibility/2006">
              <mc:Choice xmlns:v="urn:schemas-microsoft-com:vml" Requires="v">
                <p:oleObj spid="_x0000_s3077" r:id="rId3" imgW="2657411" imgH="2608872" progId="Photoshop.Image.8">
                  <p:embed/>
                </p:oleObj>
              </mc:Choice>
              <mc:Fallback>
                <p:oleObj r:id="rId3" imgW="2657411" imgH="2608872" progId="Photoshop.Imag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246BF65-C882-471A-84D4-30CE7157B2C2}" type="slidenum">
              <a:rPr lang="en-US" smtClean="0"/>
              <a:pPr/>
              <a:t>30</a:t>
            </a:fld>
            <a:endParaRPr lang="en-US"/>
          </a:p>
        </p:txBody>
      </p:sp>
    </p:spTree>
    <p:extLst>
      <p:ext uri="{BB962C8B-B14F-4D97-AF65-F5344CB8AC3E}">
        <p14:creationId xmlns:p14="http://schemas.microsoft.com/office/powerpoint/2010/main" val="28976877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3795"/>
          <p:cNvSpPr txBox="1">
            <a:spLocks noChangeArrowheads="1"/>
          </p:cNvSpPr>
          <p:nvPr/>
        </p:nvSpPr>
        <p:spPr bwMode="auto">
          <a:xfrm>
            <a:off x="198438" y="11430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algn="just" eaLnBrk="0" hangingPunct="0">
              <a:spcBef>
                <a:spcPct val="10000"/>
              </a:spcBef>
              <a:defRPr/>
            </a:pPr>
            <a:r>
              <a:rPr lang="en-US" altLang="zh-CN" sz="2400" b="1" dirty="0">
                <a:solidFill>
                  <a:srgbClr val="66FF33"/>
                </a:solidFill>
                <a:latin typeface="Georgia"/>
              </a:rPr>
              <a:t>3. </a:t>
            </a:r>
            <a:r>
              <a:rPr lang="en-US" altLang="zh-CN" sz="2400" b="1" dirty="0">
                <a:solidFill>
                  <a:prstClr val="black"/>
                </a:solidFill>
                <a:latin typeface="Georgia"/>
              </a:rPr>
              <a:t>Mixed : </a:t>
            </a:r>
            <a:r>
              <a:rPr lang="en-US" altLang="zh-CN" sz="2400" dirty="0">
                <a:solidFill>
                  <a:prstClr val="black"/>
                </a:solidFill>
                <a:latin typeface="Georgia"/>
              </a:rPr>
              <a:t>Where one focus is in front of and other behind the retina so that the refraction is </a:t>
            </a:r>
            <a:r>
              <a:rPr lang="en-US" altLang="zh-CN" sz="2400" dirty="0" err="1">
                <a:solidFill>
                  <a:prstClr val="black"/>
                </a:solidFill>
                <a:latin typeface="Georgia"/>
              </a:rPr>
              <a:t>hypermetropic</a:t>
            </a:r>
            <a:r>
              <a:rPr lang="en-US" altLang="zh-CN" sz="2400" dirty="0">
                <a:solidFill>
                  <a:prstClr val="black"/>
                </a:solidFill>
                <a:latin typeface="Georgia"/>
              </a:rPr>
              <a:t> in one direction and myopic in the other</a:t>
            </a:r>
            <a:r>
              <a:rPr lang="en-US" altLang="zh-CN" sz="2400" dirty="0" smtClean="0">
                <a:solidFill>
                  <a:prstClr val="black"/>
                </a:solidFill>
                <a:latin typeface="Georgia"/>
              </a:rPr>
              <a:t>. </a:t>
            </a:r>
            <a:endParaRPr lang="en-US" altLang="zh-CN" sz="2400" dirty="0">
              <a:solidFill>
                <a:prstClr val="black"/>
              </a:solidFill>
              <a:latin typeface="Georgia"/>
            </a:endParaRPr>
          </a:p>
        </p:txBody>
      </p:sp>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l="1512" t="26938" r="33836" b="29288"/>
          <a:stretch>
            <a:fillRect/>
          </a:stretch>
        </p:blipFill>
        <p:spPr bwMode="auto">
          <a:xfrm>
            <a:off x="198438" y="2730500"/>
            <a:ext cx="8697912"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246BF65-C882-471A-84D4-30CE7157B2C2}" type="slidenum">
              <a:rPr lang="en-US" smtClean="0"/>
              <a:pPr/>
              <a:t>31</a:t>
            </a:fld>
            <a:endParaRPr lang="en-US"/>
          </a:p>
        </p:txBody>
      </p:sp>
    </p:spTree>
    <p:extLst>
      <p:ext uri="{BB962C8B-B14F-4D97-AF65-F5344CB8AC3E}">
        <p14:creationId xmlns:p14="http://schemas.microsoft.com/office/powerpoint/2010/main" val="16833101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4819"/>
          <p:cNvSpPr txBox="1">
            <a:spLocks noChangeArrowheads="1"/>
          </p:cNvSpPr>
          <p:nvPr/>
        </p:nvSpPr>
        <p:spPr bwMode="auto">
          <a:xfrm>
            <a:off x="381000" y="895350"/>
            <a:ext cx="8305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a:defRPr>
                <a:solidFill>
                  <a:schemeClr val="tx1"/>
                </a:solidFill>
                <a:latin typeface="Garamond" pitchFamily="18" charset="0"/>
                <a:cs typeface="Arial" pitchFamily="34" charset="0"/>
              </a:defRPr>
            </a:lvl1pPr>
            <a:lvl2pPr>
              <a:defRPr>
                <a:solidFill>
                  <a:schemeClr val="tx1"/>
                </a:solidFill>
                <a:latin typeface="Garamond" pitchFamily="18" charset="0"/>
                <a:cs typeface="Arial" pitchFamily="34" charset="0"/>
              </a:defRPr>
            </a:lvl2pPr>
            <a:lvl3pPr>
              <a:defRPr>
                <a:solidFill>
                  <a:schemeClr val="tx1"/>
                </a:solidFill>
                <a:latin typeface="Garamond" pitchFamily="18" charset="0"/>
                <a:cs typeface="Arial" pitchFamily="34" charset="0"/>
              </a:defRPr>
            </a:lvl3pPr>
            <a:lvl4pPr>
              <a:defRPr>
                <a:solidFill>
                  <a:schemeClr val="tx1"/>
                </a:solidFill>
                <a:latin typeface="Garamond" pitchFamily="18" charset="0"/>
                <a:cs typeface="Arial" pitchFamily="34" charset="0"/>
              </a:defRPr>
            </a:lvl4pPr>
            <a:lvl5pPr>
              <a:defRPr>
                <a:solidFill>
                  <a:schemeClr val="tx1"/>
                </a:solidFill>
                <a:latin typeface="Garamond" pitchFamily="18" charset="0"/>
                <a:cs typeface="Arial" pitchFamily="34" charset="0"/>
              </a:defRPr>
            </a:lvl5pPr>
            <a:lvl6pPr fontAlgn="base">
              <a:spcBef>
                <a:spcPct val="0"/>
              </a:spcBef>
              <a:spcAft>
                <a:spcPct val="0"/>
              </a:spcAft>
              <a:buFont typeface="Arial" pitchFamily="34" charset="0"/>
              <a:defRPr>
                <a:solidFill>
                  <a:schemeClr val="tx1"/>
                </a:solidFill>
                <a:latin typeface="Garamond" pitchFamily="18" charset="0"/>
                <a:cs typeface="Arial" pitchFamily="34" charset="0"/>
              </a:defRPr>
            </a:lvl6pPr>
            <a:lvl7pPr fontAlgn="base">
              <a:spcBef>
                <a:spcPct val="0"/>
              </a:spcBef>
              <a:spcAft>
                <a:spcPct val="0"/>
              </a:spcAft>
              <a:buFont typeface="Arial" pitchFamily="34" charset="0"/>
              <a:defRPr>
                <a:solidFill>
                  <a:schemeClr val="tx1"/>
                </a:solidFill>
                <a:latin typeface="Garamond" pitchFamily="18" charset="0"/>
                <a:cs typeface="Arial" pitchFamily="34" charset="0"/>
              </a:defRPr>
            </a:lvl7pPr>
            <a:lvl8pPr fontAlgn="base">
              <a:spcBef>
                <a:spcPct val="0"/>
              </a:spcBef>
              <a:spcAft>
                <a:spcPct val="0"/>
              </a:spcAft>
              <a:buFont typeface="Arial" pitchFamily="34" charset="0"/>
              <a:defRPr>
                <a:solidFill>
                  <a:schemeClr val="tx1"/>
                </a:solidFill>
                <a:latin typeface="Garamond" pitchFamily="18" charset="0"/>
                <a:cs typeface="Arial" pitchFamily="34" charset="0"/>
              </a:defRPr>
            </a:lvl8pPr>
            <a:lvl9pPr fontAlgn="base">
              <a:spcBef>
                <a:spcPct val="0"/>
              </a:spcBef>
              <a:spcAft>
                <a:spcPct val="0"/>
              </a:spcAft>
              <a:buFont typeface="Arial" pitchFamily="34" charset="0"/>
              <a:defRPr>
                <a:solidFill>
                  <a:schemeClr val="tx1"/>
                </a:solidFill>
                <a:latin typeface="Garamond" pitchFamily="18" charset="0"/>
                <a:cs typeface="Arial" pitchFamily="34" charset="0"/>
              </a:defRPr>
            </a:lvl9pPr>
          </a:lstStyle>
          <a:p>
            <a:pPr eaLnBrk="0" hangingPunct="0">
              <a:lnSpc>
                <a:spcPct val="150000"/>
              </a:lnSpc>
              <a:spcBef>
                <a:spcPct val="50000"/>
              </a:spcBef>
              <a:buFont typeface="Arial" pitchFamily="34" charset="0"/>
              <a:buChar char="•"/>
              <a:defRPr/>
            </a:pPr>
            <a:r>
              <a:rPr lang="en-US" altLang="zh-CN" sz="2400" b="1" dirty="0">
                <a:solidFill>
                  <a:prstClr val="black"/>
                </a:solidFill>
                <a:latin typeface="Georgia"/>
              </a:rPr>
              <a:t>Irregular Astigmatism </a:t>
            </a:r>
            <a:r>
              <a:rPr lang="en-US" altLang="zh-CN" sz="2400" b="1" dirty="0" smtClean="0">
                <a:solidFill>
                  <a:prstClr val="black"/>
                </a:solidFill>
                <a:latin typeface="Georgia"/>
              </a:rPr>
              <a:t>: </a:t>
            </a:r>
            <a:r>
              <a:rPr lang="en-US" altLang="zh-CN" sz="2400" dirty="0" smtClean="0">
                <a:solidFill>
                  <a:prstClr val="black"/>
                </a:solidFill>
                <a:latin typeface="Georgia"/>
              </a:rPr>
              <a:t>Refraction </a:t>
            </a:r>
            <a:r>
              <a:rPr lang="en-US" altLang="zh-CN" sz="2400" dirty="0">
                <a:solidFill>
                  <a:prstClr val="black"/>
                </a:solidFill>
                <a:latin typeface="Georgia"/>
              </a:rPr>
              <a:t>in different </a:t>
            </a:r>
            <a:r>
              <a:rPr lang="en-US" altLang="zh-CN" sz="2400" dirty="0" err="1">
                <a:solidFill>
                  <a:prstClr val="black"/>
                </a:solidFill>
                <a:latin typeface="Georgia"/>
              </a:rPr>
              <a:t>meridia</a:t>
            </a:r>
            <a:r>
              <a:rPr lang="en-US" altLang="zh-CN" sz="2400" dirty="0">
                <a:solidFill>
                  <a:prstClr val="black"/>
                </a:solidFill>
                <a:latin typeface="Georgia"/>
              </a:rPr>
              <a:t> are </a:t>
            </a:r>
            <a:r>
              <a:rPr lang="en-US" altLang="zh-CN" sz="2400" dirty="0" smtClean="0">
                <a:solidFill>
                  <a:prstClr val="black"/>
                </a:solidFill>
                <a:latin typeface="Georgia"/>
              </a:rPr>
              <a:t>irregular</a:t>
            </a:r>
            <a:r>
              <a:rPr lang="en-US" altLang="zh-CN" sz="2400" dirty="0">
                <a:solidFill>
                  <a:prstClr val="black"/>
                </a:solidFill>
                <a:latin typeface="Georgia"/>
              </a:rPr>
              <a:t>. </a:t>
            </a:r>
          </a:p>
          <a:p>
            <a:pPr eaLnBrk="0" hangingPunct="0">
              <a:lnSpc>
                <a:spcPct val="150000"/>
              </a:lnSpc>
              <a:spcBef>
                <a:spcPct val="50000"/>
              </a:spcBef>
              <a:defRPr/>
            </a:pPr>
            <a:r>
              <a:rPr lang="en-US" altLang="zh-CN" sz="2400" b="1" dirty="0">
                <a:solidFill>
                  <a:prstClr val="black"/>
                </a:solidFill>
                <a:latin typeface="Georgia"/>
              </a:rPr>
              <a:t>Etiological types:</a:t>
            </a:r>
            <a:endParaRPr lang="en-US" altLang="zh-CN" sz="2400" dirty="0">
              <a:solidFill>
                <a:prstClr val="black"/>
              </a:solidFill>
              <a:latin typeface="Georgia"/>
            </a:endParaRPr>
          </a:p>
          <a:p>
            <a:pPr marL="457200" indent="-457200" eaLnBrk="0" hangingPunct="0">
              <a:lnSpc>
                <a:spcPct val="150000"/>
              </a:lnSpc>
              <a:spcBef>
                <a:spcPct val="50000"/>
              </a:spcBef>
              <a:buFont typeface="+mj-lt"/>
              <a:buAutoNum type="arabicPeriod"/>
              <a:defRPr/>
            </a:pPr>
            <a:r>
              <a:rPr lang="en-US" altLang="zh-CN" sz="2400" dirty="0" err="1" smtClean="0">
                <a:solidFill>
                  <a:prstClr val="black"/>
                </a:solidFill>
                <a:latin typeface="Georgia"/>
              </a:rPr>
              <a:t>Curvatural</a:t>
            </a:r>
            <a:r>
              <a:rPr lang="en-US" altLang="zh-CN" sz="2400" dirty="0" smtClean="0">
                <a:solidFill>
                  <a:prstClr val="black"/>
                </a:solidFill>
                <a:latin typeface="Georgia"/>
              </a:rPr>
              <a:t> </a:t>
            </a:r>
            <a:r>
              <a:rPr lang="en-US" altLang="zh-CN" sz="2400" dirty="0">
                <a:solidFill>
                  <a:prstClr val="black"/>
                </a:solidFill>
                <a:latin typeface="Georgia"/>
              </a:rPr>
              <a:t>irregular astigmatism</a:t>
            </a:r>
            <a:r>
              <a:rPr lang="en-US" altLang="zh-CN" sz="2400" dirty="0" smtClean="0">
                <a:solidFill>
                  <a:prstClr val="black"/>
                </a:solidFill>
                <a:latin typeface="Georgia"/>
              </a:rPr>
              <a:t>: irregular </a:t>
            </a:r>
            <a:r>
              <a:rPr lang="en-US" altLang="zh-CN" sz="2400" dirty="0">
                <a:solidFill>
                  <a:prstClr val="black"/>
                </a:solidFill>
                <a:latin typeface="Georgia"/>
              </a:rPr>
              <a:t>healing of cornea after trauma and inflammation (particularly ulceration &amp; </a:t>
            </a:r>
            <a:r>
              <a:rPr lang="en-US" altLang="zh-CN" sz="2400" dirty="0" err="1" smtClean="0">
                <a:solidFill>
                  <a:prstClr val="black"/>
                </a:solidFill>
                <a:latin typeface="Georgia"/>
              </a:rPr>
              <a:t>keratoconus</a:t>
            </a:r>
            <a:r>
              <a:rPr lang="en-US" altLang="zh-CN" sz="2400" dirty="0" smtClean="0">
                <a:solidFill>
                  <a:prstClr val="black"/>
                </a:solidFill>
                <a:latin typeface="Georgia"/>
              </a:rPr>
              <a:t>)</a:t>
            </a:r>
          </a:p>
          <a:p>
            <a:pPr marL="457200" indent="-457200" eaLnBrk="0" hangingPunct="0">
              <a:lnSpc>
                <a:spcPct val="150000"/>
              </a:lnSpc>
              <a:spcBef>
                <a:spcPct val="50000"/>
              </a:spcBef>
              <a:buFont typeface="+mj-lt"/>
              <a:buAutoNum type="arabicPeriod"/>
              <a:defRPr/>
            </a:pPr>
            <a:r>
              <a:rPr lang="en-US" altLang="zh-CN" sz="2400" dirty="0" smtClean="0">
                <a:solidFill>
                  <a:prstClr val="black"/>
                </a:solidFill>
                <a:latin typeface="Georgia"/>
              </a:rPr>
              <a:t>Index </a:t>
            </a:r>
            <a:r>
              <a:rPr lang="en-US" altLang="zh-CN" sz="2400" dirty="0">
                <a:solidFill>
                  <a:prstClr val="black"/>
                </a:solidFill>
                <a:latin typeface="Georgia"/>
              </a:rPr>
              <a:t>irregular astigmatism : </a:t>
            </a:r>
            <a:r>
              <a:rPr lang="en-US" altLang="zh-CN" sz="2400" dirty="0" smtClean="0">
                <a:solidFill>
                  <a:prstClr val="black"/>
                </a:solidFill>
                <a:latin typeface="Georgia"/>
              </a:rPr>
              <a:t>incipient cataract</a:t>
            </a:r>
            <a:endParaRPr lang="en-US" altLang="zh-CN" sz="2400" dirty="0">
              <a:solidFill>
                <a:prstClr val="black"/>
              </a:solidFill>
              <a:latin typeface="Georgia"/>
            </a:endParaRPr>
          </a:p>
        </p:txBody>
      </p:sp>
      <p:sp>
        <p:nvSpPr>
          <p:cNvPr id="2" name="Slide Number Placeholder 1"/>
          <p:cNvSpPr>
            <a:spLocks noGrp="1"/>
          </p:cNvSpPr>
          <p:nvPr>
            <p:ph type="sldNum" sz="quarter" idx="12"/>
          </p:nvPr>
        </p:nvSpPr>
        <p:spPr/>
        <p:txBody>
          <a:bodyPr/>
          <a:lstStyle/>
          <a:p>
            <a:fld id="{6246BF65-C882-471A-84D4-30CE7157B2C2}" type="slidenum">
              <a:rPr lang="en-US" smtClean="0"/>
              <a:pPr/>
              <a:t>32</a:t>
            </a:fld>
            <a:endParaRPr lang="en-US"/>
          </a:p>
        </p:txBody>
      </p:sp>
    </p:spTree>
    <p:extLst>
      <p:ext uri="{BB962C8B-B14F-4D97-AF65-F5344CB8AC3E}">
        <p14:creationId xmlns:p14="http://schemas.microsoft.com/office/powerpoint/2010/main" val="21880527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zh-CN" smtClean="0">
                <a:cs typeface="方正姚体"/>
              </a:rPr>
              <a:t>Symptoms </a:t>
            </a:r>
            <a:endParaRPr lang="en-IN" smtClean="0"/>
          </a:p>
        </p:txBody>
      </p:sp>
      <p:sp>
        <p:nvSpPr>
          <p:cNvPr id="81923" name="Content Placeholder 2"/>
          <p:cNvSpPr>
            <a:spLocks noGrp="1"/>
          </p:cNvSpPr>
          <p:nvPr>
            <p:ph idx="1"/>
          </p:nvPr>
        </p:nvSpPr>
        <p:spPr/>
        <p:txBody>
          <a:bodyPr/>
          <a:lstStyle/>
          <a:p>
            <a:pPr marL="623888" indent="-514350" eaLnBrk="1" hangingPunct="1">
              <a:lnSpc>
                <a:spcPct val="150000"/>
              </a:lnSpc>
              <a:buFont typeface="Trebuchet MS" pitchFamily="34" charset="0"/>
              <a:buAutoNum type="arabicPeriod"/>
            </a:pPr>
            <a:r>
              <a:rPr lang="en-US" altLang="zh-CN" smtClean="0"/>
              <a:t>Defective vision</a:t>
            </a:r>
          </a:p>
          <a:p>
            <a:pPr marL="623888" indent="-514350" eaLnBrk="1" hangingPunct="1">
              <a:lnSpc>
                <a:spcPct val="150000"/>
              </a:lnSpc>
              <a:buFont typeface="Trebuchet MS" pitchFamily="34" charset="0"/>
              <a:buAutoNum type="arabicPeriod"/>
            </a:pPr>
            <a:r>
              <a:rPr lang="en-US" altLang="zh-CN" smtClean="0"/>
              <a:t>Blurring of objects</a:t>
            </a:r>
          </a:p>
          <a:p>
            <a:pPr marL="623888" indent="-514350" eaLnBrk="1" hangingPunct="1">
              <a:lnSpc>
                <a:spcPct val="150000"/>
              </a:lnSpc>
              <a:buFont typeface="Trebuchet MS" pitchFamily="34" charset="0"/>
              <a:buAutoNum type="arabicPeriod"/>
            </a:pPr>
            <a:r>
              <a:rPr lang="en-US" altLang="zh-CN" smtClean="0"/>
              <a:t>Asthenopic symptoms - eyeache and headache</a:t>
            </a:r>
          </a:p>
          <a:p>
            <a:pPr marL="623888" indent="-514350" eaLnBrk="1" hangingPunct="1">
              <a:lnSpc>
                <a:spcPct val="150000"/>
              </a:lnSpc>
              <a:buFont typeface="Trebuchet MS" pitchFamily="34" charset="0"/>
              <a:buAutoNum type="arabicPeriod"/>
            </a:pPr>
            <a:r>
              <a:rPr lang="en-US" altLang="zh-CN" smtClean="0"/>
              <a:t>Running of lines</a:t>
            </a:r>
          </a:p>
        </p:txBody>
      </p:sp>
      <p:sp>
        <p:nvSpPr>
          <p:cNvPr id="2" name="Slide Number Placeholder 1"/>
          <p:cNvSpPr>
            <a:spLocks noGrp="1"/>
          </p:cNvSpPr>
          <p:nvPr>
            <p:ph type="sldNum" sz="quarter" idx="12"/>
          </p:nvPr>
        </p:nvSpPr>
        <p:spPr/>
        <p:txBody>
          <a:bodyPr/>
          <a:lstStyle/>
          <a:p>
            <a:fld id="{6B19E06A-FADE-4260-B087-5A958A827B87}" type="slidenum">
              <a:rPr lang="en-US" smtClean="0"/>
              <a:pPr/>
              <a:t>33</a:t>
            </a:fld>
            <a:endParaRPr lang="en-US"/>
          </a:p>
        </p:txBody>
      </p:sp>
    </p:spTree>
    <p:extLst>
      <p:ext uri="{BB962C8B-B14F-4D97-AF65-F5344CB8AC3E}">
        <p14:creationId xmlns:p14="http://schemas.microsoft.com/office/powerpoint/2010/main" val="3856240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zh-CN" smtClean="0">
                <a:cs typeface="方正姚体"/>
              </a:rPr>
              <a:t>Treatment</a:t>
            </a:r>
            <a:endParaRPr lang="en-IN" smtClean="0"/>
          </a:p>
        </p:txBody>
      </p:sp>
      <p:sp>
        <p:nvSpPr>
          <p:cNvPr id="3" name="Content Placeholder 2"/>
          <p:cNvSpPr>
            <a:spLocks noGrp="1"/>
          </p:cNvSpPr>
          <p:nvPr>
            <p:ph idx="1"/>
          </p:nvPr>
        </p:nvSpPr>
        <p:spPr>
          <a:xfrm>
            <a:off x="457200" y="1676400"/>
            <a:ext cx="8229600" cy="4897438"/>
          </a:xfrm>
        </p:spPr>
        <p:txBody>
          <a:bodyPr>
            <a:normAutofit/>
          </a:bodyPr>
          <a:lstStyle/>
          <a:p>
            <a:pPr marL="365760" indent="-255905" eaLnBrk="1" fontAlgn="auto" hangingPunct="1">
              <a:lnSpc>
                <a:spcPct val="150000"/>
              </a:lnSpc>
              <a:spcAft>
                <a:spcPts val="0"/>
              </a:spcAft>
              <a:buClr>
                <a:schemeClr val="accent3"/>
              </a:buClr>
              <a:buFont typeface="Georgia" panose="02040502050405020303"/>
              <a:buChar char="•"/>
              <a:defRPr/>
            </a:pPr>
            <a:r>
              <a:rPr lang="en-US" altLang="zh-CN" sz="2400" dirty="0" smtClean="0"/>
              <a:t>Optical – Spectacles with cylindrical lenses, Contact lens (</a:t>
            </a:r>
            <a:r>
              <a:rPr lang="en-IN" sz="2400" dirty="0" err="1" smtClean="0"/>
              <a:t>Toric</a:t>
            </a:r>
            <a:r>
              <a:rPr lang="en-IN" sz="2400" dirty="0" smtClean="0"/>
              <a:t> </a:t>
            </a:r>
            <a:r>
              <a:rPr lang="en-IN" sz="2400" dirty="0"/>
              <a:t>contact lenses with prism </a:t>
            </a:r>
            <a:r>
              <a:rPr lang="en-IN" sz="2400" dirty="0" smtClean="0"/>
              <a:t>ballast)</a:t>
            </a:r>
            <a:endParaRPr lang="en-US" altLang="zh-CN" sz="2400" dirty="0" smtClean="0"/>
          </a:p>
          <a:p>
            <a:pPr marL="365760" indent="-255905" eaLnBrk="1" fontAlgn="auto" hangingPunct="1">
              <a:lnSpc>
                <a:spcPct val="150000"/>
              </a:lnSpc>
              <a:spcAft>
                <a:spcPts val="0"/>
              </a:spcAft>
              <a:buClr>
                <a:schemeClr val="accent3"/>
              </a:buClr>
              <a:buFont typeface="Georgia" panose="02040502050405020303"/>
              <a:buChar char="•"/>
              <a:defRPr/>
            </a:pPr>
            <a:endParaRPr lang="en-US" altLang="zh-CN" sz="2400" dirty="0" smtClean="0"/>
          </a:p>
          <a:p>
            <a:pPr marL="365760" indent="-255905" eaLnBrk="1" fontAlgn="auto" hangingPunct="1">
              <a:lnSpc>
                <a:spcPct val="150000"/>
              </a:lnSpc>
              <a:spcAft>
                <a:spcPts val="0"/>
              </a:spcAft>
              <a:buClr>
                <a:schemeClr val="accent3"/>
              </a:buClr>
              <a:buFont typeface="Georgia" panose="02040502050405020303"/>
              <a:buChar char="•"/>
              <a:defRPr/>
            </a:pPr>
            <a:r>
              <a:rPr lang="en-US" altLang="zh-CN" sz="2400" dirty="0" smtClean="0"/>
              <a:t>Surgical </a:t>
            </a:r>
          </a:p>
          <a:p>
            <a:pPr marL="567055" indent="-457200" eaLnBrk="1" fontAlgn="auto" hangingPunct="1">
              <a:lnSpc>
                <a:spcPct val="150000"/>
              </a:lnSpc>
              <a:spcAft>
                <a:spcPts val="0"/>
              </a:spcAft>
              <a:buClr>
                <a:schemeClr val="accent3"/>
              </a:buClr>
              <a:buFont typeface="+mj-lt"/>
              <a:buAutoNum type="arabicPeriod"/>
              <a:defRPr/>
            </a:pPr>
            <a:r>
              <a:rPr lang="en-US" altLang="zh-CN" sz="2400" dirty="0" smtClean="0"/>
              <a:t>Astigmatic keratotomy: </a:t>
            </a:r>
            <a:r>
              <a:rPr lang="en-IN" sz="2400" dirty="0" err="1" smtClean="0"/>
              <a:t>Limbal</a:t>
            </a:r>
            <a:r>
              <a:rPr lang="en-IN" sz="2400" dirty="0" smtClean="0"/>
              <a:t> </a:t>
            </a:r>
            <a:r>
              <a:rPr lang="en-IN" sz="2400" dirty="0"/>
              <a:t>Relaxing Incision, </a:t>
            </a:r>
            <a:r>
              <a:rPr lang="en-IN" sz="2400" dirty="0" err="1" smtClean="0"/>
              <a:t>arcuate</a:t>
            </a:r>
            <a:r>
              <a:rPr lang="en-IN" sz="2400" dirty="0" smtClean="0"/>
              <a:t> </a:t>
            </a:r>
            <a:r>
              <a:rPr lang="en-IN" sz="2400" dirty="0"/>
              <a:t>keratectomy, removal of sutures</a:t>
            </a:r>
            <a:endParaRPr lang="en-US" altLang="zh-CN" sz="2400" dirty="0" smtClean="0"/>
          </a:p>
          <a:p>
            <a:pPr marL="567055" indent="-457200" eaLnBrk="1" fontAlgn="auto" hangingPunct="1">
              <a:lnSpc>
                <a:spcPct val="150000"/>
              </a:lnSpc>
              <a:spcAft>
                <a:spcPts val="0"/>
              </a:spcAft>
              <a:buClr>
                <a:schemeClr val="accent3"/>
              </a:buClr>
              <a:buFont typeface="+mj-lt"/>
              <a:buAutoNum type="arabicPeriod"/>
              <a:defRPr/>
            </a:pPr>
            <a:r>
              <a:rPr lang="en-US" altLang="zh-CN" sz="2400" dirty="0" smtClean="0"/>
              <a:t>Photo-astigmatic refractive keratotomy (PARK)</a:t>
            </a:r>
          </a:p>
          <a:p>
            <a:pPr marL="567055" indent="-457200" eaLnBrk="1" fontAlgn="auto" hangingPunct="1">
              <a:lnSpc>
                <a:spcPct val="150000"/>
              </a:lnSpc>
              <a:spcAft>
                <a:spcPts val="0"/>
              </a:spcAft>
              <a:buClr>
                <a:schemeClr val="accent3"/>
              </a:buClr>
              <a:buFont typeface="+mj-lt"/>
              <a:buAutoNum type="arabicPeriod"/>
              <a:defRPr/>
            </a:pPr>
            <a:r>
              <a:rPr lang="en-US" altLang="zh-CN" sz="2400" dirty="0" smtClean="0"/>
              <a:t>La</a:t>
            </a:r>
            <a:r>
              <a:rPr lang="en-IN" sz="2400" dirty="0" err="1" smtClean="0"/>
              <a:t>ser</a:t>
            </a:r>
            <a:r>
              <a:rPr lang="en-IN" sz="2400" dirty="0"/>
              <a:t>: </a:t>
            </a:r>
            <a:r>
              <a:rPr lang="en-IN" sz="2400" dirty="0" err="1"/>
              <a:t>Excimer</a:t>
            </a:r>
            <a:r>
              <a:rPr lang="en-IN" sz="2400" dirty="0"/>
              <a:t> laser: LASIK </a:t>
            </a:r>
            <a:r>
              <a:rPr lang="en-IN" sz="2400" dirty="0" smtClean="0"/>
              <a:t>or Femtosecond laser</a:t>
            </a:r>
            <a:endParaRPr lang="en-IN" sz="2400" dirty="0"/>
          </a:p>
        </p:txBody>
      </p:sp>
      <p:sp>
        <p:nvSpPr>
          <p:cNvPr id="2" name="Slide Number Placeholder 1"/>
          <p:cNvSpPr>
            <a:spLocks noGrp="1"/>
          </p:cNvSpPr>
          <p:nvPr>
            <p:ph type="sldNum" sz="quarter" idx="12"/>
          </p:nvPr>
        </p:nvSpPr>
        <p:spPr/>
        <p:txBody>
          <a:bodyPr/>
          <a:lstStyle/>
          <a:p>
            <a:fld id="{6B19E06A-FADE-4260-B087-5A958A827B87}" type="slidenum">
              <a:rPr lang="en-US" smtClean="0"/>
              <a:pPr/>
              <a:t>34</a:t>
            </a:fld>
            <a:endParaRPr lang="en-US"/>
          </a:p>
        </p:txBody>
      </p:sp>
    </p:spTree>
    <p:extLst>
      <p:ext uri="{BB962C8B-B14F-4D97-AF65-F5344CB8AC3E}">
        <p14:creationId xmlns:p14="http://schemas.microsoft.com/office/powerpoint/2010/main" val="260708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zh-CN" smtClean="0">
                <a:cs typeface="方正姚体"/>
              </a:rPr>
              <a:t>Guidelines for Optical treatment</a:t>
            </a:r>
            <a:endParaRPr lang="en-IN" smtClean="0"/>
          </a:p>
        </p:txBody>
      </p:sp>
      <p:sp>
        <p:nvSpPr>
          <p:cNvPr id="83971" name="Content Placeholder 2"/>
          <p:cNvSpPr>
            <a:spLocks noGrp="1"/>
          </p:cNvSpPr>
          <p:nvPr>
            <p:ph idx="1"/>
          </p:nvPr>
        </p:nvSpPr>
        <p:spPr/>
        <p:txBody>
          <a:bodyPr/>
          <a:lstStyle/>
          <a:p>
            <a:pPr marL="623888" indent="-514350" eaLnBrk="1" hangingPunct="1">
              <a:lnSpc>
                <a:spcPct val="150000"/>
              </a:lnSpc>
              <a:buFont typeface="Trebuchet MS" pitchFamily="34" charset="0"/>
              <a:buAutoNum type="arabicPeriod"/>
            </a:pPr>
            <a:r>
              <a:rPr lang="en-US" altLang="zh-CN" sz="2400" smtClean="0"/>
              <a:t>If the patient does not complain of asthenopic symptoms small astigmatic errors (0.5 D or less) generally do not require correction</a:t>
            </a:r>
          </a:p>
          <a:p>
            <a:pPr marL="623888" indent="-514350" eaLnBrk="1" hangingPunct="1">
              <a:lnSpc>
                <a:spcPct val="150000"/>
              </a:lnSpc>
              <a:buFont typeface="Trebuchet MS" pitchFamily="34" charset="0"/>
              <a:buAutoNum type="arabicPeriod"/>
            </a:pPr>
            <a:r>
              <a:rPr lang="en-US" altLang="zh-CN" sz="2400" smtClean="0">
                <a:solidFill>
                  <a:srgbClr val="C00000"/>
                </a:solidFill>
              </a:rPr>
              <a:t>If asthenopic symptoms </a:t>
            </a:r>
            <a:r>
              <a:rPr lang="en-US" altLang="zh-CN" sz="2400" smtClean="0"/>
              <a:t>are there, error should be corrected by </a:t>
            </a:r>
            <a:r>
              <a:rPr lang="en-US" altLang="zh-CN" sz="2400" smtClean="0">
                <a:solidFill>
                  <a:srgbClr val="C00000"/>
                </a:solidFill>
              </a:rPr>
              <a:t>cylindrical lenses</a:t>
            </a:r>
            <a:r>
              <a:rPr lang="en-US" altLang="zh-CN" sz="2400" smtClean="0"/>
              <a:t>.</a:t>
            </a:r>
          </a:p>
          <a:p>
            <a:pPr marL="623888" indent="-514350" eaLnBrk="1" hangingPunct="1">
              <a:lnSpc>
                <a:spcPct val="150000"/>
              </a:lnSpc>
              <a:buFont typeface="Trebuchet MS" pitchFamily="34" charset="0"/>
              <a:buAutoNum type="arabicPeriod"/>
            </a:pPr>
            <a:r>
              <a:rPr lang="en-US" altLang="zh-CN" sz="2400" smtClean="0"/>
              <a:t>Undercorrect the error initially</a:t>
            </a:r>
          </a:p>
          <a:p>
            <a:pPr marL="623888" indent="-514350" eaLnBrk="1" hangingPunct="1">
              <a:lnSpc>
                <a:spcPct val="150000"/>
              </a:lnSpc>
              <a:buFont typeface="Trebuchet MS" pitchFamily="34" charset="0"/>
              <a:buAutoNum type="arabicPeriod"/>
            </a:pPr>
            <a:r>
              <a:rPr lang="en-US" altLang="zh-CN" sz="2400" smtClean="0"/>
              <a:t>At a later date, full correction may be worn comfortably.</a:t>
            </a:r>
          </a:p>
        </p:txBody>
      </p:sp>
      <p:sp>
        <p:nvSpPr>
          <p:cNvPr id="2" name="Slide Number Placeholder 1"/>
          <p:cNvSpPr>
            <a:spLocks noGrp="1"/>
          </p:cNvSpPr>
          <p:nvPr>
            <p:ph type="sldNum" sz="quarter" idx="12"/>
          </p:nvPr>
        </p:nvSpPr>
        <p:spPr/>
        <p:txBody>
          <a:bodyPr/>
          <a:lstStyle/>
          <a:p>
            <a:fld id="{6B19E06A-FADE-4260-B087-5A958A827B87}" type="slidenum">
              <a:rPr lang="en-US" smtClean="0"/>
              <a:pPr/>
              <a:t>35</a:t>
            </a:fld>
            <a:endParaRPr lang="en-US"/>
          </a:p>
        </p:txBody>
      </p:sp>
    </p:spTree>
    <p:extLst>
      <p:ext uri="{BB962C8B-B14F-4D97-AF65-F5344CB8AC3E}">
        <p14:creationId xmlns:p14="http://schemas.microsoft.com/office/powerpoint/2010/main" val="53114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IN" smtClean="0"/>
          </a:p>
        </p:txBody>
      </p:sp>
      <p:sp>
        <p:nvSpPr>
          <p:cNvPr id="3" name="Content Placeholder 2"/>
          <p:cNvSpPr>
            <a:spLocks noGrp="1"/>
          </p:cNvSpPr>
          <p:nvPr>
            <p:ph idx="1"/>
          </p:nvPr>
        </p:nvSpPr>
        <p:spPr/>
        <p:txBody>
          <a:bodyPr/>
          <a:lstStyle/>
          <a:p>
            <a:pPr>
              <a:defRPr/>
            </a:pPr>
            <a:endParaRPr lang="en-IN" dirty="0" smtClean="0"/>
          </a:p>
          <a:p>
            <a:pPr>
              <a:defRPr/>
            </a:pPr>
            <a:endParaRPr lang="en-IN" dirty="0"/>
          </a:p>
          <a:p>
            <a:pPr>
              <a:defRPr/>
            </a:pPr>
            <a:endParaRPr lang="en-IN" dirty="0" smtClean="0"/>
          </a:p>
          <a:p>
            <a:pPr marL="109537" indent="0">
              <a:buFont typeface="Georgia" pitchFamily="18" charset="0"/>
              <a:buNone/>
              <a:defRPr/>
            </a:pPr>
            <a:r>
              <a:rPr lang="en-IN" dirty="0" smtClean="0"/>
              <a:t>                                </a:t>
            </a:r>
            <a:r>
              <a:rPr lang="en-IN" sz="4400" dirty="0" smtClean="0"/>
              <a:t>Thank you</a:t>
            </a:r>
            <a:endParaRPr lang="en-IN" sz="4400" dirty="0"/>
          </a:p>
        </p:txBody>
      </p:sp>
      <p:sp>
        <p:nvSpPr>
          <p:cNvPr id="2" name="Slide Number Placeholder 1"/>
          <p:cNvSpPr>
            <a:spLocks noGrp="1"/>
          </p:cNvSpPr>
          <p:nvPr>
            <p:ph type="sldNum" sz="quarter" idx="12"/>
          </p:nvPr>
        </p:nvSpPr>
        <p:spPr/>
        <p:txBody>
          <a:bodyPr/>
          <a:lstStyle/>
          <a:p>
            <a:fld id="{6B19E06A-FADE-4260-B087-5A958A827B87}" type="slidenum">
              <a:rPr lang="en-US" smtClean="0"/>
              <a:pPr/>
              <a:t>36</a:t>
            </a:fld>
            <a:endParaRPr lang="en-US"/>
          </a:p>
        </p:txBody>
      </p:sp>
    </p:spTree>
    <p:extLst>
      <p:ext uri="{BB962C8B-B14F-4D97-AF65-F5344CB8AC3E}">
        <p14:creationId xmlns:p14="http://schemas.microsoft.com/office/powerpoint/2010/main" val="14727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What is Refraction</a:t>
            </a:r>
          </a:p>
        </p:txBody>
      </p:sp>
      <p:sp>
        <p:nvSpPr>
          <p:cNvPr id="8195" name="Content Placeholder 2"/>
          <p:cNvSpPr>
            <a:spLocks noGrp="1"/>
          </p:cNvSpPr>
          <p:nvPr>
            <p:ph idx="1"/>
          </p:nvPr>
        </p:nvSpPr>
        <p:spPr/>
        <p:txBody>
          <a:bodyPr/>
          <a:lstStyle/>
          <a:p>
            <a:pPr eaLnBrk="1" hangingPunct="1"/>
            <a:r>
              <a:rPr lang="en-US" dirty="0" smtClean="0"/>
              <a:t>When rays of light traveling through air enter a denser transparent medium, the speed of the light is reduced and the light rays proceed at a different angle, i.e., they are refracted.</a:t>
            </a:r>
          </a:p>
          <a:p>
            <a:pPr eaLnBrk="1" hangingPunct="1"/>
            <a:r>
              <a:rPr lang="en-US" dirty="0" smtClean="0"/>
              <a:t>Except when the rays are normal</a:t>
            </a:r>
          </a:p>
          <a:p>
            <a:pPr eaLnBrk="1" hangingPunct="1"/>
            <a:endParaRPr lang="en-GB" dirty="0" smtClean="0"/>
          </a:p>
          <a:p>
            <a:pPr eaLnBrk="1" hangingPunct="1">
              <a:buFont typeface="Georgia" pitchFamily="18" charset="0"/>
              <a:buNone/>
            </a:pPr>
            <a:r>
              <a:rPr lang="en-GB" sz="3600" b="1" dirty="0" smtClean="0">
                <a:solidFill>
                  <a:schemeClr val="tx2"/>
                </a:solidFill>
              </a:rPr>
              <a:t>Refraction in Ophthalmology</a:t>
            </a:r>
          </a:p>
          <a:p>
            <a:pPr eaLnBrk="1" hangingPunct="1"/>
            <a:r>
              <a:rPr lang="en-GB" dirty="0" smtClean="0">
                <a:solidFill>
                  <a:srgbClr val="FF0000"/>
                </a:solidFill>
              </a:rPr>
              <a:t>Methods for evaluating the optical and refractive state of the eye</a:t>
            </a:r>
          </a:p>
          <a:p>
            <a:pPr eaLnBrk="1" hangingPunct="1"/>
            <a:endParaRPr lang="en-GB"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4</a:t>
            </a:fld>
            <a:endParaRPr lang="en-US"/>
          </a:p>
        </p:txBody>
      </p:sp>
    </p:spTree>
    <p:extLst>
      <p:ext uri="{BB962C8B-B14F-4D97-AF65-F5344CB8AC3E}">
        <p14:creationId xmlns:p14="http://schemas.microsoft.com/office/powerpoint/2010/main" val="319398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1066800"/>
          </a:xfrm>
        </p:spPr>
        <p:txBody>
          <a:bodyPr/>
          <a:lstStyle/>
          <a:p>
            <a:pPr eaLnBrk="1" hangingPunct="1"/>
            <a:r>
              <a:rPr lang="en-US" smtClean="0"/>
              <a:t>Emmetropia</a:t>
            </a:r>
            <a:endParaRPr lang="en-GB" smtClean="0"/>
          </a:p>
        </p:txBody>
      </p:sp>
      <p:sp>
        <p:nvSpPr>
          <p:cNvPr id="8195" name="Content Placeholder 2"/>
          <p:cNvSpPr>
            <a:spLocks noGrp="1"/>
          </p:cNvSpPr>
          <p:nvPr>
            <p:ph idx="1"/>
          </p:nvPr>
        </p:nvSpPr>
        <p:spPr>
          <a:xfrm>
            <a:off x="381000" y="1447800"/>
            <a:ext cx="8382000" cy="4876800"/>
          </a:xfrm>
        </p:spPr>
        <p:txBody>
          <a:bodyPr/>
          <a:lstStyle/>
          <a:p>
            <a:pPr eaLnBrk="1" hangingPunct="1">
              <a:lnSpc>
                <a:spcPct val="150000"/>
              </a:lnSpc>
              <a:defRPr/>
            </a:pPr>
            <a:r>
              <a:rPr lang="en-US" sz="2400" dirty="0" smtClean="0"/>
              <a:t>Parallel light rays, from an object more than 6 m away, are focused at the plane of the retina when </a:t>
            </a:r>
            <a:r>
              <a:rPr lang="en-US" sz="2400" dirty="0" err="1" smtClean="0"/>
              <a:t>accomodation</a:t>
            </a:r>
            <a:r>
              <a:rPr lang="en-US" sz="2400" dirty="0" smtClean="0"/>
              <a:t> is at rest. </a:t>
            </a:r>
          </a:p>
          <a:p>
            <a:pPr marL="109537" indent="0" eaLnBrk="1" hangingPunct="1">
              <a:lnSpc>
                <a:spcPct val="150000"/>
              </a:lnSpc>
              <a:buFont typeface="Georgia" pitchFamily="18" charset="0"/>
              <a:buNone/>
              <a:defRPr/>
            </a:pPr>
            <a:endParaRPr lang="en-US" sz="2400" dirty="0" smtClean="0"/>
          </a:p>
          <a:p>
            <a:pPr eaLnBrk="1" hangingPunct="1">
              <a:lnSpc>
                <a:spcPct val="150000"/>
              </a:lnSpc>
              <a:defRPr/>
            </a:pPr>
            <a:r>
              <a:rPr lang="en-US" sz="2400" dirty="0" smtClean="0"/>
              <a:t>Clear image of a distant object formed without any internal adjustment of the optics of the eye.</a:t>
            </a:r>
          </a:p>
          <a:p>
            <a:pPr marL="109537" indent="0" eaLnBrk="1" hangingPunct="1">
              <a:lnSpc>
                <a:spcPct val="150000"/>
              </a:lnSpc>
              <a:buFont typeface="Georgia" pitchFamily="18" charset="0"/>
              <a:buNone/>
              <a:defRPr/>
            </a:pPr>
            <a:endParaRPr lang="en-US" sz="2400" dirty="0" smtClean="0"/>
          </a:p>
          <a:p>
            <a:pPr eaLnBrk="1" hangingPunct="1">
              <a:lnSpc>
                <a:spcPct val="150000"/>
              </a:lnSpc>
              <a:defRPr/>
            </a:pPr>
            <a:r>
              <a:rPr lang="en-US" sz="2400" dirty="0" smtClean="0"/>
              <a:t>Absence of </a:t>
            </a:r>
            <a:r>
              <a:rPr lang="en-US" sz="2400" dirty="0" err="1" smtClean="0"/>
              <a:t>emmetropia</a:t>
            </a:r>
            <a:r>
              <a:rPr lang="en-US" sz="2400" dirty="0" smtClean="0"/>
              <a:t> = </a:t>
            </a:r>
            <a:r>
              <a:rPr lang="en-US" sz="2400" dirty="0" err="1" smtClean="0"/>
              <a:t>Ametropia</a:t>
            </a:r>
            <a:endParaRPr lang="en-US" sz="2400" dirty="0" smtClean="0"/>
          </a:p>
          <a:p>
            <a:pPr eaLnBrk="1" hangingPunct="1">
              <a:lnSpc>
                <a:spcPct val="150000"/>
              </a:lnSpc>
              <a:defRPr/>
            </a:pPr>
            <a:endParaRPr lang="en-GB" sz="2400" dirty="0" smtClean="0"/>
          </a:p>
        </p:txBody>
      </p:sp>
      <p:sp>
        <p:nvSpPr>
          <p:cNvPr id="2" name="Slide Number Placeholder 1"/>
          <p:cNvSpPr>
            <a:spLocks noGrp="1"/>
          </p:cNvSpPr>
          <p:nvPr>
            <p:ph type="sldNum" sz="quarter" idx="12"/>
          </p:nvPr>
        </p:nvSpPr>
        <p:spPr/>
        <p:txBody>
          <a:bodyPr/>
          <a:lstStyle/>
          <a:p>
            <a:fld id="{6B19E06A-FADE-4260-B087-5A958A827B87}" type="slidenum">
              <a:rPr lang="en-US" smtClean="0"/>
              <a:pPr/>
              <a:t>5</a:t>
            </a:fld>
            <a:endParaRPr lang="en-US"/>
          </a:p>
        </p:txBody>
      </p:sp>
    </p:spTree>
    <p:extLst>
      <p:ext uri="{BB962C8B-B14F-4D97-AF65-F5344CB8AC3E}">
        <p14:creationId xmlns:p14="http://schemas.microsoft.com/office/powerpoint/2010/main" val="42707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fontAlgn="auto" hangingPunct="1">
              <a:spcAft>
                <a:spcPts val="0"/>
              </a:spcAft>
              <a:defRPr/>
            </a:pPr>
            <a:r>
              <a:rPr lang="en-GB" dirty="0" smtClean="0">
                <a:solidFill>
                  <a:schemeClr val="accent2">
                    <a:lumMod val="50000"/>
                  </a:schemeClr>
                </a:solidFill>
              </a:rPr>
              <a:t>Refractive errors</a:t>
            </a:r>
            <a:endParaRPr lang="en-GB" dirty="0">
              <a:solidFill>
                <a:schemeClr val="accent2">
                  <a:lumMod val="50000"/>
                </a:schemeClr>
              </a:solidFill>
            </a:endParaRPr>
          </a:p>
        </p:txBody>
      </p:sp>
      <p:sp>
        <p:nvSpPr>
          <p:cNvPr id="3" name="Content Placeholder 2"/>
          <p:cNvSpPr>
            <a:spLocks noGrp="1"/>
          </p:cNvSpPr>
          <p:nvPr>
            <p:ph type="body" idx="1"/>
          </p:nvPr>
        </p:nvSpPr>
        <p:spPr>
          <a:xfrm>
            <a:off x="685800" y="3352800"/>
            <a:ext cx="7772400" cy="2667000"/>
          </a:xfrm>
        </p:spPr>
        <p:txBody>
          <a:bodyPr>
            <a:noAutofit/>
          </a:bodyPr>
          <a:lstStyle/>
          <a:p>
            <a:pPr eaLnBrk="1" fontAlgn="auto" hangingPunct="1">
              <a:spcAft>
                <a:spcPts val="0"/>
              </a:spcAft>
              <a:buClr>
                <a:schemeClr val="accent3"/>
              </a:buClr>
              <a:buFont typeface="Georgia" panose="02040502050405020303"/>
              <a:buNone/>
              <a:defRPr/>
            </a:pPr>
            <a:r>
              <a:rPr lang="en-GB" sz="2800" b="1" dirty="0" smtClean="0"/>
              <a:t>Anomalies of the optical state of the eye</a:t>
            </a:r>
          </a:p>
          <a:p>
            <a:pPr marL="987425" indent="-538480" eaLnBrk="1" fontAlgn="auto" hangingPunct="1">
              <a:spcAft>
                <a:spcPts val="0"/>
              </a:spcAft>
              <a:buClr>
                <a:schemeClr val="accent3"/>
              </a:buClr>
              <a:buFont typeface="Arial" panose="020B0604020202020204" pitchFamily="34" charset="0"/>
              <a:buChar char="•"/>
              <a:defRPr/>
            </a:pPr>
            <a:r>
              <a:rPr lang="en-GB" sz="2800" b="1" dirty="0" smtClean="0"/>
              <a:t>Myopia</a:t>
            </a:r>
          </a:p>
          <a:p>
            <a:pPr marL="987425" indent="-538480" eaLnBrk="1" fontAlgn="auto" hangingPunct="1">
              <a:spcAft>
                <a:spcPts val="0"/>
              </a:spcAft>
              <a:buClr>
                <a:schemeClr val="accent3"/>
              </a:buClr>
              <a:buFont typeface="Arial" panose="020B0604020202020204" pitchFamily="34" charset="0"/>
              <a:buChar char="•"/>
              <a:defRPr/>
            </a:pPr>
            <a:r>
              <a:rPr lang="en-GB" sz="2800" b="1" dirty="0" smtClean="0"/>
              <a:t>Hypermetropia</a:t>
            </a:r>
          </a:p>
          <a:p>
            <a:pPr marL="987425" indent="-538480" eaLnBrk="1" fontAlgn="auto" hangingPunct="1">
              <a:spcAft>
                <a:spcPts val="0"/>
              </a:spcAft>
              <a:buClr>
                <a:schemeClr val="accent3"/>
              </a:buClr>
              <a:buFont typeface="Arial" panose="020B0604020202020204" pitchFamily="34" charset="0"/>
              <a:buChar char="•"/>
              <a:defRPr/>
            </a:pPr>
            <a:r>
              <a:rPr lang="en-GB" sz="2800" b="1" dirty="0" smtClean="0"/>
              <a:t>Astigmatism</a:t>
            </a:r>
          </a:p>
        </p:txBody>
      </p:sp>
      <p:sp>
        <p:nvSpPr>
          <p:cNvPr id="4" name="Slide Number Placeholder 3"/>
          <p:cNvSpPr>
            <a:spLocks noGrp="1"/>
          </p:cNvSpPr>
          <p:nvPr>
            <p:ph type="sldNum" sz="quarter" idx="12"/>
          </p:nvPr>
        </p:nvSpPr>
        <p:spPr/>
        <p:txBody>
          <a:bodyPr/>
          <a:lstStyle/>
          <a:p>
            <a:fld id="{8D81E7FD-78BA-4185-BE95-1F227D31299D}" type="slidenum">
              <a:rPr lang="en-US" smtClean="0"/>
              <a:pPr/>
              <a:t>6</a:t>
            </a:fld>
            <a:endParaRPr lang="en-US"/>
          </a:p>
        </p:txBody>
      </p:sp>
    </p:spTree>
    <p:extLst>
      <p:ext uri="{BB962C8B-B14F-4D97-AF65-F5344CB8AC3E}">
        <p14:creationId xmlns:p14="http://schemas.microsoft.com/office/powerpoint/2010/main" val="36994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762000"/>
            <a:ext cx="8229600" cy="1066800"/>
          </a:xfrm>
        </p:spPr>
        <p:txBody>
          <a:bodyPr/>
          <a:lstStyle/>
          <a:p>
            <a:pPr eaLnBrk="1" hangingPunct="1"/>
            <a:r>
              <a:rPr lang="en-GB" smtClean="0"/>
              <a:t>Hypermetropia</a:t>
            </a:r>
          </a:p>
        </p:txBody>
      </p:sp>
      <p:pic>
        <p:nvPicPr>
          <p:cNvPr id="54275" name="Content Placeholder 3" descr="hypermetropia.jpg"/>
          <p:cNvPicPr>
            <a:picLocks noGrp="1" noChangeAspect="1"/>
          </p:cNvPicPr>
          <p:nvPr>
            <p:ph idx="1"/>
          </p:nvPr>
        </p:nvPicPr>
        <p:blipFill>
          <a:blip r:embed="rId2">
            <a:lum contrast="10000"/>
            <a:extLst>
              <a:ext uri="{28A0092B-C50C-407E-A947-70E740481C1C}">
                <a14:useLocalDpi xmlns:a14="http://schemas.microsoft.com/office/drawing/2010/main" val="0"/>
              </a:ext>
            </a:extLst>
          </a:blip>
          <a:srcRect t="6157" b="7645"/>
          <a:stretch>
            <a:fillRect/>
          </a:stretch>
        </p:blipFill>
        <p:spPr>
          <a:xfrm>
            <a:off x="838200" y="1752600"/>
            <a:ext cx="7467600" cy="4953000"/>
          </a:xfrm>
        </p:spPr>
      </p:pic>
      <p:sp>
        <p:nvSpPr>
          <p:cNvPr id="2" name="Slide Number Placeholder 1"/>
          <p:cNvSpPr>
            <a:spLocks noGrp="1"/>
          </p:cNvSpPr>
          <p:nvPr>
            <p:ph type="sldNum" sz="quarter" idx="12"/>
          </p:nvPr>
        </p:nvSpPr>
        <p:spPr/>
        <p:txBody>
          <a:bodyPr/>
          <a:lstStyle/>
          <a:p>
            <a:fld id="{6B19E06A-FADE-4260-B087-5A958A827B87}" type="slidenum">
              <a:rPr lang="en-US" smtClean="0"/>
              <a:pPr/>
              <a:t>7</a:t>
            </a:fld>
            <a:endParaRPr lang="en-US"/>
          </a:p>
        </p:txBody>
      </p:sp>
    </p:spTree>
    <p:extLst>
      <p:ext uri="{BB962C8B-B14F-4D97-AF65-F5344CB8AC3E}">
        <p14:creationId xmlns:p14="http://schemas.microsoft.com/office/powerpoint/2010/main" val="25973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Hypermetropia </a:t>
            </a:r>
            <a:endParaRPr lang="en-GB" smtClean="0"/>
          </a:p>
        </p:txBody>
      </p:sp>
      <p:sp>
        <p:nvSpPr>
          <p:cNvPr id="3" name="Content Placeholder 2"/>
          <p:cNvSpPr>
            <a:spLocks noGrp="1"/>
          </p:cNvSpPr>
          <p:nvPr>
            <p:ph idx="1"/>
          </p:nvPr>
        </p:nvSpPr>
        <p:spPr/>
        <p:txBody>
          <a:bodyPr>
            <a:normAutofit/>
          </a:bodyPr>
          <a:lstStyle/>
          <a:p>
            <a:pPr marL="365760" indent="-255905" eaLnBrk="1" fontAlgn="auto" hangingPunct="1">
              <a:spcAft>
                <a:spcPts val="0"/>
              </a:spcAft>
              <a:buClr>
                <a:schemeClr val="accent3"/>
              </a:buClr>
              <a:buFont typeface="Georgia" panose="02040502050405020303"/>
              <a:buChar char="•"/>
              <a:defRPr/>
            </a:pPr>
            <a:r>
              <a:rPr lang="en-IN" dirty="0" smtClean="0">
                <a:sym typeface="+mn-ea"/>
              </a:rPr>
              <a:t>Refractive or </a:t>
            </a:r>
            <a:r>
              <a:rPr lang="en-IN" dirty="0" err="1" smtClean="0">
                <a:sym typeface="+mn-ea"/>
              </a:rPr>
              <a:t>Diopteric</a:t>
            </a:r>
            <a:r>
              <a:rPr lang="en-IN" dirty="0" smtClean="0">
                <a:sym typeface="+mn-ea"/>
              </a:rPr>
              <a:t> state of eye wherein </a:t>
            </a:r>
            <a:r>
              <a:rPr lang="en-IN" dirty="0" smtClean="0">
                <a:solidFill>
                  <a:srgbClr val="C00000"/>
                </a:solidFill>
                <a:sym typeface="+mn-ea"/>
              </a:rPr>
              <a:t>incident parallel rays of light coming from infinity are focused behind the retina </a:t>
            </a:r>
            <a:r>
              <a:rPr lang="en-IN" dirty="0" smtClean="0">
                <a:sym typeface="+mn-ea"/>
              </a:rPr>
              <a:t>with accommodation being at rest.</a:t>
            </a:r>
            <a:endParaRPr lang="en-IN" dirty="0" smtClean="0"/>
          </a:p>
          <a:p>
            <a:pPr marL="365760" indent="-255905" eaLnBrk="1" fontAlgn="auto" hangingPunct="1">
              <a:spcAft>
                <a:spcPts val="0"/>
              </a:spcAft>
              <a:buClr>
                <a:schemeClr val="accent3"/>
              </a:buClr>
              <a:buFont typeface="Georgia" panose="02040502050405020303"/>
              <a:buChar char="•"/>
              <a:defRPr/>
            </a:pPr>
            <a:r>
              <a:rPr lang="en-IN" dirty="0" smtClean="0"/>
              <a:t>Near images can be blurred unless there is sufficient accommodation, as in a child.</a:t>
            </a:r>
          </a:p>
          <a:p>
            <a:pPr marL="365760" indent="-255905" eaLnBrk="1" fontAlgn="auto" hangingPunct="1">
              <a:spcAft>
                <a:spcPts val="0"/>
              </a:spcAft>
              <a:buClr>
                <a:schemeClr val="accent3"/>
              </a:buClr>
              <a:buFont typeface="Georgia" panose="02040502050405020303"/>
              <a:buChar char="•"/>
              <a:defRPr/>
            </a:pPr>
            <a:r>
              <a:rPr lang="en-IN" altLang="en-US" dirty="0" smtClean="0"/>
              <a:t>They </a:t>
            </a:r>
            <a:r>
              <a:rPr lang="en-IN" dirty="0" smtClean="0"/>
              <a:t>have blurred images for distant objects also </a:t>
            </a:r>
          </a:p>
          <a:p>
            <a:pPr marL="365760" indent="-255905" eaLnBrk="1" fontAlgn="auto" hangingPunct="1">
              <a:spcAft>
                <a:spcPts val="0"/>
              </a:spcAft>
              <a:buClr>
                <a:schemeClr val="accent3"/>
              </a:buClr>
              <a:buFont typeface="Georgia" panose="02040502050405020303"/>
              <a:buChar char="•"/>
              <a:defRPr/>
            </a:pPr>
            <a:r>
              <a:rPr lang="en-IN" dirty="0" smtClean="0"/>
              <a:t>Most children are born about +3 D hyperopic, but this usually resolves by age 12 years. </a:t>
            </a:r>
          </a:p>
          <a:p>
            <a:pPr marL="365760" indent="-255905" eaLnBrk="1" fontAlgn="auto" hangingPunct="1">
              <a:spcAft>
                <a:spcPts val="0"/>
              </a:spcAft>
              <a:buClr>
                <a:schemeClr val="accent3"/>
              </a:buClr>
              <a:buFont typeface="Georgia" panose="02040502050405020303"/>
              <a:buChar char="•"/>
              <a:defRPr/>
            </a:pPr>
            <a:endParaRPr lang="en-IN" dirty="0"/>
          </a:p>
        </p:txBody>
      </p:sp>
      <p:sp>
        <p:nvSpPr>
          <p:cNvPr id="2" name="Slide Number Placeholder 1"/>
          <p:cNvSpPr>
            <a:spLocks noGrp="1"/>
          </p:cNvSpPr>
          <p:nvPr>
            <p:ph type="sldNum" sz="quarter" idx="12"/>
          </p:nvPr>
        </p:nvSpPr>
        <p:spPr/>
        <p:txBody>
          <a:bodyPr/>
          <a:lstStyle/>
          <a:p>
            <a:fld id="{6B19E06A-FADE-4260-B087-5A958A827B87}" type="slidenum">
              <a:rPr lang="en-US" smtClean="0"/>
              <a:pPr/>
              <a:t>8</a:t>
            </a:fld>
            <a:endParaRPr lang="en-US"/>
          </a:p>
        </p:txBody>
      </p:sp>
    </p:spTree>
    <p:extLst>
      <p:ext uri="{BB962C8B-B14F-4D97-AF65-F5344CB8AC3E}">
        <p14:creationId xmlns:p14="http://schemas.microsoft.com/office/powerpoint/2010/main" val="26276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4102"/>
          <p:cNvGraphicFramePr>
            <a:graphicFrameLocks noChangeAspect="1"/>
          </p:cNvGraphicFramePr>
          <p:nvPr/>
        </p:nvGraphicFramePr>
        <p:xfrm>
          <a:off x="1981200" y="4114800"/>
          <a:ext cx="5380038" cy="2727325"/>
        </p:xfrm>
        <a:graphic>
          <a:graphicData uri="http://schemas.openxmlformats.org/presentationml/2006/ole">
            <mc:AlternateContent xmlns:mc="http://schemas.openxmlformats.org/markup-compatibility/2006">
              <mc:Choice xmlns:v="urn:schemas-microsoft-com:vml" Requires="v">
                <p:oleObj spid="_x0000_s1029" r:id="rId3" imgW="2026752" imgH="1027091" progId="Photoshop.Image.8">
                  <p:embed/>
                </p:oleObj>
              </mc:Choice>
              <mc:Fallback>
                <p:oleObj r:id="rId3" imgW="2026752" imgH="1027091"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114800"/>
                        <a:ext cx="538003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56323" name="Group 2"/>
          <p:cNvGrpSpPr>
            <a:grpSpLocks/>
          </p:cNvGrpSpPr>
          <p:nvPr/>
        </p:nvGrpSpPr>
        <p:grpSpPr bwMode="auto">
          <a:xfrm>
            <a:off x="304800" y="685800"/>
            <a:ext cx="8610600" cy="1814513"/>
            <a:chOff x="304800" y="685800"/>
            <a:chExt cx="8610600" cy="1814830"/>
          </a:xfrm>
        </p:grpSpPr>
        <p:sp>
          <p:nvSpPr>
            <p:cNvPr id="4100" name="Text Box 4099"/>
            <p:cNvSpPr txBox="1"/>
            <p:nvPr/>
          </p:nvSpPr>
          <p:spPr>
            <a:xfrm>
              <a:off x="304800" y="685800"/>
              <a:ext cx="8610600" cy="1814830"/>
            </a:xfrm>
            <a:prstGeom prst="rect">
              <a:avLst/>
            </a:prstGeom>
            <a:noFill/>
            <a:ln w="9525">
              <a:noFill/>
            </a:ln>
          </p:spPr>
          <p:txBody>
            <a:bodyPr>
              <a:spAutoFit/>
            </a:bodyPr>
            <a:lstStyle/>
            <a:p>
              <a:pPr defTabSz="0" eaLnBrk="0" hangingPunct="0">
                <a:tabLst>
                  <a:tab pos="517525" algn="ctr"/>
                  <a:tab pos="1889125" algn="ctr"/>
                  <a:tab pos="3322955" algn="ctr"/>
                  <a:tab pos="4923155" algn="ctr"/>
                  <a:tab pos="7315200" algn="ctr"/>
                </a:tabLst>
                <a:defRPr/>
              </a:pPr>
              <a:r>
                <a:rPr lang="en-IN" sz="2800" b="1" dirty="0">
                  <a:solidFill>
                    <a:prstClr val="black"/>
                  </a:solidFill>
                  <a:effectLst>
                    <a:outerShdw blurRad="38100" dist="19050" dir="2700000" algn="tl" rotWithShape="0">
                      <a:prstClr val="black">
                        <a:alpha val="40000"/>
                      </a:prstClr>
                    </a:outerShdw>
                  </a:effectLst>
                  <a:latin typeface="Arial" panose="020B0604020202020204" pitchFamily="34" charset="0"/>
                  <a:ea typeface="Arial" panose="020B0604020202020204" pitchFamily="34" charset="0"/>
                </a:rPr>
                <a:t>                              Types</a:t>
              </a:r>
            </a:p>
            <a:p>
              <a:pPr defTabSz="0" eaLnBrk="0" hangingPunct="0">
                <a:tabLst>
                  <a:tab pos="517525" algn="ctr"/>
                  <a:tab pos="1889125" algn="ctr"/>
                  <a:tab pos="3322955" algn="ctr"/>
                  <a:tab pos="4923155" algn="ctr"/>
                  <a:tab pos="7315200" algn="ctr"/>
                </a:tabLst>
                <a:defRPr/>
              </a:pPr>
              <a:r>
                <a:rPr lang="en-IN" sz="2800" b="1" dirty="0">
                  <a:solidFill>
                    <a:prstClr val="black"/>
                  </a:solidFill>
                  <a:effectLst>
                    <a:outerShdw blurRad="38100" dist="19050" dir="2700000" algn="tl" rotWithShape="0">
                      <a:prstClr val="black">
                        <a:alpha val="40000"/>
                      </a:prstClr>
                    </a:outerShdw>
                  </a:effectLst>
                  <a:latin typeface="Arial" panose="020B0604020202020204" pitchFamily="34" charset="0"/>
                  <a:ea typeface="Arial" panose="020B0604020202020204" pitchFamily="34" charset="0"/>
                </a:rPr>
                <a:t>                                   </a:t>
              </a:r>
              <a:r>
                <a:rPr sz="2800" b="1" dirty="0">
                  <a:solidFill>
                    <a:prstClr val="black"/>
                  </a:solidFill>
                  <a:effectLst>
                    <a:outerShdw blurRad="38100" dist="19050" dir="2700000" algn="tl" rotWithShape="0">
                      <a:prstClr val="black">
                        <a:alpha val="40000"/>
                      </a:prstClr>
                    </a:outerShdw>
                  </a:effectLst>
                  <a:latin typeface="Arial" panose="020B0604020202020204" pitchFamily="34" charset="0"/>
                  <a:ea typeface="Arial" panose="020B0604020202020204" pitchFamily="34" charset="0"/>
                </a:rPr>
                <a:t>|</a:t>
              </a:r>
            </a:p>
            <a:p>
              <a:pPr defTabSz="0" eaLnBrk="0" hangingPunct="0">
                <a:tabLst>
                  <a:tab pos="517525" algn="ctr"/>
                  <a:tab pos="1889125" algn="ctr"/>
                  <a:tab pos="3322955" algn="ctr"/>
                  <a:tab pos="4923155" algn="ctr"/>
                  <a:tab pos="7315200" algn="ctr"/>
                </a:tabLst>
                <a:defRPr/>
              </a:pPr>
              <a:r>
                <a:rPr sz="2800" dirty="0">
                  <a:solidFill>
                    <a:prstClr val="black"/>
                  </a:solidFill>
                  <a:effectLst>
                    <a:outerShdw blurRad="38100" dist="19050" dir="2700000" algn="tl" rotWithShape="0">
                      <a:prstClr val="black">
                        <a:alpha val="40000"/>
                      </a:prstClr>
                    </a:outerShdw>
                  </a:effectLst>
                  <a:latin typeface="Arial" panose="020B0604020202020204" pitchFamily="34" charset="0"/>
                  <a:ea typeface="Arial" panose="020B0604020202020204" pitchFamily="34" charset="0"/>
                </a:rPr>
                <a:t>	|	|	|	|	|</a:t>
              </a:r>
            </a:p>
            <a:p>
              <a:pPr defTabSz="0" eaLnBrk="0" hangingPunct="0">
                <a:tabLst>
                  <a:tab pos="517525" algn="ctr"/>
                  <a:tab pos="1889125" algn="ctr"/>
                  <a:tab pos="3322955" algn="ctr"/>
                  <a:tab pos="4923155" algn="ctr"/>
                  <a:tab pos="7315200" algn="ctr"/>
                </a:tabLst>
                <a:defRPr/>
              </a:pPr>
              <a:r>
                <a:rPr sz="2800" dirty="0">
                  <a:solidFill>
                    <a:prstClr val="black"/>
                  </a:solidFill>
                  <a:effectLst>
                    <a:outerShdw blurRad="38100" dist="19050" dir="2700000" algn="tl" rotWithShape="0">
                      <a:prstClr val="black">
                        <a:alpha val="40000"/>
                      </a:prstClr>
                    </a:outerShdw>
                  </a:effectLst>
                  <a:latin typeface="Arial" panose="020B0604020202020204" pitchFamily="34" charset="0"/>
                  <a:ea typeface="Arial" panose="020B0604020202020204" pitchFamily="34" charset="0"/>
                </a:rPr>
                <a:t>	Axial	Curvature	Index	Positional	Absence of lens</a:t>
              </a:r>
            </a:p>
          </p:txBody>
        </p:sp>
        <p:sp>
          <p:nvSpPr>
            <p:cNvPr id="56327" name="Straight Connector 4100"/>
            <p:cNvSpPr>
              <a:spLocks noChangeShapeType="1"/>
            </p:cNvSpPr>
            <p:nvPr/>
          </p:nvSpPr>
          <p:spPr bwMode="auto">
            <a:xfrm>
              <a:off x="908050" y="1669415"/>
              <a:ext cx="67818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prstClr val="black"/>
                </a:solidFill>
              </a:endParaRPr>
            </a:p>
          </p:txBody>
        </p:sp>
        <p:cxnSp>
          <p:nvCxnSpPr>
            <p:cNvPr id="2" name="Straight Connector 1"/>
            <p:cNvCxnSpPr/>
            <p:nvPr/>
          </p:nvCxnSpPr>
          <p:spPr>
            <a:xfrm>
              <a:off x="908050" y="1668635"/>
              <a:ext cx="6711950" cy="79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324" name="Content Placeholder 4"/>
          <p:cNvSpPr>
            <a:spLocks noGrp="1"/>
          </p:cNvSpPr>
          <p:nvPr>
            <p:ph idx="1"/>
          </p:nvPr>
        </p:nvSpPr>
        <p:spPr>
          <a:xfrm>
            <a:off x="304800" y="2819400"/>
            <a:ext cx="8229600" cy="1462088"/>
          </a:xfrm>
        </p:spPr>
        <p:txBody>
          <a:bodyPr/>
          <a:lstStyle/>
          <a:p>
            <a:pPr eaLnBrk="1" hangingPunct="1"/>
            <a:r>
              <a:rPr lang="en-IN" sz="2400" smtClean="0"/>
              <a:t>Axial is the commonest form.</a:t>
            </a:r>
          </a:p>
          <a:p>
            <a:pPr eaLnBrk="1" hangingPunct="1"/>
            <a:r>
              <a:rPr lang="en-IN" sz="2400" smtClean="0"/>
              <a:t>In this condition the total refractive power of eye is normal but there is axial shortening of eye wall.</a:t>
            </a:r>
          </a:p>
        </p:txBody>
      </p:sp>
      <p:sp>
        <p:nvSpPr>
          <p:cNvPr id="6" name="Down Arrow 5"/>
          <p:cNvSpPr/>
          <p:nvPr/>
        </p:nvSpPr>
        <p:spPr>
          <a:xfrm>
            <a:off x="738188" y="2500313"/>
            <a:ext cx="317500"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3" name="Slide Number Placeholder 2"/>
          <p:cNvSpPr>
            <a:spLocks noGrp="1"/>
          </p:cNvSpPr>
          <p:nvPr>
            <p:ph type="sldNum" sz="quarter" idx="12"/>
          </p:nvPr>
        </p:nvSpPr>
        <p:spPr/>
        <p:txBody>
          <a:bodyPr/>
          <a:lstStyle/>
          <a:p>
            <a:fld id="{6B19E06A-FADE-4260-B087-5A958A827B87}" type="slidenum">
              <a:rPr lang="en-US" smtClean="0"/>
              <a:pPr/>
              <a:t>9</a:t>
            </a:fld>
            <a:endParaRPr lang="en-US"/>
          </a:p>
        </p:txBody>
      </p:sp>
    </p:spTree>
    <p:extLst>
      <p:ext uri="{BB962C8B-B14F-4D97-AF65-F5344CB8AC3E}">
        <p14:creationId xmlns:p14="http://schemas.microsoft.com/office/powerpoint/2010/main" val="1835238967"/>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1376</Words>
  <Application>Microsoft Office PowerPoint</Application>
  <PresentationFormat>On-screen Show (4:3)</PresentationFormat>
  <Paragraphs>200</Paragraphs>
  <Slides>36</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Office Theme</vt:lpstr>
      <vt:lpstr>Urban</vt:lpstr>
      <vt:lpstr>1_Urban</vt:lpstr>
      <vt:lpstr>2_Urban</vt:lpstr>
      <vt:lpstr>3_Urban</vt:lpstr>
      <vt:lpstr>4_Urban</vt:lpstr>
      <vt:lpstr>Photoshop.Image.8</vt:lpstr>
      <vt:lpstr>Refraction - II</vt:lpstr>
      <vt:lpstr>Acknowledgement</vt:lpstr>
      <vt:lpstr>Learning Objectives</vt:lpstr>
      <vt:lpstr>What is Refraction</vt:lpstr>
      <vt:lpstr>Emmetropia</vt:lpstr>
      <vt:lpstr>Refractive errors</vt:lpstr>
      <vt:lpstr>Hypermetropia</vt:lpstr>
      <vt:lpstr>Hypermetropia </vt:lpstr>
      <vt:lpstr>PowerPoint Presentation</vt:lpstr>
      <vt:lpstr>PowerPoint Presentation</vt:lpstr>
      <vt:lpstr>PowerPoint Presentation</vt:lpstr>
      <vt:lpstr>PowerPoint Presentation</vt:lpstr>
      <vt:lpstr>Clinical Types:</vt:lpstr>
      <vt:lpstr>Components of hypermetropia</vt:lpstr>
      <vt:lpstr>Manifest Hypermetropia consists of:</vt:lpstr>
      <vt:lpstr>Symptoms</vt:lpstr>
      <vt:lpstr>Signs</vt:lpstr>
      <vt:lpstr>PowerPoint Presentation</vt:lpstr>
      <vt:lpstr>Treatment</vt:lpstr>
      <vt:lpstr>PowerPoint Presentation</vt:lpstr>
      <vt:lpstr>Surgical</vt:lpstr>
      <vt:lpstr>Astigmatism</vt:lpstr>
      <vt:lpstr>Astigmatism</vt:lpstr>
      <vt:lpstr>Astigmatism</vt:lpstr>
      <vt:lpstr>PowerPoint Presentation</vt:lpstr>
      <vt:lpstr>PowerPoint Presentation</vt:lpstr>
      <vt:lpstr>PowerPoint Presentation</vt:lpstr>
      <vt:lpstr>PowerPoint Presentation</vt:lpstr>
      <vt:lpstr>Refractive types of Regular astigmatism </vt:lpstr>
      <vt:lpstr>PowerPoint Presentation</vt:lpstr>
      <vt:lpstr>PowerPoint Presentation</vt:lpstr>
      <vt:lpstr>PowerPoint Presentation</vt:lpstr>
      <vt:lpstr>Symptoms </vt:lpstr>
      <vt:lpstr>Treatment</vt:lpstr>
      <vt:lpstr>Guidelines for Optical treatment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Refraction - I</dc:title>
  <dc:creator>DR.Ajai Agarwal</dc:creator>
  <cp:lastModifiedBy>DR.Ajai Agarwal</cp:lastModifiedBy>
  <cp:revision>4</cp:revision>
  <dcterms:created xsi:type="dcterms:W3CDTF">2006-08-16T00:00:00Z</dcterms:created>
  <dcterms:modified xsi:type="dcterms:W3CDTF">2018-09-24T03:17:15Z</dcterms:modified>
</cp:coreProperties>
</file>