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8" r:id="rId1"/>
  </p:sldMasterIdLst>
  <p:notesMasterIdLst>
    <p:notesMasterId r:id="rId57"/>
  </p:notesMasterIdLst>
  <p:handoutMasterIdLst>
    <p:handoutMasterId r:id="rId58"/>
  </p:handoutMasterIdLst>
  <p:sldIdLst>
    <p:sldId id="380" r:id="rId2"/>
    <p:sldId id="366" r:id="rId3"/>
    <p:sldId id="367" r:id="rId4"/>
    <p:sldId id="368" r:id="rId5"/>
    <p:sldId id="369" r:id="rId6"/>
    <p:sldId id="370" r:id="rId7"/>
    <p:sldId id="371" r:id="rId8"/>
    <p:sldId id="372" r:id="rId9"/>
    <p:sldId id="373" r:id="rId10"/>
    <p:sldId id="374" r:id="rId11"/>
    <p:sldId id="375" r:id="rId12"/>
    <p:sldId id="376" r:id="rId13"/>
    <p:sldId id="377" r:id="rId14"/>
    <p:sldId id="378" r:id="rId15"/>
    <p:sldId id="379" r:id="rId16"/>
    <p:sldId id="317" r:id="rId17"/>
    <p:sldId id="308" r:id="rId18"/>
    <p:sldId id="309" r:id="rId19"/>
    <p:sldId id="310" r:id="rId20"/>
    <p:sldId id="267" r:id="rId21"/>
    <p:sldId id="312" r:id="rId22"/>
    <p:sldId id="313" r:id="rId23"/>
    <p:sldId id="302" r:id="rId24"/>
    <p:sldId id="305" r:id="rId25"/>
    <p:sldId id="322" r:id="rId26"/>
    <p:sldId id="273" r:id="rId27"/>
    <p:sldId id="323" r:id="rId28"/>
    <p:sldId id="324" r:id="rId29"/>
    <p:sldId id="362" r:id="rId30"/>
    <p:sldId id="351" r:id="rId31"/>
    <p:sldId id="352" r:id="rId32"/>
    <p:sldId id="353" r:id="rId33"/>
    <p:sldId id="326" r:id="rId34"/>
    <p:sldId id="359" r:id="rId35"/>
    <p:sldId id="360" r:id="rId36"/>
    <p:sldId id="303" r:id="rId37"/>
    <p:sldId id="275" r:id="rId38"/>
    <p:sldId id="304" r:id="rId39"/>
    <p:sldId id="320" r:id="rId40"/>
    <p:sldId id="361" r:id="rId41"/>
    <p:sldId id="276" r:id="rId42"/>
    <p:sldId id="364" r:id="rId43"/>
    <p:sldId id="306" r:id="rId44"/>
    <p:sldId id="363" r:id="rId45"/>
    <p:sldId id="278" r:id="rId46"/>
    <p:sldId id="279" r:id="rId47"/>
    <p:sldId id="281" r:id="rId48"/>
    <p:sldId id="319" r:id="rId49"/>
    <p:sldId id="282" r:id="rId50"/>
    <p:sldId id="283" r:id="rId51"/>
    <p:sldId id="347" r:id="rId52"/>
    <p:sldId id="348" r:id="rId53"/>
    <p:sldId id="349" r:id="rId54"/>
    <p:sldId id="350" r:id="rId55"/>
    <p:sldId id="365"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1000" autoAdjust="0"/>
  </p:normalViewPr>
  <p:slideViewPr>
    <p:cSldViewPr>
      <p:cViewPr varScale="1">
        <p:scale>
          <a:sx n="83" d="100"/>
          <a:sy n="83" d="100"/>
        </p:scale>
        <p:origin x="-150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8B59B56-195D-404C-B9E4-ABADD6DE7421}" type="datetimeFigureOut">
              <a:rPr lang="en-US"/>
              <a:pPr>
                <a:defRPr/>
              </a:pPr>
              <a:t>11-Sep-18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25F8511-44D0-4D0A-8885-E523629E7385}" type="slidenum">
              <a:rPr lang="en-US"/>
              <a:pPr>
                <a:defRPr/>
              </a:pPr>
              <a:t>‹#›</a:t>
            </a:fld>
            <a:endParaRPr lang="en-US"/>
          </a:p>
        </p:txBody>
      </p:sp>
    </p:spTree>
    <p:extLst>
      <p:ext uri="{BB962C8B-B14F-4D97-AF65-F5344CB8AC3E}">
        <p14:creationId xmlns="" xmlns:p14="http://schemas.microsoft.com/office/powerpoint/2010/main" val="2653059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3FD6965-84B1-4F2C-A224-1ACC77493082}" type="datetimeFigureOut">
              <a:rPr lang="en-US"/>
              <a:pPr>
                <a:defRPr/>
              </a:pPr>
              <a:t>11-Sep-18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7D5AE1F-CAD6-4F43-869B-F5D74054FA72}" type="slidenum">
              <a:rPr lang="en-US"/>
              <a:pPr>
                <a:defRPr/>
              </a:pPr>
              <a:t>‹#›</a:t>
            </a:fld>
            <a:endParaRPr lang="en-US"/>
          </a:p>
        </p:txBody>
      </p:sp>
    </p:spTree>
    <p:extLst>
      <p:ext uri="{BB962C8B-B14F-4D97-AF65-F5344CB8AC3E}">
        <p14:creationId xmlns="" xmlns:p14="http://schemas.microsoft.com/office/powerpoint/2010/main" val="1601367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7D5AE1F-CAD6-4F43-869B-F5D74054FA72}" type="slidenum">
              <a:rPr lang="en-US" smtClean="0"/>
              <a:pPr>
                <a:defRPr/>
              </a:pPr>
              <a:t>16</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9F8DCEBD-FD40-4036-9B7C-15EBAF603BAA}" type="slidenum">
              <a:rPr lang="en-US" sz="1200" smtClean="0"/>
              <a:pPr/>
              <a:t>51</a:t>
            </a:fld>
            <a:endParaRPr lang="en-US" sz="120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E5449D2B-50F1-4ADA-A888-CF1CF4186838}" type="slidenum">
              <a:rPr lang="en-US" sz="1200" smtClean="0"/>
              <a:pPr/>
              <a:t>52</a:t>
            </a:fld>
            <a:endParaRPr lang="en-US" sz="120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9429E1CC-4EAA-4958-9194-AEB6BCC9D989}" type="slidenum">
              <a:rPr lang="en-US" sz="1200" smtClean="0"/>
              <a:pPr/>
              <a:t>53</a:t>
            </a:fld>
            <a:endParaRPr lang="en-US" sz="120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84EF13EB-70B4-465C-9647-02367AA0FBBA}" type="slidenum">
              <a:rPr lang="en-US" sz="1200" smtClean="0"/>
              <a:pPr/>
              <a:t>54</a:t>
            </a:fld>
            <a:endParaRPr lang="en-US" sz="120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0607F37C-07AE-4F28-92B8-76763DBC8867}" type="slidenum">
              <a:rPr lang="en-US" sz="1200" smtClean="0"/>
              <a:pPr/>
              <a:t>30</a:t>
            </a:fld>
            <a:endParaRPr lang="en-US" sz="120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66C29FA6-F40C-49DB-8D44-A77516DEF438}" type="slidenum">
              <a:rPr lang="en-US" sz="1200" smtClean="0"/>
              <a:pPr/>
              <a:t>31</a:t>
            </a:fld>
            <a:endParaRPr lang="en-US" sz="120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ED1256B1-C13A-446A-A759-D1BE8AC5ED87}" type="slidenum">
              <a:rPr lang="en-US" sz="1200" smtClean="0"/>
              <a:pPr/>
              <a:t>32</a:t>
            </a:fld>
            <a:endParaRPr 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698F2870-F1A6-41AC-AA46-29DE4295261E}" type="slidenum">
              <a:rPr lang="en-US" sz="1200" smtClean="0"/>
              <a:pPr/>
              <a:t>34</a:t>
            </a:fld>
            <a:endParaRPr lang="en-US" sz="120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9007A814-5E2E-4977-B88B-F79C185320E4}" type="slidenum">
              <a:rPr lang="en-US" sz="1200" smtClean="0"/>
              <a:pPr/>
              <a:t>35</a:t>
            </a:fld>
            <a:endParaRPr lang="en-US" sz="120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474660F0-D018-484F-BFD4-23C4FE1937F8}" type="slidenum">
              <a:rPr lang="en-US" sz="1200" smtClean="0"/>
              <a:pPr/>
              <a:t>40</a:t>
            </a:fld>
            <a:endParaRPr lang="en-US" sz="120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Adson maneuver. The patient inhales deeply, extends the neck fully, and turns the head to the side being examined. This tests for compression in the scalene triangle and is positive if there is a diminution in the radial pulse and reproduction of the patient's symptoms.</a:t>
            </a:r>
            <a:endParaRPr lang="en-US" dirty="0"/>
          </a:p>
        </p:txBody>
      </p:sp>
      <p:sp>
        <p:nvSpPr>
          <p:cNvPr id="4" name="Slide Number Placeholder 3"/>
          <p:cNvSpPr>
            <a:spLocks noGrp="1"/>
          </p:cNvSpPr>
          <p:nvPr>
            <p:ph type="sldNum" sz="quarter" idx="10"/>
          </p:nvPr>
        </p:nvSpPr>
        <p:spPr/>
        <p:txBody>
          <a:bodyPr/>
          <a:lstStyle/>
          <a:p>
            <a:pPr>
              <a:defRPr/>
            </a:pPr>
            <a:fld id="{17D5AE1F-CAD6-4F43-869B-F5D74054FA72}" type="slidenum">
              <a:rPr lang="en-US" smtClean="0"/>
              <a:pPr>
                <a:defRPr/>
              </a:pPr>
              <a:t>46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pain in the shoulder or medial portion of the scapula.</a:t>
            </a:r>
            <a:br>
              <a:rPr lang="en-US" dirty="0" smtClean="0"/>
            </a:br>
            <a:r>
              <a:rPr lang="en-US" dirty="0" smtClean="0"/>
              <a:t>* radicular pain with or without muscle wasting in the distribution of the ulnar nerve to the elbow (T1 distribution) and/or medial forearm and hand (C8 distribution).</a:t>
            </a:r>
            <a:br>
              <a:rPr lang="en-US" dirty="0" smtClean="0"/>
            </a:br>
            <a:r>
              <a:rPr lang="en-US" dirty="0" smtClean="0"/>
              <a:t>* Horner's syndrome (ptosis, miosis, hemianhydrosis, enopthalmus).</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17D5AE1F-CAD6-4F43-869B-F5D74054FA72}" type="slidenum">
              <a:rPr lang="en-US" smtClean="0"/>
              <a:pPr>
                <a:defRPr/>
              </a:pPr>
              <a:t>47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pPr>
              <a:defRPr/>
            </a:pPr>
            <a:fld id="{576A4632-9072-4A40-BC36-A3A1089F88CE}" type="datetime1">
              <a:rPr lang="en-US" smtClean="0"/>
              <a:pPr>
                <a:defRPr/>
              </a:pPr>
              <a:t>11-Sep-18</a:t>
            </a:fld>
            <a:endParaRPr lang="en-US"/>
          </a:p>
        </p:txBody>
      </p:sp>
      <p:sp>
        <p:nvSpPr>
          <p:cNvPr id="17" name="Footer Placeholder 16"/>
          <p:cNvSpPr>
            <a:spLocks noGrp="1"/>
          </p:cNvSpPr>
          <p:nvPr>
            <p:ph type="ftr" sz="quarter" idx="11"/>
          </p:nvPr>
        </p:nvSpPr>
        <p:spPr/>
        <p:txBody>
          <a:bodyPr/>
          <a:lstStyle>
            <a:extLst/>
          </a:lstStyle>
          <a:p>
            <a:pPr>
              <a:defRPr/>
            </a:pPr>
            <a:r>
              <a:rPr lang="en-US" smtClean="0"/>
              <a:t>Dr.Ravi</a:t>
            </a:r>
            <a:endParaRPr lang="en-US"/>
          </a:p>
        </p:txBody>
      </p:sp>
      <p:sp>
        <p:nvSpPr>
          <p:cNvPr id="29" name="Slide Number Placeholder 28"/>
          <p:cNvSpPr>
            <a:spLocks noGrp="1"/>
          </p:cNvSpPr>
          <p:nvPr>
            <p:ph type="sldNum" sz="quarter" idx="12"/>
          </p:nvPr>
        </p:nvSpPr>
        <p:spPr/>
        <p:txBody>
          <a:bodyPr/>
          <a:lstStyle>
            <a:extLst/>
          </a:lstStyle>
          <a:p>
            <a:pPr>
              <a:defRPr/>
            </a:pPr>
            <a:fld id="{A3872A1D-D1BC-4153-98E9-07F5C72F0F02}" type="slidenum">
              <a:rPr lang="en-US" smtClean="0"/>
              <a:pPr>
                <a:defRPr/>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0446A219-96B7-483F-B6B5-5603E8B5925E}" type="datetime1">
              <a:rPr lang="en-US" smtClean="0"/>
              <a:pPr>
                <a:defRPr/>
              </a:pPr>
              <a:t>11-Sep-18</a:t>
            </a:fld>
            <a:endParaRPr lang="en-US"/>
          </a:p>
        </p:txBody>
      </p:sp>
      <p:sp>
        <p:nvSpPr>
          <p:cNvPr id="5" name="Footer Placeholder 4"/>
          <p:cNvSpPr>
            <a:spLocks noGrp="1"/>
          </p:cNvSpPr>
          <p:nvPr>
            <p:ph type="ftr" sz="quarter" idx="11"/>
          </p:nvPr>
        </p:nvSpPr>
        <p:spPr/>
        <p:txBody>
          <a:bodyPr/>
          <a:lstStyle>
            <a:extLst/>
          </a:lstStyle>
          <a:p>
            <a:pPr>
              <a:defRPr/>
            </a:pPr>
            <a:r>
              <a:rPr lang="en-US" smtClean="0"/>
              <a:t>Dr.Ravi</a:t>
            </a:r>
            <a:endParaRPr lang="en-US"/>
          </a:p>
        </p:txBody>
      </p:sp>
      <p:sp>
        <p:nvSpPr>
          <p:cNvPr id="6" name="Slide Number Placeholder 5"/>
          <p:cNvSpPr>
            <a:spLocks noGrp="1"/>
          </p:cNvSpPr>
          <p:nvPr>
            <p:ph type="sldNum" sz="quarter" idx="12"/>
          </p:nvPr>
        </p:nvSpPr>
        <p:spPr/>
        <p:txBody>
          <a:bodyPr/>
          <a:lstStyle>
            <a:extLst/>
          </a:lstStyle>
          <a:p>
            <a:pPr>
              <a:defRPr/>
            </a:pPr>
            <a:fld id="{3E054177-6B68-49D7-A443-26D4D6ECA1C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465C9DC0-09D9-4746-BEC7-B97933A36752}" type="datetime1">
              <a:rPr lang="en-US" smtClean="0"/>
              <a:pPr>
                <a:defRPr/>
              </a:pPr>
              <a:t>11-Sep-18</a:t>
            </a:fld>
            <a:endParaRPr lang="en-US"/>
          </a:p>
        </p:txBody>
      </p:sp>
      <p:sp>
        <p:nvSpPr>
          <p:cNvPr id="5" name="Footer Placeholder 4"/>
          <p:cNvSpPr>
            <a:spLocks noGrp="1"/>
          </p:cNvSpPr>
          <p:nvPr>
            <p:ph type="ftr" sz="quarter" idx="11"/>
          </p:nvPr>
        </p:nvSpPr>
        <p:spPr/>
        <p:txBody>
          <a:bodyPr/>
          <a:lstStyle>
            <a:extLst/>
          </a:lstStyle>
          <a:p>
            <a:pPr>
              <a:defRPr/>
            </a:pPr>
            <a:r>
              <a:rPr lang="en-US" smtClean="0"/>
              <a:t>Dr.Ravi</a:t>
            </a:r>
            <a:endParaRPr lang="en-US"/>
          </a:p>
        </p:txBody>
      </p:sp>
      <p:sp>
        <p:nvSpPr>
          <p:cNvPr id="6" name="Slide Number Placeholder 5"/>
          <p:cNvSpPr>
            <a:spLocks noGrp="1"/>
          </p:cNvSpPr>
          <p:nvPr>
            <p:ph type="sldNum" sz="quarter" idx="12"/>
          </p:nvPr>
        </p:nvSpPr>
        <p:spPr/>
        <p:txBody>
          <a:bodyPr/>
          <a:lstStyle>
            <a:extLst/>
          </a:lstStyle>
          <a:p>
            <a:pPr>
              <a:defRPr/>
            </a:pPr>
            <a:fld id="{5BA319BE-76D7-4945-A99F-B1BF626420CD}"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fld id="{33D16613-C3A8-416E-A610-9C3EA05BFF41}" type="datetime1">
              <a:rPr lang="en-US" smtClean="0"/>
              <a:pPr>
                <a:defRPr/>
              </a:pPr>
              <a:t>11-Sep-18</a:t>
            </a:fld>
            <a:endParaRPr lang="en-US"/>
          </a:p>
        </p:txBody>
      </p:sp>
      <p:sp>
        <p:nvSpPr>
          <p:cNvPr id="6" name="Rectangle 20"/>
          <p:cNvSpPr>
            <a:spLocks noGrp="1" noChangeArrowheads="1"/>
          </p:cNvSpPr>
          <p:nvPr>
            <p:ph type="ftr" sz="quarter" idx="11"/>
          </p:nvPr>
        </p:nvSpPr>
        <p:spPr>
          <a:ln/>
        </p:spPr>
        <p:txBody>
          <a:bodyPr/>
          <a:lstStyle>
            <a:lvl1pPr>
              <a:defRPr/>
            </a:lvl1pPr>
          </a:lstStyle>
          <a:p>
            <a:pPr>
              <a:defRPr/>
            </a:pPr>
            <a:r>
              <a:rPr lang="en-US" smtClean="0"/>
              <a:t>Dr.Ravi</a:t>
            </a: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A758B1DE-9FCC-4DC3-847D-46029CFD16E1}" type="slidenum">
              <a:rPr lang="en-US"/>
              <a:pPr>
                <a:defRPr/>
              </a:pPr>
              <a:t>‹#›</a:t>
            </a:fld>
            <a:endParaRPr lang="en-US"/>
          </a:p>
        </p:txBody>
      </p:sp>
    </p:spTree>
    <p:extLst>
      <p:ext uri="{BB962C8B-B14F-4D97-AF65-F5344CB8AC3E}">
        <p14:creationId xmlns="" xmlns:p14="http://schemas.microsoft.com/office/powerpoint/2010/main" val="60233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42B112B9-F7B9-44BD-B3FF-D0381001DFCC}" type="datetime1">
              <a:rPr lang="en-US" smtClean="0"/>
              <a:pPr>
                <a:defRPr/>
              </a:pPr>
              <a:t>11-Sep-18</a:t>
            </a:fld>
            <a:endParaRPr lang="en-US"/>
          </a:p>
        </p:txBody>
      </p:sp>
      <p:sp>
        <p:nvSpPr>
          <p:cNvPr id="5" name="Footer Placeholder 4"/>
          <p:cNvSpPr>
            <a:spLocks noGrp="1"/>
          </p:cNvSpPr>
          <p:nvPr>
            <p:ph type="ftr" sz="quarter" idx="11"/>
          </p:nvPr>
        </p:nvSpPr>
        <p:spPr/>
        <p:txBody>
          <a:bodyPr/>
          <a:lstStyle>
            <a:extLst/>
          </a:lstStyle>
          <a:p>
            <a:pPr>
              <a:defRPr/>
            </a:pPr>
            <a:r>
              <a:rPr lang="en-US" smtClean="0"/>
              <a:t>Dr.Ravi</a:t>
            </a:r>
            <a:endParaRPr lang="en-US"/>
          </a:p>
        </p:txBody>
      </p:sp>
      <p:sp>
        <p:nvSpPr>
          <p:cNvPr id="6" name="Slide Number Placeholder 5"/>
          <p:cNvSpPr>
            <a:spLocks noGrp="1"/>
          </p:cNvSpPr>
          <p:nvPr>
            <p:ph type="sldNum" sz="quarter" idx="12"/>
          </p:nvPr>
        </p:nvSpPr>
        <p:spPr/>
        <p:txBody>
          <a:bodyPr/>
          <a:lstStyle>
            <a:extLst/>
          </a:lstStyle>
          <a:p>
            <a:pPr>
              <a:defRPr/>
            </a:pPr>
            <a:fld id="{D099570C-B036-418A-83DC-6B77C2692675}"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5696EF3F-B0AB-450E-ACCE-672474E83CFD}" type="datetime1">
              <a:rPr lang="en-US" smtClean="0"/>
              <a:pPr>
                <a:defRPr/>
              </a:pPr>
              <a:t>11-Sep-18</a:t>
            </a:fld>
            <a:endParaRPr lang="en-US"/>
          </a:p>
        </p:txBody>
      </p:sp>
      <p:sp>
        <p:nvSpPr>
          <p:cNvPr id="5" name="Footer Placeholder 4"/>
          <p:cNvSpPr>
            <a:spLocks noGrp="1"/>
          </p:cNvSpPr>
          <p:nvPr>
            <p:ph type="ftr" sz="quarter" idx="11"/>
          </p:nvPr>
        </p:nvSpPr>
        <p:spPr/>
        <p:txBody>
          <a:bodyPr/>
          <a:lstStyle>
            <a:extLst/>
          </a:lstStyle>
          <a:p>
            <a:pPr>
              <a:defRPr/>
            </a:pPr>
            <a:r>
              <a:rPr lang="en-US" smtClean="0"/>
              <a:t>Dr.Ravi</a:t>
            </a:r>
            <a:endParaRPr lang="en-US"/>
          </a:p>
        </p:txBody>
      </p:sp>
      <p:sp>
        <p:nvSpPr>
          <p:cNvPr id="6" name="Slide Number Placeholder 5"/>
          <p:cNvSpPr>
            <a:spLocks noGrp="1"/>
          </p:cNvSpPr>
          <p:nvPr>
            <p:ph type="sldNum" sz="quarter" idx="12"/>
          </p:nvPr>
        </p:nvSpPr>
        <p:spPr/>
        <p:txBody>
          <a:bodyPr/>
          <a:lstStyle>
            <a:extLst/>
          </a:lstStyle>
          <a:p>
            <a:pPr>
              <a:defRPr/>
            </a:pPr>
            <a:fld id="{CD44D4E4-FB6B-44ED-BC06-1B7F60E96235}" type="slidenum">
              <a:rPr lang="en-US" smtClean="0"/>
              <a:pPr>
                <a:defRPr/>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9D214066-EBF7-4E66-A7C7-744D875B23F9}" type="datetime1">
              <a:rPr lang="en-US" smtClean="0"/>
              <a:pPr>
                <a:defRPr/>
              </a:pPr>
              <a:t>11-Sep-18</a:t>
            </a:fld>
            <a:endParaRPr lang="en-US"/>
          </a:p>
        </p:txBody>
      </p:sp>
      <p:sp>
        <p:nvSpPr>
          <p:cNvPr id="6" name="Footer Placeholder 5"/>
          <p:cNvSpPr>
            <a:spLocks noGrp="1"/>
          </p:cNvSpPr>
          <p:nvPr>
            <p:ph type="ftr" sz="quarter" idx="11"/>
          </p:nvPr>
        </p:nvSpPr>
        <p:spPr/>
        <p:txBody>
          <a:bodyPr/>
          <a:lstStyle>
            <a:extLst/>
          </a:lstStyle>
          <a:p>
            <a:pPr>
              <a:defRPr/>
            </a:pPr>
            <a:r>
              <a:rPr lang="en-US" smtClean="0"/>
              <a:t>Dr.Ravi</a:t>
            </a:r>
            <a:endParaRPr lang="en-US"/>
          </a:p>
        </p:txBody>
      </p:sp>
      <p:sp>
        <p:nvSpPr>
          <p:cNvPr id="7" name="Slide Number Placeholder 6"/>
          <p:cNvSpPr>
            <a:spLocks noGrp="1"/>
          </p:cNvSpPr>
          <p:nvPr>
            <p:ph type="sldNum" sz="quarter" idx="12"/>
          </p:nvPr>
        </p:nvSpPr>
        <p:spPr/>
        <p:txBody>
          <a:bodyPr/>
          <a:lstStyle>
            <a:extLst/>
          </a:lstStyle>
          <a:p>
            <a:pPr>
              <a:defRPr/>
            </a:pPr>
            <a:fld id="{BEE61496-68A6-495C-805A-36D3110FA3C3}"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569D6223-A340-4865-AA33-4755FAB934D2}" type="datetime1">
              <a:rPr lang="en-US" smtClean="0"/>
              <a:pPr>
                <a:defRPr/>
              </a:pPr>
              <a:t>11-Sep-18</a:t>
            </a:fld>
            <a:endParaRPr lang="en-US"/>
          </a:p>
        </p:txBody>
      </p:sp>
      <p:sp>
        <p:nvSpPr>
          <p:cNvPr id="8" name="Footer Placeholder 7"/>
          <p:cNvSpPr>
            <a:spLocks noGrp="1"/>
          </p:cNvSpPr>
          <p:nvPr>
            <p:ph type="ftr" sz="quarter" idx="11"/>
          </p:nvPr>
        </p:nvSpPr>
        <p:spPr/>
        <p:txBody>
          <a:bodyPr/>
          <a:lstStyle>
            <a:extLst/>
          </a:lstStyle>
          <a:p>
            <a:pPr>
              <a:defRPr/>
            </a:pPr>
            <a:r>
              <a:rPr lang="en-US" smtClean="0"/>
              <a:t>Dr.Ravi</a:t>
            </a:r>
            <a:endParaRPr lang="en-US"/>
          </a:p>
        </p:txBody>
      </p:sp>
      <p:sp>
        <p:nvSpPr>
          <p:cNvPr id="9" name="Slide Number Placeholder 8"/>
          <p:cNvSpPr>
            <a:spLocks noGrp="1"/>
          </p:cNvSpPr>
          <p:nvPr>
            <p:ph type="sldNum" sz="quarter" idx="12"/>
          </p:nvPr>
        </p:nvSpPr>
        <p:spPr/>
        <p:txBody>
          <a:bodyPr/>
          <a:lstStyle>
            <a:extLst/>
          </a:lstStyle>
          <a:p>
            <a:pPr>
              <a:defRPr/>
            </a:pPr>
            <a:fld id="{B2F4BC80-F8CB-46C2-8233-1F004658CF87}" type="slidenum">
              <a:rPr lang="en-US" smtClean="0"/>
              <a:pPr>
                <a:defRPr/>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D642BD50-123D-426A-81FB-AFA2532F8DE1}" type="datetime1">
              <a:rPr lang="en-US" smtClean="0"/>
              <a:pPr>
                <a:defRPr/>
              </a:pPr>
              <a:t>11-Sep-18</a:t>
            </a:fld>
            <a:endParaRPr lang="en-US"/>
          </a:p>
        </p:txBody>
      </p:sp>
      <p:sp>
        <p:nvSpPr>
          <p:cNvPr id="4" name="Footer Placeholder 3"/>
          <p:cNvSpPr>
            <a:spLocks noGrp="1"/>
          </p:cNvSpPr>
          <p:nvPr>
            <p:ph type="ftr" sz="quarter" idx="11"/>
          </p:nvPr>
        </p:nvSpPr>
        <p:spPr/>
        <p:txBody>
          <a:bodyPr/>
          <a:lstStyle>
            <a:extLst/>
          </a:lstStyle>
          <a:p>
            <a:pPr>
              <a:defRPr/>
            </a:pPr>
            <a:r>
              <a:rPr lang="en-US" smtClean="0"/>
              <a:t>Dr.Ravi</a:t>
            </a:r>
            <a:endParaRPr lang="en-US"/>
          </a:p>
        </p:txBody>
      </p:sp>
      <p:sp>
        <p:nvSpPr>
          <p:cNvPr id="5" name="Slide Number Placeholder 4"/>
          <p:cNvSpPr>
            <a:spLocks noGrp="1"/>
          </p:cNvSpPr>
          <p:nvPr>
            <p:ph type="sldNum" sz="quarter" idx="12"/>
          </p:nvPr>
        </p:nvSpPr>
        <p:spPr/>
        <p:txBody>
          <a:bodyPr/>
          <a:lstStyle>
            <a:extLst/>
          </a:lstStyle>
          <a:p>
            <a:pPr>
              <a:defRPr/>
            </a:pPr>
            <a:fld id="{0EF006BE-C007-4B75-BB2D-710AB927065E}"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B2645561-9EDF-47C8-9937-5334369C87F6}" type="datetime1">
              <a:rPr lang="en-US" smtClean="0"/>
              <a:pPr>
                <a:defRPr/>
              </a:pPr>
              <a:t>11-Sep-18</a:t>
            </a:fld>
            <a:endParaRPr lang="en-US"/>
          </a:p>
        </p:txBody>
      </p:sp>
      <p:sp>
        <p:nvSpPr>
          <p:cNvPr id="3" name="Footer Placeholder 2"/>
          <p:cNvSpPr>
            <a:spLocks noGrp="1"/>
          </p:cNvSpPr>
          <p:nvPr>
            <p:ph type="ftr" sz="quarter" idx="11"/>
          </p:nvPr>
        </p:nvSpPr>
        <p:spPr/>
        <p:txBody>
          <a:bodyPr/>
          <a:lstStyle>
            <a:extLst/>
          </a:lstStyle>
          <a:p>
            <a:pPr>
              <a:defRPr/>
            </a:pPr>
            <a:r>
              <a:rPr lang="en-US" smtClean="0"/>
              <a:t>Dr.Ravi</a:t>
            </a:r>
            <a:endParaRPr lang="en-US"/>
          </a:p>
        </p:txBody>
      </p:sp>
      <p:sp>
        <p:nvSpPr>
          <p:cNvPr id="4" name="Slide Number Placeholder 3"/>
          <p:cNvSpPr>
            <a:spLocks noGrp="1"/>
          </p:cNvSpPr>
          <p:nvPr>
            <p:ph type="sldNum" sz="quarter" idx="12"/>
          </p:nvPr>
        </p:nvSpPr>
        <p:spPr/>
        <p:txBody>
          <a:bodyPr/>
          <a:lstStyle>
            <a:extLst/>
          </a:lstStyle>
          <a:p>
            <a:pPr>
              <a:defRPr/>
            </a:pPr>
            <a:fld id="{413259C6-BFF8-4FF3-B8AC-9AB6D6465FF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D70D9248-60DD-4F9D-91BC-0A3BB4707C9D}" type="datetime1">
              <a:rPr lang="en-US" smtClean="0"/>
              <a:pPr>
                <a:defRPr/>
              </a:pPr>
              <a:t>11-Sep-18</a:t>
            </a:fld>
            <a:endParaRPr lang="en-US"/>
          </a:p>
        </p:txBody>
      </p:sp>
      <p:sp>
        <p:nvSpPr>
          <p:cNvPr id="6" name="Footer Placeholder 5"/>
          <p:cNvSpPr>
            <a:spLocks noGrp="1"/>
          </p:cNvSpPr>
          <p:nvPr>
            <p:ph type="ftr" sz="quarter" idx="11"/>
          </p:nvPr>
        </p:nvSpPr>
        <p:spPr/>
        <p:txBody>
          <a:bodyPr/>
          <a:lstStyle>
            <a:extLst/>
          </a:lstStyle>
          <a:p>
            <a:pPr>
              <a:defRPr/>
            </a:pPr>
            <a:r>
              <a:rPr lang="en-US" smtClean="0"/>
              <a:t>Dr.Ravi</a:t>
            </a:r>
            <a:endParaRPr lang="en-US"/>
          </a:p>
        </p:txBody>
      </p:sp>
      <p:sp>
        <p:nvSpPr>
          <p:cNvPr id="7" name="Slide Number Placeholder 6"/>
          <p:cNvSpPr>
            <a:spLocks noGrp="1"/>
          </p:cNvSpPr>
          <p:nvPr>
            <p:ph type="sldNum" sz="quarter" idx="12"/>
          </p:nvPr>
        </p:nvSpPr>
        <p:spPr/>
        <p:txBody>
          <a:bodyPr/>
          <a:lstStyle>
            <a:extLst/>
          </a:lstStyle>
          <a:p>
            <a:pPr>
              <a:defRPr/>
            </a:pPr>
            <a:fld id="{81641162-3B33-4F09-9CF9-1F2B4BE9CC8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pPr>
              <a:defRPr/>
            </a:pPr>
            <a:fld id="{F51536FA-F7AC-410F-B986-F195ABBE0D29}" type="datetime1">
              <a:rPr lang="en-US" smtClean="0"/>
              <a:pPr>
                <a:defRPr/>
              </a:pPr>
              <a:t>11-Sep-18</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pPr>
              <a:defRPr/>
            </a:pPr>
            <a:r>
              <a:rPr lang="en-US" smtClean="0"/>
              <a:t>Dr.Ravi</a:t>
            </a:r>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pPr>
              <a:defRPr/>
            </a:pPr>
            <a:fld id="{FFE28A1A-55F6-4B14-A70C-A423B9162909}"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fld id="{9828A1DA-2894-4617-A9AA-576463E9D5A6}" type="datetime1">
              <a:rPr lang="en-US" smtClean="0"/>
              <a:pPr>
                <a:defRPr/>
              </a:pPr>
              <a:t>11-Sep-18</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r>
              <a:rPr lang="en-US" smtClean="0"/>
              <a:t>Dr.Ravi</a:t>
            </a: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CFAAE1F1-F167-4444-A56E-1CC4685BE7EB}"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hf hdr="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gif"/><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gif"/><Relationship Id="rId2" Type="http://schemas.openxmlformats.org/officeDocument/2006/relationships/image" Target="../media/image14.gif"/><Relationship Id="rId1" Type="http://schemas.openxmlformats.org/officeDocument/2006/relationships/slideLayout" Target="../slideLayouts/slideLayout6.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hyperlink" Target="file:///D:\PPT%20lectures\Upperlimb%20classes\C15.ppt"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7.jpeg"/><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4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581400" y="3276599"/>
            <a:ext cx="5181600" cy="228601"/>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521709" y="1945640"/>
            <a:ext cx="5157470" cy="695960"/>
          </a:xfrm>
          <a:prstGeom prst="rect">
            <a:avLst/>
          </a:prstGeom>
        </p:spPr>
        <p:txBody>
          <a:bodyPr vert="horz" wrap="square" lIns="0" tIns="12700" rIns="0" bIns="0" rtlCol="0">
            <a:spAutoFit/>
          </a:bodyPr>
          <a:lstStyle/>
          <a:p>
            <a:pPr marL="12700">
              <a:lnSpc>
                <a:spcPct val="100000"/>
              </a:lnSpc>
              <a:spcBef>
                <a:spcPts val="100"/>
              </a:spcBef>
            </a:pPr>
            <a:r>
              <a:rPr sz="4400" spc="-5" dirty="0">
                <a:latin typeface="Arial"/>
                <a:cs typeface="Arial"/>
              </a:rPr>
              <a:t>BRACHIAL</a:t>
            </a:r>
            <a:r>
              <a:rPr sz="4400" spc="-225" dirty="0">
                <a:latin typeface="Arial"/>
                <a:cs typeface="Arial"/>
              </a:rPr>
              <a:t> </a:t>
            </a:r>
            <a:r>
              <a:rPr sz="4400" spc="-10" dirty="0">
                <a:latin typeface="Arial"/>
                <a:cs typeface="Arial"/>
              </a:rPr>
              <a:t>PLEXUS</a:t>
            </a:r>
            <a:endParaRPr sz="4400">
              <a:latin typeface="Arial"/>
              <a:cs typeface="Arial"/>
            </a:endParaRPr>
          </a:p>
        </p:txBody>
      </p:sp>
      <p:sp>
        <p:nvSpPr>
          <p:cNvPr id="5" name="object 5"/>
          <p:cNvSpPr txBox="1"/>
          <p:nvPr/>
        </p:nvSpPr>
        <p:spPr>
          <a:xfrm>
            <a:off x="3200400" y="3429000"/>
            <a:ext cx="5791200" cy="1999265"/>
          </a:xfrm>
          <a:prstGeom prst="rect">
            <a:avLst/>
          </a:prstGeom>
        </p:spPr>
        <p:txBody>
          <a:bodyPr vert="horz" wrap="square" lIns="0" tIns="113030" rIns="0" bIns="0" rtlCol="0">
            <a:spAutoFit/>
          </a:bodyPr>
          <a:lstStyle/>
          <a:p>
            <a:pPr marL="12700" algn="ctr">
              <a:lnSpc>
                <a:spcPct val="100000"/>
              </a:lnSpc>
              <a:spcBef>
                <a:spcPts val="890"/>
              </a:spcBef>
            </a:pPr>
            <a:r>
              <a:rPr lang="en-US" sz="3200" spc="-30" dirty="0" smtClean="0">
                <a:solidFill>
                  <a:srgbClr val="FFFFCC"/>
                </a:solidFill>
                <a:latin typeface="Arial"/>
                <a:cs typeface="Arial"/>
              </a:rPr>
              <a:t>Dr</a:t>
            </a:r>
            <a:r>
              <a:rPr sz="3200" spc="-5" dirty="0" smtClean="0">
                <a:solidFill>
                  <a:srgbClr val="FFFFCC"/>
                </a:solidFill>
                <a:latin typeface="Arial"/>
                <a:cs typeface="Arial"/>
              </a:rPr>
              <a:t>.</a:t>
            </a:r>
            <a:r>
              <a:rPr lang="en-US" sz="3200" spc="-5" dirty="0" smtClean="0">
                <a:solidFill>
                  <a:srgbClr val="FFFFCC"/>
                </a:solidFill>
                <a:latin typeface="Arial"/>
                <a:cs typeface="Arial"/>
              </a:rPr>
              <a:t> Kumar Satish Ravi</a:t>
            </a:r>
          </a:p>
          <a:p>
            <a:pPr marL="12700" algn="ctr">
              <a:lnSpc>
                <a:spcPct val="100000"/>
              </a:lnSpc>
              <a:spcBef>
                <a:spcPts val="890"/>
              </a:spcBef>
            </a:pPr>
            <a:r>
              <a:rPr lang="en-US" sz="2000" spc="-5" dirty="0" smtClean="0">
                <a:solidFill>
                  <a:srgbClr val="FFFFCC"/>
                </a:solidFill>
                <a:latin typeface="Arial"/>
                <a:cs typeface="Arial"/>
              </a:rPr>
              <a:t>MBBS,MD(JIPMER</a:t>
            </a:r>
            <a:r>
              <a:rPr lang="en-US" sz="2000" spc="-5" dirty="0" smtClean="0">
                <a:solidFill>
                  <a:srgbClr val="FFFFCC"/>
                </a:solidFill>
                <a:latin typeface="Arial"/>
                <a:cs typeface="Arial"/>
              </a:rPr>
              <a:t>),MAMS</a:t>
            </a:r>
            <a:endParaRPr lang="en-US" sz="2000" spc="-5" dirty="0" smtClean="0">
              <a:solidFill>
                <a:srgbClr val="FFFFCC"/>
              </a:solidFill>
              <a:latin typeface="Arial"/>
              <a:cs typeface="Arial"/>
            </a:endParaRPr>
          </a:p>
          <a:p>
            <a:pPr marL="12700" algn="ctr">
              <a:lnSpc>
                <a:spcPct val="100000"/>
              </a:lnSpc>
              <a:spcBef>
                <a:spcPts val="890"/>
              </a:spcBef>
            </a:pPr>
            <a:r>
              <a:rPr lang="en-US" sz="2400" spc="-5" dirty="0" smtClean="0">
                <a:solidFill>
                  <a:srgbClr val="FFFFCC"/>
                </a:solidFill>
                <a:latin typeface="Arial"/>
                <a:cs typeface="Arial"/>
              </a:rPr>
              <a:t>Sub-Dean (</a:t>
            </a:r>
            <a:r>
              <a:rPr lang="en-US" sz="2400" spc="-5" dirty="0" smtClean="0">
                <a:solidFill>
                  <a:srgbClr val="FFFFCC"/>
                </a:solidFill>
                <a:latin typeface="Arial"/>
                <a:cs typeface="Arial"/>
              </a:rPr>
              <a:t>Academics) &amp; </a:t>
            </a:r>
          </a:p>
          <a:p>
            <a:pPr marL="12700" algn="ctr">
              <a:lnSpc>
                <a:spcPct val="100000"/>
              </a:lnSpc>
              <a:spcBef>
                <a:spcPts val="890"/>
              </a:spcBef>
            </a:pPr>
            <a:r>
              <a:rPr lang="en-US" sz="2400" spc="-5" dirty="0" smtClean="0">
                <a:solidFill>
                  <a:srgbClr val="FFFFCC"/>
                </a:solidFill>
                <a:latin typeface="Arial"/>
                <a:cs typeface="Arial"/>
              </a:rPr>
              <a:t> Additional Proctor, AIIMS </a:t>
            </a:r>
            <a:r>
              <a:rPr lang="en-US" sz="2400" spc="-5" dirty="0" err="1" smtClean="0">
                <a:solidFill>
                  <a:srgbClr val="FFFFCC"/>
                </a:solidFill>
                <a:latin typeface="Arial"/>
                <a:cs typeface="Arial"/>
              </a:rPr>
              <a:t>Rishikesh</a:t>
            </a:r>
            <a:endParaRPr sz="2400" dirty="0">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98209" y="6179820"/>
            <a:ext cx="3141980" cy="74929"/>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96240" y="755650"/>
            <a:ext cx="3871595" cy="695960"/>
          </a:xfrm>
          <a:prstGeom prst="rect">
            <a:avLst/>
          </a:prstGeom>
        </p:spPr>
        <p:txBody>
          <a:bodyPr vert="horz" wrap="square" lIns="0" tIns="12700" rIns="0" bIns="0" rtlCol="0">
            <a:spAutoFit/>
          </a:bodyPr>
          <a:lstStyle/>
          <a:p>
            <a:pPr marL="12700">
              <a:lnSpc>
                <a:spcPct val="100000"/>
              </a:lnSpc>
              <a:spcBef>
                <a:spcPts val="100"/>
              </a:spcBef>
            </a:pPr>
            <a:r>
              <a:rPr sz="4400" spc="-5" dirty="0">
                <a:latin typeface="Arial"/>
                <a:cs typeface="Arial"/>
              </a:rPr>
              <a:t>Brachial</a:t>
            </a:r>
            <a:r>
              <a:rPr sz="4400" spc="-85" dirty="0">
                <a:latin typeface="Arial"/>
                <a:cs typeface="Arial"/>
              </a:rPr>
              <a:t> </a:t>
            </a:r>
            <a:r>
              <a:rPr sz="4400" spc="-10" dirty="0">
                <a:latin typeface="Arial"/>
                <a:cs typeface="Arial"/>
              </a:rPr>
              <a:t>Plexus</a:t>
            </a:r>
            <a:endParaRPr sz="4400">
              <a:latin typeface="Arial"/>
              <a:cs typeface="Arial"/>
            </a:endParaRPr>
          </a:p>
        </p:txBody>
      </p:sp>
      <p:sp>
        <p:nvSpPr>
          <p:cNvPr id="5" name="object 5"/>
          <p:cNvSpPr txBox="1"/>
          <p:nvPr/>
        </p:nvSpPr>
        <p:spPr>
          <a:xfrm>
            <a:off x="407669" y="2117089"/>
            <a:ext cx="188595" cy="281940"/>
          </a:xfrm>
          <a:prstGeom prst="rect">
            <a:avLst/>
          </a:prstGeom>
        </p:spPr>
        <p:txBody>
          <a:bodyPr vert="horz" wrap="square" lIns="0" tIns="16510" rIns="0" bIns="0" rtlCol="0">
            <a:spAutoFit/>
          </a:bodyPr>
          <a:lstStyle/>
          <a:p>
            <a:pPr marL="12700">
              <a:lnSpc>
                <a:spcPct val="100000"/>
              </a:lnSpc>
              <a:spcBef>
                <a:spcPts val="130"/>
              </a:spcBef>
            </a:pPr>
            <a:r>
              <a:rPr sz="1650" spc="505" dirty="0">
                <a:solidFill>
                  <a:srgbClr val="CCFF33"/>
                </a:solidFill>
                <a:latin typeface="Symbol"/>
                <a:cs typeface="Symbol"/>
              </a:rPr>
              <a:t></a:t>
            </a:r>
            <a:endParaRPr sz="1650">
              <a:latin typeface="Symbol"/>
              <a:cs typeface="Symbol"/>
            </a:endParaRPr>
          </a:p>
        </p:txBody>
      </p:sp>
      <p:sp>
        <p:nvSpPr>
          <p:cNvPr id="6" name="object 6"/>
          <p:cNvSpPr txBox="1"/>
          <p:nvPr/>
        </p:nvSpPr>
        <p:spPr>
          <a:xfrm>
            <a:off x="407669" y="3143249"/>
            <a:ext cx="188595" cy="281940"/>
          </a:xfrm>
          <a:prstGeom prst="rect">
            <a:avLst/>
          </a:prstGeom>
        </p:spPr>
        <p:txBody>
          <a:bodyPr vert="horz" wrap="square" lIns="0" tIns="16510" rIns="0" bIns="0" rtlCol="0">
            <a:spAutoFit/>
          </a:bodyPr>
          <a:lstStyle/>
          <a:p>
            <a:pPr marL="12700">
              <a:lnSpc>
                <a:spcPct val="100000"/>
              </a:lnSpc>
              <a:spcBef>
                <a:spcPts val="130"/>
              </a:spcBef>
            </a:pPr>
            <a:r>
              <a:rPr sz="1650" spc="505" dirty="0">
                <a:solidFill>
                  <a:srgbClr val="CCFF33"/>
                </a:solidFill>
                <a:latin typeface="Symbol"/>
                <a:cs typeface="Symbol"/>
              </a:rPr>
              <a:t></a:t>
            </a:r>
            <a:endParaRPr sz="1650">
              <a:latin typeface="Symbol"/>
              <a:cs typeface="Symbol"/>
            </a:endParaRPr>
          </a:p>
        </p:txBody>
      </p:sp>
      <p:sp>
        <p:nvSpPr>
          <p:cNvPr id="7" name="object 7"/>
          <p:cNvSpPr txBox="1"/>
          <p:nvPr/>
        </p:nvSpPr>
        <p:spPr>
          <a:xfrm>
            <a:off x="407669" y="5595620"/>
            <a:ext cx="188595" cy="281940"/>
          </a:xfrm>
          <a:prstGeom prst="rect">
            <a:avLst/>
          </a:prstGeom>
        </p:spPr>
        <p:txBody>
          <a:bodyPr vert="horz" wrap="square" lIns="0" tIns="16510" rIns="0" bIns="0" rtlCol="0">
            <a:spAutoFit/>
          </a:bodyPr>
          <a:lstStyle/>
          <a:p>
            <a:pPr marL="12700">
              <a:lnSpc>
                <a:spcPct val="100000"/>
              </a:lnSpc>
              <a:spcBef>
                <a:spcPts val="130"/>
              </a:spcBef>
            </a:pPr>
            <a:r>
              <a:rPr sz="1650" spc="505" dirty="0">
                <a:solidFill>
                  <a:srgbClr val="CCFF33"/>
                </a:solidFill>
                <a:latin typeface="Symbol"/>
                <a:cs typeface="Symbol"/>
              </a:rPr>
              <a:t></a:t>
            </a:r>
            <a:endParaRPr sz="1650">
              <a:latin typeface="Symbol"/>
              <a:cs typeface="Symbol"/>
            </a:endParaRPr>
          </a:p>
        </p:txBody>
      </p:sp>
      <p:sp>
        <p:nvSpPr>
          <p:cNvPr id="8" name="object 8"/>
          <p:cNvSpPr txBox="1"/>
          <p:nvPr/>
        </p:nvSpPr>
        <p:spPr>
          <a:xfrm>
            <a:off x="749300" y="1974850"/>
            <a:ext cx="4479290" cy="4453890"/>
          </a:xfrm>
          <a:prstGeom prst="rect">
            <a:avLst/>
          </a:prstGeom>
        </p:spPr>
        <p:txBody>
          <a:bodyPr vert="horz" wrap="square" lIns="0" tIns="12065" rIns="0" bIns="0" rtlCol="0">
            <a:spAutoFit/>
          </a:bodyPr>
          <a:lstStyle/>
          <a:p>
            <a:pPr marL="12700" marR="440690">
              <a:lnSpc>
                <a:spcPct val="129900"/>
              </a:lnSpc>
              <a:spcBef>
                <a:spcPts val="95"/>
              </a:spcBef>
            </a:pPr>
            <a:r>
              <a:rPr sz="2400" dirty="0">
                <a:solidFill>
                  <a:srgbClr val="FFFFCC"/>
                </a:solidFill>
                <a:latin typeface="Arial"/>
                <a:cs typeface="Arial"/>
              </a:rPr>
              <a:t>15 </a:t>
            </a:r>
            <a:r>
              <a:rPr sz="2400" spc="5" dirty="0">
                <a:solidFill>
                  <a:srgbClr val="FFFFCC"/>
                </a:solidFill>
                <a:latin typeface="Arial"/>
                <a:cs typeface="Arial"/>
              </a:rPr>
              <a:t>cms </a:t>
            </a:r>
            <a:r>
              <a:rPr sz="2400" spc="-10" dirty="0">
                <a:solidFill>
                  <a:srgbClr val="FFFFCC"/>
                </a:solidFill>
                <a:latin typeface="Arial"/>
                <a:cs typeface="Arial"/>
              </a:rPr>
              <a:t>long </a:t>
            </a:r>
            <a:r>
              <a:rPr sz="2400" spc="-5" dirty="0">
                <a:solidFill>
                  <a:srgbClr val="FFFFCC"/>
                </a:solidFill>
                <a:latin typeface="Arial"/>
                <a:cs typeface="Arial"/>
              </a:rPr>
              <a:t>,spinal </a:t>
            </a:r>
            <a:r>
              <a:rPr sz="2400" dirty="0">
                <a:solidFill>
                  <a:srgbClr val="FFFFCC"/>
                </a:solidFill>
                <a:latin typeface="Arial"/>
                <a:cs typeface="Arial"/>
              </a:rPr>
              <a:t>column</a:t>
            </a:r>
            <a:r>
              <a:rPr sz="2400" spc="-65" dirty="0">
                <a:solidFill>
                  <a:srgbClr val="FFFFCC"/>
                </a:solidFill>
                <a:latin typeface="Arial"/>
                <a:cs typeface="Arial"/>
              </a:rPr>
              <a:t> </a:t>
            </a:r>
            <a:r>
              <a:rPr sz="2400" dirty="0">
                <a:solidFill>
                  <a:srgbClr val="FFFFCC"/>
                </a:solidFill>
                <a:latin typeface="Arial"/>
                <a:cs typeface="Arial"/>
              </a:rPr>
              <a:t>to  </a:t>
            </a:r>
            <a:r>
              <a:rPr sz="2400" spc="-10" dirty="0">
                <a:solidFill>
                  <a:srgbClr val="FFFFCC"/>
                </a:solidFill>
                <a:latin typeface="Arial"/>
                <a:cs typeface="Arial"/>
              </a:rPr>
              <a:t>axilla.</a:t>
            </a:r>
            <a:endParaRPr sz="2400">
              <a:latin typeface="Arial"/>
              <a:cs typeface="Arial"/>
            </a:endParaRPr>
          </a:p>
          <a:p>
            <a:pPr marL="12700" marR="11430">
              <a:lnSpc>
                <a:spcPct val="129900"/>
              </a:lnSpc>
              <a:spcBef>
                <a:spcPts val="600"/>
              </a:spcBef>
            </a:pPr>
            <a:r>
              <a:rPr sz="2400" spc="-5" dirty="0">
                <a:solidFill>
                  <a:srgbClr val="FFFFCC"/>
                </a:solidFill>
                <a:latin typeface="Arial"/>
                <a:cs typeface="Arial"/>
              </a:rPr>
              <a:t>Brachial </a:t>
            </a:r>
            <a:r>
              <a:rPr sz="2400" spc="-10" dirty="0">
                <a:solidFill>
                  <a:srgbClr val="FFFFCC"/>
                </a:solidFill>
                <a:latin typeface="Arial"/>
                <a:cs typeface="Arial"/>
              </a:rPr>
              <a:t>plexus </a:t>
            </a:r>
            <a:r>
              <a:rPr sz="2400" spc="-5" dirty="0">
                <a:solidFill>
                  <a:srgbClr val="FFFFCC"/>
                </a:solidFill>
                <a:latin typeface="Arial"/>
                <a:cs typeface="Arial"/>
              </a:rPr>
              <a:t>is responsible for  cutaneous (sensory) </a:t>
            </a:r>
            <a:r>
              <a:rPr sz="2400" spc="-10" dirty="0">
                <a:solidFill>
                  <a:srgbClr val="FFFFCC"/>
                </a:solidFill>
                <a:latin typeface="Arial"/>
                <a:cs typeface="Arial"/>
              </a:rPr>
              <a:t>and  </a:t>
            </a:r>
            <a:r>
              <a:rPr sz="2400" dirty="0">
                <a:solidFill>
                  <a:srgbClr val="FFFFCC"/>
                </a:solidFill>
                <a:latin typeface="Arial"/>
                <a:cs typeface="Arial"/>
              </a:rPr>
              <a:t>muscular (motor) </a:t>
            </a:r>
            <a:r>
              <a:rPr sz="2400" spc="-10" dirty="0">
                <a:solidFill>
                  <a:srgbClr val="FFFFCC"/>
                </a:solidFill>
                <a:latin typeface="Arial"/>
                <a:cs typeface="Arial"/>
              </a:rPr>
              <a:t>innervation </a:t>
            </a:r>
            <a:r>
              <a:rPr sz="2400" dirty="0">
                <a:solidFill>
                  <a:srgbClr val="FFFFCC"/>
                </a:solidFill>
                <a:latin typeface="Arial"/>
                <a:cs typeface="Arial"/>
              </a:rPr>
              <a:t>of  the </a:t>
            </a:r>
            <a:r>
              <a:rPr sz="2400" spc="-5" dirty="0">
                <a:solidFill>
                  <a:srgbClr val="FFFFCC"/>
                </a:solidFill>
                <a:latin typeface="Arial"/>
                <a:cs typeface="Arial"/>
              </a:rPr>
              <a:t>entire </a:t>
            </a:r>
            <a:r>
              <a:rPr sz="2400" spc="-10" dirty="0">
                <a:solidFill>
                  <a:srgbClr val="FFFFCC"/>
                </a:solidFill>
                <a:latin typeface="Arial"/>
                <a:cs typeface="Arial"/>
              </a:rPr>
              <a:t>upper </a:t>
            </a:r>
            <a:r>
              <a:rPr sz="2400" dirty="0">
                <a:solidFill>
                  <a:srgbClr val="FFFFCC"/>
                </a:solidFill>
                <a:latin typeface="Arial"/>
                <a:cs typeface="Arial"/>
              </a:rPr>
              <a:t>limb &amp; </a:t>
            </a:r>
            <a:r>
              <a:rPr sz="2400" spc="-5" dirty="0">
                <a:solidFill>
                  <a:srgbClr val="FFFFCC"/>
                </a:solidFill>
                <a:latin typeface="Arial"/>
                <a:cs typeface="Arial"/>
              </a:rPr>
              <a:t>pectoral  girdle.</a:t>
            </a:r>
            <a:endParaRPr sz="2400">
              <a:latin typeface="Arial"/>
              <a:cs typeface="Arial"/>
            </a:endParaRPr>
          </a:p>
          <a:p>
            <a:pPr marL="12700" marR="5080">
              <a:lnSpc>
                <a:spcPct val="129900"/>
              </a:lnSpc>
              <a:spcBef>
                <a:spcPts val="600"/>
              </a:spcBef>
            </a:pPr>
            <a:r>
              <a:rPr sz="2400" spc="5" dirty="0">
                <a:solidFill>
                  <a:srgbClr val="FFFFCC"/>
                </a:solidFill>
                <a:latin typeface="Arial"/>
                <a:cs typeface="Arial"/>
              </a:rPr>
              <a:t>It </a:t>
            </a:r>
            <a:r>
              <a:rPr sz="2400" spc="-5" dirty="0">
                <a:solidFill>
                  <a:srgbClr val="FFFFCC"/>
                </a:solidFill>
                <a:latin typeface="Arial"/>
                <a:cs typeface="Arial"/>
              </a:rPr>
              <a:t>proceeds through </a:t>
            </a:r>
            <a:r>
              <a:rPr sz="2400" dirty="0">
                <a:solidFill>
                  <a:srgbClr val="FFFFCC"/>
                </a:solidFill>
                <a:latin typeface="Arial"/>
                <a:cs typeface="Arial"/>
              </a:rPr>
              <a:t>the </a:t>
            </a:r>
            <a:r>
              <a:rPr sz="2400" spc="-5" dirty="0">
                <a:solidFill>
                  <a:srgbClr val="FFFFCC"/>
                </a:solidFill>
                <a:latin typeface="Arial"/>
                <a:cs typeface="Arial"/>
              </a:rPr>
              <a:t>neck,</a:t>
            </a:r>
            <a:r>
              <a:rPr sz="2400" spc="-75" dirty="0">
                <a:solidFill>
                  <a:srgbClr val="FFFFCC"/>
                </a:solidFill>
                <a:latin typeface="Arial"/>
                <a:cs typeface="Arial"/>
              </a:rPr>
              <a:t> </a:t>
            </a:r>
            <a:r>
              <a:rPr sz="2400" spc="-5" dirty="0">
                <a:solidFill>
                  <a:srgbClr val="FFFFCC"/>
                </a:solidFill>
                <a:latin typeface="Arial"/>
                <a:cs typeface="Arial"/>
              </a:rPr>
              <a:t>the  </a:t>
            </a:r>
            <a:r>
              <a:rPr sz="2400" spc="-10" dirty="0">
                <a:solidFill>
                  <a:srgbClr val="FFFFCC"/>
                </a:solidFill>
                <a:latin typeface="Arial"/>
                <a:cs typeface="Arial"/>
              </a:rPr>
              <a:t>axilla </a:t>
            </a:r>
            <a:r>
              <a:rPr sz="2400" spc="-5" dirty="0">
                <a:solidFill>
                  <a:srgbClr val="FFFFCC"/>
                </a:solidFill>
                <a:latin typeface="Arial"/>
                <a:cs typeface="Arial"/>
              </a:rPr>
              <a:t>and into the</a:t>
            </a:r>
            <a:r>
              <a:rPr sz="2400" spc="-10" dirty="0">
                <a:solidFill>
                  <a:srgbClr val="FFFFCC"/>
                </a:solidFill>
                <a:latin typeface="Arial"/>
                <a:cs typeface="Arial"/>
              </a:rPr>
              <a:t> </a:t>
            </a:r>
            <a:r>
              <a:rPr sz="2400" spc="5" dirty="0">
                <a:solidFill>
                  <a:srgbClr val="FFFFCC"/>
                </a:solidFill>
                <a:latin typeface="Arial"/>
                <a:cs typeface="Arial"/>
              </a:rPr>
              <a:t>arm.</a:t>
            </a:r>
            <a:endParaRPr sz="2400">
              <a:latin typeface="Arial"/>
              <a:cs typeface="Arial"/>
            </a:endParaRPr>
          </a:p>
        </p:txBody>
      </p:sp>
      <p:sp>
        <p:nvSpPr>
          <p:cNvPr id="9" name="object 9"/>
          <p:cNvSpPr/>
          <p:nvPr/>
        </p:nvSpPr>
        <p:spPr>
          <a:xfrm>
            <a:off x="5334000" y="1600200"/>
            <a:ext cx="3810000" cy="5257800"/>
          </a:xfrm>
          <a:prstGeom prst="rect">
            <a:avLst/>
          </a:prstGeom>
          <a:blipFill>
            <a:blip r:embed="rId3" cstate="print"/>
            <a:stretch>
              <a:fillRect/>
            </a:stretch>
          </a:blipFill>
        </p:spPr>
        <p:txBody>
          <a:bodyPr wrap="square" lIns="0" tIns="0" rIns="0" bIns="0" rtlCol="0"/>
          <a:lstStyle/>
          <a:p>
            <a:endParaRPr/>
          </a:p>
        </p:txBody>
      </p:sp>
      <p:sp>
        <p:nvSpPr>
          <p:cNvPr id="10" name="Date Placeholder 9"/>
          <p:cNvSpPr>
            <a:spLocks noGrp="1"/>
          </p:cNvSpPr>
          <p:nvPr>
            <p:ph type="dt" sz="half" idx="10"/>
          </p:nvPr>
        </p:nvSpPr>
        <p:spPr/>
        <p:txBody>
          <a:bodyPr/>
          <a:lstStyle/>
          <a:p>
            <a:pPr>
              <a:defRPr/>
            </a:pPr>
            <a:fld id="{A93F419A-8D12-4DAA-89E3-278722A631AA}" type="datetime1">
              <a:rPr lang="en-US" smtClean="0"/>
              <a:pPr>
                <a:defRPr/>
              </a:pPr>
              <a:t>11-Sep-18</a:t>
            </a:fld>
            <a:endParaRPr lang="en-US"/>
          </a:p>
        </p:txBody>
      </p:sp>
      <p:sp>
        <p:nvSpPr>
          <p:cNvPr id="11" name="Slide Number Placeholder 10"/>
          <p:cNvSpPr>
            <a:spLocks noGrp="1"/>
          </p:cNvSpPr>
          <p:nvPr>
            <p:ph type="sldNum" sz="quarter" idx="12"/>
          </p:nvPr>
        </p:nvSpPr>
        <p:spPr/>
        <p:txBody>
          <a:bodyPr/>
          <a:lstStyle/>
          <a:p>
            <a:pPr>
              <a:defRPr/>
            </a:pPr>
            <a:fld id="{D099570C-B036-418A-83DC-6B77C2692675}" type="slidenum">
              <a:rPr lang="en-US" smtClean="0"/>
              <a:pPr>
                <a:defRPr/>
              </a:pPr>
              <a:t>10</a:t>
            </a:fld>
            <a:endParaRPr lang="en-US"/>
          </a:p>
        </p:txBody>
      </p:sp>
      <p:sp>
        <p:nvSpPr>
          <p:cNvPr id="12" name="Footer Placeholder 11"/>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67000" y="0"/>
            <a:ext cx="11811000" cy="8382000"/>
          </a:xfrm>
          <a:prstGeom prst="rect">
            <a:avLst/>
          </a:prstGeom>
          <a:blipFill>
            <a:blip r:embed="rId2" cstate="print"/>
            <a:stretch>
              <a:fillRect/>
            </a:stretch>
          </a:blipFill>
        </p:spPr>
        <p:txBody>
          <a:bodyPr wrap="square" lIns="0" tIns="0" rIns="0" bIns="0" rtlCol="0"/>
          <a:lstStyle/>
          <a:p>
            <a:endParaRPr/>
          </a:p>
        </p:txBody>
      </p:sp>
      <p:sp>
        <p:nvSpPr>
          <p:cNvPr id="3" name="Date Placeholder 2"/>
          <p:cNvSpPr>
            <a:spLocks noGrp="1"/>
          </p:cNvSpPr>
          <p:nvPr>
            <p:ph type="dt" sz="half" idx="10"/>
          </p:nvPr>
        </p:nvSpPr>
        <p:spPr/>
        <p:txBody>
          <a:bodyPr/>
          <a:lstStyle/>
          <a:p>
            <a:pPr>
              <a:defRPr/>
            </a:pPr>
            <a:fld id="{0C58D905-B8C9-4B8E-9C26-7FDC76FADCAE}" type="datetime1">
              <a:rPr lang="en-US" smtClean="0"/>
              <a:pPr>
                <a:defRPr/>
              </a:pPr>
              <a:t>11-Sep-18</a:t>
            </a:fld>
            <a:endParaRPr lang="en-US"/>
          </a:p>
        </p:txBody>
      </p:sp>
      <p:sp>
        <p:nvSpPr>
          <p:cNvPr id="4" name="Slide Number Placeholder 3"/>
          <p:cNvSpPr>
            <a:spLocks noGrp="1"/>
          </p:cNvSpPr>
          <p:nvPr>
            <p:ph type="sldNum" sz="quarter" idx="12"/>
          </p:nvPr>
        </p:nvSpPr>
        <p:spPr/>
        <p:txBody>
          <a:bodyPr/>
          <a:lstStyle/>
          <a:p>
            <a:pPr>
              <a:defRPr/>
            </a:pPr>
            <a:fld id="{413259C6-BFF8-4FF3-B8AC-9AB6D6465FFC}" type="slidenum">
              <a:rPr lang="en-US" smtClean="0"/>
              <a:pPr>
                <a:defRPr/>
              </a:pPr>
              <a:t>11</a:t>
            </a:fld>
            <a:endParaRPr lang="en-US"/>
          </a:p>
        </p:txBody>
      </p:sp>
      <p:sp>
        <p:nvSpPr>
          <p:cNvPr id="5" name="Footer Placeholder 4"/>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8739" y="1974850"/>
            <a:ext cx="5088255" cy="2820900"/>
          </a:xfrm>
          <a:prstGeom prst="rect">
            <a:avLst/>
          </a:prstGeom>
        </p:spPr>
        <p:txBody>
          <a:bodyPr vert="horz" wrap="square" lIns="0" tIns="45720" rIns="0" bIns="0" rtlCol="0">
            <a:spAutoFit/>
          </a:bodyPr>
          <a:lstStyle/>
          <a:p>
            <a:pPr marL="355600" marR="5080" indent="-342900">
              <a:lnSpc>
                <a:spcPct val="92200"/>
              </a:lnSpc>
              <a:spcBef>
                <a:spcPts val="360"/>
              </a:spcBef>
              <a:tabLst>
                <a:tab pos="354965" algn="l"/>
              </a:tabLst>
            </a:pPr>
            <a:r>
              <a:rPr sz="2925" spc="869" baseline="9971" dirty="0">
                <a:solidFill>
                  <a:srgbClr val="CCFF33"/>
                </a:solidFill>
                <a:latin typeface="Symbol"/>
                <a:cs typeface="Symbol"/>
              </a:rPr>
              <a:t></a:t>
            </a:r>
            <a:r>
              <a:rPr sz="2925" spc="869" baseline="9971" dirty="0">
                <a:solidFill>
                  <a:srgbClr val="CCFF33"/>
                </a:solidFill>
                <a:latin typeface="Times New Roman"/>
                <a:cs typeface="Times New Roman"/>
              </a:rPr>
              <a:t>	</a:t>
            </a:r>
            <a:r>
              <a:rPr sz="2800" b="1" spc="-5" dirty="0">
                <a:solidFill>
                  <a:srgbClr val="FFFF00"/>
                </a:solidFill>
                <a:latin typeface="Times New Roman"/>
                <a:cs typeface="Times New Roman"/>
              </a:rPr>
              <a:t>In </a:t>
            </a:r>
            <a:r>
              <a:rPr sz="2800" b="1" spc="-10" dirty="0" smtClean="0">
                <a:solidFill>
                  <a:srgbClr val="FFFF00"/>
                </a:solidFill>
                <a:latin typeface="Times New Roman"/>
                <a:cs typeface="Times New Roman"/>
              </a:rPr>
              <a:t>neck</a:t>
            </a:r>
            <a:r>
              <a:rPr lang="en-US" sz="2800" spc="-10" dirty="0" smtClean="0">
                <a:solidFill>
                  <a:srgbClr val="FFFFCC"/>
                </a:solidFill>
                <a:latin typeface="Times New Roman"/>
                <a:cs typeface="Times New Roman"/>
              </a:rPr>
              <a:t>- </a:t>
            </a:r>
            <a:r>
              <a:rPr sz="2800" spc="-5" dirty="0" smtClean="0">
                <a:solidFill>
                  <a:srgbClr val="FFFFCC"/>
                </a:solidFill>
                <a:latin typeface="Times New Roman"/>
                <a:cs typeface="Times New Roman"/>
              </a:rPr>
              <a:t>posterior </a:t>
            </a:r>
            <a:r>
              <a:rPr sz="2800" spc="-5" dirty="0">
                <a:solidFill>
                  <a:srgbClr val="FFFFCC"/>
                </a:solidFill>
                <a:latin typeface="Times New Roman"/>
                <a:cs typeface="Times New Roman"/>
              </a:rPr>
              <a:t>triangle,  being covered </a:t>
            </a:r>
            <a:r>
              <a:rPr sz="2800" dirty="0">
                <a:solidFill>
                  <a:srgbClr val="FFFFCC"/>
                </a:solidFill>
                <a:latin typeface="Times New Roman"/>
                <a:cs typeface="Times New Roman"/>
              </a:rPr>
              <a:t>by </a:t>
            </a:r>
            <a:r>
              <a:rPr sz="2800" dirty="0" smtClean="0">
                <a:solidFill>
                  <a:srgbClr val="FFFFCC"/>
                </a:solidFill>
                <a:latin typeface="Times New Roman"/>
                <a:cs typeface="Times New Roman"/>
              </a:rPr>
              <a:t>skin</a:t>
            </a:r>
            <a:r>
              <a:rPr sz="2800" dirty="0">
                <a:solidFill>
                  <a:srgbClr val="FFFFCC"/>
                </a:solidFill>
                <a:latin typeface="Times New Roman"/>
                <a:cs typeface="Times New Roman"/>
              </a:rPr>
              <a:t>,  </a:t>
            </a:r>
            <a:r>
              <a:rPr sz="2800" spc="-5" dirty="0">
                <a:solidFill>
                  <a:srgbClr val="FFFFCC"/>
                </a:solidFill>
                <a:latin typeface="Times New Roman"/>
                <a:cs typeface="Times New Roman"/>
              </a:rPr>
              <a:t>Platysma, </a:t>
            </a:r>
            <a:r>
              <a:rPr lang="en-US" sz="2800" spc="-5" dirty="0" smtClean="0">
                <a:solidFill>
                  <a:srgbClr val="FFFFCC"/>
                </a:solidFill>
                <a:latin typeface="Times New Roman"/>
                <a:cs typeface="Times New Roman"/>
              </a:rPr>
              <a:t>&amp;</a:t>
            </a:r>
            <a:r>
              <a:rPr sz="2800" spc="-5" dirty="0" smtClean="0">
                <a:solidFill>
                  <a:srgbClr val="FFFFCC"/>
                </a:solidFill>
                <a:latin typeface="Times New Roman"/>
                <a:cs typeface="Times New Roman"/>
              </a:rPr>
              <a:t> </a:t>
            </a:r>
            <a:r>
              <a:rPr sz="2800" spc="-5" dirty="0">
                <a:solidFill>
                  <a:srgbClr val="FFFFCC"/>
                </a:solidFill>
                <a:latin typeface="Times New Roman"/>
                <a:cs typeface="Times New Roman"/>
              </a:rPr>
              <a:t>deep fascia;</a:t>
            </a:r>
            <a:r>
              <a:rPr sz="2800" spc="-100" dirty="0">
                <a:solidFill>
                  <a:srgbClr val="FFFFCC"/>
                </a:solidFill>
                <a:latin typeface="Times New Roman"/>
                <a:cs typeface="Times New Roman"/>
              </a:rPr>
              <a:t> </a:t>
            </a:r>
            <a:r>
              <a:rPr sz="2800" dirty="0">
                <a:solidFill>
                  <a:srgbClr val="FFFFCC"/>
                </a:solidFill>
                <a:latin typeface="Times New Roman"/>
                <a:cs typeface="Times New Roman"/>
              </a:rPr>
              <a:t>where  it is </a:t>
            </a:r>
            <a:r>
              <a:rPr sz="2800" spc="-5" dirty="0">
                <a:solidFill>
                  <a:srgbClr val="FFFFCC"/>
                </a:solidFill>
                <a:latin typeface="Times New Roman"/>
                <a:cs typeface="Times New Roman"/>
              </a:rPr>
              <a:t>crossed </a:t>
            </a:r>
            <a:r>
              <a:rPr sz="2800" dirty="0">
                <a:solidFill>
                  <a:srgbClr val="FFFFCC"/>
                </a:solidFill>
                <a:latin typeface="Times New Roman"/>
                <a:cs typeface="Times New Roman"/>
              </a:rPr>
              <a:t>by </a:t>
            </a:r>
            <a:r>
              <a:rPr sz="2800" spc="-5" dirty="0" err="1" smtClean="0">
                <a:solidFill>
                  <a:srgbClr val="FFFFCC"/>
                </a:solidFill>
                <a:latin typeface="Times New Roman"/>
                <a:cs typeface="Times New Roman"/>
              </a:rPr>
              <a:t>supraclavicular</a:t>
            </a:r>
            <a:r>
              <a:rPr sz="2800" spc="-5" dirty="0" smtClean="0">
                <a:solidFill>
                  <a:srgbClr val="FFFFCC"/>
                </a:solidFill>
                <a:latin typeface="Times New Roman"/>
                <a:cs typeface="Times New Roman"/>
              </a:rPr>
              <a:t> </a:t>
            </a:r>
            <a:r>
              <a:rPr sz="2800" dirty="0" smtClean="0">
                <a:solidFill>
                  <a:srgbClr val="FFFFCC"/>
                </a:solidFill>
                <a:latin typeface="Times New Roman"/>
                <a:cs typeface="Times New Roman"/>
              </a:rPr>
              <a:t>nerves,</a:t>
            </a:r>
            <a:r>
              <a:rPr lang="en-US" sz="2800" dirty="0" smtClean="0">
                <a:solidFill>
                  <a:srgbClr val="FFFFCC"/>
                </a:solidFill>
                <a:latin typeface="Times New Roman"/>
                <a:cs typeface="Times New Roman"/>
              </a:rPr>
              <a:t> </a:t>
            </a:r>
            <a:r>
              <a:rPr sz="2800" spc="-5" dirty="0" smtClean="0">
                <a:solidFill>
                  <a:srgbClr val="FFFFCC"/>
                </a:solidFill>
                <a:latin typeface="Times New Roman"/>
                <a:cs typeface="Times New Roman"/>
              </a:rPr>
              <a:t>inferior </a:t>
            </a:r>
            <a:r>
              <a:rPr sz="2800" spc="-5" dirty="0">
                <a:solidFill>
                  <a:srgbClr val="FFFFCC"/>
                </a:solidFill>
                <a:latin typeface="Times New Roman"/>
                <a:cs typeface="Times New Roman"/>
              </a:rPr>
              <a:t>belly </a:t>
            </a:r>
            <a:r>
              <a:rPr sz="2800" dirty="0">
                <a:solidFill>
                  <a:srgbClr val="FFFFCC"/>
                </a:solidFill>
                <a:latin typeface="Times New Roman"/>
                <a:cs typeface="Times New Roman"/>
              </a:rPr>
              <a:t>of </a:t>
            </a:r>
            <a:r>
              <a:rPr sz="2800" spc="-5" dirty="0" err="1" smtClean="0">
                <a:solidFill>
                  <a:srgbClr val="FFFFCC"/>
                </a:solidFill>
                <a:latin typeface="Times New Roman"/>
                <a:cs typeface="Times New Roman"/>
              </a:rPr>
              <a:t>Omohyoid</a:t>
            </a:r>
            <a:r>
              <a:rPr sz="2800" spc="-5" dirty="0">
                <a:solidFill>
                  <a:srgbClr val="FFFFCC"/>
                </a:solidFill>
                <a:latin typeface="Times New Roman"/>
                <a:cs typeface="Times New Roman"/>
              </a:rPr>
              <a:t>, </a:t>
            </a:r>
            <a:r>
              <a:rPr sz="2800" spc="-5" dirty="0" smtClean="0">
                <a:solidFill>
                  <a:srgbClr val="FFFFCC"/>
                </a:solidFill>
                <a:latin typeface="Times New Roman"/>
                <a:cs typeface="Times New Roman"/>
              </a:rPr>
              <a:t>external </a:t>
            </a:r>
            <a:r>
              <a:rPr sz="2800" dirty="0">
                <a:solidFill>
                  <a:srgbClr val="FFFFCC"/>
                </a:solidFill>
                <a:latin typeface="Times New Roman"/>
                <a:cs typeface="Times New Roman"/>
              </a:rPr>
              <a:t>jugular vein, </a:t>
            </a:r>
            <a:r>
              <a:rPr lang="en-US" sz="2800" spc="-5" dirty="0" smtClean="0">
                <a:solidFill>
                  <a:srgbClr val="FFFFCC"/>
                </a:solidFill>
                <a:latin typeface="Times New Roman"/>
                <a:cs typeface="Times New Roman"/>
              </a:rPr>
              <a:t>&amp;</a:t>
            </a:r>
            <a:r>
              <a:rPr sz="2800" spc="-5" dirty="0" smtClean="0">
                <a:solidFill>
                  <a:srgbClr val="FFFFCC"/>
                </a:solidFill>
                <a:latin typeface="Times New Roman"/>
                <a:cs typeface="Times New Roman"/>
              </a:rPr>
              <a:t> transverse </a:t>
            </a:r>
            <a:r>
              <a:rPr sz="2800" spc="-5" dirty="0">
                <a:solidFill>
                  <a:srgbClr val="FFFFCC"/>
                </a:solidFill>
                <a:latin typeface="Times New Roman"/>
                <a:cs typeface="Times New Roman"/>
              </a:rPr>
              <a:t>cervical</a:t>
            </a:r>
            <a:r>
              <a:rPr sz="2800" spc="-35" dirty="0">
                <a:solidFill>
                  <a:srgbClr val="FFFFCC"/>
                </a:solidFill>
                <a:latin typeface="Times New Roman"/>
                <a:cs typeface="Times New Roman"/>
              </a:rPr>
              <a:t> </a:t>
            </a:r>
            <a:r>
              <a:rPr sz="2800" spc="-5" dirty="0">
                <a:solidFill>
                  <a:srgbClr val="FFFFCC"/>
                </a:solidFill>
                <a:latin typeface="Times New Roman"/>
                <a:cs typeface="Times New Roman"/>
              </a:rPr>
              <a:t>artery.</a:t>
            </a:r>
            <a:endParaRPr sz="2800" dirty="0">
              <a:latin typeface="Times New Roman"/>
              <a:cs typeface="Times New Roman"/>
            </a:endParaRPr>
          </a:p>
        </p:txBody>
      </p:sp>
      <p:sp>
        <p:nvSpPr>
          <p:cNvPr id="5" name="object 5"/>
          <p:cNvSpPr txBox="1">
            <a:spLocks noGrp="1"/>
          </p:cNvSpPr>
          <p:nvPr>
            <p:ph type="title"/>
          </p:nvPr>
        </p:nvSpPr>
        <p:spPr>
          <a:xfrm>
            <a:off x="535940" y="581659"/>
            <a:ext cx="3916045" cy="756920"/>
          </a:xfrm>
          <a:prstGeom prst="rect">
            <a:avLst/>
          </a:prstGeom>
        </p:spPr>
        <p:txBody>
          <a:bodyPr vert="horz" wrap="square" lIns="0" tIns="12700" rIns="0" bIns="0" rtlCol="0">
            <a:spAutoFit/>
          </a:bodyPr>
          <a:lstStyle/>
          <a:p>
            <a:pPr marL="12700">
              <a:lnSpc>
                <a:spcPct val="100000"/>
              </a:lnSpc>
              <a:spcBef>
                <a:spcPts val="100"/>
              </a:spcBef>
            </a:pPr>
            <a:r>
              <a:rPr sz="4800" spc="-10" dirty="0">
                <a:latin typeface="Arial"/>
                <a:cs typeface="Arial"/>
              </a:rPr>
              <a:t>Relations </a:t>
            </a:r>
            <a:r>
              <a:rPr sz="4800" dirty="0">
                <a:latin typeface="Arial"/>
                <a:cs typeface="Arial"/>
              </a:rPr>
              <a:t>-</a:t>
            </a:r>
            <a:r>
              <a:rPr sz="4800" spc="-85" dirty="0">
                <a:latin typeface="Arial"/>
                <a:cs typeface="Arial"/>
              </a:rPr>
              <a:t> </a:t>
            </a:r>
            <a:r>
              <a:rPr sz="4800" dirty="0">
                <a:latin typeface="Arial"/>
                <a:cs typeface="Arial"/>
              </a:rPr>
              <a:t>BP</a:t>
            </a:r>
            <a:endParaRPr sz="4800">
              <a:latin typeface="Arial"/>
              <a:cs typeface="Arial"/>
            </a:endParaRPr>
          </a:p>
        </p:txBody>
      </p:sp>
      <p:sp>
        <p:nvSpPr>
          <p:cNvPr id="6" name="object 6"/>
          <p:cNvSpPr/>
          <p:nvPr/>
        </p:nvSpPr>
        <p:spPr>
          <a:xfrm>
            <a:off x="5497829" y="1522730"/>
            <a:ext cx="3646170" cy="4556760"/>
          </a:xfrm>
          <a:prstGeom prst="rect">
            <a:avLst/>
          </a:prstGeom>
          <a:blipFill>
            <a:blip r:embed="rId2" cstate="print"/>
            <a:stretch>
              <a:fillRect/>
            </a:stretch>
          </a:blipFill>
        </p:spPr>
        <p:txBody>
          <a:bodyPr wrap="square" lIns="0" tIns="0" rIns="0" bIns="0" rtlCol="0"/>
          <a:lstStyle/>
          <a:p>
            <a:endParaRPr/>
          </a:p>
        </p:txBody>
      </p:sp>
      <p:sp>
        <p:nvSpPr>
          <p:cNvPr id="7" name="Date Placeholder 6"/>
          <p:cNvSpPr>
            <a:spLocks noGrp="1"/>
          </p:cNvSpPr>
          <p:nvPr>
            <p:ph type="dt" sz="half" idx="10"/>
          </p:nvPr>
        </p:nvSpPr>
        <p:spPr/>
        <p:txBody>
          <a:bodyPr/>
          <a:lstStyle/>
          <a:p>
            <a:pPr>
              <a:defRPr/>
            </a:pPr>
            <a:fld id="{92C3D403-FA62-4C29-84B6-5128CD8E90B2}" type="datetime1">
              <a:rPr lang="en-US" smtClean="0"/>
              <a:pPr>
                <a:defRPr/>
              </a:pPr>
              <a:t>11-Sep-18</a:t>
            </a:fld>
            <a:endParaRPr lang="en-US"/>
          </a:p>
        </p:txBody>
      </p:sp>
      <p:sp>
        <p:nvSpPr>
          <p:cNvPr id="8" name="Slide Number Placeholder 7"/>
          <p:cNvSpPr>
            <a:spLocks noGrp="1"/>
          </p:cNvSpPr>
          <p:nvPr>
            <p:ph type="sldNum" sz="quarter" idx="12"/>
          </p:nvPr>
        </p:nvSpPr>
        <p:spPr/>
        <p:txBody>
          <a:bodyPr/>
          <a:lstStyle/>
          <a:p>
            <a:pPr>
              <a:defRPr/>
            </a:pPr>
            <a:fld id="{D099570C-B036-418A-83DC-6B77C2692675}" type="slidenum">
              <a:rPr lang="en-US" smtClean="0"/>
              <a:pPr>
                <a:defRPr/>
              </a:pPr>
              <a:t>12</a:t>
            </a:fld>
            <a:endParaRPr lang="en-US"/>
          </a:p>
        </p:txBody>
      </p:sp>
      <p:sp>
        <p:nvSpPr>
          <p:cNvPr id="9" name="Footer Placeholder 8"/>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96240" y="755650"/>
            <a:ext cx="3597275" cy="695960"/>
          </a:xfrm>
          <a:prstGeom prst="rect">
            <a:avLst/>
          </a:prstGeom>
        </p:spPr>
        <p:txBody>
          <a:bodyPr vert="horz" wrap="square" lIns="0" tIns="12700" rIns="0" bIns="0" rtlCol="0">
            <a:spAutoFit/>
          </a:bodyPr>
          <a:lstStyle/>
          <a:p>
            <a:pPr marL="12700">
              <a:lnSpc>
                <a:spcPct val="100000"/>
              </a:lnSpc>
              <a:spcBef>
                <a:spcPts val="100"/>
              </a:spcBef>
              <a:tabLst>
                <a:tab pos="2497455" algn="l"/>
              </a:tabLst>
            </a:pPr>
            <a:r>
              <a:rPr sz="4400" spc="-5" dirty="0">
                <a:latin typeface="Arial"/>
                <a:cs typeface="Arial"/>
              </a:rPr>
              <a:t>Relations	</a:t>
            </a:r>
            <a:r>
              <a:rPr sz="4400" dirty="0">
                <a:latin typeface="Arial"/>
                <a:cs typeface="Arial"/>
              </a:rPr>
              <a:t>-</a:t>
            </a:r>
            <a:r>
              <a:rPr sz="4400" spc="-100" dirty="0">
                <a:latin typeface="Arial"/>
                <a:cs typeface="Arial"/>
              </a:rPr>
              <a:t> </a:t>
            </a:r>
            <a:r>
              <a:rPr sz="4400" dirty="0">
                <a:latin typeface="Arial"/>
                <a:cs typeface="Arial"/>
              </a:rPr>
              <a:t>BP</a:t>
            </a:r>
            <a:endParaRPr sz="4400">
              <a:latin typeface="Arial"/>
              <a:cs typeface="Arial"/>
            </a:endParaRPr>
          </a:p>
        </p:txBody>
      </p:sp>
      <p:sp>
        <p:nvSpPr>
          <p:cNvPr id="5" name="object 5"/>
          <p:cNvSpPr txBox="1"/>
          <p:nvPr/>
        </p:nvSpPr>
        <p:spPr>
          <a:xfrm>
            <a:off x="407668" y="1785620"/>
            <a:ext cx="4316731" cy="3919022"/>
          </a:xfrm>
          <a:prstGeom prst="rect">
            <a:avLst/>
          </a:prstGeom>
        </p:spPr>
        <p:txBody>
          <a:bodyPr vert="horz" wrap="square" lIns="0" tIns="12700" rIns="0" bIns="0" rtlCol="0">
            <a:spAutoFit/>
          </a:bodyPr>
          <a:lstStyle/>
          <a:p>
            <a:pPr marL="354330" marR="202565" indent="-341630">
              <a:lnSpc>
                <a:spcPct val="100000"/>
              </a:lnSpc>
              <a:spcBef>
                <a:spcPts val="100"/>
              </a:spcBef>
              <a:tabLst>
                <a:tab pos="353695" algn="l"/>
              </a:tabLst>
            </a:pPr>
            <a:r>
              <a:rPr sz="2925" spc="869" baseline="15669" dirty="0">
                <a:solidFill>
                  <a:srgbClr val="CCFF33"/>
                </a:solidFill>
                <a:latin typeface="Symbol"/>
                <a:cs typeface="Symbol"/>
              </a:rPr>
              <a:t></a:t>
            </a:r>
            <a:r>
              <a:rPr sz="2925" spc="869" baseline="15669" dirty="0">
                <a:solidFill>
                  <a:srgbClr val="CCFF33"/>
                </a:solidFill>
                <a:latin typeface="Times New Roman"/>
                <a:cs typeface="Times New Roman"/>
              </a:rPr>
              <a:t>	</a:t>
            </a:r>
            <a:r>
              <a:rPr sz="2800" spc="5" dirty="0">
                <a:solidFill>
                  <a:srgbClr val="FFFFCC"/>
                </a:solidFill>
                <a:latin typeface="Times New Roman"/>
                <a:cs typeface="Times New Roman"/>
              </a:rPr>
              <a:t>When </a:t>
            </a:r>
            <a:r>
              <a:rPr sz="2800" dirty="0">
                <a:solidFill>
                  <a:srgbClr val="FFFFCC"/>
                </a:solidFill>
                <a:latin typeface="Times New Roman"/>
                <a:cs typeface="Times New Roman"/>
              </a:rPr>
              <a:t>it </a:t>
            </a:r>
            <a:r>
              <a:rPr sz="2800" b="1" spc="-5" dirty="0">
                <a:solidFill>
                  <a:srgbClr val="FFFF00"/>
                </a:solidFill>
                <a:latin typeface="Times New Roman"/>
                <a:cs typeface="Times New Roman"/>
              </a:rPr>
              <a:t>emerges  </a:t>
            </a:r>
            <a:r>
              <a:rPr sz="2800" b="1" spc="-10" dirty="0">
                <a:solidFill>
                  <a:srgbClr val="FFFF00"/>
                </a:solidFill>
                <a:latin typeface="Times New Roman"/>
                <a:cs typeface="Times New Roman"/>
              </a:rPr>
              <a:t>between </a:t>
            </a:r>
            <a:r>
              <a:rPr sz="2800" b="1" spc="-5" dirty="0" smtClean="0">
                <a:solidFill>
                  <a:srgbClr val="FFFF00"/>
                </a:solidFill>
                <a:latin typeface="Times New Roman"/>
                <a:cs typeface="Times New Roman"/>
              </a:rPr>
              <a:t>Scalene  </a:t>
            </a:r>
            <a:r>
              <a:rPr sz="2800" b="1" spc="-5" dirty="0">
                <a:solidFill>
                  <a:srgbClr val="FFFF00"/>
                </a:solidFill>
                <a:latin typeface="Times New Roman"/>
                <a:cs typeface="Times New Roman"/>
              </a:rPr>
              <a:t>anterior </a:t>
            </a:r>
            <a:r>
              <a:rPr lang="en-US" sz="2800" b="1" dirty="0" smtClean="0">
                <a:solidFill>
                  <a:srgbClr val="FFFF00"/>
                </a:solidFill>
                <a:latin typeface="Times New Roman"/>
                <a:cs typeface="Times New Roman"/>
              </a:rPr>
              <a:t>&amp;</a:t>
            </a:r>
            <a:r>
              <a:rPr sz="2800" b="1" spc="-85" dirty="0" smtClean="0">
                <a:solidFill>
                  <a:srgbClr val="FFFF00"/>
                </a:solidFill>
                <a:latin typeface="Times New Roman"/>
                <a:cs typeface="Times New Roman"/>
              </a:rPr>
              <a:t> </a:t>
            </a:r>
            <a:r>
              <a:rPr sz="2800" b="1" spc="-5" dirty="0">
                <a:solidFill>
                  <a:srgbClr val="FFFF00"/>
                </a:solidFill>
                <a:latin typeface="Times New Roman"/>
                <a:cs typeface="Times New Roman"/>
              </a:rPr>
              <a:t>medius</a:t>
            </a:r>
            <a:endParaRPr sz="2800" dirty="0">
              <a:latin typeface="Times New Roman"/>
              <a:cs typeface="Times New Roman"/>
            </a:endParaRPr>
          </a:p>
          <a:p>
            <a:pPr marL="354330" marR="123189">
              <a:lnSpc>
                <a:spcPct val="100000"/>
              </a:lnSpc>
            </a:pPr>
            <a:r>
              <a:rPr sz="2800" b="1" dirty="0">
                <a:solidFill>
                  <a:srgbClr val="FFFFCC"/>
                </a:solidFill>
                <a:latin typeface="Times New Roman"/>
                <a:cs typeface="Times New Roman"/>
              </a:rPr>
              <a:t>--* </a:t>
            </a:r>
            <a:r>
              <a:rPr sz="2800" spc="-5" dirty="0">
                <a:solidFill>
                  <a:srgbClr val="FFFFCC"/>
                </a:solidFill>
                <a:latin typeface="Times New Roman"/>
                <a:cs typeface="Times New Roman"/>
              </a:rPr>
              <a:t>its upper part lies  above </a:t>
            </a:r>
            <a:r>
              <a:rPr lang="en-US" sz="2800" spc="-5" dirty="0" smtClean="0">
                <a:solidFill>
                  <a:srgbClr val="FFFFCC"/>
                </a:solidFill>
                <a:latin typeface="Times New Roman"/>
                <a:cs typeface="Times New Roman"/>
              </a:rPr>
              <a:t>3</a:t>
            </a:r>
            <a:r>
              <a:rPr lang="en-US" sz="2800" spc="-5" baseline="30000" dirty="0" smtClean="0">
                <a:solidFill>
                  <a:srgbClr val="FFFFCC"/>
                </a:solidFill>
                <a:latin typeface="Times New Roman"/>
                <a:cs typeface="Times New Roman"/>
              </a:rPr>
              <a:t>rd</a:t>
            </a:r>
            <a:r>
              <a:rPr lang="en-US" sz="2800" spc="-5" dirty="0" smtClean="0">
                <a:solidFill>
                  <a:srgbClr val="FFFFCC"/>
                </a:solidFill>
                <a:latin typeface="Times New Roman"/>
                <a:cs typeface="Times New Roman"/>
              </a:rPr>
              <a:t> </a:t>
            </a:r>
            <a:r>
              <a:rPr sz="2800" dirty="0" smtClean="0">
                <a:solidFill>
                  <a:srgbClr val="FFFFCC"/>
                </a:solidFill>
                <a:latin typeface="Times New Roman"/>
                <a:cs typeface="Times New Roman"/>
              </a:rPr>
              <a:t> </a:t>
            </a:r>
            <a:r>
              <a:rPr sz="2800" spc="-5" dirty="0">
                <a:solidFill>
                  <a:srgbClr val="FFFFCC"/>
                </a:solidFill>
                <a:latin typeface="Times New Roman"/>
                <a:cs typeface="Times New Roman"/>
              </a:rPr>
              <a:t>part</a:t>
            </a:r>
            <a:r>
              <a:rPr sz="2800" spc="-65" dirty="0">
                <a:solidFill>
                  <a:srgbClr val="FFFFCC"/>
                </a:solidFill>
                <a:latin typeface="Times New Roman"/>
                <a:cs typeface="Times New Roman"/>
              </a:rPr>
              <a:t> </a:t>
            </a:r>
            <a:r>
              <a:rPr sz="2800" dirty="0">
                <a:solidFill>
                  <a:srgbClr val="FFFFCC"/>
                </a:solidFill>
                <a:latin typeface="Times New Roman"/>
                <a:cs typeface="Times New Roman"/>
              </a:rPr>
              <a:t>of </a:t>
            </a:r>
            <a:r>
              <a:rPr sz="2800" spc="-5" dirty="0" err="1" smtClean="0">
                <a:solidFill>
                  <a:srgbClr val="FFFFCC"/>
                </a:solidFill>
                <a:latin typeface="Times New Roman"/>
                <a:cs typeface="Times New Roman"/>
              </a:rPr>
              <a:t>subclavian</a:t>
            </a:r>
            <a:r>
              <a:rPr sz="2800" spc="-55" dirty="0" smtClean="0">
                <a:solidFill>
                  <a:srgbClr val="FFFFCC"/>
                </a:solidFill>
                <a:latin typeface="Times New Roman"/>
                <a:cs typeface="Times New Roman"/>
              </a:rPr>
              <a:t> </a:t>
            </a:r>
            <a:r>
              <a:rPr sz="2800" spc="-5" dirty="0">
                <a:solidFill>
                  <a:srgbClr val="FFFFCC"/>
                </a:solidFill>
                <a:latin typeface="Times New Roman"/>
                <a:cs typeface="Times New Roman"/>
              </a:rPr>
              <a:t>artery,</a:t>
            </a:r>
            <a:endParaRPr sz="2800" dirty="0">
              <a:latin typeface="Times New Roman"/>
              <a:cs typeface="Times New Roman"/>
            </a:endParaRPr>
          </a:p>
          <a:p>
            <a:pPr marL="354330" marR="5080">
              <a:lnSpc>
                <a:spcPts val="3360"/>
              </a:lnSpc>
              <a:spcBef>
                <a:spcPts val="100"/>
              </a:spcBef>
            </a:pPr>
            <a:r>
              <a:rPr sz="2800" dirty="0">
                <a:solidFill>
                  <a:srgbClr val="FFFFCC"/>
                </a:solidFill>
                <a:latin typeface="Times New Roman"/>
                <a:cs typeface="Times New Roman"/>
              </a:rPr>
              <a:t>* </a:t>
            </a:r>
            <a:r>
              <a:rPr sz="2800" spc="-5" dirty="0">
                <a:solidFill>
                  <a:srgbClr val="FFFFCC"/>
                </a:solidFill>
                <a:latin typeface="Times New Roman"/>
                <a:cs typeface="Times New Roman"/>
              </a:rPr>
              <a:t>while </a:t>
            </a:r>
            <a:r>
              <a:rPr sz="2800" dirty="0" smtClean="0">
                <a:solidFill>
                  <a:srgbClr val="FFFFCC"/>
                </a:solidFill>
                <a:latin typeface="Times New Roman"/>
                <a:cs typeface="Times New Roman"/>
              </a:rPr>
              <a:t>trunk  </a:t>
            </a:r>
            <a:r>
              <a:rPr sz="2800" spc="-5" dirty="0">
                <a:solidFill>
                  <a:srgbClr val="FFFFCC"/>
                </a:solidFill>
                <a:latin typeface="Times New Roman"/>
                <a:cs typeface="Times New Roman"/>
              </a:rPr>
              <a:t>formed </a:t>
            </a:r>
            <a:r>
              <a:rPr sz="2800" dirty="0">
                <a:solidFill>
                  <a:srgbClr val="FFFFCC"/>
                </a:solidFill>
                <a:latin typeface="Times New Roman"/>
                <a:cs typeface="Times New Roman"/>
              </a:rPr>
              <a:t>by </a:t>
            </a:r>
            <a:r>
              <a:rPr sz="2800" dirty="0" smtClean="0">
                <a:solidFill>
                  <a:srgbClr val="FFFFCC"/>
                </a:solidFill>
                <a:latin typeface="Times New Roman"/>
                <a:cs typeface="Times New Roman"/>
              </a:rPr>
              <a:t>union</a:t>
            </a:r>
            <a:r>
              <a:rPr sz="2800" spc="-90" dirty="0" smtClean="0">
                <a:solidFill>
                  <a:srgbClr val="FFFFCC"/>
                </a:solidFill>
                <a:latin typeface="Times New Roman"/>
                <a:cs typeface="Times New Roman"/>
              </a:rPr>
              <a:t> </a:t>
            </a:r>
            <a:r>
              <a:rPr sz="2800" dirty="0">
                <a:solidFill>
                  <a:srgbClr val="FFFFCC"/>
                </a:solidFill>
                <a:latin typeface="Times New Roman"/>
                <a:cs typeface="Times New Roman"/>
              </a:rPr>
              <a:t>of  </a:t>
            </a:r>
            <a:r>
              <a:rPr sz="2800" spc="-5" dirty="0">
                <a:solidFill>
                  <a:srgbClr val="FFFFCC"/>
                </a:solidFill>
                <a:latin typeface="Times New Roman"/>
                <a:cs typeface="Times New Roman"/>
              </a:rPr>
              <a:t>C8 </a:t>
            </a:r>
            <a:r>
              <a:rPr sz="2800" dirty="0">
                <a:solidFill>
                  <a:srgbClr val="FFFFCC"/>
                </a:solidFill>
                <a:latin typeface="Times New Roman"/>
                <a:cs typeface="Times New Roman"/>
              </a:rPr>
              <a:t>&amp; </a:t>
            </a:r>
            <a:r>
              <a:rPr sz="2800" spc="-10" dirty="0">
                <a:solidFill>
                  <a:srgbClr val="FFFFCC"/>
                </a:solidFill>
                <a:latin typeface="Times New Roman"/>
                <a:cs typeface="Times New Roman"/>
              </a:rPr>
              <a:t>T1 </a:t>
            </a:r>
            <a:r>
              <a:rPr sz="2800" spc="-5" dirty="0">
                <a:solidFill>
                  <a:srgbClr val="FFFFCC"/>
                </a:solidFill>
                <a:latin typeface="Times New Roman"/>
                <a:cs typeface="Times New Roman"/>
              </a:rPr>
              <a:t>is placed  behind </a:t>
            </a:r>
            <a:r>
              <a:rPr sz="2800" spc="-5" dirty="0" smtClean="0">
                <a:solidFill>
                  <a:srgbClr val="FFFFCC"/>
                </a:solidFill>
                <a:latin typeface="Times New Roman"/>
                <a:cs typeface="Times New Roman"/>
              </a:rPr>
              <a:t>artery</a:t>
            </a:r>
            <a:r>
              <a:rPr sz="2800" spc="-5" dirty="0">
                <a:solidFill>
                  <a:srgbClr val="FFFFCC"/>
                </a:solidFill>
                <a:latin typeface="Times New Roman"/>
                <a:cs typeface="Times New Roman"/>
              </a:rPr>
              <a:t>.</a:t>
            </a:r>
            <a:endParaRPr sz="2800" dirty="0">
              <a:latin typeface="Times New Roman"/>
              <a:cs typeface="Times New Roman"/>
            </a:endParaRPr>
          </a:p>
        </p:txBody>
      </p:sp>
      <p:sp>
        <p:nvSpPr>
          <p:cNvPr id="6" name="object 6"/>
          <p:cNvSpPr/>
          <p:nvPr/>
        </p:nvSpPr>
        <p:spPr>
          <a:xfrm>
            <a:off x="4780279" y="1447800"/>
            <a:ext cx="4363720" cy="4724400"/>
          </a:xfrm>
          <a:prstGeom prst="rect">
            <a:avLst/>
          </a:prstGeom>
          <a:blipFill>
            <a:blip r:embed="rId2" cstate="print"/>
            <a:stretch>
              <a:fillRect/>
            </a:stretch>
          </a:blipFill>
        </p:spPr>
        <p:txBody>
          <a:bodyPr wrap="square" lIns="0" tIns="0" rIns="0" bIns="0" rtlCol="0"/>
          <a:lstStyle/>
          <a:p>
            <a:endParaRPr/>
          </a:p>
        </p:txBody>
      </p:sp>
      <p:sp>
        <p:nvSpPr>
          <p:cNvPr id="7" name="Date Placeholder 6"/>
          <p:cNvSpPr>
            <a:spLocks noGrp="1"/>
          </p:cNvSpPr>
          <p:nvPr>
            <p:ph type="dt" sz="half" idx="10"/>
          </p:nvPr>
        </p:nvSpPr>
        <p:spPr/>
        <p:txBody>
          <a:bodyPr/>
          <a:lstStyle/>
          <a:p>
            <a:pPr>
              <a:defRPr/>
            </a:pPr>
            <a:fld id="{CCD74375-A89B-4A7E-9C42-73C97D4D5769}" type="datetime1">
              <a:rPr lang="en-US" smtClean="0"/>
              <a:pPr>
                <a:defRPr/>
              </a:pPr>
              <a:t>11-Sep-18</a:t>
            </a:fld>
            <a:endParaRPr lang="en-US"/>
          </a:p>
        </p:txBody>
      </p:sp>
      <p:sp>
        <p:nvSpPr>
          <p:cNvPr id="8" name="Slide Number Placeholder 7"/>
          <p:cNvSpPr>
            <a:spLocks noGrp="1"/>
          </p:cNvSpPr>
          <p:nvPr>
            <p:ph type="sldNum" sz="quarter" idx="12"/>
          </p:nvPr>
        </p:nvSpPr>
        <p:spPr/>
        <p:txBody>
          <a:bodyPr/>
          <a:lstStyle/>
          <a:p>
            <a:pPr>
              <a:defRPr/>
            </a:pPr>
            <a:fld id="{D099570C-B036-418A-83DC-6B77C2692675}" type="slidenum">
              <a:rPr lang="en-US" smtClean="0"/>
              <a:pPr>
                <a:defRPr/>
              </a:pPr>
              <a:t>13</a:t>
            </a:fld>
            <a:endParaRPr lang="en-US"/>
          </a:p>
        </p:txBody>
      </p:sp>
      <p:sp>
        <p:nvSpPr>
          <p:cNvPr id="9" name="Footer Placeholder 8"/>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07669" y="1741170"/>
            <a:ext cx="7946390" cy="1881155"/>
          </a:xfrm>
          <a:prstGeom prst="rect">
            <a:avLst/>
          </a:prstGeom>
        </p:spPr>
        <p:txBody>
          <a:bodyPr vert="horz" wrap="square" lIns="0" tIns="48894" rIns="0" bIns="0" rtlCol="0">
            <a:spAutoFit/>
          </a:bodyPr>
          <a:lstStyle/>
          <a:p>
            <a:pPr marL="355600" marR="5080" indent="-342900">
              <a:lnSpc>
                <a:spcPct val="92600"/>
              </a:lnSpc>
              <a:spcBef>
                <a:spcPts val="384"/>
              </a:spcBef>
            </a:pPr>
            <a:r>
              <a:rPr sz="3375" spc="975" baseline="9876" dirty="0">
                <a:solidFill>
                  <a:srgbClr val="CCFF33"/>
                </a:solidFill>
                <a:latin typeface="Symbol"/>
                <a:cs typeface="Symbol"/>
              </a:rPr>
              <a:t></a:t>
            </a:r>
            <a:r>
              <a:rPr sz="3375" spc="975" baseline="9876" dirty="0">
                <a:solidFill>
                  <a:srgbClr val="CCFF33"/>
                </a:solidFill>
                <a:latin typeface="Times New Roman"/>
                <a:cs typeface="Times New Roman"/>
              </a:rPr>
              <a:t> </a:t>
            </a:r>
            <a:r>
              <a:rPr lang="en-US" sz="3200" dirty="0" smtClean="0">
                <a:solidFill>
                  <a:srgbClr val="FFFFCC"/>
                </a:solidFill>
                <a:latin typeface="Times New Roman"/>
                <a:cs typeface="Times New Roman"/>
              </a:rPr>
              <a:t>P</a:t>
            </a:r>
            <a:r>
              <a:rPr sz="3200" dirty="0" smtClean="0">
                <a:solidFill>
                  <a:srgbClr val="FFFFCC"/>
                </a:solidFill>
                <a:latin typeface="Times New Roman"/>
                <a:cs typeface="Times New Roman"/>
              </a:rPr>
              <a:t>lexus </a:t>
            </a:r>
            <a:r>
              <a:rPr sz="3200" dirty="0">
                <a:solidFill>
                  <a:srgbClr val="FFFFCC"/>
                </a:solidFill>
                <a:latin typeface="Times New Roman"/>
                <a:cs typeface="Times New Roman"/>
              </a:rPr>
              <a:t>next passes </a:t>
            </a:r>
            <a:r>
              <a:rPr sz="3200" b="1" dirty="0">
                <a:solidFill>
                  <a:srgbClr val="FFFF00"/>
                </a:solidFill>
                <a:latin typeface="Times New Roman"/>
                <a:cs typeface="Times New Roman"/>
              </a:rPr>
              <a:t>behind </a:t>
            </a:r>
            <a:r>
              <a:rPr sz="3200" b="1" spc="5" dirty="0" smtClean="0">
                <a:solidFill>
                  <a:srgbClr val="FFFF00"/>
                </a:solidFill>
                <a:latin typeface="Times New Roman"/>
                <a:cs typeface="Times New Roman"/>
              </a:rPr>
              <a:t>clavicle</a:t>
            </a:r>
            <a:r>
              <a:rPr sz="3200" spc="5" dirty="0" smtClean="0">
                <a:solidFill>
                  <a:srgbClr val="FFFFCC"/>
                </a:solidFill>
                <a:latin typeface="Times New Roman"/>
                <a:cs typeface="Times New Roman"/>
              </a:rPr>
              <a:t>,</a:t>
            </a:r>
            <a:r>
              <a:rPr lang="en-US" sz="3200" spc="5" dirty="0" smtClean="0">
                <a:solidFill>
                  <a:srgbClr val="FFFFCC"/>
                </a:solidFill>
                <a:latin typeface="Times New Roman"/>
                <a:cs typeface="Times New Roman"/>
              </a:rPr>
              <a:t> </a:t>
            </a:r>
            <a:r>
              <a:rPr sz="3200" dirty="0" err="1" smtClean="0">
                <a:solidFill>
                  <a:srgbClr val="FFFFCC"/>
                </a:solidFill>
                <a:latin typeface="Times New Roman"/>
                <a:cs typeface="Times New Roman"/>
              </a:rPr>
              <a:t>Subclavius</a:t>
            </a:r>
            <a:r>
              <a:rPr sz="3200" dirty="0" smtClean="0">
                <a:solidFill>
                  <a:srgbClr val="FFFFCC"/>
                </a:solidFill>
                <a:latin typeface="Times New Roman"/>
                <a:cs typeface="Times New Roman"/>
              </a:rPr>
              <a:t>,</a:t>
            </a:r>
            <a:r>
              <a:rPr lang="en-US" sz="3200" dirty="0" smtClean="0">
                <a:solidFill>
                  <a:srgbClr val="FFFFCC"/>
                </a:solidFill>
                <a:latin typeface="Times New Roman"/>
                <a:cs typeface="Times New Roman"/>
              </a:rPr>
              <a:t> &amp; </a:t>
            </a:r>
            <a:r>
              <a:rPr sz="3200" spc="-5" dirty="0" smtClean="0">
                <a:solidFill>
                  <a:srgbClr val="FFFFCC"/>
                </a:solidFill>
                <a:latin typeface="Times New Roman"/>
                <a:cs typeface="Times New Roman"/>
              </a:rPr>
              <a:t>transverse </a:t>
            </a:r>
            <a:r>
              <a:rPr sz="3200" dirty="0">
                <a:solidFill>
                  <a:srgbClr val="FFFFCC"/>
                </a:solidFill>
                <a:latin typeface="Times New Roman"/>
                <a:cs typeface="Times New Roman"/>
              </a:rPr>
              <a:t>scapular  </a:t>
            </a:r>
            <a:r>
              <a:rPr sz="3200" spc="-5" dirty="0">
                <a:solidFill>
                  <a:srgbClr val="FFFFCC"/>
                </a:solidFill>
                <a:latin typeface="Times New Roman"/>
                <a:cs typeface="Times New Roman"/>
              </a:rPr>
              <a:t>vessels, </a:t>
            </a:r>
            <a:r>
              <a:rPr lang="en-US" sz="3200" dirty="0" smtClean="0">
                <a:solidFill>
                  <a:srgbClr val="FFFFCC"/>
                </a:solidFill>
                <a:latin typeface="Times New Roman"/>
                <a:cs typeface="Times New Roman"/>
              </a:rPr>
              <a:t>&amp;</a:t>
            </a:r>
            <a:r>
              <a:rPr sz="3200" dirty="0" smtClean="0">
                <a:solidFill>
                  <a:srgbClr val="FFFFCC"/>
                </a:solidFill>
                <a:latin typeface="Times New Roman"/>
                <a:cs typeface="Times New Roman"/>
              </a:rPr>
              <a:t> </a:t>
            </a:r>
            <a:r>
              <a:rPr sz="3200" spc="-5" dirty="0">
                <a:solidFill>
                  <a:srgbClr val="FFFFCC"/>
                </a:solidFill>
                <a:latin typeface="Times New Roman"/>
                <a:cs typeface="Times New Roman"/>
              </a:rPr>
              <a:t>lies </a:t>
            </a:r>
            <a:r>
              <a:rPr sz="3200" dirty="0">
                <a:solidFill>
                  <a:srgbClr val="FFFFCC"/>
                </a:solidFill>
                <a:latin typeface="Times New Roman"/>
                <a:cs typeface="Times New Roman"/>
              </a:rPr>
              <a:t>upon </a:t>
            </a:r>
            <a:r>
              <a:rPr lang="en-US" sz="3200" spc="-5" dirty="0" smtClean="0">
                <a:solidFill>
                  <a:srgbClr val="FFFFCC"/>
                </a:solidFill>
                <a:latin typeface="Times New Roman"/>
                <a:cs typeface="Times New Roman"/>
              </a:rPr>
              <a:t>1</a:t>
            </a:r>
            <a:r>
              <a:rPr lang="en-US" sz="3200" spc="-5" baseline="30000" dirty="0" smtClean="0">
                <a:solidFill>
                  <a:srgbClr val="FFFFCC"/>
                </a:solidFill>
                <a:latin typeface="Times New Roman"/>
                <a:cs typeface="Times New Roman"/>
              </a:rPr>
              <a:t>st</a:t>
            </a:r>
            <a:r>
              <a:rPr lang="en-US" sz="3200" spc="-5" dirty="0" smtClean="0">
                <a:solidFill>
                  <a:srgbClr val="FFFFCC"/>
                </a:solidFill>
                <a:latin typeface="Times New Roman"/>
                <a:cs typeface="Times New Roman"/>
              </a:rPr>
              <a:t> </a:t>
            </a:r>
            <a:r>
              <a:rPr sz="3200" spc="-5" dirty="0" err="1" smtClean="0">
                <a:solidFill>
                  <a:srgbClr val="FFFFCC"/>
                </a:solidFill>
                <a:latin typeface="Times New Roman"/>
                <a:cs typeface="Times New Roman"/>
              </a:rPr>
              <a:t>digitation</a:t>
            </a:r>
            <a:r>
              <a:rPr sz="3200" spc="-5" dirty="0" smtClean="0">
                <a:solidFill>
                  <a:srgbClr val="FFFFCC"/>
                </a:solidFill>
                <a:latin typeface="Times New Roman"/>
                <a:cs typeface="Times New Roman"/>
              </a:rPr>
              <a:t> </a:t>
            </a:r>
            <a:r>
              <a:rPr sz="3200" dirty="0">
                <a:solidFill>
                  <a:srgbClr val="FFFFCC"/>
                </a:solidFill>
                <a:latin typeface="Times New Roman"/>
                <a:cs typeface="Times New Roman"/>
              </a:rPr>
              <a:t>of </a:t>
            </a:r>
            <a:r>
              <a:rPr sz="3200" spc="-5" dirty="0" err="1" smtClean="0">
                <a:solidFill>
                  <a:srgbClr val="FFFFCC"/>
                </a:solidFill>
                <a:latin typeface="Times New Roman"/>
                <a:cs typeface="Times New Roman"/>
              </a:rPr>
              <a:t>Serratus</a:t>
            </a:r>
            <a:r>
              <a:rPr sz="3200" spc="-5" dirty="0" smtClean="0">
                <a:solidFill>
                  <a:srgbClr val="FFFFCC"/>
                </a:solidFill>
                <a:latin typeface="Times New Roman"/>
                <a:cs typeface="Times New Roman"/>
              </a:rPr>
              <a:t> </a:t>
            </a:r>
            <a:r>
              <a:rPr sz="3200" spc="-5" dirty="0">
                <a:solidFill>
                  <a:srgbClr val="FFFFCC"/>
                </a:solidFill>
                <a:latin typeface="Times New Roman"/>
                <a:cs typeface="Times New Roman"/>
              </a:rPr>
              <a:t>anterior, </a:t>
            </a:r>
            <a:r>
              <a:rPr lang="en-US" sz="3200" spc="-5" dirty="0" smtClean="0">
                <a:solidFill>
                  <a:srgbClr val="FFFFCC"/>
                </a:solidFill>
                <a:latin typeface="Times New Roman"/>
                <a:cs typeface="Times New Roman"/>
              </a:rPr>
              <a:t>&amp; </a:t>
            </a:r>
            <a:r>
              <a:rPr sz="3200" dirty="0" err="1" smtClean="0">
                <a:solidFill>
                  <a:srgbClr val="FFFFCC"/>
                </a:solidFill>
                <a:latin typeface="Times New Roman"/>
                <a:cs typeface="Times New Roman"/>
              </a:rPr>
              <a:t>Subscapularis</a:t>
            </a:r>
            <a:r>
              <a:rPr sz="3200" dirty="0">
                <a:solidFill>
                  <a:srgbClr val="FFFFCC"/>
                </a:solidFill>
                <a:latin typeface="Times New Roman"/>
                <a:cs typeface="Times New Roman"/>
              </a:rPr>
              <a:t>.</a:t>
            </a:r>
            <a:endParaRPr sz="3200" dirty="0">
              <a:latin typeface="Times New Roman"/>
              <a:cs typeface="Times New Roman"/>
            </a:endParaRPr>
          </a:p>
        </p:txBody>
      </p:sp>
      <p:sp>
        <p:nvSpPr>
          <p:cNvPr id="5" name="object 5"/>
          <p:cNvSpPr txBox="1">
            <a:spLocks noGrp="1"/>
          </p:cNvSpPr>
          <p:nvPr>
            <p:ph type="title"/>
          </p:nvPr>
        </p:nvSpPr>
        <p:spPr>
          <a:xfrm>
            <a:off x="396240" y="755650"/>
            <a:ext cx="3597275" cy="695960"/>
          </a:xfrm>
          <a:prstGeom prst="rect">
            <a:avLst/>
          </a:prstGeom>
        </p:spPr>
        <p:txBody>
          <a:bodyPr vert="horz" wrap="square" lIns="0" tIns="12700" rIns="0" bIns="0" rtlCol="0">
            <a:spAutoFit/>
          </a:bodyPr>
          <a:lstStyle/>
          <a:p>
            <a:pPr marL="12700">
              <a:lnSpc>
                <a:spcPct val="100000"/>
              </a:lnSpc>
              <a:spcBef>
                <a:spcPts val="100"/>
              </a:spcBef>
              <a:tabLst>
                <a:tab pos="2497455" algn="l"/>
              </a:tabLst>
            </a:pPr>
            <a:r>
              <a:rPr sz="4400" spc="-5" dirty="0">
                <a:latin typeface="Arial"/>
                <a:cs typeface="Arial"/>
              </a:rPr>
              <a:t>Relations	</a:t>
            </a:r>
            <a:r>
              <a:rPr sz="4400" dirty="0">
                <a:latin typeface="Arial"/>
                <a:cs typeface="Arial"/>
              </a:rPr>
              <a:t>-</a:t>
            </a:r>
            <a:r>
              <a:rPr sz="4400" spc="-100" dirty="0">
                <a:latin typeface="Arial"/>
                <a:cs typeface="Arial"/>
              </a:rPr>
              <a:t> </a:t>
            </a:r>
            <a:r>
              <a:rPr sz="4400" dirty="0">
                <a:latin typeface="Arial"/>
                <a:cs typeface="Arial"/>
              </a:rPr>
              <a:t>BP</a:t>
            </a:r>
            <a:endParaRPr sz="4400">
              <a:latin typeface="Arial"/>
              <a:cs typeface="Arial"/>
            </a:endParaRPr>
          </a:p>
        </p:txBody>
      </p:sp>
      <p:sp>
        <p:nvSpPr>
          <p:cNvPr id="6" name="Date Placeholder 5"/>
          <p:cNvSpPr>
            <a:spLocks noGrp="1"/>
          </p:cNvSpPr>
          <p:nvPr>
            <p:ph type="dt" sz="half" idx="10"/>
          </p:nvPr>
        </p:nvSpPr>
        <p:spPr/>
        <p:txBody>
          <a:bodyPr/>
          <a:lstStyle/>
          <a:p>
            <a:pPr>
              <a:defRPr/>
            </a:pPr>
            <a:fld id="{36CC564C-F4D8-486A-A2CE-6AF5014CB49A}" type="datetime1">
              <a:rPr lang="en-US" smtClean="0"/>
              <a:pPr>
                <a:defRPr/>
              </a:pPr>
              <a:t>11-Sep-18</a:t>
            </a:fld>
            <a:endParaRPr lang="en-US"/>
          </a:p>
        </p:txBody>
      </p:sp>
      <p:sp>
        <p:nvSpPr>
          <p:cNvPr id="7" name="Slide Number Placeholder 6"/>
          <p:cNvSpPr>
            <a:spLocks noGrp="1"/>
          </p:cNvSpPr>
          <p:nvPr>
            <p:ph type="sldNum" sz="quarter" idx="12"/>
          </p:nvPr>
        </p:nvSpPr>
        <p:spPr/>
        <p:txBody>
          <a:bodyPr/>
          <a:lstStyle/>
          <a:p>
            <a:pPr>
              <a:defRPr/>
            </a:pPr>
            <a:fld id="{D099570C-B036-418A-83DC-6B77C2692675}" type="slidenum">
              <a:rPr lang="en-US" smtClean="0"/>
              <a:pPr>
                <a:defRPr/>
              </a:pPr>
              <a:t>14</a:t>
            </a:fld>
            <a:endParaRPr lang="en-US"/>
          </a:p>
        </p:txBody>
      </p:sp>
      <p:sp>
        <p:nvSpPr>
          <p:cNvPr id="8" name="Footer Placeholder 7"/>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98209" y="6179820"/>
            <a:ext cx="3141980" cy="74929"/>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96240" y="755650"/>
            <a:ext cx="2355850" cy="695960"/>
          </a:xfrm>
          <a:prstGeom prst="rect">
            <a:avLst/>
          </a:prstGeom>
        </p:spPr>
        <p:txBody>
          <a:bodyPr vert="horz" wrap="square" lIns="0" tIns="12700" rIns="0" bIns="0" rtlCol="0">
            <a:spAutoFit/>
          </a:bodyPr>
          <a:lstStyle/>
          <a:p>
            <a:pPr marL="12700">
              <a:lnSpc>
                <a:spcPct val="100000"/>
              </a:lnSpc>
              <a:spcBef>
                <a:spcPts val="100"/>
              </a:spcBef>
            </a:pPr>
            <a:r>
              <a:rPr sz="4400" spc="-5" dirty="0">
                <a:latin typeface="Arial"/>
                <a:cs typeface="Arial"/>
              </a:rPr>
              <a:t>Relations</a:t>
            </a:r>
            <a:endParaRPr sz="4400">
              <a:latin typeface="Arial"/>
              <a:cs typeface="Arial"/>
            </a:endParaRPr>
          </a:p>
        </p:txBody>
      </p:sp>
      <p:sp>
        <p:nvSpPr>
          <p:cNvPr id="5" name="object 5"/>
          <p:cNvSpPr txBox="1"/>
          <p:nvPr/>
        </p:nvSpPr>
        <p:spPr>
          <a:xfrm>
            <a:off x="78739" y="1633220"/>
            <a:ext cx="4128770" cy="4321696"/>
          </a:xfrm>
          <a:prstGeom prst="rect">
            <a:avLst/>
          </a:prstGeom>
        </p:spPr>
        <p:txBody>
          <a:bodyPr vert="horz" wrap="square" lIns="0" tIns="12700" rIns="0" bIns="0" rtlCol="0">
            <a:spAutoFit/>
          </a:bodyPr>
          <a:lstStyle/>
          <a:p>
            <a:pPr marL="355600" marR="5080" indent="-342900">
              <a:lnSpc>
                <a:spcPct val="100000"/>
              </a:lnSpc>
              <a:spcBef>
                <a:spcPts val="100"/>
              </a:spcBef>
              <a:tabLst>
                <a:tab pos="354965" algn="l"/>
              </a:tabLst>
            </a:pPr>
            <a:r>
              <a:rPr sz="2925" spc="869" baseline="15669" dirty="0">
                <a:solidFill>
                  <a:srgbClr val="CCFF33"/>
                </a:solidFill>
                <a:latin typeface="Symbol"/>
                <a:cs typeface="Symbol"/>
              </a:rPr>
              <a:t></a:t>
            </a:r>
            <a:r>
              <a:rPr sz="2925" spc="869" baseline="15669" dirty="0">
                <a:solidFill>
                  <a:srgbClr val="CCFF33"/>
                </a:solidFill>
                <a:latin typeface="Times New Roman"/>
                <a:cs typeface="Times New Roman"/>
              </a:rPr>
              <a:t>	</a:t>
            </a:r>
            <a:r>
              <a:rPr sz="2800" b="1" spc="-5" dirty="0">
                <a:solidFill>
                  <a:srgbClr val="FFFF00"/>
                </a:solidFill>
                <a:latin typeface="Times New Roman"/>
                <a:cs typeface="Times New Roman"/>
              </a:rPr>
              <a:t>In </a:t>
            </a:r>
            <a:r>
              <a:rPr sz="2800" b="1" dirty="0" err="1" smtClean="0">
                <a:solidFill>
                  <a:srgbClr val="FFFF00"/>
                </a:solidFill>
                <a:latin typeface="Times New Roman"/>
                <a:cs typeface="Times New Roman"/>
              </a:rPr>
              <a:t>axilla</a:t>
            </a:r>
            <a:r>
              <a:rPr sz="2800" b="1" dirty="0" smtClean="0">
                <a:solidFill>
                  <a:srgbClr val="FFFF00"/>
                </a:solidFill>
                <a:latin typeface="Times New Roman"/>
                <a:cs typeface="Times New Roman"/>
              </a:rPr>
              <a:t> </a:t>
            </a:r>
            <a:r>
              <a:rPr sz="2800" dirty="0">
                <a:solidFill>
                  <a:srgbClr val="FFFFCC"/>
                </a:solidFill>
                <a:latin typeface="Times New Roman"/>
                <a:cs typeface="Times New Roman"/>
              </a:rPr>
              <a:t>it is </a:t>
            </a:r>
            <a:r>
              <a:rPr sz="2800" spc="-5" dirty="0">
                <a:solidFill>
                  <a:srgbClr val="FFFFCC"/>
                </a:solidFill>
                <a:latin typeface="Times New Roman"/>
                <a:cs typeface="Times New Roman"/>
              </a:rPr>
              <a:t>placed  lateral </a:t>
            </a:r>
            <a:r>
              <a:rPr sz="2800" dirty="0">
                <a:solidFill>
                  <a:srgbClr val="FFFFCC"/>
                </a:solidFill>
                <a:latin typeface="Times New Roman"/>
                <a:cs typeface="Times New Roman"/>
              </a:rPr>
              <a:t>to </a:t>
            </a:r>
            <a:r>
              <a:rPr sz="2800" spc="-5" dirty="0" smtClean="0">
                <a:solidFill>
                  <a:srgbClr val="FFFFCC"/>
                </a:solidFill>
                <a:latin typeface="Times New Roman"/>
                <a:cs typeface="Times New Roman"/>
              </a:rPr>
              <a:t>first </a:t>
            </a:r>
            <a:r>
              <a:rPr sz="2800" dirty="0">
                <a:solidFill>
                  <a:srgbClr val="FFFFCC"/>
                </a:solidFill>
                <a:latin typeface="Times New Roman"/>
                <a:cs typeface="Times New Roman"/>
              </a:rPr>
              <a:t>portion  of </a:t>
            </a:r>
            <a:r>
              <a:rPr sz="2800" spc="-5" dirty="0" err="1" smtClean="0">
                <a:solidFill>
                  <a:srgbClr val="FFFFCC"/>
                </a:solidFill>
                <a:latin typeface="Times New Roman"/>
                <a:cs typeface="Times New Roman"/>
              </a:rPr>
              <a:t>axillary</a:t>
            </a:r>
            <a:r>
              <a:rPr sz="2800" spc="-5" dirty="0" smtClean="0">
                <a:solidFill>
                  <a:srgbClr val="FFFFCC"/>
                </a:solidFill>
                <a:latin typeface="Times New Roman"/>
                <a:cs typeface="Times New Roman"/>
              </a:rPr>
              <a:t> </a:t>
            </a:r>
            <a:r>
              <a:rPr sz="2800" spc="-5" dirty="0">
                <a:solidFill>
                  <a:srgbClr val="FFFFCC"/>
                </a:solidFill>
                <a:latin typeface="Times New Roman"/>
                <a:cs typeface="Times New Roman"/>
              </a:rPr>
              <a:t>artery; </a:t>
            </a:r>
            <a:r>
              <a:rPr sz="2800" dirty="0">
                <a:solidFill>
                  <a:srgbClr val="FFFFCC"/>
                </a:solidFill>
                <a:latin typeface="Times New Roman"/>
                <a:cs typeface="Times New Roman"/>
              </a:rPr>
              <a:t>it  surrounds </a:t>
            </a:r>
            <a:r>
              <a:rPr lang="en-US" sz="2800" spc="-5" dirty="0" smtClean="0">
                <a:solidFill>
                  <a:srgbClr val="FFFFCC"/>
                </a:solidFill>
                <a:latin typeface="Times New Roman"/>
                <a:cs typeface="Times New Roman"/>
              </a:rPr>
              <a:t>2</a:t>
            </a:r>
            <a:r>
              <a:rPr lang="en-US" sz="2800" spc="-5" baseline="30000" dirty="0" smtClean="0">
                <a:solidFill>
                  <a:srgbClr val="FFFFCC"/>
                </a:solidFill>
                <a:latin typeface="Times New Roman"/>
                <a:cs typeface="Times New Roman"/>
              </a:rPr>
              <a:t>nd</a:t>
            </a:r>
            <a:r>
              <a:rPr lang="en-US" sz="2800" spc="-5" dirty="0" smtClean="0">
                <a:solidFill>
                  <a:srgbClr val="FFFFCC"/>
                </a:solidFill>
                <a:latin typeface="Times New Roman"/>
                <a:cs typeface="Times New Roman"/>
              </a:rPr>
              <a:t> part </a:t>
            </a:r>
            <a:r>
              <a:rPr sz="2800" dirty="0" smtClean="0">
                <a:solidFill>
                  <a:srgbClr val="FFFFCC"/>
                </a:solidFill>
                <a:latin typeface="Times New Roman"/>
                <a:cs typeface="Times New Roman"/>
              </a:rPr>
              <a:t>of </a:t>
            </a:r>
            <a:r>
              <a:rPr sz="2800" spc="-5" dirty="0" smtClean="0">
                <a:solidFill>
                  <a:srgbClr val="FFFFCC"/>
                </a:solidFill>
                <a:latin typeface="Times New Roman"/>
                <a:cs typeface="Times New Roman"/>
              </a:rPr>
              <a:t>artery</a:t>
            </a:r>
            <a:r>
              <a:rPr sz="2800" spc="-5" dirty="0">
                <a:solidFill>
                  <a:srgbClr val="FFFFCC"/>
                </a:solidFill>
                <a:latin typeface="Times New Roman"/>
                <a:cs typeface="Times New Roman"/>
              </a:rPr>
              <a:t>, </a:t>
            </a:r>
            <a:r>
              <a:rPr sz="2800" dirty="0">
                <a:solidFill>
                  <a:srgbClr val="FFFFCC"/>
                </a:solidFill>
                <a:latin typeface="Times New Roman"/>
                <a:cs typeface="Times New Roman"/>
              </a:rPr>
              <a:t>one </a:t>
            </a:r>
            <a:r>
              <a:rPr sz="2800" spc="-5" dirty="0">
                <a:solidFill>
                  <a:srgbClr val="FFFFCC"/>
                </a:solidFill>
                <a:latin typeface="Times New Roman"/>
                <a:cs typeface="Times New Roman"/>
              </a:rPr>
              <a:t>cord  </a:t>
            </a:r>
            <a:r>
              <a:rPr sz="2800" dirty="0">
                <a:solidFill>
                  <a:srgbClr val="FFFFCC"/>
                </a:solidFill>
                <a:latin typeface="Times New Roman"/>
                <a:cs typeface="Times New Roman"/>
              </a:rPr>
              <a:t>lying </a:t>
            </a:r>
            <a:r>
              <a:rPr sz="2800" spc="-10" dirty="0">
                <a:solidFill>
                  <a:srgbClr val="FFFFCC"/>
                </a:solidFill>
                <a:latin typeface="Times New Roman"/>
                <a:cs typeface="Times New Roman"/>
              </a:rPr>
              <a:t>medial </a:t>
            </a:r>
            <a:r>
              <a:rPr sz="2800" dirty="0">
                <a:solidFill>
                  <a:srgbClr val="FFFFCC"/>
                </a:solidFill>
                <a:latin typeface="Times New Roman"/>
                <a:cs typeface="Times New Roman"/>
              </a:rPr>
              <a:t>to it, one  </a:t>
            </a:r>
            <a:r>
              <a:rPr sz="2800" spc="-5" dirty="0">
                <a:solidFill>
                  <a:srgbClr val="FFFFCC"/>
                </a:solidFill>
                <a:latin typeface="Times New Roman"/>
                <a:cs typeface="Times New Roman"/>
              </a:rPr>
              <a:t>lateral </a:t>
            </a:r>
            <a:r>
              <a:rPr sz="2800" dirty="0">
                <a:solidFill>
                  <a:srgbClr val="FFFFCC"/>
                </a:solidFill>
                <a:latin typeface="Times New Roman"/>
                <a:cs typeface="Times New Roman"/>
              </a:rPr>
              <a:t>to it, </a:t>
            </a:r>
            <a:r>
              <a:rPr sz="2800" spc="-5" dirty="0">
                <a:solidFill>
                  <a:srgbClr val="FFFFCC"/>
                </a:solidFill>
                <a:latin typeface="Times New Roman"/>
                <a:cs typeface="Times New Roman"/>
              </a:rPr>
              <a:t>and </a:t>
            </a:r>
            <a:r>
              <a:rPr sz="2800" dirty="0">
                <a:solidFill>
                  <a:srgbClr val="FFFFCC"/>
                </a:solidFill>
                <a:latin typeface="Times New Roman"/>
                <a:cs typeface="Times New Roman"/>
              </a:rPr>
              <a:t>one  behind it; </a:t>
            </a:r>
            <a:r>
              <a:rPr sz="2800" spc="-5" dirty="0">
                <a:solidFill>
                  <a:srgbClr val="FFFFCC"/>
                </a:solidFill>
                <a:latin typeface="Times New Roman"/>
                <a:cs typeface="Times New Roman"/>
              </a:rPr>
              <a:t>at </a:t>
            </a:r>
            <a:r>
              <a:rPr sz="2800" spc="-5" dirty="0" smtClean="0">
                <a:solidFill>
                  <a:srgbClr val="FFFFCC"/>
                </a:solidFill>
                <a:latin typeface="Times New Roman"/>
                <a:cs typeface="Times New Roman"/>
              </a:rPr>
              <a:t>lower</a:t>
            </a:r>
            <a:r>
              <a:rPr sz="2800" spc="-90" dirty="0" smtClean="0">
                <a:solidFill>
                  <a:srgbClr val="FFFFCC"/>
                </a:solidFill>
                <a:latin typeface="Times New Roman"/>
                <a:cs typeface="Times New Roman"/>
              </a:rPr>
              <a:t> </a:t>
            </a:r>
            <a:r>
              <a:rPr sz="2800" dirty="0">
                <a:solidFill>
                  <a:srgbClr val="FFFFCC"/>
                </a:solidFill>
                <a:latin typeface="Times New Roman"/>
                <a:cs typeface="Times New Roman"/>
              </a:rPr>
              <a:t>part  of the </a:t>
            </a:r>
            <a:r>
              <a:rPr sz="2800" spc="-5" dirty="0">
                <a:solidFill>
                  <a:srgbClr val="FFFFCC"/>
                </a:solidFill>
                <a:latin typeface="Times New Roman"/>
                <a:cs typeface="Times New Roman"/>
              </a:rPr>
              <a:t>axilla </a:t>
            </a:r>
            <a:r>
              <a:rPr sz="2800" dirty="0">
                <a:solidFill>
                  <a:srgbClr val="FFFFCC"/>
                </a:solidFill>
                <a:latin typeface="Times New Roman"/>
                <a:cs typeface="Times New Roman"/>
              </a:rPr>
              <a:t>it gives </a:t>
            </a:r>
            <a:r>
              <a:rPr sz="2800" spc="-5" dirty="0">
                <a:solidFill>
                  <a:srgbClr val="FFFFCC"/>
                </a:solidFill>
                <a:latin typeface="Times New Roman"/>
                <a:cs typeface="Times New Roman"/>
              </a:rPr>
              <a:t>off </a:t>
            </a:r>
            <a:r>
              <a:rPr sz="2800" dirty="0">
                <a:solidFill>
                  <a:srgbClr val="FFFFCC"/>
                </a:solidFill>
                <a:latin typeface="Times New Roman"/>
                <a:cs typeface="Times New Roman"/>
              </a:rPr>
              <a:t>its  </a:t>
            </a:r>
            <a:r>
              <a:rPr sz="2800" spc="-5" dirty="0">
                <a:solidFill>
                  <a:srgbClr val="FFFFCC"/>
                </a:solidFill>
                <a:latin typeface="Times New Roman"/>
                <a:cs typeface="Times New Roman"/>
              </a:rPr>
              <a:t>terminal branches </a:t>
            </a:r>
            <a:r>
              <a:rPr sz="2800" dirty="0">
                <a:solidFill>
                  <a:srgbClr val="FFFFCC"/>
                </a:solidFill>
                <a:latin typeface="Times New Roman"/>
                <a:cs typeface="Times New Roman"/>
              </a:rPr>
              <a:t>to </a:t>
            </a:r>
            <a:r>
              <a:rPr sz="2800" dirty="0" smtClean="0">
                <a:solidFill>
                  <a:srgbClr val="FFFFCC"/>
                </a:solidFill>
                <a:latin typeface="Times New Roman"/>
                <a:cs typeface="Times New Roman"/>
              </a:rPr>
              <a:t>upper</a:t>
            </a:r>
            <a:r>
              <a:rPr sz="2800" spc="-10" dirty="0" smtClean="0">
                <a:solidFill>
                  <a:srgbClr val="FFFFCC"/>
                </a:solidFill>
                <a:latin typeface="Times New Roman"/>
                <a:cs typeface="Times New Roman"/>
              </a:rPr>
              <a:t> </a:t>
            </a:r>
            <a:r>
              <a:rPr sz="2800" spc="-5" dirty="0">
                <a:solidFill>
                  <a:srgbClr val="FFFFCC"/>
                </a:solidFill>
                <a:latin typeface="Times New Roman"/>
                <a:cs typeface="Times New Roman"/>
              </a:rPr>
              <a:t>limb.</a:t>
            </a:r>
            <a:endParaRPr sz="2800" dirty="0">
              <a:latin typeface="Times New Roman"/>
              <a:cs typeface="Times New Roman"/>
            </a:endParaRPr>
          </a:p>
        </p:txBody>
      </p:sp>
      <p:sp>
        <p:nvSpPr>
          <p:cNvPr id="6" name="object 6"/>
          <p:cNvSpPr/>
          <p:nvPr/>
        </p:nvSpPr>
        <p:spPr>
          <a:xfrm>
            <a:off x="4572000" y="0"/>
            <a:ext cx="4572000" cy="6858000"/>
          </a:xfrm>
          <a:prstGeom prst="rect">
            <a:avLst/>
          </a:prstGeom>
          <a:blipFill>
            <a:blip r:embed="rId3" cstate="print"/>
            <a:stretch>
              <a:fillRect/>
            </a:stretch>
          </a:blipFill>
        </p:spPr>
        <p:txBody>
          <a:bodyPr wrap="square" lIns="0" tIns="0" rIns="0" bIns="0" rtlCol="0"/>
          <a:lstStyle/>
          <a:p>
            <a:endParaRPr/>
          </a:p>
        </p:txBody>
      </p:sp>
      <p:sp>
        <p:nvSpPr>
          <p:cNvPr id="7" name="Date Placeholder 6"/>
          <p:cNvSpPr>
            <a:spLocks noGrp="1"/>
          </p:cNvSpPr>
          <p:nvPr>
            <p:ph type="dt" sz="half" idx="10"/>
          </p:nvPr>
        </p:nvSpPr>
        <p:spPr/>
        <p:txBody>
          <a:bodyPr/>
          <a:lstStyle/>
          <a:p>
            <a:pPr>
              <a:defRPr/>
            </a:pPr>
            <a:fld id="{DDE0E43B-BD7A-4139-B76C-0FF55F627B94}" type="datetime1">
              <a:rPr lang="en-US" smtClean="0"/>
              <a:pPr>
                <a:defRPr/>
              </a:pPr>
              <a:t>11-Sep-18</a:t>
            </a:fld>
            <a:endParaRPr lang="en-US"/>
          </a:p>
        </p:txBody>
      </p:sp>
      <p:sp>
        <p:nvSpPr>
          <p:cNvPr id="8" name="Slide Number Placeholder 7"/>
          <p:cNvSpPr>
            <a:spLocks noGrp="1"/>
          </p:cNvSpPr>
          <p:nvPr>
            <p:ph type="sldNum" sz="quarter" idx="12"/>
          </p:nvPr>
        </p:nvSpPr>
        <p:spPr/>
        <p:txBody>
          <a:bodyPr/>
          <a:lstStyle/>
          <a:p>
            <a:pPr>
              <a:defRPr/>
            </a:pPr>
            <a:fld id="{D099570C-B036-418A-83DC-6B77C2692675}" type="slidenum">
              <a:rPr lang="en-US" smtClean="0"/>
              <a:pPr>
                <a:defRPr/>
              </a:pPr>
              <a:t>15</a:t>
            </a:fld>
            <a:endParaRPr lang="en-US"/>
          </a:p>
        </p:txBody>
      </p:sp>
      <p:sp>
        <p:nvSpPr>
          <p:cNvPr id="9" name="Footer Placeholder 8"/>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 name="Straight Arrow Connector 82"/>
          <p:cNvCxnSpPr/>
          <p:nvPr/>
        </p:nvCxnSpPr>
        <p:spPr>
          <a:xfrm flipV="1">
            <a:off x="1219200" y="4876800"/>
            <a:ext cx="2133600" cy="1371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0" name="Straight Arrow Connector 79"/>
          <p:cNvCxnSpPr/>
          <p:nvPr/>
        </p:nvCxnSpPr>
        <p:spPr>
          <a:xfrm flipV="1">
            <a:off x="3124200" y="4953000"/>
            <a:ext cx="1219200" cy="914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2" name="Straight Arrow Connector 71"/>
          <p:cNvCxnSpPr/>
          <p:nvPr/>
        </p:nvCxnSpPr>
        <p:spPr>
          <a:xfrm rot="10800000">
            <a:off x="4343400" y="4419600"/>
            <a:ext cx="16764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Can 5"/>
          <p:cNvSpPr/>
          <p:nvPr/>
        </p:nvSpPr>
        <p:spPr>
          <a:xfrm rot="12649740">
            <a:off x="5811395" y="1851833"/>
            <a:ext cx="347811" cy="2014011"/>
          </a:xfrm>
          <a:prstGeom prst="ca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smtClean="0">
                <a:solidFill>
                  <a:schemeClr val="tx1"/>
                </a:solidFill>
              </a:rPr>
              <a:t>PDPD</a:t>
            </a:r>
            <a:endParaRPr lang="en-US" dirty="0">
              <a:solidFill>
                <a:schemeClr val="tx1"/>
              </a:solidFill>
            </a:endParaRPr>
          </a:p>
        </p:txBody>
      </p:sp>
      <p:sp>
        <p:nvSpPr>
          <p:cNvPr id="22" name="Can 21"/>
          <p:cNvSpPr/>
          <p:nvPr/>
        </p:nvSpPr>
        <p:spPr>
          <a:xfrm rot="15061707">
            <a:off x="6040489" y="2405324"/>
            <a:ext cx="383343" cy="1859052"/>
          </a:xfrm>
          <a:prstGeom prst="ca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smtClean="0">
                <a:solidFill>
                  <a:schemeClr val="tx1"/>
                </a:solidFill>
              </a:rPr>
              <a:t>PD</a:t>
            </a:r>
            <a:endParaRPr lang="en-US" dirty="0">
              <a:solidFill>
                <a:schemeClr val="tx1"/>
              </a:solidFill>
            </a:endParaRPr>
          </a:p>
        </p:txBody>
      </p:sp>
      <p:sp>
        <p:nvSpPr>
          <p:cNvPr id="43" name="Flowchart: Direct Access Storage 42"/>
          <p:cNvSpPr/>
          <p:nvPr/>
        </p:nvSpPr>
        <p:spPr>
          <a:xfrm rot="7050568">
            <a:off x="3828147" y="4332331"/>
            <a:ext cx="1627383" cy="174536"/>
          </a:xfrm>
          <a:prstGeom prst="flowChartMagneticDrum">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solidFill>
                <a:schemeClr val="tx1"/>
              </a:solidFill>
            </a:endParaRPr>
          </a:p>
        </p:txBody>
      </p:sp>
      <p:sp>
        <p:nvSpPr>
          <p:cNvPr id="37" name="Flowchart: Direct Access Storage 36"/>
          <p:cNvSpPr/>
          <p:nvPr/>
        </p:nvSpPr>
        <p:spPr>
          <a:xfrm rot="7050568">
            <a:off x="2995170" y="4605221"/>
            <a:ext cx="1357045" cy="188710"/>
          </a:xfrm>
          <a:prstGeom prst="flowChartMagneticDrum">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lowchart: Direct Access Storage 41"/>
          <p:cNvSpPr/>
          <p:nvPr/>
        </p:nvSpPr>
        <p:spPr>
          <a:xfrm rot="7050568">
            <a:off x="3494231" y="4409935"/>
            <a:ext cx="1457018" cy="171727"/>
          </a:xfrm>
          <a:prstGeom prst="flowChartMagneticDrum">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an 29"/>
          <p:cNvSpPr/>
          <p:nvPr/>
        </p:nvSpPr>
        <p:spPr>
          <a:xfrm rot="17076969">
            <a:off x="5787745" y="1939576"/>
            <a:ext cx="358775" cy="2002537"/>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smtClean="0">
                <a:solidFill>
                  <a:schemeClr val="tx1"/>
                </a:solidFill>
              </a:rPr>
              <a:t>AD</a:t>
            </a:r>
            <a:endParaRPr lang="en-US" dirty="0">
              <a:solidFill>
                <a:schemeClr val="tx1"/>
              </a:solidFill>
            </a:endParaRPr>
          </a:p>
        </p:txBody>
      </p:sp>
      <p:sp>
        <p:nvSpPr>
          <p:cNvPr id="41" name="Flowchart: Direct Access Storage 40"/>
          <p:cNvSpPr/>
          <p:nvPr/>
        </p:nvSpPr>
        <p:spPr>
          <a:xfrm rot="5956806">
            <a:off x="4020451" y="5532498"/>
            <a:ext cx="1197211" cy="208579"/>
          </a:xfrm>
          <a:prstGeom prst="flowChartMagneticDrum">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lowchart: Direct Access Storage 37"/>
          <p:cNvSpPr/>
          <p:nvPr/>
        </p:nvSpPr>
        <p:spPr>
          <a:xfrm rot="5735399">
            <a:off x="4398702" y="5185216"/>
            <a:ext cx="1238721" cy="184824"/>
          </a:xfrm>
          <a:prstGeom prst="flowChartMagneticDrum">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lowchart: Direct Access Storage 52"/>
          <p:cNvSpPr/>
          <p:nvPr/>
        </p:nvSpPr>
        <p:spPr>
          <a:xfrm rot="5735399">
            <a:off x="4714544" y="5105004"/>
            <a:ext cx="1238721" cy="184824"/>
          </a:xfrm>
          <a:prstGeom prst="flowChartMagneticDrum">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lowchart: Direct Access Storage 46"/>
          <p:cNvSpPr/>
          <p:nvPr/>
        </p:nvSpPr>
        <p:spPr>
          <a:xfrm rot="11654815">
            <a:off x="3655730" y="2714272"/>
            <a:ext cx="1017416" cy="111946"/>
          </a:xfrm>
          <a:prstGeom prst="flowChartMagneticDrum">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lowchart: Direct Access Storage 38"/>
          <p:cNvSpPr/>
          <p:nvPr/>
        </p:nvSpPr>
        <p:spPr>
          <a:xfrm rot="8237290">
            <a:off x="6702005" y="2203057"/>
            <a:ext cx="502089" cy="185723"/>
          </a:xfrm>
          <a:prstGeom prst="flowChartMagneticDrum">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lowchart: Direct Access Storage 45"/>
          <p:cNvSpPr/>
          <p:nvPr/>
        </p:nvSpPr>
        <p:spPr>
          <a:xfrm rot="11654815">
            <a:off x="6017930" y="1799872"/>
            <a:ext cx="1017416" cy="111946"/>
          </a:xfrm>
          <a:prstGeom prst="flowChartMagneticDrum">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lowchart: Direct Access Storage 39"/>
          <p:cNvSpPr/>
          <p:nvPr/>
        </p:nvSpPr>
        <p:spPr>
          <a:xfrm rot="11654815">
            <a:off x="6856130" y="1418872"/>
            <a:ext cx="1017416" cy="111946"/>
          </a:xfrm>
          <a:prstGeom prst="flowChartMagneticDrum">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Can 51"/>
          <p:cNvSpPr/>
          <p:nvPr/>
        </p:nvSpPr>
        <p:spPr>
          <a:xfrm rot="16565799">
            <a:off x="997034" y="3642826"/>
            <a:ext cx="385468" cy="2087319"/>
          </a:xfrm>
          <a:prstGeom prst="ca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defRPr/>
            </a:pPr>
            <a:r>
              <a:rPr lang="en-US" dirty="0" smtClean="0">
                <a:solidFill>
                  <a:schemeClr val="tx1"/>
                </a:solidFill>
              </a:rPr>
              <a:t>AXILLARY</a:t>
            </a:r>
            <a:endParaRPr lang="en-US" dirty="0">
              <a:solidFill>
                <a:schemeClr val="tx1"/>
              </a:solidFill>
            </a:endParaRPr>
          </a:p>
        </p:txBody>
      </p:sp>
      <p:sp>
        <p:nvSpPr>
          <p:cNvPr id="5122" name="Title 1"/>
          <p:cNvSpPr>
            <a:spLocks noGrp="1"/>
          </p:cNvSpPr>
          <p:nvPr>
            <p:ph type="title"/>
          </p:nvPr>
        </p:nvSpPr>
        <p:spPr>
          <a:xfrm>
            <a:off x="304800" y="0"/>
            <a:ext cx="2590800" cy="762000"/>
          </a:xfrm>
        </p:spPr>
        <p:txBody>
          <a:bodyPr/>
          <a:lstStyle/>
          <a:p>
            <a:r>
              <a:rPr lang="en-US" sz="4000" b="1" dirty="0" smtClean="0">
                <a:solidFill>
                  <a:schemeClr val="tx1"/>
                </a:solidFill>
              </a:rPr>
              <a:t>Anatomy</a:t>
            </a:r>
          </a:p>
        </p:txBody>
      </p:sp>
      <p:sp>
        <p:nvSpPr>
          <p:cNvPr id="5" name="Can 4"/>
          <p:cNvSpPr/>
          <p:nvPr/>
        </p:nvSpPr>
        <p:spPr>
          <a:xfrm rot="17161443">
            <a:off x="5725400" y="3010661"/>
            <a:ext cx="364545" cy="1694996"/>
          </a:xfrm>
          <a:prstGeom prst="ca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smtClean="0">
                <a:solidFill>
                  <a:schemeClr val="tx1"/>
                </a:solidFill>
              </a:rPr>
              <a:t>PD</a:t>
            </a:r>
            <a:endParaRPr lang="en-US" dirty="0">
              <a:solidFill>
                <a:schemeClr val="tx1"/>
              </a:solidFill>
            </a:endParaRPr>
          </a:p>
        </p:txBody>
      </p:sp>
      <p:sp>
        <p:nvSpPr>
          <p:cNvPr id="7" name="Can 6"/>
          <p:cNvSpPr/>
          <p:nvPr/>
        </p:nvSpPr>
        <p:spPr>
          <a:xfrm rot="18323904">
            <a:off x="8382719" y="4241912"/>
            <a:ext cx="117475" cy="801687"/>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Can 7"/>
          <p:cNvSpPr/>
          <p:nvPr/>
        </p:nvSpPr>
        <p:spPr>
          <a:xfrm rot="14342845">
            <a:off x="8113637" y="4096656"/>
            <a:ext cx="55563" cy="896938"/>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Can 8"/>
          <p:cNvSpPr/>
          <p:nvPr/>
        </p:nvSpPr>
        <p:spPr>
          <a:xfrm rot="13325616" flipH="1">
            <a:off x="8394625" y="685118"/>
            <a:ext cx="149225" cy="993775"/>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Can 9"/>
          <p:cNvSpPr/>
          <p:nvPr/>
        </p:nvSpPr>
        <p:spPr>
          <a:xfrm rot="13849361">
            <a:off x="8181900" y="2655206"/>
            <a:ext cx="92075" cy="863600"/>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Can 10"/>
          <p:cNvSpPr/>
          <p:nvPr/>
        </p:nvSpPr>
        <p:spPr>
          <a:xfrm rot="13528218" flipH="1">
            <a:off x="8142212" y="3239406"/>
            <a:ext cx="79375" cy="1016000"/>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Can 11"/>
          <p:cNvSpPr/>
          <p:nvPr/>
        </p:nvSpPr>
        <p:spPr>
          <a:xfrm rot="13849361" flipH="1">
            <a:off x="8304138" y="1839231"/>
            <a:ext cx="92075" cy="993775"/>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Block Arc 12"/>
          <p:cNvSpPr/>
          <p:nvPr/>
        </p:nvSpPr>
        <p:spPr>
          <a:xfrm rot="16554514">
            <a:off x="5926856" y="3241787"/>
            <a:ext cx="4397375" cy="795338"/>
          </a:xfrm>
          <a:prstGeom prst="blockArc">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4" name="Can 13"/>
          <p:cNvSpPr/>
          <p:nvPr/>
        </p:nvSpPr>
        <p:spPr>
          <a:xfrm rot="15722807">
            <a:off x="8096175" y="2940956"/>
            <a:ext cx="333375" cy="1216025"/>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smtClean="0">
                <a:solidFill>
                  <a:schemeClr val="tx1"/>
                </a:solidFill>
              </a:rPr>
              <a:t>          C8</a:t>
            </a:r>
            <a:endParaRPr lang="en-US" dirty="0">
              <a:solidFill>
                <a:schemeClr val="tx1"/>
              </a:solidFill>
            </a:endParaRPr>
          </a:p>
        </p:txBody>
      </p:sp>
      <p:sp>
        <p:nvSpPr>
          <p:cNvPr id="15" name="Can 14"/>
          <p:cNvSpPr/>
          <p:nvPr/>
        </p:nvSpPr>
        <p:spPr>
          <a:xfrm rot="16355757">
            <a:off x="8100407" y="2296684"/>
            <a:ext cx="326481" cy="1216025"/>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smtClean="0">
                <a:solidFill>
                  <a:schemeClr val="tx1"/>
                </a:solidFill>
              </a:rPr>
              <a:t>         C7</a:t>
            </a:r>
            <a:endParaRPr lang="en-US" dirty="0">
              <a:solidFill>
                <a:schemeClr val="tx1"/>
              </a:solidFill>
            </a:endParaRPr>
          </a:p>
        </p:txBody>
      </p:sp>
      <p:sp>
        <p:nvSpPr>
          <p:cNvPr id="16" name="Can 15"/>
          <p:cNvSpPr/>
          <p:nvPr/>
        </p:nvSpPr>
        <p:spPr>
          <a:xfrm rot="16200000">
            <a:off x="8195736" y="1581601"/>
            <a:ext cx="264430" cy="1216025"/>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smtClean="0">
                <a:solidFill>
                  <a:schemeClr val="tx1"/>
                </a:solidFill>
              </a:rPr>
              <a:t>        C6</a:t>
            </a:r>
            <a:endParaRPr lang="en-US" dirty="0">
              <a:solidFill>
                <a:schemeClr val="tx1"/>
              </a:solidFill>
            </a:endParaRPr>
          </a:p>
        </p:txBody>
      </p:sp>
      <p:sp>
        <p:nvSpPr>
          <p:cNvPr id="17" name="Can 16"/>
          <p:cNvSpPr/>
          <p:nvPr/>
        </p:nvSpPr>
        <p:spPr>
          <a:xfrm rot="15605338">
            <a:off x="8288182" y="977866"/>
            <a:ext cx="257902" cy="1216025"/>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smtClean="0">
                <a:solidFill>
                  <a:schemeClr val="tx1"/>
                </a:solidFill>
              </a:rPr>
              <a:t>        C5</a:t>
            </a:r>
            <a:endParaRPr lang="en-US" dirty="0">
              <a:solidFill>
                <a:schemeClr val="tx1"/>
              </a:solidFill>
            </a:endParaRPr>
          </a:p>
        </p:txBody>
      </p:sp>
      <p:sp>
        <p:nvSpPr>
          <p:cNvPr id="18" name="Can 17"/>
          <p:cNvSpPr/>
          <p:nvPr/>
        </p:nvSpPr>
        <p:spPr>
          <a:xfrm rot="16200000">
            <a:off x="8125092" y="285407"/>
            <a:ext cx="262842" cy="1216025"/>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smtClean="0">
                <a:solidFill>
                  <a:schemeClr val="tx1"/>
                </a:solidFill>
              </a:rPr>
              <a:t>        C4</a:t>
            </a:r>
            <a:endParaRPr lang="en-US" dirty="0">
              <a:solidFill>
                <a:schemeClr val="tx1"/>
              </a:solidFill>
            </a:endParaRPr>
          </a:p>
        </p:txBody>
      </p:sp>
      <p:sp>
        <p:nvSpPr>
          <p:cNvPr id="19" name="Can 18"/>
          <p:cNvSpPr/>
          <p:nvPr/>
        </p:nvSpPr>
        <p:spPr>
          <a:xfrm rot="16801754">
            <a:off x="8108875" y="3809318"/>
            <a:ext cx="333375" cy="1216025"/>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smtClean="0">
                <a:solidFill>
                  <a:schemeClr val="tx1"/>
                </a:solidFill>
              </a:rPr>
              <a:t>          T1</a:t>
            </a:r>
            <a:endParaRPr lang="en-US" dirty="0">
              <a:solidFill>
                <a:schemeClr val="tx1"/>
              </a:solidFill>
            </a:endParaRPr>
          </a:p>
        </p:txBody>
      </p:sp>
      <p:sp>
        <p:nvSpPr>
          <p:cNvPr id="20" name="Can 19"/>
          <p:cNvSpPr/>
          <p:nvPr/>
        </p:nvSpPr>
        <p:spPr>
          <a:xfrm rot="14238662">
            <a:off x="8299375" y="4584018"/>
            <a:ext cx="333375" cy="1216025"/>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smtClean="0">
                <a:solidFill>
                  <a:schemeClr val="tx1"/>
                </a:solidFill>
              </a:rPr>
              <a:t>        T2</a:t>
            </a:r>
            <a:endParaRPr lang="en-US" dirty="0">
              <a:solidFill>
                <a:schemeClr val="tx1"/>
              </a:solidFill>
            </a:endParaRPr>
          </a:p>
        </p:txBody>
      </p:sp>
      <p:sp>
        <p:nvSpPr>
          <p:cNvPr id="21" name="Can 20"/>
          <p:cNvSpPr/>
          <p:nvPr/>
        </p:nvSpPr>
        <p:spPr>
          <a:xfrm rot="15196202">
            <a:off x="7477364" y="1169881"/>
            <a:ext cx="323850" cy="1216025"/>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Can 22"/>
          <p:cNvSpPr/>
          <p:nvPr/>
        </p:nvSpPr>
        <p:spPr>
          <a:xfrm rot="16922140">
            <a:off x="7161931" y="1508238"/>
            <a:ext cx="314325" cy="1109662"/>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Can 23"/>
          <p:cNvSpPr/>
          <p:nvPr/>
        </p:nvSpPr>
        <p:spPr>
          <a:xfrm rot="15431892">
            <a:off x="6463402" y="1564003"/>
            <a:ext cx="379061" cy="1044575"/>
          </a:xfrm>
          <a:prstGeom prst="can">
            <a:avLst>
              <a:gd name="adj" fmla="val 41679"/>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r">
              <a:defRPr/>
            </a:pPr>
            <a:r>
              <a:rPr lang="en-US" dirty="0" smtClean="0">
                <a:solidFill>
                  <a:schemeClr val="tx1"/>
                </a:solidFill>
              </a:rPr>
              <a:t>UT</a:t>
            </a:r>
            <a:endParaRPr lang="en-US" dirty="0">
              <a:solidFill>
                <a:schemeClr val="tx1"/>
              </a:solidFill>
            </a:endParaRPr>
          </a:p>
        </p:txBody>
      </p:sp>
      <p:sp>
        <p:nvSpPr>
          <p:cNvPr id="25" name="Can 24"/>
          <p:cNvSpPr/>
          <p:nvPr/>
        </p:nvSpPr>
        <p:spPr>
          <a:xfrm rot="15334837">
            <a:off x="7063337" y="2406234"/>
            <a:ext cx="392113" cy="1200150"/>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defRPr/>
            </a:pPr>
            <a:r>
              <a:rPr lang="en-US" dirty="0" smtClean="0">
                <a:solidFill>
                  <a:schemeClr val="tx1"/>
                </a:solidFill>
              </a:rPr>
              <a:t>MT</a:t>
            </a:r>
            <a:endParaRPr lang="en-US" dirty="0">
              <a:solidFill>
                <a:schemeClr val="tx1"/>
              </a:solidFill>
            </a:endParaRPr>
          </a:p>
        </p:txBody>
      </p:sp>
      <p:sp>
        <p:nvSpPr>
          <p:cNvPr id="26" name="Can 25"/>
          <p:cNvSpPr/>
          <p:nvPr/>
        </p:nvSpPr>
        <p:spPr>
          <a:xfrm rot="14699115">
            <a:off x="7097638" y="3223530"/>
            <a:ext cx="323850" cy="1216025"/>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Can 26"/>
          <p:cNvSpPr/>
          <p:nvPr/>
        </p:nvSpPr>
        <p:spPr>
          <a:xfrm rot="17138265">
            <a:off x="7181775" y="3602943"/>
            <a:ext cx="314325" cy="1216025"/>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Can 28"/>
          <p:cNvSpPr/>
          <p:nvPr/>
        </p:nvSpPr>
        <p:spPr>
          <a:xfrm rot="15304443">
            <a:off x="5576733" y="1602662"/>
            <a:ext cx="385763" cy="1431925"/>
          </a:xfrm>
          <a:prstGeom prst="can">
            <a:avLst>
              <a:gd name="adj" fmla="val 49373"/>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r">
              <a:defRPr/>
            </a:pPr>
            <a:r>
              <a:rPr lang="en-US" dirty="0" smtClean="0">
                <a:solidFill>
                  <a:schemeClr val="tx1"/>
                </a:solidFill>
              </a:rPr>
              <a:t> AD</a:t>
            </a:r>
            <a:endParaRPr lang="en-US" dirty="0">
              <a:solidFill>
                <a:schemeClr val="tx1"/>
              </a:solidFill>
            </a:endParaRPr>
          </a:p>
        </p:txBody>
      </p:sp>
      <p:sp>
        <p:nvSpPr>
          <p:cNvPr id="32" name="Can 31"/>
          <p:cNvSpPr/>
          <p:nvPr/>
        </p:nvSpPr>
        <p:spPr>
          <a:xfrm rot="14297457">
            <a:off x="4127675" y="1812082"/>
            <a:ext cx="407244" cy="2407049"/>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r">
              <a:defRPr/>
            </a:pPr>
            <a:r>
              <a:rPr lang="en-US" dirty="0" smtClean="0">
                <a:solidFill>
                  <a:schemeClr val="tx1"/>
                </a:solidFill>
              </a:rPr>
              <a:t>LATERAL CORD</a:t>
            </a:r>
            <a:endParaRPr lang="en-US" dirty="0">
              <a:solidFill>
                <a:schemeClr val="tx1"/>
              </a:solidFill>
            </a:endParaRPr>
          </a:p>
        </p:txBody>
      </p:sp>
      <p:sp>
        <p:nvSpPr>
          <p:cNvPr id="33" name="Can 32"/>
          <p:cNvSpPr/>
          <p:nvPr/>
        </p:nvSpPr>
        <p:spPr>
          <a:xfrm rot="15056860">
            <a:off x="2994383" y="1437073"/>
            <a:ext cx="360129" cy="5906775"/>
          </a:xfrm>
          <a:prstGeom prst="ca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defRPr/>
            </a:pPr>
            <a:r>
              <a:rPr lang="en-US" dirty="0" smtClean="0">
                <a:solidFill>
                  <a:schemeClr val="tx1"/>
                </a:solidFill>
              </a:rPr>
              <a:t>RADIAL NERVE                    POSTERIOR CORD</a:t>
            </a:r>
            <a:endParaRPr lang="en-US" dirty="0">
              <a:solidFill>
                <a:schemeClr val="tx1"/>
              </a:solidFill>
            </a:endParaRPr>
          </a:p>
        </p:txBody>
      </p:sp>
      <p:sp>
        <p:nvSpPr>
          <p:cNvPr id="34" name="Can 33"/>
          <p:cNvSpPr/>
          <p:nvPr/>
        </p:nvSpPr>
        <p:spPr>
          <a:xfrm rot="13782194">
            <a:off x="2466564" y="3009815"/>
            <a:ext cx="272919" cy="2722640"/>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smtClean="0">
                <a:solidFill>
                  <a:schemeClr val="tx1"/>
                </a:solidFill>
              </a:rPr>
              <a:t>LATERAL ROOT </a:t>
            </a:r>
            <a:endParaRPr lang="en-US" dirty="0">
              <a:solidFill>
                <a:schemeClr val="tx1"/>
              </a:solidFill>
            </a:endParaRPr>
          </a:p>
        </p:txBody>
      </p:sp>
      <p:sp>
        <p:nvSpPr>
          <p:cNvPr id="36" name="Can 35"/>
          <p:cNvSpPr/>
          <p:nvPr/>
        </p:nvSpPr>
        <p:spPr>
          <a:xfrm rot="16473448">
            <a:off x="2819571" y="3874701"/>
            <a:ext cx="255247" cy="3115820"/>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smtClean="0">
                <a:solidFill>
                  <a:schemeClr val="tx1"/>
                </a:solidFill>
              </a:rPr>
              <a:t>MEDIAL ROOT</a:t>
            </a:r>
            <a:endParaRPr lang="en-US" dirty="0">
              <a:solidFill>
                <a:schemeClr val="tx1"/>
              </a:solidFill>
            </a:endParaRPr>
          </a:p>
        </p:txBody>
      </p:sp>
      <p:sp>
        <p:nvSpPr>
          <p:cNvPr id="44" name="Can 43"/>
          <p:cNvSpPr/>
          <p:nvPr/>
        </p:nvSpPr>
        <p:spPr>
          <a:xfrm rot="13870638">
            <a:off x="707386" y="4542173"/>
            <a:ext cx="259479" cy="2722640"/>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defRPr/>
            </a:pPr>
            <a:r>
              <a:rPr lang="en-US" dirty="0" smtClean="0">
                <a:solidFill>
                  <a:schemeClr val="tx1"/>
                </a:solidFill>
              </a:rPr>
              <a:t>MEDIAN NERVE</a:t>
            </a:r>
            <a:endParaRPr lang="en-US" dirty="0">
              <a:solidFill>
                <a:schemeClr val="tx1"/>
              </a:solidFill>
            </a:endParaRPr>
          </a:p>
        </p:txBody>
      </p:sp>
      <p:sp>
        <p:nvSpPr>
          <p:cNvPr id="45" name="Can 44"/>
          <p:cNvSpPr/>
          <p:nvPr/>
        </p:nvSpPr>
        <p:spPr>
          <a:xfrm rot="15742531">
            <a:off x="1846151" y="2012314"/>
            <a:ext cx="303135" cy="3437509"/>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defRPr/>
            </a:pPr>
            <a:r>
              <a:rPr lang="en-US" dirty="0" smtClean="0">
                <a:solidFill>
                  <a:schemeClr val="tx1"/>
                </a:solidFill>
              </a:rPr>
              <a:t>MUSCULO CUTANEOUS</a:t>
            </a:r>
            <a:endParaRPr lang="en-US" dirty="0">
              <a:solidFill>
                <a:schemeClr val="tx1"/>
              </a:solidFill>
            </a:endParaRPr>
          </a:p>
        </p:txBody>
      </p:sp>
      <p:sp>
        <p:nvSpPr>
          <p:cNvPr id="56" name="Can 55"/>
          <p:cNvSpPr/>
          <p:nvPr/>
        </p:nvSpPr>
        <p:spPr>
          <a:xfrm rot="14846574">
            <a:off x="6614903" y="3402594"/>
            <a:ext cx="375606" cy="1216025"/>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defRPr/>
            </a:pPr>
            <a:r>
              <a:rPr lang="en-US" dirty="0" smtClean="0">
                <a:solidFill>
                  <a:schemeClr val="tx1"/>
                </a:solidFill>
              </a:rPr>
              <a:t>       LT</a:t>
            </a:r>
            <a:endParaRPr lang="en-US" dirty="0">
              <a:solidFill>
                <a:schemeClr val="tx1"/>
              </a:solidFill>
            </a:endParaRPr>
          </a:p>
        </p:txBody>
      </p:sp>
      <p:sp>
        <p:nvSpPr>
          <p:cNvPr id="28" name="Can 27"/>
          <p:cNvSpPr/>
          <p:nvPr/>
        </p:nvSpPr>
        <p:spPr>
          <a:xfrm rot="14972001">
            <a:off x="5599492" y="3835994"/>
            <a:ext cx="400199" cy="1130909"/>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r">
              <a:defRPr/>
            </a:pPr>
            <a:r>
              <a:rPr lang="en-US" dirty="0" smtClean="0">
                <a:solidFill>
                  <a:schemeClr val="tx1"/>
                </a:solidFill>
              </a:rPr>
              <a:t>   AD</a:t>
            </a:r>
            <a:endParaRPr lang="en-US" dirty="0">
              <a:solidFill>
                <a:schemeClr val="tx1"/>
              </a:solidFill>
            </a:endParaRPr>
          </a:p>
        </p:txBody>
      </p:sp>
      <p:sp>
        <p:nvSpPr>
          <p:cNvPr id="31" name="Can 30"/>
          <p:cNvSpPr/>
          <p:nvPr/>
        </p:nvSpPr>
        <p:spPr>
          <a:xfrm rot="13587428">
            <a:off x="4671342" y="4157023"/>
            <a:ext cx="400474" cy="1796267"/>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defRPr/>
            </a:pPr>
            <a:r>
              <a:rPr lang="en-US" dirty="0" smtClean="0">
                <a:solidFill>
                  <a:schemeClr val="tx1"/>
                </a:solidFill>
              </a:rPr>
              <a:t>MEDIAL COR </a:t>
            </a:r>
            <a:endParaRPr lang="en-US" dirty="0">
              <a:solidFill>
                <a:schemeClr val="tx1"/>
              </a:solidFill>
            </a:endParaRPr>
          </a:p>
        </p:txBody>
      </p:sp>
      <p:sp>
        <p:nvSpPr>
          <p:cNvPr id="35" name="Can 34"/>
          <p:cNvSpPr/>
          <p:nvPr/>
        </p:nvSpPr>
        <p:spPr>
          <a:xfrm rot="13569953">
            <a:off x="3540332" y="5255804"/>
            <a:ext cx="371788" cy="1734758"/>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defRPr/>
            </a:pPr>
            <a:r>
              <a:rPr lang="en-US" sz="1400" b="1" dirty="0" smtClean="0">
                <a:solidFill>
                  <a:schemeClr val="tx1"/>
                </a:solidFill>
              </a:rPr>
              <a:t>ULNAR NERVE</a:t>
            </a:r>
            <a:endParaRPr lang="en-US" sz="1400" b="1" dirty="0">
              <a:solidFill>
                <a:schemeClr val="tx1"/>
              </a:solidFill>
            </a:endParaRPr>
          </a:p>
        </p:txBody>
      </p:sp>
      <p:sp>
        <p:nvSpPr>
          <p:cNvPr id="54" name="TextBox 53"/>
          <p:cNvSpPr txBox="1"/>
          <p:nvPr/>
        </p:nvSpPr>
        <p:spPr>
          <a:xfrm>
            <a:off x="5562600" y="381000"/>
            <a:ext cx="2210862" cy="369332"/>
          </a:xfrm>
          <a:prstGeom prst="rect">
            <a:avLst/>
          </a:prstGeom>
          <a:noFill/>
        </p:spPr>
        <p:txBody>
          <a:bodyPr wrap="none" rtlCol="0">
            <a:spAutoFit/>
          </a:bodyPr>
          <a:lstStyle/>
          <a:p>
            <a:r>
              <a:rPr lang="en-US" b="1" dirty="0" smtClean="0"/>
              <a:t>Dorsal scapular N.</a:t>
            </a:r>
            <a:endParaRPr lang="en-US" b="1" dirty="0"/>
          </a:p>
        </p:txBody>
      </p:sp>
      <p:sp>
        <p:nvSpPr>
          <p:cNvPr id="55" name="TextBox 54"/>
          <p:cNvSpPr txBox="1"/>
          <p:nvPr/>
        </p:nvSpPr>
        <p:spPr>
          <a:xfrm>
            <a:off x="4114800" y="838200"/>
            <a:ext cx="2082621" cy="369332"/>
          </a:xfrm>
          <a:prstGeom prst="rect">
            <a:avLst/>
          </a:prstGeom>
          <a:noFill/>
        </p:spPr>
        <p:txBody>
          <a:bodyPr wrap="none" rtlCol="0">
            <a:spAutoFit/>
          </a:bodyPr>
          <a:lstStyle/>
          <a:p>
            <a:r>
              <a:rPr lang="en-US" b="1" dirty="0" err="1" smtClean="0"/>
              <a:t>Suprascapular</a:t>
            </a:r>
            <a:r>
              <a:rPr lang="en-US" b="1" dirty="0" smtClean="0"/>
              <a:t> N</a:t>
            </a:r>
            <a:r>
              <a:rPr lang="en-US" dirty="0" smtClean="0"/>
              <a:t>.</a:t>
            </a:r>
            <a:endParaRPr lang="en-US" dirty="0"/>
          </a:p>
        </p:txBody>
      </p:sp>
      <p:sp>
        <p:nvSpPr>
          <p:cNvPr id="57" name="TextBox 56"/>
          <p:cNvSpPr txBox="1"/>
          <p:nvPr/>
        </p:nvSpPr>
        <p:spPr>
          <a:xfrm>
            <a:off x="7162800" y="5867400"/>
            <a:ext cx="1710725" cy="369332"/>
          </a:xfrm>
          <a:prstGeom prst="rect">
            <a:avLst/>
          </a:prstGeom>
          <a:noFill/>
        </p:spPr>
        <p:txBody>
          <a:bodyPr wrap="none" rtlCol="0">
            <a:spAutoFit/>
          </a:bodyPr>
          <a:lstStyle/>
          <a:p>
            <a:r>
              <a:rPr lang="en-US" b="1" dirty="0" smtClean="0"/>
              <a:t>Long thoracic</a:t>
            </a:r>
            <a:endParaRPr lang="en-US" b="1" dirty="0"/>
          </a:p>
        </p:txBody>
      </p:sp>
      <p:sp>
        <p:nvSpPr>
          <p:cNvPr id="58" name="TextBox 57"/>
          <p:cNvSpPr txBox="1"/>
          <p:nvPr/>
        </p:nvSpPr>
        <p:spPr>
          <a:xfrm>
            <a:off x="2590800" y="1981200"/>
            <a:ext cx="1903085" cy="369332"/>
          </a:xfrm>
          <a:prstGeom prst="rect">
            <a:avLst/>
          </a:prstGeom>
          <a:noFill/>
        </p:spPr>
        <p:txBody>
          <a:bodyPr wrap="none" rtlCol="0">
            <a:spAutoFit/>
          </a:bodyPr>
          <a:lstStyle/>
          <a:p>
            <a:r>
              <a:rPr lang="en-US" b="1" dirty="0" smtClean="0"/>
              <a:t>Lateral pectoral</a:t>
            </a:r>
            <a:endParaRPr lang="en-US" b="1" dirty="0"/>
          </a:p>
        </p:txBody>
      </p:sp>
      <p:sp>
        <p:nvSpPr>
          <p:cNvPr id="59" name="TextBox 58"/>
          <p:cNvSpPr txBox="1"/>
          <p:nvPr/>
        </p:nvSpPr>
        <p:spPr>
          <a:xfrm>
            <a:off x="5105400" y="6324600"/>
            <a:ext cx="1864613" cy="369332"/>
          </a:xfrm>
          <a:prstGeom prst="rect">
            <a:avLst/>
          </a:prstGeom>
          <a:noFill/>
        </p:spPr>
        <p:txBody>
          <a:bodyPr wrap="none" rtlCol="0">
            <a:spAutoFit/>
          </a:bodyPr>
          <a:lstStyle/>
          <a:p>
            <a:r>
              <a:rPr lang="en-US" b="1" dirty="0" smtClean="0"/>
              <a:t>Medial pectoral</a:t>
            </a:r>
            <a:endParaRPr lang="en-US" b="1" dirty="0"/>
          </a:p>
        </p:txBody>
      </p:sp>
      <p:sp>
        <p:nvSpPr>
          <p:cNvPr id="60" name="TextBox 59"/>
          <p:cNvSpPr txBox="1"/>
          <p:nvPr/>
        </p:nvSpPr>
        <p:spPr>
          <a:xfrm>
            <a:off x="4419600" y="6324600"/>
            <a:ext cx="710451" cy="369332"/>
          </a:xfrm>
          <a:prstGeom prst="rect">
            <a:avLst/>
          </a:prstGeom>
          <a:noFill/>
        </p:spPr>
        <p:txBody>
          <a:bodyPr wrap="none" rtlCol="0">
            <a:spAutoFit/>
          </a:bodyPr>
          <a:lstStyle/>
          <a:p>
            <a:r>
              <a:rPr lang="en-US" b="1" dirty="0" smtClean="0"/>
              <a:t>MCA</a:t>
            </a:r>
            <a:endParaRPr lang="en-US" b="1" dirty="0"/>
          </a:p>
        </p:txBody>
      </p:sp>
      <p:sp>
        <p:nvSpPr>
          <p:cNvPr id="61" name="TextBox 60"/>
          <p:cNvSpPr txBox="1"/>
          <p:nvPr/>
        </p:nvSpPr>
        <p:spPr>
          <a:xfrm>
            <a:off x="3733800" y="6324600"/>
            <a:ext cx="684803" cy="369332"/>
          </a:xfrm>
          <a:prstGeom prst="rect">
            <a:avLst/>
          </a:prstGeom>
          <a:noFill/>
        </p:spPr>
        <p:txBody>
          <a:bodyPr wrap="none" rtlCol="0">
            <a:spAutoFit/>
          </a:bodyPr>
          <a:lstStyle/>
          <a:p>
            <a:r>
              <a:rPr lang="en-US" b="1" dirty="0" smtClean="0"/>
              <a:t>MCF</a:t>
            </a:r>
            <a:endParaRPr lang="en-US" b="1" dirty="0"/>
          </a:p>
        </p:txBody>
      </p:sp>
      <p:sp>
        <p:nvSpPr>
          <p:cNvPr id="62" name="TextBox 61"/>
          <p:cNvSpPr txBox="1"/>
          <p:nvPr/>
        </p:nvSpPr>
        <p:spPr>
          <a:xfrm>
            <a:off x="5638800" y="4800600"/>
            <a:ext cx="1981200" cy="646331"/>
          </a:xfrm>
          <a:prstGeom prst="rect">
            <a:avLst/>
          </a:prstGeom>
          <a:noFill/>
        </p:spPr>
        <p:txBody>
          <a:bodyPr wrap="square" rtlCol="0">
            <a:spAutoFit/>
          </a:bodyPr>
          <a:lstStyle/>
          <a:p>
            <a:r>
              <a:rPr lang="en-US" b="1" dirty="0" smtClean="0"/>
              <a:t>N. to </a:t>
            </a:r>
            <a:r>
              <a:rPr lang="en-US" b="1" dirty="0" err="1" smtClean="0"/>
              <a:t>latissimus</a:t>
            </a:r>
            <a:r>
              <a:rPr lang="en-US" b="1" dirty="0" smtClean="0"/>
              <a:t> </a:t>
            </a:r>
            <a:r>
              <a:rPr lang="en-US" b="1" dirty="0" err="1" smtClean="0"/>
              <a:t>dorsi</a:t>
            </a:r>
            <a:endParaRPr lang="en-US" b="1" dirty="0"/>
          </a:p>
        </p:txBody>
      </p:sp>
      <p:sp>
        <p:nvSpPr>
          <p:cNvPr id="63" name="TextBox 62"/>
          <p:cNvSpPr txBox="1"/>
          <p:nvPr/>
        </p:nvSpPr>
        <p:spPr>
          <a:xfrm>
            <a:off x="1752600" y="5791200"/>
            <a:ext cx="1864613" cy="369332"/>
          </a:xfrm>
          <a:prstGeom prst="rect">
            <a:avLst/>
          </a:prstGeom>
          <a:noFill/>
        </p:spPr>
        <p:txBody>
          <a:bodyPr wrap="none" rtlCol="0">
            <a:spAutoFit/>
          </a:bodyPr>
          <a:lstStyle/>
          <a:p>
            <a:r>
              <a:rPr lang="en-US" b="1" dirty="0" smtClean="0"/>
              <a:t>U. </a:t>
            </a:r>
            <a:r>
              <a:rPr lang="en-US" b="1" dirty="0" err="1" smtClean="0"/>
              <a:t>Subscapular</a:t>
            </a:r>
            <a:endParaRPr lang="en-US" b="1" dirty="0"/>
          </a:p>
        </p:txBody>
      </p:sp>
      <p:sp>
        <p:nvSpPr>
          <p:cNvPr id="64" name="TextBox 63"/>
          <p:cNvSpPr txBox="1"/>
          <p:nvPr/>
        </p:nvSpPr>
        <p:spPr>
          <a:xfrm>
            <a:off x="685800" y="6248400"/>
            <a:ext cx="1838965" cy="369332"/>
          </a:xfrm>
          <a:prstGeom prst="rect">
            <a:avLst/>
          </a:prstGeom>
          <a:noFill/>
        </p:spPr>
        <p:txBody>
          <a:bodyPr wrap="none" rtlCol="0">
            <a:spAutoFit/>
          </a:bodyPr>
          <a:lstStyle/>
          <a:p>
            <a:r>
              <a:rPr lang="en-US" b="1" dirty="0" smtClean="0"/>
              <a:t>L. </a:t>
            </a:r>
            <a:r>
              <a:rPr lang="en-US" b="1" dirty="0" err="1" smtClean="0"/>
              <a:t>Subscapular</a:t>
            </a:r>
            <a:endParaRPr lang="en-US" b="1" dirty="0"/>
          </a:p>
        </p:txBody>
      </p:sp>
      <p:cxnSp>
        <p:nvCxnSpPr>
          <p:cNvPr id="66" name="Straight Arrow Connector 65"/>
          <p:cNvCxnSpPr/>
          <p:nvPr/>
        </p:nvCxnSpPr>
        <p:spPr>
          <a:xfrm rot="16200000" flipH="1">
            <a:off x="6743700" y="876300"/>
            <a:ext cx="4572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8" name="Straight Arrow Connector 67"/>
          <p:cNvCxnSpPr/>
          <p:nvPr/>
        </p:nvCxnSpPr>
        <p:spPr>
          <a:xfrm>
            <a:off x="5638800" y="1219200"/>
            <a:ext cx="6858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0" name="Straight Arrow Connector 69"/>
          <p:cNvCxnSpPr/>
          <p:nvPr/>
        </p:nvCxnSpPr>
        <p:spPr>
          <a:xfrm rot="16200000" flipH="1">
            <a:off x="3810000" y="2362200"/>
            <a:ext cx="3048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4" name="Straight Arrow Connector 73"/>
          <p:cNvCxnSpPr/>
          <p:nvPr/>
        </p:nvCxnSpPr>
        <p:spPr>
          <a:xfrm rot="16200000" flipV="1">
            <a:off x="5334000" y="5867400"/>
            <a:ext cx="4572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6" name="Straight Arrow Connector 75"/>
          <p:cNvCxnSpPr>
            <a:endCxn id="38" idx="4"/>
          </p:cNvCxnSpPr>
          <p:nvPr/>
        </p:nvCxnSpPr>
        <p:spPr>
          <a:xfrm rot="5400000" flipH="1" flipV="1">
            <a:off x="4778187" y="6068857"/>
            <a:ext cx="354357" cy="473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8" name="Straight Arrow Connector 77"/>
          <p:cNvCxnSpPr>
            <a:stCxn id="61" idx="0"/>
          </p:cNvCxnSpPr>
          <p:nvPr/>
        </p:nvCxnSpPr>
        <p:spPr>
          <a:xfrm rot="5400000" flipH="1" flipV="1">
            <a:off x="4057401" y="5962401"/>
            <a:ext cx="381000" cy="3433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5" name="Straight Connector 84"/>
          <p:cNvCxnSpPr/>
          <p:nvPr/>
        </p:nvCxnSpPr>
        <p:spPr>
          <a:xfrm rot="16200000" flipH="1">
            <a:off x="4229100" y="3390900"/>
            <a:ext cx="6858000" cy="76200"/>
          </a:xfrm>
          <a:prstGeom prst="line">
            <a:avLst/>
          </a:prstGeom>
        </p:spPr>
        <p:style>
          <a:lnRef idx="2">
            <a:schemeClr val="dk1"/>
          </a:lnRef>
          <a:fillRef idx="0">
            <a:schemeClr val="dk1"/>
          </a:fillRef>
          <a:effectRef idx="1">
            <a:schemeClr val="dk1"/>
          </a:effectRef>
          <a:fontRef idx="minor">
            <a:schemeClr val="tx1"/>
          </a:fontRef>
        </p:style>
      </p:cxnSp>
      <p:cxnSp>
        <p:nvCxnSpPr>
          <p:cNvPr id="87" name="Straight Connector 86"/>
          <p:cNvCxnSpPr/>
          <p:nvPr/>
        </p:nvCxnSpPr>
        <p:spPr>
          <a:xfrm rot="16200000" flipH="1">
            <a:off x="3124200" y="3200400"/>
            <a:ext cx="6858000" cy="457200"/>
          </a:xfrm>
          <a:prstGeom prst="line">
            <a:avLst/>
          </a:prstGeom>
        </p:spPr>
        <p:style>
          <a:lnRef idx="2">
            <a:schemeClr val="dk1"/>
          </a:lnRef>
          <a:fillRef idx="0">
            <a:schemeClr val="dk1"/>
          </a:fillRef>
          <a:effectRef idx="1">
            <a:schemeClr val="dk1"/>
          </a:effectRef>
          <a:fontRef idx="minor">
            <a:schemeClr val="tx1"/>
          </a:fontRef>
        </p:style>
      </p:cxnSp>
      <p:cxnSp>
        <p:nvCxnSpPr>
          <p:cNvPr id="90" name="Straight Connector 89"/>
          <p:cNvCxnSpPr/>
          <p:nvPr/>
        </p:nvCxnSpPr>
        <p:spPr>
          <a:xfrm rot="16200000" flipH="1">
            <a:off x="1866900" y="3009900"/>
            <a:ext cx="6858000" cy="838200"/>
          </a:xfrm>
          <a:prstGeom prst="line">
            <a:avLst/>
          </a:prstGeom>
        </p:spPr>
        <p:style>
          <a:lnRef idx="2">
            <a:schemeClr val="dk1"/>
          </a:lnRef>
          <a:fillRef idx="0">
            <a:schemeClr val="dk1"/>
          </a:fillRef>
          <a:effectRef idx="1">
            <a:schemeClr val="dk1"/>
          </a:effectRef>
          <a:fontRef idx="minor">
            <a:schemeClr val="tx1"/>
          </a:fontRef>
        </p:style>
      </p:cxnSp>
      <p:cxnSp>
        <p:nvCxnSpPr>
          <p:cNvPr id="93" name="Straight Connector 92"/>
          <p:cNvCxnSpPr/>
          <p:nvPr/>
        </p:nvCxnSpPr>
        <p:spPr>
          <a:xfrm rot="16200000" flipH="1">
            <a:off x="228600" y="2590800"/>
            <a:ext cx="6858000" cy="1676400"/>
          </a:xfrm>
          <a:prstGeom prst="line">
            <a:avLst/>
          </a:prstGeom>
        </p:spPr>
        <p:style>
          <a:lnRef idx="2">
            <a:schemeClr val="dk1"/>
          </a:lnRef>
          <a:fillRef idx="0">
            <a:schemeClr val="dk1"/>
          </a:fillRef>
          <a:effectRef idx="1">
            <a:schemeClr val="dk1"/>
          </a:effectRef>
          <a:fontRef idx="minor">
            <a:schemeClr val="tx1"/>
          </a:fontRef>
        </p:style>
      </p:cxnSp>
      <p:sp>
        <p:nvSpPr>
          <p:cNvPr id="95" name="TextBox 94"/>
          <p:cNvSpPr txBox="1"/>
          <p:nvPr/>
        </p:nvSpPr>
        <p:spPr>
          <a:xfrm>
            <a:off x="2819400" y="0"/>
            <a:ext cx="2159566" cy="369332"/>
          </a:xfrm>
          <a:prstGeom prst="rect">
            <a:avLst/>
          </a:prstGeom>
          <a:noFill/>
        </p:spPr>
        <p:txBody>
          <a:bodyPr wrap="none" rtlCol="0">
            <a:spAutoFit/>
          </a:bodyPr>
          <a:lstStyle/>
          <a:p>
            <a:r>
              <a:rPr lang="en-US" b="1" dirty="0" smtClean="0"/>
              <a:t>CORD &amp; BRANCH</a:t>
            </a:r>
            <a:endParaRPr lang="en-US" b="1" dirty="0"/>
          </a:p>
        </p:txBody>
      </p:sp>
      <p:sp>
        <p:nvSpPr>
          <p:cNvPr id="96" name="TextBox 95"/>
          <p:cNvSpPr txBox="1"/>
          <p:nvPr/>
        </p:nvSpPr>
        <p:spPr>
          <a:xfrm>
            <a:off x="4953000" y="0"/>
            <a:ext cx="1197764" cy="369332"/>
          </a:xfrm>
          <a:prstGeom prst="rect">
            <a:avLst/>
          </a:prstGeom>
          <a:noFill/>
        </p:spPr>
        <p:txBody>
          <a:bodyPr wrap="none" rtlCol="0">
            <a:spAutoFit/>
          </a:bodyPr>
          <a:lstStyle/>
          <a:p>
            <a:r>
              <a:rPr lang="en-US" b="1" dirty="0" smtClean="0"/>
              <a:t>DIVISION</a:t>
            </a:r>
            <a:endParaRPr lang="en-US" b="1" dirty="0"/>
          </a:p>
        </p:txBody>
      </p:sp>
      <p:sp>
        <p:nvSpPr>
          <p:cNvPr id="97" name="TextBox 96"/>
          <p:cNvSpPr txBox="1"/>
          <p:nvPr/>
        </p:nvSpPr>
        <p:spPr>
          <a:xfrm>
            <a:off x="6629400" y="0"/>
            <a:ext cx="992579" cy="369332"/>
          </a:xfrm>
          <a:prstGeom prst="rect">
            <a:avLst/>
          </a:prstGeom>
          <a:noFill/>
        </p:spPr>
        <p:txBody>
          <a:bodyPr wrap="none" rtlCol="0">
            <a:spAutoFit/>
          </a:bodyPr>
          <a:lstStyle/>
          <a:p>
            <a:r>
              <a:rPr lang="en-US" b="1" dirty="0" smtClean="0"/>
              <a:t>TRUNK</a:t>
            </a:r>
            <a:endParaRPr lang="en-US" b="1" dirty="0"/>
          </a:p>
        </p:txBody>
      </p:sp>
      <p:sp>
        <p:nvSpPr>
          <p:cNvPr id="98" name="TextBox 97"/>
          <p:cNvSpPr txBox="1"/>
          <p:nvPr/>
        </p:nvSpPr>
        <p:spPr>
          <a:xfrm>
            <a:off x="7772400" y="0"/>
            <a:ext cx="851515" cy="369332"/>
          </a:xfrm>
          <a:prstGeom prst="rect">
            <a:avLst/>
          </a:prstGeom>
          <a:noFill/>
        </p:spPr>
        <p:txBody>
          <a:bodyPr wrap="none" rtlCol="0">
            <a:spAutoFit/>
          </a:bodyPr>
          <a:lstStyle/>
          <a:p>
            <a:r>
              <a:rPr lang="en-US" b="1" dirty="0" smtClean="0"/>
              <a:t>ROOT</a:t>
            </a:r>
            <a:endParaRPr lang="en-US" b="1" dirty="0"/>
          </a:p>
        </p:txBody>
      </p:sp>
      <p:sp>
        <p:nvSpPr>
          <p:cNvPr id="77" name="TextBox 76"/>
          <p:cNvSpPr txBox="1"/>
          <p:nvPr/>
        </p:nvSpPr>
        <p:spPr>
          <a:xfrm>
            <a:off x="6400800" y="2438400"/>
            <a:ext cx="1608133" cy="369332"/>
          </a:xfrm>
          <a:prstGeom prst="rect">
            <a:avLst/>
          </a:prstGeom>
          <a:noFill/>
        </p:spPr>
        <p:txBody>
          <a:bodyPr wrap="none" rtlCol="0">
            <a:spAutoFit/>
          </a:bodyPr>
          <a:lstStyle/>
          <a:p>
            <a:r>
              <a:rPr lang="en-US" b="1" dirty="0" err="1" smtClean="0"/>
              <a:t>N.subclavius</a:t>
            </a:r>
            <a:endParaRPr lang="en-US" b="1" dirty="0"/>
          </a:p>
        </p:txBody>
      </p:sp>
      <p:sp>
        <p:nvSpPr>
          <p:cNvPr id="79" name="Date Placeholder 78"/>
          <p:cNvSpPr>
            <a:spLocks noGrp="1"/>
          </p:cNvSpPr>
          <p:nvPr>
            <p:ph type="dt" sz="half" idx="10"/>
          </p:nvPr>
        </p:nvSpPr>
        <p:spPr/>
        <p:txBody>
          <a:bodyPr/>
          <a:lstStyle/>
          <a:p>
            <a:pPr>
              <a:defRPr/>
            </a:pPr>
            <a:fld id="{FFBFAF63-1953-4C72-8DE8-FF43BB7F5BD3}" type="datetime1">
              <a:rPr lang="en-US" smtClean="0"/>
              <a:pPr>
                <a:defRPr/>
              </a:pPr>
              <a:t>11-Sep-18</a:t>
            </a:fld>
            <a:endParaRPr lang="en-US"/>
          </a:p>
        </p:txBody>
      </p:sp>
      <p:sp>
        <p:nvSpPr>
          <p:cNvPr id="81" name="Slide Number Placeholder 80"/>
          <p:cNvSpPr>
            <a:spLocks noGrp="1"/>
          </p:cNvSpPr>
          <p:nvPr>
            <p:ph type="sldNum" sz="quarter" idx="12"/>
          </p:nvPr>
        </p:nvSpPr>
        <p:spPr/>
        <p:txBody>
          <a:bodyPr/>
          <a:lstStyle/>
          <a:p>
            <a:pPr>
              <a:defRPr/>
            </a:pPr>
            <a:fld id="{D099570C-B036-418A-83DC-6B77C2692675}" type="slidenum">
              <a:rPr lang="en-US" smtClean="0"/>
              <a:pPr>
                <a:defRPr/>
              </a:pPr>
              <a:t>16</a:t>
            </a:fld>
            <a:endParaRPr lang="en-US"/>
          </a:p>
        </p:txBody>
      </p:sp>
      <p:sp>
        <p:nvSpPr>
          <p:cNvPr id="82" name="Footer Placeholder 81"/>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1+#ppt_w/2"/>
                                          </p:val>
                                        </p:tav>
                                        <p:tav tm="100000">
                                          <p:val>
                                            <p:strVal val="#ppt_x"/>
                                          </p:val>
                                        </p:tav>
                                      </p:tavLst>
                                    </p:anim>
                                    <p:anim calcmode="lin" valueType="num">
                                      <p:cBhvr additive="base">
                                        <p:cTn id="6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1" nodeType="click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1+#ppt_w/2"/>
                                          </p:val>
                                        </p:tav>
                                        <p:tav tm="100000">
                                          <p:val>
                                            <p:strVal val="#ppt_x"/>
                                          </p:val>
                                        </p:tav>
                                      </p:tavLst>
                                    </p:anim>
                                    <p:anim calcmode="lin" valueType="num">
                                      <p:cBhvr additive="base">
                                        <p:cTn id="7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1+#ppt_w/2"/>
                                          </p:val>
                                        </p:tav>
                                        <p:tav tm="100000">
                                          <p:val>
                                            <p:strVal val="#ppt_x"/>
                                          </p:val>
                                        </p:tav>
                                      </p:tavLst>
                                    </p:anim>
                                    <p:anim calcmode="lin" valueType="num">
                                      <p:cBhvr additive="base">
                                        <p:cTn id="80"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6"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1+#ppt_w/2"/>
                                          </p:val>
                                        </p:tav>
                                        <p:tav tm="100000">
                                          <p:val>
                                            <p:strVal val="#ppt_x"/>
                                          </p:val>
                                        </p:tav>
                                      </p:tavLst>
                                    </p:anim>
                                    <p:anim calcmode="lin" valueType="num">
                                      <p:cBhvr additive="base">
                                        <p:cTn id="8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additive="base">
                                        <p:cTn id="91" dur="500" fill="hold"/>
                                        <p:tgtEl>
                                          <p:spTgt spid="6"/>
                                        </p:tgtEl>
                                        <p:attrNameLst>
                                          <p:attrName>ppt_x</p:attrName>
                                        </p:attrNameLst>
                                      </p:cBhvr>
                                      <p:tavLst>
                                        <p:tav tm="0">
                                          <p:val>
                                            <p:strVal val="1+#ppt_w/2"/>
                                          </p:val>
                                        </p:tav>
                                        <p:tav tm="100000">
                                          <p:val>
                                            <p:strVal val="#ppt_x"/>
                                          </p:val>
                                        </p:tav>
                                      </p:tavLst>
                                    </p:anim>
                                    <p:anim calcmode="lin" valueType="num">
                                      <p:cBhvr additive="base">
                                        <p:cTn id="9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7" presetClass="entr" presetSubtype="2"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500" fill="hold"/>
                                        <p:tgtEl>
                                          <p:spTgt spid="22"/>
                                        </p:tgtEl>
                                        <p:attrNameLst>
                                          <p:attrName>ppt_x</p:attrName>
                                        </p:attrNameLst>
                                      </p:cBhvr>
                                      <p:tavLst>
                                        <p:tav tm="0">
                                          <p:val>
                                            <p:strVal val="#ppt_x+#ppt_w/2"/>
                                          </p:val>
                                        </p:tav>
                                        <p:tav tm="100000">
                                          <p:val>
                                            <p:strVal val="#ppt_x"/>
                                          </p:val>
                                        </p:tav>
                                      </p:tavLst>
                                    </p:anim>
                                    <p:anim calcmode="lin" valueType="num">
                                      <p:cBhvr>
                                        <p:cTn id="98" dur="500" fill="hold"/>
                                        <p:tgtEl>
                                          <p:spTgt spid="22"/>
                                        </p:tgtEl>
                                        <p:attrNameLst>
                                          <p:attrName>ppt_y</p:attrName>
                                        </p:attrNameLst>
                                      </p:cBhvr>
                                      <p:tavLst>
                                        <p:tav tm="0">
                                          <p:val>
                                            <p:strVal val="#ppt_y"/>
                                          </p:val>
                                        </p:tav>
                                        <p:tav tm="100000">
                                          <p:val>
                                            <p:strVal val="#ppt_y"/>
                                          </p:val>
                                        </p:tav>
                                      </p:tavLst>
                                    </p:anim>
                                    <p:anim calcmode="lin" valueType="num">
                                      <p:cBhvr>
                                        <p:cTn id="99" dur="500" fill="hold"/>
                                        <p:tgtEl>
                                          <p:spTgt spid="22"/>
                                        </p:tgtEl>
                                        <p:attrNameLst>
                                          <p:attrName>ppt_w</p:attrName>
                                        </p:attrNameLst>
                                      </p:cBhvr>
                                      <p:tavLst>
                                        <p:tav tm="0">
                                          <p:val>
                                            <p:fltVal val="0"/>
                                          </p:val>
                                        </p:tav>
                                        <p:tav tm="100000">
                                          <p:val>
                                            <p:strVal val="#ppt_w"/>
                                          </p:val>
                                        </p:tav>
                                      </p:tavLst>
                                    </p:anim>
                                    <p:anim calcmode="lin" valueType="num">
                                      <p:cBhvr>
                                        <p:cTn id="100"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17" presetClass="entr" presetSubtype="2" fill="hold" grpId="0" nodeType="clickEffect">
                                  <p:stCondLst>
                                    <p:cond delay="0"/>
                                  </p:stCondLst>
                                  <p:childTnLst>
                                    <p:set>
                                      <p:cBhvr>
                                        <p:cTn id="104" dur="1" fill="hold">
                                          <p:stCondLst>
                                            <p:cond delay="0"/>
                                          </p:stCondLst>
                                        </p:cTn>
                                        <p:tgtEl>
                                          <p:spTgt spid="5"/>
                                        </p:tgtEl>
                                        <p:attrNameLst>
                                          <p:attrName>style.visibility</p:attrName>
                                        </p:attrNameLst>
                                      </p:cBhvr>
                                      <p:to>
                                        <p:strVal val="visible"/>
                                      </p:to>
                                    </p:set>
                                    <p:anim calcmode="lin" valueType="num">
                                      <p:cBhvr>
                                        <p:cTn id="105" dur="500" fill="hold"/>
                                        <p:tgtEl>
                                          <p:spTgt spid="5"/>
                                        </p:tgtEl>
                                        <p:attrNameLst>
                                          <p:attrName>ppt_x</p:attrName>
                                        </p:attrNameLst>
                                      </p:cBhvr>
                                      <p:tavLst>
                                        <p:tav tm="0">
                                          <p:val>
                                            <p:strVal val="#ppt_x+#ppt_w/2"/>
                                          </p:val>
                                        </p:tav>
                                        <p:tav tm="100000">
                                          <p:val>
                                            <p:strVal val="#ppt_x"/>
                                          </p:val>
                                        </p:tav>
                                      </p:tavLst>
                                    </p:anim>
                                    <p:anim calcmode="lin" valueType="num">
                                      <p:cBhvr>
                                        <p:cTn id="106" dur="500" fill="hold"/>
                                        <p:tgtEl>
                                          <p:spTgt spid="5"/>
                                        </p:tgtEl>
                                        <p:attrNameLst>
                                          <p:attrName>ppt_y</p:attrName>
                                        </p:attrNameLst>
                                      </p:cBhvr>
                                      <p:tavLst>
                                        <p:tav tm="0">
                                          <p:val>
                                            <p:strVal val="#ppt_y"/>
                                          </p:val>
                                        </p:tav>
                                        <p:tav tm="100000">
                                          <p:val>
                                            <p:strVal val="#ppt_y"/>
                                          </p:val>
                                        </p:tav>
                                      </p:tavLst>
                                    </p:anim>
                                    <p:anim calcmode="lin" valueType="num">
                                      <p:cBhvr>
                                        <p:cTn id="107" dur="500" fill="hold"/>
                                        <p:tgtEl>
                                          <p:spTgt spid="5"/>
                                        </p:tgtEl>
                                        <p:attrNameLst>
                                          <p:attrName>ppt_w</p:attrName>
                                        </p:attrNameLst>
                                      </p:cBhvr>
                                      <p:tavLst>
                                        <p:tav tm="0">
                                          <p:val>
                                            <p:fltVal val="0"/>
                                          </p:val>
                                        </p:tav>
                                        <p:tav tm="100000">
                                          <p:val>
                                            <p:strVal val="#ppt_w"/>
                                          </p:val>
                                        </p:tav>
                                      </p:tavLst>
                                    </p:anim>
                                    <p:anim calcmode="lin" valueType="num">
                                      <p:cBhvr>
                                        <p:cTn id="10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17" presetClass="entr" presetSubtype="2" fill="hold" grpId="0" nodeType="clickEffect">
                                  <p:stCondLst>
                                    <p:cond delay="0"/>
                                  </p:stCondLst>
                                  <p:childTnLst>
                                    <p:set>
                                      <p:cBhvr>
                                        <p:cTn id="112" dur="1" fill="hold">
                                          <p:stCondLst>
                                            <p:cond delay="0"/>
                                          </p:stCondLst>
                                        </p:cTn>
                                        <p:tgtEl>
                                          <p:spTgt spid="32"/>
                                        </p:tgtEl>
                                        <p:attrNameLst>
                                          <p:attrName>style.visibility</p:attrName>
                                        </p:attrNameLst>
                                      </p:cBhvr>
                                      <p:to>
                                        <p:strVal val="visible"/>
                                      </p:to>
                                    </p:set>
                                    <p:anim calcmode="lin" valueType="num">
                                      <p:cBhvr>
                                        <p:cTn id="113" dur="500" fill="hold"/>
                                        <p:tgtEl>
                                          <p:spTgt spid="32"/>
                                        </p:tgtEl>
                                        <p:attrNameLst>
                                          <p:attrName>ppt_x</p:attrName>
                                        </p:attrNameLst>
                                      </p:cBhvr>
                                      <p:tavLst>
                                        <p:tav tm="0">
                                          <p:val>
                                            <p:strVal val="#ppt_x+#ppt_w/2"/>
                                          </p:val>
                                        </p:tav>
                                        <p:tav tm="100000">
                                          <p:val>
                                            <p:strVal val="#ppt_x"/>
                                          </p:val>
                                        </p:tav>
                                      </p:tavLst>
                                    </p:anim>
                                    <p:anim calcmode="lin" valueType="num">
                                      <p:cBhvr>
                                        <p:cTn id="114" dur="500" fill="hold"/>
                                        <p:tgtEl>
                                          <p:spTgt spid="32"/>
                                        </p:tgtEl>
                                        <p:attrNameLst>
                                          <p:attrName>ppt_y</p:attrName>
                                        </p:attrNameLst>
                                      </p:cBhvr>
                                      <p:tavLst>
                                        <p:tav tm="0">
                                          <p:val>
                                            <p:strVal val="#ppt_y"/>
                                          </p:val>
                                        </p:tav>
                                        <p:tav tm="100000">
                                          <p:val>
                                            <p:strVal val="#ppt_y"/>
                                          </p:val>
                                        </p:tav>
                                      </p:tavLst>
                                    </p:anim>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17" presetClass="entr" presetSubtype="2" fill="hold" grpId="0" nodeType="clickEffect">
                                  <p:stCondLst>
                                    <p:cond delay="0"/>
                                  </p:stCondLst>
                                  <p:childTnLst>
                                    <p:set>
                                      <p:cBhvr>
                                        <p:cTn id="120" dur="1" fill="hold">
                                          <p:stCondLst>
                                            <p:cond delay="0"/>
                                          </p:stCondLst>
                                        </p:cTn>
                                        <p:tgtEl>
                                          <p:spTgt spid="33"/>
                                        </p:tgtEl>
                                        <p:attrNameLst>
                                          <p:attrName>style.visibility</p:attrName>
                                        </p:attrNameLst>
                                      </p:cBhvr>
                                      <p:to>
                                        <p:strVal val="visible"/>
                                      </p:to>
                                    </p:set>
                                    <p:anim calcmode="lin" valueType="num">
                                      <p:cBhvr>
                                        <p:cTn id="121" dur="500" fill="hold"/>
                                        <p:tgtEl>
                                          <p:spTgt spid="33"/>
                                        </p:tgtEl>
                                        <p:attrNameLst>
                                          <p:attrName>ppt_x</p:attrName>
                                        </p:attrNameLst>
                                      </p:cBhvr>
                                      <p:tavLst>
                                        <p:tav tm="0">
                                          <p:val>
                                            <p:strVal val="#ppt_x+#ppt_w/2"/>
                                          </p:val>
                                        </p:tav>
                                        <p:tav tm="100000">
                                          <p:val>
                                            <p:strVal val="#ppt_x"/>
                                          </p:val>
                                        </p:tav>
                                      </p:tavLst>
                                    </p:anim>
                                    <p:anim calcmode="lin" valueType="num">
                                      <p:cBhvr>
                                        <p:cTn id="122" dur="500" fill="hold"/>
                                        <p:tgtEl>
                                          <p:spTgt spid="33"/>
                                        </p:tgtEl>
                                        <p:attrNameLst>
                                          <p:attrName>ppt_y</p:attrName>
                                        </p:attrNameLst>
                                      </p:cBhvr>
                                      <p:tavLst>
                                        <p:tav tm="0">
                                          <p:val>
                                            <p:strVal val="#ppt_y"/>
                                          </p:val>
                                        </p:tav>
                                        <p:tav tm="100000">
                                          <p:val>
                                            <p:strVal val="#ppt_y"/>
                                          </p:val>
                                        </p:tav>
                                      </p:tavLst>
                                    </p:anim>
                                    <p:anim calcmode="lin" valueType="num">
                                      <p:cBhvr>
                                        <p:cTn id="123" dur="500" fill="hold"/>
                                        <p:tgtEl>
                                          <p:spTgt spid="33"/>
                                        </p:tgtEl>
                                        <p:attrNameLst>
                                          <p:attrName>ppt_w</p:attrName>
                                        </p:attrNameLst>
                                      </p:cBhvr>
                                      <p:tavLst>
                                        <p:tav tm="0">
                                          <p:val>
                                            <p:fltVal val="0"/>
                                          </p:val>
                                        </p:tav>
                                        <p:tav tm="100000">
                                          <p:val>
                                            <p:strVal val="#ppt_w"/>
                                          </p:val>
                                        </p:tav>
                                      </p:tavLst>
                                    </p:anim>
                                    <p:anim calcmode="lin" valueType="num">
                                      <p:cBhvr>
                                        <p:cTn id="124" dur="5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125" fill="hold">
                      <p:stCondLst>
                        <p:cond delay="indefinite"/>
                      </p:stCondLst>
                      <p:childTnLst>
                        <p:par>
                          <p:cTn id="126" fill="hold">
                            <p:stCondLst>
                              <p:cond delay="0"/>
                            </p:stCondLst>
                            <p:childTnLst>
                              <p:par>
                                <p:cTn id="127" presetID="17" presetClass="entr" presetSubtype="2" fill="hold" grpId="0" nodeType="clickEffect">
                                  <p:stCondLst>
                                    <p:cond delay="0"/>
                                  </p:stCondLst>
                                  <p:childTnLst>
                                    <p:set>
                                      <p:cBhvr>
                                        <p:cTn id="128" dur="1" fill="hold">
                                          <p:stCondLst>
                                            <p:cond delay="0"/>
                                          </p:stCondLst>
                                        </p:cTn>
                                        <p:tgtEl>
                                          <p:spTgt spid="31"/>
                                        </p:tgtEl>
                                        <p:attrNameLst>
                                          <p:attrName>style.visibility</p:attrName>
                                        </p:attrNameLst>
                                      </p:cBhvr>
                                      <p:to>
                                        <p:strVal val="visible"/>
                                      </p:to>
                                    </p:set>
                                    <p:anim calcmode="lin" valueType="num">
                                      <p:cBhvr>
                                        <p:cTn id="129" dur="500" fill="hold"/>
                                        <p:tgtEl>
                                          <p:spTgt spid="31"/>
                                        </p:tgtEl>
                                        <p:attrNameLst>
                                          <p:attrName>ppt_x</p:attrName>
                                        </p:attrNameLst>
                                      </p:cBhvr>
                                      <p:tavLst>
                                        <p:tav tm="0">
                                          <p:val>
                                            <p:strVal val="#ppt_x+#ppt_w/2"/>
                                          </p:val>
                                        </p:tav>
                                        <p:tav tm="100000">
                                          <p:val>
                                            <p:strVal val="#ppt_x"/>
                                          </p:val>
                                        </p:tav>
                                      </p:tavLst>
                                    </p:anim>
                                    <p:anim calcmode="lin" valueType="num">
                                      <p:cBhvr>
                                        <p:cTn id="130" dur="500" fill="hold"/>
                                        <p:tgtEl>
                                          <p:spTgt spid="31"/>
                                        </p:tgtEl>
                                        <p:attrNameLst>
                                          <p:attrName>ppt_y</p:attrName>
                                        </p:attrNameLst>
                                      </p:cBhvr>
                                      <p:tavLst>
                                        <p:tav tm="0">
                                          <p:val>
                                            <p:strVal val="#ppt_y"/>
                                          </p:val>
                                        </p:tav>
                                        <p:tav tm="100000">
                                          <p:val>
                                            <p:strVal val="#ppt_y"/>
                                          </p:val>
                                        </p:tav>
                                      </p:tavLst>
                                    </p:anim>
                                    <p:anim calcmode="lin" valueType="num">
                                      <p:cBhvr>
                                        <p:cTn id="131" dur="500" fill="hold"/>
                                        <p:tgtEl>
                                          <p:spTgt spid="31"/>
                                        </p:tgtEl>
                                        <p:attrNameLst>
                                          <p:attrName>ppt_w</p:attrName>
                                        </p:attrNameLst>
                                      </p:cBhvr>
                                      <p:tavLst>
                                        <p:tav tm="0">
                                          <p:val>
                                            <p:fltVal val="0"/>
                                          </p:val>
                                        </p:tav>
                                        <p:tav tm="100000">
                                          <p:val>
                                            <p:strVal val="#ppt_w"/>
                                          </p:val>
                                        </p:tav>
                                      </p:tavLst>
                                    </p:anim>
                                    <p:anim calcmode="lin" valueType="num">
                                      <p:cBhvr>
                                        <p:cTn id="132"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133" fill="hold">
                      <p:stCondLst>
                        <p:cond delay="indefinite"/>
                      </p:stCondLst>
                      <p:childTnLst>
                        <p:par>
                          <p:cTn id="134" fill="hold">
                            <p:stCondLst>
                              <p:cond delay="0"/>
                            </p:stCondLst>
                            <p:childTnLst>
                              <p:par>
                                <p:cTn id="135" presetID="17" presetClass="entr" presetSubtype="2" fill="hold" grpId="0" nodeType="click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500" fill="hold"/>
                                        <p:tgtEl>
                                          <p:spTgt spid="40"/>
                                        </p:tgtEl>
                                        <p:attrNameLst>
                                          <p:attrName>ppt_x</p:attrName>
                                        </p:attrNameLst>
                                      </p:cBhvr>
                                      <p:tavLst>
                                        <p:tav tm="0">
                                          <p:val>
                                            <p:strVal val="#ppt_x+#ppt_w/2"/>
                                          </p:val>
                                        </p:tav>
                                        <p:tav tm="100000">
                                          <p:val>
                                            <p:strVal val="#ppt_x"/>
                                          </p:val>
                                        </p:tav>
                                      </p:tavLst>
                                    </p:anim>
                                    <p:anim calcmode="lin" valueType="num">
                                      <p:cBhvr>
                                        <p:cTn id="138" dur="500" fill="hold"/>
                                        <p:tgtEl>
                                          <p:spTgt spid="40"/>
                                        </p:tgtEl>
                                        <p:attrNameLst>
                                          <p:attrName>ppt_y</p:attrName>
                                        </p:attrNameLst>
                                      </p:cBhvr>
                                      <p:tavLst>
                                        <p:tav tm="0">
                                          <p:val>
                                            <p:strVal val="#ppt_y"/>
                                          </p:val>
                                        </p:tav>
                                        <p:tav tm="100000">
                                          <p:val>
                                            <p:strVal val="#ppt_y"/>
                                          </p:val>
                                        </p:tav>
                                      </p:tavLst>
                                    </p:anim>
                                    <p:anim calcmode="lin" valueType="num">
                                      <p:cBhvr>
                                        <p:cTn id="139" dur="500" fill="hold"/>
                                        <p:tgtEl>
                                          <p:spTgt spid="40"/>
                                        </p:tgtEl>
                                        <p:attrNameLst>
                                          <p:attrName>ppt_w</p:attrName>
                                        </p:attrNameLst>
                                      </p:cBhvr>
                                      <p:tavLst>
                                        <p:tav tm="0">
                                          <p:val>
                                            <p:fltVal val="0"/>
                                          </p:val>
                                        </p:tav>
                                        <p:tav tm="100000">
                                          <p:val>
                                            <p:strVal val="#ppt_w"/>
                                          </p:val>
                                        </p:tav>
                                      </p:tavLst>
                                    </p:anim>
                                    <p:anim calcmode="lin" valueType="num">
                                      <p:cBhvr>
                                        <p:cTn id="140" dur="500" fill="hold"/>
                                        <p:tgtEl>
                                          <p:spTgt spid="40"/>
                                        </p:tgtEl>
                                        <p:attrNameLst>
                                          <p:attrName>ppt_h</p:attrName>
                                        </p:attrNameLst>
                                      </p:cBhvr>
                                      <p:tavLst>
                                        <p:tav tm="0">
                                          <p:val>
                                            <p:strVal val="#ppt_h"/>
                                          </p:val>
                                        </p:tav>
                                        <p:tav tm="100000">
                                          <p:val>
                                            <p:strVal val="#ppt_h"/>
                                          </p:val>
                                        </p:tav>
                                      </p:tavLst>
                                    </p:anim>
                                  </p:childTnLst>
                                </p:cTn>
                              </p:par>
                            </p:childTnLst>
                          </p:cTn>
                        </p:par>
                      </p:childTnLst>
                    </p:cTn>
                  </p:par>
                  <p:par>
                    <p:cTn id="141" fill="hold">
                      <p:stCondLst>
                        <p:cond delay="indefinite"/>
                      </p:stCondLst>
                      <p:childTnLst>
                        <p:par>
                          <p:cTn id="142" fill="hold">
                            <p:stCondLst>
                              <p:cond delay="0"/>
                            </p:stCondLst>
                            <p:childTnLst>
                              <p:par>
                                <p:cTn id="143" presetID="17" presetClass="entr" presetSubtype="10" fill="hold" grpId="0" nodeType="clickEffect">
                                  <p:stCondLst>
                                    <p:cond delay="0"/>
                                  </p:stCondLst>
                                  <p:childTnLst>
                                    <p:set>
                                      <p:cBhvr>
                                        <p:cTn id="144" dur="1" fill="hold">
                                          <p:stCondLst>
                                            <p:cond delay="0"/>
                                          </p:stCondLst>
                                        </p:cTn>
                                        <p:tgtEl>
                                          <p:spTgt spid="54"/>
                                        </p:tgtEl>
                                        <p:attrNameLst>
                                          <p:attrName>style.visibility</p:attrName>
                                        </p:attrNameLst>
                                      </p:cBhvr>
                                      <p:to>
                                        <p:strVal val="visible"/>
                                      </p:to>
                                    </p:set>
                                    <p:anim calcmode="lin" valueType="num">
                                      <p:cBhvr>
                                        <p:cTn id="145" dur="500" fill="hold"/>
                                        <p:tgtEl>
                                          <p:spTgt spid="54"/>
                                        </p:tgtEl>
                                        <p:attrNameLst>
                                          <p:attrName>ppt_w</p:attrName>
                                        </p:attrNameLst>
                                      </p:cBhvr>
                                      <p:tavLst>
                                        <p:tav tm="0">
                                          <p:val>
                                            <p:fltVal val="0"/>
                                          </p:val>
                                        </p:tav>
                                        <p:tav tm="100000">
                                          <p:val>
                                            <p:strVal val="#ppt_w"/>
                                          </p:val>
                                        </p:tav>
                                      </p:tavLst>
                                    </p:anim>
                                    <p:anim calcmode="lin" valueType="num">
                                      <p:cBhvr>
                                        <p:cTn id="146" dur="500" fill="hold"/>
                                        <p:tgtEl>
                                          <p:spTgt spid="54"/>
                                        </p:tgtEl>
                                        <p:attrNameLst>
                                          <p:attrName>ppt_h</p:attrName>
                                        </p:attrNameLst>
                                      </p:cBhvr>
                                      <p:tavLst>
                                        <p:tav tm="0">
                                          <p:val>
                                            <p:strVal val="#ppt_h"/>
                                          </p:val>
                                        </p:tav>
                                        <p:tav tm="100000">
                                          <p:val>
                                            <p:strVal val="#ppt_h"/>
                                          </p:val>
                                        </p:tav>
                                      </p:tavLst>
                                    </p:anim>
                                  </p:childTnLst>
                                </p:cTn>
                              </p:par>
                              <p:par>
                                <p:cTn id="147" presetID="17" presetClass="entr" presetSubtype="10" fill="hold" nodeType="withEffect">
                                  <p:stCondLst>
                                    <p:cond delay="0"/>
                                  </p:stCondLst>
                                  <p:childTnLst>
                                    <p:set>
                                      <p:cBhvr>
                                        <p:cTn id="148" dur="1" fill="hold">
                                          <p:stCondLst>
                                            <p:cond delay="0"/>
                                          </p:stCondLst>
                                        </p:cTn>
                                        <p:tgtEl>
                                          <p:spTgt spid="66"/>
                                        </p:tgtEl>
                                        <p:attrNameLst>
                                          <p:attrName>style.visibility</p:attrName>
                                        </p:attrNameLst>
                                      </p:cBhvr>
                                      <p:to>
                                        <p:strVal val="visible"/>
                                      </p:to>
                                    </p:set>
                                    <p:anim calcmode="lin" valueType="num">
                                      <p:cBhvr>
                                        <p:cTn id="149" dur="500" fill="hold"/>
                                        <p:tgtEl>
                                          <p:spTgt spid="66"/>
                                        </p:tgtEl>
                                        <p:attrNameLst>
                                          <p:attrName>ppt_w</p:attrName>
                                        </p:attrNameLst>
                                      </p:cBhvr>
                                      <p:tavLst>
                                        <p:tav tm="0">
                                          <p:val>
                                            <p:fltVal val="0"/>
                                          </p:val>
                                        </p:tav>
                                        <p:tav tm="100000">
                                          <p:val>
                                            <p:strVal val="#ppt_w"/>
                                          </p:val>
                                        </p:tav>
                                      </p:tavLst>
                                    </p:anim>
                                    <p:anim calcmode="lin" valueType="num">
                                      <p:cBhvr>
                                        <p:cTn id="150" dur="500" fill="hold"/>
                                        <p:tgtEl>
                                          <p:spTgt spid="66"/>
                                        </p:tgtEl>
                                        <p:attrNameLst>
                                          <p:attrName>ppt_h</p:attrName>
                                        </p:attrNameLst>
                                      </p:cBhvr>
                                      <p:tavLst>
                                        <p:tav tm="0">
                                          <p:val>
                                            <p:strVal val="#ppt_h"/>
                                          </p:val>
                                        </p:tav>
                                        <p:tav tm="100000">
                                          <p:val>
                                            <p:strVal val="#ppt_h"/>
                                          </p:val>
                                        </p:tav>
                                      </p:tavLst>
                                    </p:anim>
                                  </p:childTnLst>
                                </p:cTn>
                              </p:par>
                              <p:par>
                                <p:cTn id="151" presetID="17" presetClass="entr" presetSubtype="10" fill="hold" grpId="0" nodeType="withEffect">
                                  <p:stCondLst>
                                    <p:cond delay="0"/>
                                  </p:stCondLst>
                                  <p:childTnLst>
                                    <p:set>
                                      <p:cBhvr>
                                        <p:cTn id="152" dur="1" fill="hold">
                                          <p:stCondLst>
                                            <p:cond delay="0"/>
                                          </p:stCondLst>
                                        </p:cTn>
                                        <p:tgtEl>
                                          <p:spTgt spid="57"/>
                                        </p:tgtEl>
                                        <p:attrNameLst>
                                          <p:attrName>style.visibility</p:attrName>
                                        </p:attrNameLst>
                                      </p:cBhvr>
                                      <p:to>
                                        <p:strVal val="visible"/>
                                      </p:to>
                                    </p:set>
                                    <p:anim calcmode="lin" valueType="num">
                                      <p:cBhvr>
                                        <p:cTn id="153" dur="500" fill="hold"/>
                                        <p:tgtEl>
                                          <p:spTgt spid="57"/>
                                        </p:tgtEl>
                                        <p:attrNameLst>
                                          <p:attrName>ppt_w</p:attrName>
                                        </p:attrNameLst>
                                      </p:cBhvr>
                                      <p:tavLst>
                                        <p:tav tm="0">
                                          <p:val>
                                            <p:fltVal val="0"/>
                                          </p:val>
                                        </p:tav>
                                        <p:tav tm="100000">
                                          <p:val>
                                            <p:strVal val="#ppt_w"/>
                                          </p:val>
                                        </p:tav>
                                      </p:tavLst>
                                    </p:anim>
                                    <p:anim calcmode="lin" valueType="num">
                                      <p:cBhvr>
                                        <p:cTn id="154" dur="500" fill="hold"/>
                                        <p:tgtEl>
                                          <p:spTgt spid="57"/>
                                        </p:tgtEl>
                                        <p:attrNameLst>
                                          <p:attrName>ppt_h</p:attrName>
                                        </p:attrNameLst>
                                      </p:cBhvr>
                                      <p:tavLst>
                                        <p:tav tm="0">
                                          <p:val>
                                            <p:strVal val="#ppt_h"/>
                                          </p:val>
                                        </p:tav>
                                        <p:tav tm="100000">
                                          <p:val>
                                            <p:strVal val="#ppt_h"/>
                                          </p:val>
                                        </p:tav>
                                      </p:tavLst>
                                    </p:anim>
                                  </p:childTnLst>
                                </p:cTn>
                              </p:par>
                            </p:childTnLst>
                          </p:cTn>
                        </p:par>
                      </p:childTnLst>
                    </p:cTn>
                  </p:par>
                  <p:par>
                    <p:cTn id="155" fill="hold">
                      <p:stCondLst>
                        <p:cond delay="indefinite"/>
                      </p:stCondLst>
                      <p:childTnLst>
                        <p:par>
                          <p:cTn id="156" fill="hold">
                            <p:stCondLst>
                              <p:cond delay="0"/>
                            </p:stCondLst>
                            <p:childTnLst>
                              <p:par>
                                <p:cTn id="157" presetID="17" presetClass="entr" presetSubtype="2" fill="hold" grpId="0" nodeType="clickEffect">
                                  <p:stCondLst>
                                    <p:cond delay="0"/>
                                  </p:stCondLst>
                                  <p:childTnLst>
                                    <p:set>
                                      <p:cBhvr>
                                        <p:cTn id="158" dur="1" fill="hold">
                                          <p:stCondLst>
                                            <p:cond delay="0"/>
                                          </p:stCondLst>
                                        </p:cTn>
                                        <p:tgtEl>
                                          <p:spTgt spid="46"/>
                                        </p:tgtEl>
                                        <p:attrNameLst>
                                          <p:attrName>style.visibility</p:attrName>
                                        </p:attrNameLst>
                                      </p:cBhvr>
                                      <p:to>
                                        <p:strVal val="visible"/>
                                      </p:to>
                                    </p:set>
                                    <p:anim calcmode="lin" valueType="num">
                                      <p:cBhvr>
                                        <p:cTn id="159" dur="500" fill="hold"/>
                                        <p:tgtEl>
                                          <p:spTgt spid="46"/>
                                        </p:tgtEl>
                                        <p:attrNameLst>
                                          <p:attrName>ppt_x</p:attrName>
                                        </p:attrNameLst>
                                      </p:cBhvr>
                                      <p:tavLst>
                                        <p:tav tm="0">
                                          <p:val>
                                            <p:strVal val="#ppt_x+#ppt_w/2"/>
                                          </p:val>
                                        </p:tav>
                                        <p:tav tm="100000">
                                          <p:val>
                                            <p:strVal val="#ppt_x"/>
                                          </p:val>
                                        </p:tav>
                                      </p:tavLst>
                                    </p:anim>
                                    <p:anim calcmode="lin" valueType="num">
                                      <p:cBhvr>
                                        <p:cTn id="160" dur="500" fill="hold"/>
                                        <p:tgtEl>
                                          <p:spTgt spid="46"/>
                                        </p:tgtEl>
                                        <p:attrNameLst>
                                          <p:attrName>ppt_y</p:attrName>
                                        </p:attrNameLst>
                                      </p:cBhvr>
                                      <p:tavLst>
                                        <p:tav tm="0">
                                          <p:val>
                                            <p:strVal val="#ppt_y"/>
                                          </p:val>
                                        </p:tav>
                                        <p:tav tm="100000">
                                          <p:val>
                                            <p:strVal val="#ppt_y"/>
                                          </p:val>
                                        </p:tav>
                                      </p:tavLst>
                                    </p:anim>
                                    <p:anim calcmode="lin" valueType="num">
                                      <p:cBhvr>
                                        <p:cTn id="161" dur="500" fill="hold"/>
                                        <p:tgtEl>
                                          <p:spTgt spid="46"/>
                                        </p:tgtEl>
                                        <p:attrNameLst>
                                          <p:attrName>ppt_w</p:attrName>
                                        </p:attrNameLst>
                                      </p:cBhvr>
                                      <p:tavLst>
                                        <p:tav tm="0">
                                          <p:val>
                                            <p:fltVal val="0"/>
                                          </p:val>
                                        </p:tav>
                                        <p:tav tm="100000">
                                          <p:val>
                                            <p:strVal val="#ppt_w"/>
                                          </p:val>
                                        </p:tav>
                                      </p:tavLst>
                                    </p:anim>
                                    <p:anim calcmode="lin" valueType="num">
                                      <p:cBhvr>
                                        <p:cTn id="162" dur="500" fill="hold"/>
                                        <p:tgtEl>
                                          <p:spTgt spid="46"/>
                                        </p:tgtEl>
                                        <p:attrNameLst>
                                          <p:attrName>ppt_h</p:attrName>
                                        </p:attrNameLst>
                                      </p:cBhvr>
                                      <p:tavLst>
                                        <p:tav tm="0">
                                          <p:val>
                                            <p:strVal val="#ppt_h"/>
                                          </p:val>
                                        </p:tav>
                                        <p:tav tm="100000">
                                          <p:val>
                                            <p:strVal val="#ppt_h"/>
                                          </p:val>
                                        </p:tav>
                                      </p:tavLst>
                                    </p:anim>
                                  </p:childTnLst>
                                </p:cTn>
                              </p:par>
                              <p:par>
                                <p:cTn id="163" presetID="17" presetClass="entr" presetSubtype="10" fill="hold" grpId="0" nodeType="withEffect">
                                  <p:stCondLst>
                                    <p:cond delay="0"/>
                                  </p:stCondLst>
                                  <p:childTnLst>
                                    <p:set>
                                      <p:cBhvr>
                                        <p:cTn id="164" dur="1" fill="hold">
                                          <p:stCondLst>
                                            <p:cond delay="0"/>
                                          </p:stCondLst>
                                        </p:cTn>
                                        <p:tgtEl>
                                          <p:spTgt spid="55"/>
                                        </p:tgtEl>
                                        <p:attrNameLst>
                                          <p:attrName>style.visibility</p:attrName>
                                        </p:attrNameLst>
                                      </p:cBhvr>
                                      <p:to>
                                        <p:strVal val="visible"/>
                                      </p:to>
                                    </p:set>
                                    <p:anim calcmode="lin" valueType="num">
                                      <p:cBhvr>
                                        <p:cTn id="165" dur="500" fill="hold"/>
                                        <p:tgtEl>
                                          <p:spTgt spid="55"/>
                                        </p:tgtEl>
                                        <p:attrNameLst>
                                          <p:attrName>ppt_w</p:attrName>
                                        </p:attrNameLst>
                                      </p:cBhvr>
                                      <p:tavLst>
                                        <p:tav tm="0">
                                          <p:val>
                                            <p:fltVal val="0"/>
                                          </p:val>
                                        </p:tav>
                                        <p:tav tm="100000">
                                          <p:val>
                                            <p:strVal val="#ppt_w"/>
                                          </p:val>
                                        </p:tav>
                                      </p:tavLst>
                                    </p:anim>
                                    <p:anim calcmode="lin" valueType="num">
                                      <p:cBhvr>
                                        <p:cTn id="166" dur="500" fill="hold"/>
                                        <p:tgtEl>
                                          <p:spTgt spid="55"/>
                                        </p:tgtEl>
                                        <p:attrNameLst>
                                          <p:attrName>ppt_h</p:attrName>
                                        </p:attrNameLst>
                                      </p:cBhvr>
                                      <p:tavLst>
                                        <p:tav tm="0">
                                          <p:val>
                                            <p:strVal val="#ppt_h"/>
                                          </p:val>
                                        </p:tav>
                                        <p:tav tm="100000">
                                          <p:val>
                                            <p:strVal val="#ppt_h"/>
                                          </p:val>
                                        </p:tav>
                                      </p:tavLst>
                                    </p:anim>
                                  </p:childTnLst>
                                </p:cTn>
                              </p:par>
                              <p:par>
                                <p:cTn id="167" presetID="17" presetClass="entr" presetSubtype="10" fill="hold" nodeType="withEffect">
                                  <p:stCondLst>
                                    <p:cond delay="0"/>
                                  </p:stCondLst>
                                  <p:childTnLst>
                                    <p:set>
                                      <p:cBhvr>
                                        <p:cTn id="168" dur="1" fill="hold">
                                          <p:stCondLst>
                                            <p:cond delay="0"/>
                                          </p:stCondLst>
                                        </p:cTn>
                                        <p:tgtEl>
                                          <p:spTgt spid="68"/>
                                        </p:tgtEl>
                                        <p:attrNameLst>
                                          <p:attrName>style.visibility</p:attrName>
                                        </p:attrNameLst>
                                      </p:cBhvr>
                                      <p:to>
                                        <p:strVal val="visible"/>
                                      </p:to>
                                    </p:set>
                                    <p:anim calcmode="lin" valueType="num">
                                      <p:cBhvr>
                                        <p:cTn id="169" dur="500" fill="hold"/>
                                        <p:tgtEl>
                                          <p:spTgt spid="68"/>
                                        </p:tgtEl>
                                        <p:attrNameLst>
                                          <p:attrName>ppt_w</p:attrName>
                                        </p:attrNameLst>
                                      </p:cBhvr>
                                      <p:tavLst>
                                        <p:tav tm="0">
                                          <p:val>
                                            <p:fltVal val="0"/>
                                          </p:val>
                                        </p:tav>
                                        <p:tav tm="100000">
                                          <p:val>
                                            <p:strVal val="#ppt_w"/>
                                          </p:val>
                                        </p:tav>
                                      </p:tavLst>
                                    </p:anim>
                                    <p:anim calcmode="lin" valueType="num">
                                      <p:cBhvr>
                                        <p:cTn id="170" dur="500" fill="hold"/>
                                        <p:tgtEl>
                                          <p:spTgt spid="68"/>
                                        </p:tgtEl>
                                        <p:attrNameLst>
                                          <p:attrName>ppt_h</p:attrName>
                                        </p:attrNameLst>
                                      </p:cBhvr>
                                      <p:tavLst>
                                        <p:tav tm="0">
                                          <p:val>
                                            <p:strVal val="#ppt_h"/>
                                          </p:val>
                                        </p:tav>
                                        <p:tav tm="100000">
                                          <p:val>
                                            <p:strVal val="#ppt_h"/>
                                          </p:val>
                                        </p:tav>
                                      </p:tavLst>
                                    </p:anim>
                                  </p:childTnLst>
                                </p:cTn>
                              </p:par>
                            </p:childTnLst>
                          </p:cTn>
                        </p:par>
                      </p:childTnLst>
                    </p:cTn>
                  </p:par>
                  <p:par>
                    <p:cTn id="171" fill="hold">
                      <p:stCondLst>
                        <p:cond delay="indefinite"/>
                      </p:stCondLst>
                      <p:childTnLst>
                        <p:par>
                          <p:cTn id="172" fill="hold">
                            <p:stCondLst>
                              <p:cond delay="0"/>
                            </p:stCondLst>
                            <p:childTnLst>
                              <p:par>
                                <p:cTn id="173" presetID="17" presetClass="entr" presetSubtype="2" fill="hold" grpId="0" nodeType="clickEffect">
                                  <p:stCondLst>
                                    <p:cond delay="0"/>
                                  </p:stCondLst>
                                  <p:childTnLst>
                                    <p:set>
                                      <p:cBhvr>
                                        <p:cTn id="174" dur="1" fill="hold">
                                          <p:stCondLst>
                                            <p:cond delay="0"/>
                                          </p:stCondLst>
                                        </p:cTn>
                                        <p:tgtEl>
                                          <p:spTgt spid="39"/>
                                        </p:tgtEl>
                                        <p:attrNameLst>
                                          <p:attrName>style.visibility</p:attrName>
                                        </p:attrNameLst>
                                      </p:cBhvr>
                                      <p:to>
                                        <p:strVal val="visible"/>
                                      </p:to>
                                    </p:set>
                                    <p:anim calcmode="lin" valueType="num">
                                      <p:cBhvr>
                                        <p:cTn id="175" dur="500" fill="hold"/>
                                        <p:tgtEl>
                                          <p:spTgt spid="39"/>
                                        </p:tgtEl>
                                        <p:attrNameLst>
                                          <p:attrName>ppt_x</p:attrName>
                                        </p:attrNameLst>
                                      </p:cBhvr>
                                      <p:tavLst>
                                        <p:tav tm="0">
                                          <p:val>
                                            <p:strVal val="#ppt_x+#ppt_w/2"/>
                                          </p:val>
                                        </p:tav>
                                        <p:tav tm="100000">
                                          <p:val>
                                            <p:strVal val="#ppt_x"/>
                                          </p:val>
                                        </p:tav>
                                      </p:tavLst>
                                    </p:anim>
                                    <p:anim calcmode="lin" valueType="num">
                                      <p:cBhvr>
                                        <p:cTn id="176" dur="500" fill="hold"/>
                                        <p:tgtEl>
                                          <p:spTgt spid="39"/>
                                        </p:tgtEl>
                                        <p:attrNameLst>
                                          <p:attrName>ppt_y</p:attrName>
                                        </p:attrNameLst>
                                      </p:cBhvr>
                                      <p:tavLst>
                                        <p:tav tm="0">
                                          <p:val>
                                            <p:strVal val="#ppt_y"/>
                                          </p:val>
                                        </p:tav>
                                        <p:tav tm="100000">
                                          <p:val>
                                            <p:strVal val="#ppt_y"/>
                                          </p:val>
                                        </p:tav>
                                      </p:tavLst>
                                    </p:anim>
                                    <p:anim calcmode="lin" valueType="num">
                                      <p:cBhvr>
                                        <p:cTn id="177" dur="500" fill="hold"/>
                                        <p:tgtEl>
                                          <p:spTgt spid="39"/>
                                        </p:tgtEl>
                                        <p:attrNameLst>
                                          <p:attrName>ppt_w</p:attrName>
                                        </p:attrNameLst>
                                      </p:cBhvr>
                                      <p:tavLst>
                                        <p:tav tm="0">
                                          <p:val>
                                            <p:fltVal val="0"/>
                                          </p:val>
                                        </p:tav>
                                        <p:tav tm="100000">
                                          <p:val>
                                            <p:strVal val="#ppt_w"/>
                                          </p:val>
                                        </p:tav>
                                      </p:tavLst>
                                    </p:anim>
                                    <p:anim calcmode="lin" valueType="num">
                                      <p:cBhvr>
                                        <p:cTn id="178" dur="500" fill="hold"/>
                                        <p:tgtEl>
                                          <p:spTgt spid="39"/>
                                        </p:tgtEl>
                                        <p:attrNameLst>
                                          <p:attrName>ppt_h</p:attrName>
                                        </p:attrNameLst>
                                      </p:cBhvr>
                                      <p:tavLst>
                                        <p:tav tm="0">
                                          <p:val>
                                            <p:strVal val="#ppt_h"/>
                                          </p:val>
                                        </p:tav>
                                        <p:tav tm="100000">
                                          <p:val>
                                            <p:strVal val="#ppt_h"/>
                                          </p:val>
                                        </p:tav>
                                      </p:tavLst>
                                    </p:anim>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77"/>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7" presetClass="entr" presetSubtype="2" fill="hold" grpId="0" nodeType="clickEffect">
                                  <p:stCondLst>
                                    <p:cond delay="0"/>
                                  </p:stCondLst>
                                  <p:childTnLst>
                                    <p:set>
                                      <p:cBhvr>
                                        <p:cTn id="186" dur="1" fill="hold">
                                          <p:stCondLst>
                                            <p:cond delay="0"/>
                                          </p:stCondLst>
                                        </p:cTn>
                                        <p:tgtEl>
                                          <p:spTgt spid="47"/>
                                        </p:tgtEl>
                                        <p:attrNameLst>
                                          <p:attrName>style.visibility</p:attrName>
                                        </p:attrNameLst>
                                      </p:cBhvr>
                                      <p:to>
                                        <p:strVal val="visible"/>
                                      </p:to>
                                    </p:set>
                                    <p:anim calcmode="lin" valueType="num">
                                      <p:cBhvr>
                                        <p:cTn id="187" dur="500" fill="hold"/>
                                        <p:tgtEl>
                                          <p:spTgt spid="47"/>
                                        </p:tgtEl>
                                        <p:attrNameLst>
                                          <p:attrName>ppt_x</p:attrName>
                                        </p:attrNameLst>
                                      </p:cBhvr>
                                      <p:tavLst>
                                        <p:tav tm="0">
                                          <p:val>
                                            <p:strVal val="#ppt_x+#ppt_w/2"/>
                                          </p:val>
                                        </p:tav>
                                        <p:tav tm="100000">
                                          <p:val>
                                            <p:strVal val="#ppt_x"/>
                                          </p:val>
                                        </p:tav>
                                      </p:tavLst>
                                    </p:anim>
                                    <p:anim calcmode="lin" valueType="num">
                                      <p:cBhvr>
                                        <p:cTn id="188" dur="500" fill="hold"/>
                                        <p:tgtEl>
                                          <p:spTgt spid="47"/>
                                        </p:tgtEl>
                                        <p:attrNameLst>
                                          <p:attrName>ppt_y</p:attrName>
                                        </p:attrNameLst>
                                      </p:cBhvr>
                                      <p:tavLst>
                                        <p:tav tm="0">
                                          <p:val>
                                            <p:strVal val="#ppt_y"/>
                                          </p:val>
                                        </p:tav>
                                        <p:tav tm="100000">
                                          <p:val>
                                            <p:strVal val="#ppt_y"/>
                                          </p:val>
                                        </p:tav>
                                      </p:tavLst>
                                    </p:anim>
                                    <p:anim calcmode="lin" valueType="num">
                                      <p:cBhvr>
                                        <p:cTn id="189" dur="500" fill="hold"/>
                                        <p:tgtEl>
                                          <p:spTgt spid="47"/>
                                        </p:tgtEl>
                                        <p:attrNameLst>
                                          <p:attrName>ppt_w</p:attrName>
                                        </p:attrNameLst>
                                      </p:cBhvr>
                                      <p:tavLst>
                                        <p:tav tm="0">
                                          <p:val>
                                            <p:fltVal val="0"/>
                                          </p:val>
                                        </p:tav>
                                        <p:tav tm="100000">
                                          <p:val>
                                            <p:strVal val="#ppt_w"/>
                                          </p:val>
                                        </p:tav>
                                      </p:tavLst>
                                    </p:anim>
                                    <p:anim calcmode="lin" valueType="num">
                                      <p:cBhvr>
                                        <p:cTn id="190" dur="500" fill="hold"/>
                                        <p:tgtEl>
                                          <p:spTgt spid="47"/>
                                        </p:tgtEl>
                                        <p:attrNameLst>
                                          <p:attrName>ppt_h</p:attrName>
                                        </p:attrNameLst>
                                      </p:cBhvr>
                                      <p:tavLst>
                                        <p:tav tm="0">
                                          <p:val>
                                            <p:strVal val="#ppt_h"/>
                                          </p:val>
                                        </p:tav>
                                        <p:tav tm="100000">
                                          <p:val>
                                            <p:strVal val="#ppt_h"/>
                                          </p:val>
                                        </p:tav>
                                      </p:tavLst>
                                    </p:anim>
                                  </p:childTnLst>
                                </p:cTn>
                              </p:par>
                              <p:par>
                                <p:cTn id="191" presetID="17" presetClass="entr" presetSubtype="10" fill="hold" grpId="0" nodeType="withEffect">
                                  <p:stCondLst>
                                    <p:cond delay="0"/>
                                  </p:stCondLst>
                                  <p:childTnLst>
                                    <p:set>
                                      <p:cBhvr>
                                        <p:cTn id="192" dur="1" fill="hold">
                                          <p:stCondLst>
                                            <p:cond delay="0"/>
                                          </p:stCondLst>
                                        </p:cTn>
                                        <p:tgtEl>
                                          <p:spTgt spid="58"/>
                                        </p:tgtEl>
                                        <p:attrNameLst>
                                          <p:attrName>style.visibility</p:attrName>
                                        </p:attrNameLst>
                                      </p:cBhvr>
                                      <p:to>
                                        <p:strVal val="visible"/>
                                      </p:to>
                                    </p:set>
                                    <p:anim calcmode="lin" valueType="num">
                                      <p:cBhvr>
                                        <p:cTn id="193" dur="500" fill="hold"/>
                                        <p:tgtEl>
                                          <p:spTgt spid="58"/>
                                        </p:tgtEl>
                                        <p:attrNameLst>
                                          <p:attrName>ppt_w</p:attrName>
                                        </p:attrNameLst>
                                      </p:cBhvr>
                                      <p:tavLst>
                                        <p:tav tm="0">
                                          <p:val>
                                            <p:fltVal val="0"/>
                                          </p:val>
                                        </p:tav>
                                        <p:tav tm="100000">
                                          <p:val>
                                            <p:strVal val="#ppt_w"/>
                                          </p:val>
                                        </p:tav>
                                      </p:tavLst>
                                    </p:anim>
                                    <p:anim calcmode="lin" valueType="num">
                                      <p:cBhvr>
                                        <p:cTn id="194" dur="500" fill="hold"/>
                                        <p:tgtEl>
                                          <p:spTgt spid="58"/>
                                        </p:tgtEl>
                                        <p:attrNameLst>
                                          <p:attrName>ppt_h</p:attrName>
                                        </p:attrNameLst>
                                      </p:cBhvr>
                                      <p:tavLst>
                                        <p:tav tm="0">
                                          <p:val>
                                            <p:strVal val="#ppt_h"/>
                                          </p:val>
                                        </p:tav>
                                        <p:tav tm="100000">
                                          <p:val>
                                            <p:strVal val="#ppt_h"/>
                                          </p:val>
                                        </p:tav>
                                      </p:tavLst>
                                    </p:anim>
                                  </p:childTnLst>
                                </p:cTn>
                              </p:par>
                              <p:par>
                                <p:cTn id="195" presetID="17" presetClass="entr" presetSubtype="10" fill="hold" nodeType="withEffect">
                                  <p:stCondLst>
                                    <p:cond delay="0"/>
                                  </p:stCondLst>
                                  <p:childTnLst>
                                    <p:set>
                                      <p:cBhvr>
                                        <p:cTn id="196" dur="1" fill="hold">
                                          <p:stCondLst>
                                            <p:cond delay="0"/>
                                          </p:stCondLst>
                                        </p:cTn>
                                        <p:tgtEl>
                                          <p:spTgt spid="70"/>
                                        </p:tgtEl>
                                        <p:attrNameLst>
                                          <p:attrName>style.visibility</p:attrName>
                                        </p:attrNameLst>
                                      </p:cBhvr>
                                      <p:to>
                                        <p:strVal val="visible"/>
                                      </p:to>
                                    </p:set>
                                    <p:anim calcmode="lin" valueType="num">
                                      <p:cBhvr>
                                        <p:cTn id="197" dur="500" fill="hold"/>
                                        <p:tgtEl>
                                          <p:spTgt spid="70"/>
                                        </p:tgtEl>
                                        <p:attrNameLst>
                                          <p:attrName>ppt_w</p:attrName>
                                        </p:attrNameLst>
                                      </p:cBhvr>
                                      <p:tavLst>
                                        <p:tav tm="0">
                                          <p:val>
                                            <p:fltVal val="0"/>
                                          </p:val>
                                        </p:tav>
                                        <p:tav tm="100000">
                                          <p:val>
                                            <p:strVal val="#ppt_w"/>
                                          </p:val>
                                        </p:tav>
                                      </p:tavLst>
                                    </p:anim>
                                    <p:anim calcmode="lin" valueType="num">
                                      <p:cBhvr>
                                        <p:cTn id="198" dur="500" fill="hold"/>
                                        <p:tgtEl>
                                          <p:spTgt spid="70"/>
                                        </p:tgtEl>
                                        <p:attrNameLst>
                                          <p:attrName>ppt_h</p:attrName>
                                        </p:attrNameLst>
                                      </p:cBhvr>
                                      <p:tavLst>
                                        <p:tav tm="0">
                                          <p:val>
                                            <p:strVal val="#ppt_h"/>
                                          </p:val>
                                        </p:tav>
                                        <p:tav tm="100000">
                                          <p:val>
                                            <p:strVal val="#ppt_h"/>
                                          </p:val>
                                        </p:tav>
                                      </p:tavLst>
                                    </p:anim>
                                  </p:childTnLst>
                                </p:cTn>
                              </p:par>
                            </p:childTnLst>
                          </p:cTn>
                        </p:par>
                      </p:childTnLst>
                    </p:cTn>
                  </p:par>
                  <p:par>
                    <p:cTn id="199" fill="hold">
                      <p:stCondLst>
                        <p:cond delay="indefinite"/>
                      </p:stCondLst>
                      <p:childTnLst>
                        <p:par>
                          <p:cTn id="200" fill="hold">
                            <p:stCondLst>
                              <p:cond delay="0"/>
                            </p:stCondLst>
                            <p:childTnLst>
                              <p:par>
                                <p:cTn id="201" presetID="17" presetClass="entr" presetSubtype="2" fill="hold" grpId="0" nodeType="clickEffect">
                                  <p:stCondLst>
                                    <p:cond delay="0"/>
                                  </p:stCondLst>
                                  <p:childTnLst>
                                    <p:set>
                                      <p:cBhvr>
                                        <p:cTn id="202" dur="1" fill="hold">
                                          <p:stCondLst>
                                            <p:cond delay="0"/>
                                          </p:stCondLst>
                                        </p:cTn>
                                        <p:tgtEl>
                                          <p:spTgt spid="45"/>
                                        </p:tgtEl>
                                        <p:attrNameLst>
                                          <p:attrName>style.visibility</p:attrName>
                                        </p:attrNameLst>
                                      </p:cBhvr>
                                      <p:to>
                                        <p:strVal val="visible"/>
                                      </p:to>
                                    </p:set>
                                    <p:anim calcmode="lin" valueType="num">
                                      <p:cBhvr>
                                        <p:cTn id="203" dur="500" fill="hold"/>
                                        <p:tgtEl>
                                          <p:spTgt spid="45"/>
                                        </p:tgtEl>
                                        <p:attrNameLst>
                                          <p:attrName>ppt_x</p:attrName>
                                        </p:attrNameLst>
                                      </p:cBhvr>
                                      <p:tavLst>
                                        <p:tav tm="0">
                                          <p:val>
                                            <p:strVal val="#ppt_x+#ppt_w/2"/>
                                          </p:val>
                                        </p:tav>
                                        <p:tav tm="100000">
                                          <p:val>
                                            <p:strVal val="#ppt_x"/>
                                          </p:val>
                                        </p:tav>
                                      </p:tavLst>
                                    </p:anim>
                                    <p:anim calcmode="lin" valueType="num">
                                      <p:cBhvr>
                                        <p:cTn id="204" dur="500" fill="hold"/>
                                        <p:tgtEl>
                                          <p:spTgt spid="45"/>
                                        </p:tgtEl>
                                        <p:attrNameLst>
                                          <p:attrName>ppt_y</p:attrName>
                                        </p:attrNameLst>
                                      </p:cBhvr>
                                      <p:tavLst>
                                        <p:tav tm="0">
                                          <p:val>
                                            <p:strVal val="#ppt_y"/>
                                          </p:val>
                                        </p:tav>
                                        <p:tav tm="100000">
                                          <p:val>
                                            <p:strVal val="#ppt_y"/>
                                          </p:val>
                                        </p:tav>
                                      </p:tavLst>
                                    </p:anim>
                                    <p:anim calcmode="lin" valueType="num">
                                      <p:cBhvr>
                                        <p:cTn id="205" dur="500" fill="hold"/>
                                        <p:tgtEl>
                                          <p:spTgt spid="45"/>
                                        </p:tgtEl>
                                        <p:attrNameLst>
                                          <p:attrName>ppt_w</p:attrName>
                                        </p:attrNameLst>
                                      </p:cBhvr>
                                      <p:tavLst>
                                        <p:tav tm="0">
                                          <p:val>
                                            <p:fltVal val="0"/>
                                          </p:val>
                                        </p:tav>
                                        <p:tav tm="100000">
                                          <p:val>
                                            <p:strVal val="#ppt_w"/>
                                          </p:val>
                                        </p:tav>
                                      </p:tavLst>
                                    </p:anim>
                                    <p:anim calcmode="lin" valueType="num">
                                      <p:cBhvr>
                                        <p:cTn id="206" dur="5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207" fill="hold">
                      <p:stCondLst>
                        <p:cond delay="indefinite"/>
                      </p:stCondLst>
                      <p:childTnLst>
                        <p:par>
                          <p:cTn id="208" fill="hold">
                            <p:stCondLst>
                              <p:cond delay="0"/>
                            </p:stCondLst>
                            <p:childTnLst>
                              <p:par>
                                <p:cTn id="209" presetID="17" presetClass="entr" presetSubtype="2" fill="hold" grpId="0" nodeType="clickEffect">
                                  <p:stCondLst>
                                    <p:cond delay="0"/>
                                  </p:stCondLst>
                                  <p:childTnLst>
                                    <p:set>
                                      <p:cBhvr>
                                        <p:cTn id="210" dur="1" fill="hold">
                                          <p:stCondLst>
                                            <p:cond delay="0"/>
                                          </p:stCondLst>
                                        </p:cTn>
                                        <p:tgtEl>
                                          <p:spTgt spid="34"/>
                                        </p:tgtEl>
                                        <p:attrNameLst>
                                          <p:attrName>style.visibility</p:attrName>
                                        </p:attrNameLst>
                                      </p:cBhvr>
                                      <p:to>
                                        <p:strVal val="visible"/>
                                      </p:to>
                                    </p:set>
                                    <p:anim calcmode="lin" valueType="num">
                                      <p:cBhvr>
                                        <p:cTn id="211" dur="500" fill="hold"/>
                                        <p:tgtEl>
                                          <p:spTgt spid="34"/>
                                        </p:tgtEl>
                                        <p:attrNameLst>
                                          <p:attrName>ppt_x</p:attrName>
                                        </p:attrNameLst>
                                      </p:cBhvr>
                                      <p:tavLst>
                                        <p:tav tm="0">
                                          <p:val>
                                            <p:strVal val="#ppt_x+#ppt_w/2"/>
                                          </p:val>
                                        </p:tav>
                                        <p:tav tm="100000">
                                          <p:val>
                                            <p:strVal val="#ppt_x"/>
                                          </p:val>
                                        </p:tav>
                                      </p:tavLst>
                                    </p:anim>
                                    <p:anim calcmode="lin" valueType="num">
                                      <p:cBhvr>
                                        <p:cTn id="212" dur="500" fill="hold"/>
                                        <p:tgtEl>
                                          <p:spTgt spid="34"/>
                                        </p:tgtEl>
                                        <p:attrNameLst>
                                          <p:attrName>ppt_y</p:attrName>
                                        </p:attrNameLst>
                                      </p:cBhvr>
                                      <p:tavLst>
                                        <p:tav tm="0">
                                          <p:val>
                                            <p:strVal val="#ppt_y"/>
                                          </p:val>
                                        </p:tav>
                                        <p:tav tm="100000">
                                          <p:val>
                                            <p:strVal val="#ppt_y"/>
                                          </p:val>
                                        </p:tav>
                                      </p:tavLst>
                                    </p:anim>
                                    <p:anim calcmode="lin" valueType="num">
                                      <p:cBhvr>
                                        <p:cTn id="213" dur="500" fill="hold"/>
                                        <p:tgtEl>
                                          <p:spTgt spid="34"/>
                                        </p:tgtEl>
                                        <p:attrNameLst>
                                          <p:attrName>ppt_w</p:attrName>
                                        </p:attrNameLst>
                                      </p:cBhvr>
                                      <p:tavLst>
                                        <p:tav tm="0">
                                          <p:val>
                                            <p:fltVal val="0"/>
                                          </p:val>
                                        </p:tav>
                                        <p:tav tm="100000">
                                          <p:val>
                                            <p:strVal val="#ppt_w"/>
                                          </p:val>
                                        </p:tav>
                                      </p:tavLst>
                                    </p:anim>
                                    <p:anim calcmode="lin" valueType="num">
                                      <p:cBhvr>
                                        <p:cTn id="214"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215" fill="hold">
                      <p:stCondLst>
                        <p:cond delay="indefinite"/>
                      </p:stCondLst>
                      <p:childTnLst>
                        <p:par>
                          <p:cTn id="216" fill="hold">
                            <p:stCondLst>
                              <p:cond delay="0"/>
                            </p:stCondLst>
                            <p:childTnLst>
                              <p:par>
                                <p:cTn id="217" presetID="17" presetClass="entr" presetSubtype="2" fill="hold" grpId="0" nodeType="clickEffect">
                                  <p:stCondLst>
                                    <p:cond delay="0"/>
                                  </p:stCondLst>
                                  <p:childTnLst>
                                    <p:set>
                                      <p:cBhvr>
                                        <p:cTn id="218" dur="1" fill="hold">
                                          <p:stCondLst>
                                            <p:cond delay="0"/>
                                          </p:stCondLst>
                                        </p:cTn>
                                        <p:tgtEl>
                                          <p:spTgt spid="53"/>
                                        </p:tgtEl>
                                        <p:attrNameLst>
                                          <p:attrName>style.visibility</p:attrName>
                                        </p:attrNameLst>
                                      </p:cBhvr>
                                      <p:to>
                                        <p:strVal val="visible"/>
                                      </p:to>
                                    </p:set>
                                    <p:anim calcmode="lin" valueType="num">
                                      <p:cBhvr>
                                        <p:cTn id="219" dur="500" fill="hold"/>
                                        <p:tgtEl>
                                          <p:spTgt spid="53"/>
                                        </p:tgtEl>
                                        <p:attrNameLst>
                                          <p:attrName>ppt_x</p:attrName>
                                        </p:attrNameLst>
                                      </p:cBhvr>
                                      <p:tavLst>
                                        <p:tav tm="0">
                                          <p:val>
                                            <p:strVal val="#ppt_x+#ppt_w/2"/>
                                          </p:val>
                                        </p:tav>
                                        <p:tav tm="100000">
                                          <p:val>
                                            <p:strVal val="#ppt_x"/>
                                          </p:val>
                                        </p:tav>
                                      </p:tavLst>
                                    </p:anim>
                                    <p:anim calcmode="lin" valueType="num">
                                      <p:cBhvr>
                                        <p:cTn id="220" dur="500" fill="hold"/>
                                        <p:tgtEl>
                                          <p:spTgt spid="53"/>
                                        </p:tgtEl>
                                        <p:attrNameLst>
                                          <p:attrName>ppt_y</p:attrName>
                                        </p:attrNameLst>
                                      </p:cBhvr>
                                      <p:tavLst>
                                        <p:tav tm="0">
                                          <p:val>
                                            <p:strVal val="#ppt_y"/>
                                          </p:val>
                                        </p:tav>
                                        <p:tav tm="100000">
                                          <p:val>
                                            <p:strVal val="#ppt_y"/>
                                          </p:val>
                                        </p:tav>
                                      </p:tavLst>
                                    </p:anim>
                                    <p:anim calcmode="lin" valueType="num">
                                      <p:cBhvr>
                                        <p:cTn id="221" dur="500" fill="hold"/>
                                        <p:tgtEl>
                                          <p:spTgt spid="53"/>
                                        </p:tgtEl>
                                        <p:attrNameLst>
                                          <p:attrName>ppt_w</p:attrName>
                                        </p:attrNameLst>
                                      </p:cBhvr>
                                      <p:tavLst>
                                        <p:tav tm="0">
                                          <p:val>
                                            <p:fltVal val="0"/>
                                          </p:val>
                                        </p:tav>
                                        <p:tav tm="100000">
                                          <p:val>
                                            <p:strVal val="#ppt_w"/>
                                          </p:val>
                                        </p:tav>
                                      </p:tavLst>
                                    </p:anim>
                                    <p:anim calcmode="lin" valueType="num">
                                      <p:cBhvr>
                                        <p:cTn id="222" dur="500" fill="hold"/>
                                        <p:tgtEl>
                                          <p:spTgt spid="53"/>
                                        </p:tgtEl>
                                        <p:attrNameLst>
                                          <p:attrName>ppt_h</p:attrName>
                                        </p:attrNameLst>
                                      </p:cBhvr>
                                      <p:tavLst>
                                        <p:tav tm="0">
                                          <p:val>
                                            <p:strVal val="#ppt_h"/>
                                          </p:val>
                                        </p:tav>
                                        <p:tav tm="100000">
                                          <p:val>
                                            <p:strVal val="#ppt_h"/>
                                          </p:val>
                                        </p:tav>
                                      </p:tavLst>
                                    </p:anim>
                                  </p:childTnLst>
                                </p:cTn>
                              </p:par>
                              <p:par>
                                <p:cTn id="223" presetID="17" presetClass="entr" presetSubtype="10" fill="hold" grpId="0" nodeType="withEffect">
                                  <p:stCondLst>
                                    <p:cond delay="0"/>
                                  </p:stCondLst>
                                  <p:childTnLst>
                                    <p:set>
                                      <p:cBhvr>
                                        <p:cTn id="224" dur="1" fill="hold">
                                          <p:stCondLst>
                                            <p:cond delay="0"/>
                                          </p:stCondLst>
                                        </p:cTn>
                                        <p:tgtEl>
                                          <p:spTgt spid="59"/>
                                        </p:tgtEl>
                                        <p:attrNameLst>
                                          <p:attrName>style.visibility</p:attrName>
                                        </p:attrNameLst>
                                      </p:cBhvr>
                                      <p:to>
                                        <p:strVal val="visible"/>
                                      </p:to>
                                    </p:set>
                                    <p:anim calcmode="lin" valueType="num">
                                      <p:cBhvr>
                                        <p:cTn id="225" dur="500" fill="hold"/>
                                        <p:tgtEl>
                                          <p:spTgt spid="59"/>
                                        </p:tgtEl>
                                        <p:attrNameLst>
                                          <p:attrName>ppt_w</p:attrName>
                                        </p:attrNameLst>
                                      </p:cBhvr>
                                      <p:tavLst>
                                        <p:tav tm="0">
                                          <p:val>
                                            <p:fltVal val="0"/>
                                          </p:val>
                                        </p:tav>
                                        <p:tav tm="100000">
                                          <p:val>
                                            <p:strVal val="#ppt_w"/>
                                          </p:val>
                                        </p:tav>
                                      </p:tavLst>
                                    </p:anim>
                                    <p:anim calcmode="lin" valueType="num">
                                      <p:cBhvr>
                                        <p:cTn id="226" dur="500" fill="hold"/>
                                        <p:tgtEl>
                                          <p:spTgt spid="59"/>
                                        </p:tgtEl>
                                        <p:attrNameLst>
                                          <p:attrName>ppt_h</p:attrName>
                                        </p:attrNameLst>
                                      </p:cBhvr>
                                      <p:tavLst>
                                        <p:tav tm="0">
                                          <p:val>
                                            <p:strVal val="#ppt_h"/>
                                          </p:val>
                                        </p:tav>
                                        <p:tav tm="100000">
                                          <p:val>
                                            <p:strVal val="#ppt_h"/>
                                          </p:val>
                                        </p:tav>
                                      </p:tavLst>
                                    </p:anim>
                                  </p:childTnLst>
                                </p:cTn>
                              </p:par>
                              <p:par>
                                <p:cTn id="227" presetID="17" presetClass="entr" presetSubtype="10" fill="hold" nodeType="withEffect">
                                  <p:stCondLst>
                                    <p:cond delay="0"/>
                                  </p:stCondLst>
                                  <p:childTnLst>
                                    <p:set>
                                      <p:cBhvr>
                                        <p:cTn id="228" dur="1" fill="hold">
                                          <p:stCondLst>
                                            <p:cond delay="0"/>
                                          </p:stCondLst>
                                        </p:cTn>
                                        <p:tgtEl>
                                          <p:spTgt spid="74"/>
                                        </p:tgtEl>
                                        <p:attrNameLst>
                                          <p:attrName>style.visibility</p:attrName>
                                        </p:attrNameLst>
                                      </p:cBhvr>
                                      <p:to>
                                        <p:strVal val="visible"/>
                                      </p:to>
                                    </p:set>
                                    <p:anim calcmode="lin" valueType="num">
                                      <p:cBhvr>
                                        <p:cTn id="229" dur="500" fill="hold"/>
                                        <p:tgtEl>
                                          <p:spTgt spid="74"/>
                                        </p:tgtEl>
                                        <p:attrNameLst>
                                          <p:attrName>ppt_w</p:attrName>
                                        </p:attrNameLst>
                                      </p:cBhvr>
                                      <p:tavLst>
                                        <p:tav tm="0">
                                          <p:val>
                                            <p:fltVal val="0"/>
                                          </p:val>
                                        </p:tav>
                                        <p:tav tm="100000">
                                          <p:val>
                                            <p:strVal val="#ppt_w"/>
                                          </p:val>
                                        </p:tav>
                                      </p:tavLst>
                                    </p:anim>
                                    <p:anim calcmode="lin" valueType="num">
                                      <p:cBhvr>
                                        <p:cTn id="230" dur="500" fill="hold"/>
                                        <p:tgtEl>
                                          <p:spTgt spid="74"/>
                                        </p:tgtEl>
                                        <p:attrNameLst>
                                          <p:attrName>ppt_h</p:attrName>
                                        </p:attrNameLst>
                                      </p:cBhvr>
                                      <p:tavLst>
                                        <p:tav tm="0">
                                          <p:val>
                                            <p:strVal val="#ppt_h"/>
                                          </p:val>
                                        </p:tav>
                                        <p:tav tm="100000">
                                          <p:val>
                                            <p:strVal val="#ppt_h"/>
                                          </p:val>
                                        </p:tav>
                                      </p:tavLst>
                                    </p:anim>
                                  </p:childTnLst>
                                </p:cTn>
                              </p:par>
                            </p:childTnLst>
                          </p:cTn>
                        </p:par>
                      </p:childTnLst>
                    </p:cTn>
                  </p:par>
                  <p:par>
                    <p:cTn id="231" fill="hold">
                      <p:stCondLst>
                        <p:cond delay="indefinite"/>
                      </p:stCondLst>
                      <p:childTnLst>
                        <p:par>
                          <p:cTn id="232" fill="hold">
                            <p:stCondLst>
                              <p:cond delay="0"/>
                            </p:stCondLst>
                            <p:childTnLst>
                              <p:par>
                                <p:cTn id="233" presetID="17" presetClass="entr" presetSubtype="2" fill="hold" grpId="0" nodeType="clickEffect">
                                  <p:stCondLst>
                                    <p:cond delay="0"/>
                                  </p:stCondLst>
                                  <p:childTnLst>
                                    <p:set>
                                      <p:cBhvr>
                                        <p:cTn id="234" dur="1" fill="hold">
                                          <p:stCondLst>
                                            <p:cond delay="0"/>
                                          </p:stCondLst>
                                        </p:cTn>
                                        <p:tgtEl>
                                          <p:spTgt spid="38"/>
                                        </p:tgtEl>
                                        <p:attrNameLst>
                                          <p:attrName>style.visibility</p:attrName>
                                        </p:attrNameLst>
                                      </p:cBhvr>
                                      <p:to>
                                        <p:strVal val="visible"/>
                                      </p:to>
                                    </p:set>
                                    <p:anim calcmode="lin" valueType="num">
                                      <p:cBhvr>
                                        <p:cTn id="235" dur="500" fill="hold"/>
                                        <p:tgtEl>
                                          <p:spTgt spid="38"/>
                                        </p:tgtEl>
                                        <p:attrNameLst>
                                          <p:attrName>ppt_x</p:attrName>
                                        </p:attrNameLst>
                                      </p:cBhvr>
                                      <p:tavLst>
                                        <p:tav tm="0">
                                          <p:val>
                                            <p:strVal val="#ppt_x+#ppt_w/2"/>
                                          </p:val>
                                        </p:tav>
                                        <p:tav tm="100000">
                                          <p:val>
                                            <p:strVal val="#ppt_x"/>
                                          </p:val>
                                        </p:tav>
                                      </p:tavLst>
                                    </p:anim>
                                    <p:anim calcmode="lin" valueType="num">
                                      <p:cBhvr>
                                        <p:cTn id="236" dur="500" fill="hold"/>
                                        <p:tgtEl>
                                          <p:spTgt spid="38"/>
                                        </p:tgtEl>
                                        <p:attrNameLst>
                                          <p:attrName>ppt_y</p:attrName>
                                        </p:attrNameLst>
                                      </p:cBhvr>
                                      <p:tavLst>
                                        <p:tav tm="0">
                                          <p:val>
                                            <p:strVal val="#ppt_y"/>
                                          </p:val>
                                        </p:tav>
                                        <p:tav tm="100000">
                                          <p:val>
                                            <p:strVal val="#ppt_y"/>
                                          </p:val>
                                        </p:tav>
                                      </p:tavLst>
                                    </p:anim>
                                    <p:anim calcmode="lin" valueType="num">
                                      <p:cBhvr>
                                        <p:cTn id="237" dur="500" fill="hold"/>
                                        <p:tgtEl>
                                          <p:spTgt spid="38"/>
                                        </p:tgtEl>
                                        <p:attrNameLst>
                                          <p:attrName>ppt_w</p:attrName>
                                        </p:attrNameLst>
                                      </p:cBhvr>
                                      <p:tavLst>
                                        <p:tav tm="0">
                                          <p:val>
                                            <p:fltVal val="0"/>
                                          </p:val>
                                        </p:tav>
                                        <p:tav tm="100000">
                                          <p:val>
                                            <p:strVal val="#ppt_w"/>
                                          </p:val>
                                        </p:tav>
                                      </p:tavLst>
                                    </p:anim>
                                    <p:anim calcmode="lin" valueType="num">
                                      <p:cBhvr>
                                        <p:cTn id="238" dur="500" fill="hold"/>
                                        <p:tgtEl>
                                          <p:spTgt spid="38"/>
                                        </p:tgtEl>
                                        <p:attrNameLst>
                                          <p:attrName>ppt_h</p:attrName>
                                        </p:attrNameLst>
                                      </p:cBhvr>
                                      <p:tavLst>
                                        <p:tav tm="0">
                                          <p:val>
                                            <p:strVal val="#ppt_h"/>
                                          </p:val>
                                        </p:tav>
                                        <p:tav tm="100000">
                                          <p:val>
                                            <p:strVal val="#ppt_h"/>
                                          </p:val>
                                        </p:tav>
                                      </p:tavLst>
                                    </p:anim>
                                  </p:childTnLst>
                                </p:cTn>
                              </p:par>
                              <p:par>
                                <p:cTn id="239" presetID="17" presetClass="entr" presetSubtype="10" fill="hold" grpId="0" nodeType="withEffect">
                                  <p:stCondLst>
                                    <p:cond delay="0"/>
                                  </p:stCondLst>
                                  <p:childTnLst>
                                    <p:set>
                                      <p:cBhvr>
                                        <p:cTn id="240" dur="1" fill="hold">
                                          <p:stCondLst>
                                            <p:cond delay="0"/>
                                          </p:stCondLst>
                                        </p:cTn>
                                        <p:tgtEl>
                                          <p:spTgt spid="60"/>
                                        </p:tgtEl>
                                        <p:attrNameLst>
                                          <p:attrName>style.visibility</p:attrName>
                                        </p:attrNameLst>
                                      </p:cBhvr>
                                      <p:to>
                                        <p:strVal val="visible"/>
                                      </p:to>
                                    </p:set>
                                    <p:anim calcmode="lin" valueType="num">
                                      <p:cBhvr>
                                        <p:cTn id="241" dur="500" fill="hold"/>
                                        <p:tgtEl>
                                          <p:spTgt spid="60"/>
                                        </p:tgtEl>
                                        <p:attrNameLst>
                                          <p:attrName>ppt_w</p:attrName>
                                        </p:attrNameLst>
                                      </p:cBhvr>
                                      <p:tavLst>
                                        <p:tav tm="0">
                                          <p:val>
                                            <p:fltVal val="0"/>
                                          </p:val>
                                        </p:tav>
                                        <p:tav tm="100000">
                                          <p:val>
                                            <p:strVal val="#ppt_w"/>
                                          </p:val>
                                        </p:tav>
                                      </p:tavLst>
                                    </p:anim>
                                    <p:anim calcmode="lin" valueType="num">
                                      <p:cBhvr>
                                        <p:cTn id="242" dur="500" fill="hold"/>
                                        <p:tgtEl>
                                          <p:spTgt spid="60"/>
                                        </p:tgtEl>
                                        <p:attrNameLst>
                                          <p:attrName>ppt_h</p:attrName>
                                        </p:attrNameLst>
                                      </p:cBhvr>
                                      <p:tavLst>
                                        <p:tav tm="0">
                                          <p:val>
                                            <p:strVal val="#ppt_h"/>
                                          </p:val>
                                        </p:tav>
                                        <p:tav tm="100000">
                                          <p:val>
                                            <p:strVal val="#ppt_h"/>
                                          </p:val>
                                        </p:tav>
                                      </p:tavLst>
                                    </p:anim>
                                  </p:childTnLst>
                                </p:cTn>
                              </p:par>
                              <p:par>
                                <p:cTn id="243" presetID="17" presetClass="entr" presetSubtype="10" fill="hold" nodeType="withEffect">
                                  <p:stCondLst>
                                    <p:cond delay="0"/>
                                  </p:stCondLst>
                                  <p:childTnLst>
                                    <p:set>
                                      <p:cBhvr>
                                        <p:cTn id="244" dur="1" fill="hold">
                                          <p:stCondLst>
                                            <p:cond delay="0"/>
                                          </p:stCondLst>
                                        </p:cTn>
                                        <p:tgtEl>
                                          <p:spTgt spid="76"/>
                                        </p:tgtEl>
                                        <p:attrNameLst>
                                          <p:attrName>style.visibility</p:attrName>
                                        </p:attrNameLst>
                                      </p:cBhvr>
                                      <p:to>
                                        <p:strVal val="visible"/>
                                      </p:to>
                                    </p:set>
                                    <p:anim calcmode="lin" valueType="num">
                                      <p:cBhvr>
                                        <p:cTn id="245" dur="500" fill="hold"/>
                                        <p:tgtEl>
                                          <p:spTgt spid="76"/>
                                        </p:tgtEl>
                                        <p:attrNameLst>
                                          <p:attrName>ppt_w</p:attrName>
                                        </p:attrNameLst>
                                      </p:cBhvr>
                                      <p:tavLst>
                                        <p:tav tm="0">
                                          <p:val>
                                            <p:fltVal val="0"/>
                                          </p:val>
                                        </p:tav>
                                        <p:tav tm="100000">
                                          <p:val>
                                            <p:strVal val="#ppt_w"/>
                                          </p:val>
                                        </p:tav>
                                      </p:tavLst>
                                    </p:anim>
                                    <p:anim calcmode="lin" valueType="num">
                                      <p:cBhvr>
                                        <p:cTn id="246" dur="500" fill="hold"/>
                                        <p:tgtEl>
                                          <p:spTgt spid="76"/>
                                        </p:tgtEl>
                                        <p:attrNameLst>
                                          <p:attrName>ppt_h</p:attrName>
                                        </p:attrNameLst>
                                      </p:cBhvr>
                                      <p:tavLst>
                                        <p:tav tm="0">
                                          <p:val>
                                            <p:strVal val="#ppt_h"/>
                                          </p:val>
                                        </p:tav>
                                        <p:tav tm="100000">
                                          <p:val>
                                            <p:strVal val="#ppt_h"/>
                                          </p:val>
                                        </p:tav>
                                      </p:tavLst>
                                    </p:anim>
                                  </p:childTnLst>
                                </p:cTn>
                              </p:par>
                            </p:childTnLst>
                          </p:cTn>
                        </p:par>
                      </p:childTnLst>
                    </p:cTn>
                  </p:par>
                  <p:par>
                    <p:cTn id="247" fill="hold">
                      <p:stCondLst>
                        <p:cond delay="indefinite"/>
                      </p:stCondLst>
                      <p:childTnLst>
                        <p:par>
                          <p:cTn id="248" fill="hold">
                            <p:stCondLst>
                              <p:cond delay="0"/>
                            </p:stCondLst>
                            <p:childTnLst>
                              <p:par>
                                <p:cTn id="249" presetID="17" presetClass="entr" presetSubtype="1" fill="hold" grpId="0" nodeType="clickEffect">
                                  <p:stCondLst>
                                    <p:cond delay="0"/>
                                  </p:stCondLst>
                                  <p:childTnLst>
                                    <p:set>
                                      <p:cBhvr>
                                        <p:cTn id="250" dur="1" fill="hold">
                                          <p:stCondLst>
                                            <p:cond delay="0"/>
                                          </p:stCondLst>
                                        </p:cTn>
                                        <p:tgtEl>
                                          <p:spTgt spid="41"/>
                                        </p:tgtEl>
                                        <p:attrNameLst>
                                          <p:attrName>style.visibility</p:attrName>
                                        </p:attrNameLst>
                                      </p:cBhvr>
                                      <p:to>
                                        <p:strVal val="visible"/>
                                      </p:to>
                                    </p:set>
                                    <p:anim calcmode="lin" valueType="num">
                                      <p:cBhvr>
                                        <p:cTn id="251" dur="500" fill="hold"/>
                                        <p:tgtEl>
                                          <p:spTgt spid="41"/>
                                        </p:tgtEl>
                                        <p:attrNameLst>
                                          <p:attrName>ppt_x</p:attrName>
                                        </p:attrNameLst>
                                      </p:cBhvr>
                                      <p:tavLst>
                                        <p:tav tm="0">
                                          <p:val>
                                            <p:strVal val="#ppt_x"/>
                                          </p:val>
                                        </p:tav>
                                        <p:tav tm="100000">
                                          <p:val>
                                            <p:strVal val="#ppt_x"/>
                                          </p:val>
                                        </p:tav>
                                      </p:tavLst>
                                    </p:anim>
                                    <p:anim calcmode="lin" valueType="num">
                                      <p:cBhvr>
                                        <p:cTn id="252" dur="500" fill="hold"/>
                                        <p:tgtEl>
                                          <p:spTgt spid="41"/>
                                        </p:tgtEl>
                                        <p:attrNameLst>
                                          <p:attrName>ppt_y</p:attrName>
                                        </p:attrNameLst>
                                      </p:cBhvr>
                                      <p:tavLst>
                                        <p:tav tm="0">
                                          <p:val>
                                            <p:strVal val="#ppt_y-#ppt_h/2"/>
                                          </p:val>
                                        </p:tav>
                                        <p:tav tm="100000">
                                          <p:val>
                                            <p:strVal val="#ppt_y"/>
                                          </p:val>
                                        </p:tav>
                                      </p:tavLst>
                                    </p:anim>
                                    <p:anim calcmode="lin" valueType="num">
                                      <p:cBhvr>
                                        <p:cTn id="253" dur="500" fill="hold"/>
                                        <p:tgtEl>
                                          <p:spTgt spid="41"/>
                                        </p:tgtEl>
                                        <p:attrNameLst>
                                          <p:attrName>ppt_w</p:attrName>
                                        </p:attrNameLst>
                                      </p:cBhvr>
                                      <p:tavLst>
                                        <p:tav tm="0">
                                          <p:val>
                                            <p:strVal val="#ppt_w"/>
                                          </p:val>
                                        </p:tav>
                                        <p:tav tm="100000">
                                          <p:val>
                                            <p:strVal val="#ppt_w"/>
                                          </p:val>
                                        </p:tav>
                                      </p:tavLst>
                                    </p:anim>
                                    <p:anim calcmode="lin" valueType="num">
                                      <p:cBhvr>
                                        <p:cTn id="254" dur="500" fill="hold"/>
                                        <p:tgtEl>
                                          <p:spTgt spid="41"/>
                                        </p:tgtEl>
                                        <p:attrNameLst>
                                          <p:attrName>ppt_h</p:attrName>
                                        </p:attrNameLst>
                                      </p:cBhvr>
                                      <p:tavLst>
                                        <p:tav tm="0">
                                          <p:val>
                                            <p:fltVal val="0"/>
                                          </p:val>
                                        </p:tav>
                                        <p:tav tm="100000">
                                          <p:val>
                                            <p:strVal val="#ppt_h"/>
                                          </p:val>
                                        </p:tav>
                                      </p:tavLst>
                                    </p:anim>
                                  </p:childTnLst>
                                </p:cTn>
                              </p:par>
                              <p:par>
                                <p:cTn id="255" presetID="17" presetClass="entr" presetSubtype="10" fill="hold" grpId="0" nodeType="withEffect">
                                  <p:stCondLst>
                                    <p:cond delay="0"/>
                                  </p:stCondLst>
                                  <p:childTnLst>
                                    <p:set>
                                      <p:cBhvr>
                                        <p:cTn id="256" dur="1" fill="hold">
                                          <p:stCondLst>
                                            <p:cond delay="0"/>
                                          </p:stCondLst>
                                        </p:cTn>
                                        <p:tgtEl>
                                          <p:spTgt spid="61"/>
                                        </p:tgtEl>
                                        <p:attrNameLst>
                                          <p:attrName>style.visibility</p:attrName>
                                        </p:attrNameLst>
                                      </p:cBhvr>
                                      <p:to>
                                        <p:strVal val="visible"/>
                                      </p:to>
                                    </p:set>
                                    <p:anim calcmode="lin" valueType="num">
                                      <p:cBhvr>
                                        <p:cTn id="257" dur="500" fill="hold"/>
                                        <p:tgtEl>
                                          <p:spTgt spid="61"/>
                                        </p:tgtEl>
                                        <p:attrNameLst>
                                          <p:attrName>ppt_w</p:attrName>
                                        </p:attrNameLst>
                                      </p:cBhvr>
                                      <p:tavLst>
                                        <p:tav tm="0">
                                          <p:val>
                                            <p:fltVal val="0"/>
                                          </p:val>
                                        </p:tav>
                                        <p:tav tm="100000">
                                          <p:val>
                                            <p:strVal val="#ppt_w"/>
                                          </p:val>
                                        </p:tav>
                                      </p:tavLst>
                                    </p:anim>
                                    <p:anim calcmode="lin" valueType="num">
                                      <p:cBhvr>
                                        <p:cTn id="258" dur="500" fill="hold"/>
                                        <p:tgtEl>
                                          <p:spTgt spid="61"/>
                                        </p:tgtEl>
                                        <p:attrNameLst>
                                          <p:attrName>ppt_h</p:attrName>
                                        </p:attrNameLst>
                                      </p:cBhvr>
                                      <p:tavLst>
                                        <p:tav tm="0">
                                          <p:val>
                                            <p:strVal val="#ppt_h"/>
                                          </p:val>
                                        </p:tav>
                                        <p:tav tm="100000">
                                          <p:val>
                                            <p:strVal val="#ppt_h"/>
                                          </p:val>
                                        </p:tav>
                                      </p:tavLst>
                                    </p:anim>
                                  </p:childTnLst>
                                </p:cTn>
                              </p:par>
                              <p:par>
                                <p:cTn id="259" presetID="17" presetClass="entr" presetSubtype="10" fill="hold" nodeType="withEffect">
                                  <p:stCondLst>
                                    <p:cond delay="0"/>
                                  </p:stCondLst>
                                  <p:childTnLst>
                                    <p:set>
                                      <p:cBhvr>
                                        <p:cTn id="260" dur="1" fill="hold">
                                          <p:stCondLst>
                                            <p:cond delay="0"/>
                                          </p:stCondLst>
                                        </p:cTn>
                                        <p:tgtEl>
                                          <p:spTgt spid="78"/>
                                        </p:tgtEl>
                                        <p:attrNameLst>
                                          <p:attrName>style.visibility</p:attrName>
                                        </p:attrNameLst>
                                      </p:cBhvr>
                                      <p:to>
                                        <p:strVal val="visible"/>
                                      </p:to>
                                    </p:set>
                                    <p:anim calcmode="lin" valueType="num">
                                      <p:cBhvr>
                                        <p:cTn id="261" dur="500" fill="hold"/>
                                        <p:tgtEl>
                                          <p:spTgt spid="78"/>
                                        </p:tgtEl>
                                        <p:attrNameLst>
                                          <p:attrName>ppt_w</p:attrName>
                                        </p:attrNameLst>
                                      </p:cBhvr>
                                      <p:tavLst>
                                        <p:tav tm="0">
                                          <p:val>
                                            <p:fltVal val="0"/>
                                          </p:val>
                                        </p:tav>
                                        <p:tav tm="100000">
                                          <p:val>
                                            <p:strVal val="#ppt_w"/>
                                          </p:val>
                                        </p:tav>
                                      </p:tavLst>
                                    </p:anim>
                                    <p:anim calcmode="lin" valueType="num">
                                      <p:cBhvr>
                                        <p:cTn id="262" dur="500" fill="hold"/>
                                        <p:tgtEl>
                                          <p:spTgt spid="78"/>
                                        </p:tgtEl>
                                        <p:attrNameLst>
                                          <p:attrName>ppt_h</p:attrName>
                                        </p:attrNameLst>
                                      </p:cBhvr>
                                      <p:tavLst>
                                        <p:tav tm="0">
                                          <p:val>
                                            <p:strVal val="#ppt_h"/>
                                          </p:val>
                                        </p:tav>
                                        <p:tav tm="100000">
                                          <p:val>
                                            <p:strVal val="#ppt_h"/>
                                          </p:val>
                                        </p:tav>
                                      </p:tavLst>
                                    </p:anim>
                                  </p:childTnLst>
                                </p:cTn>
                              </p:par>
                            </p:childTnLst>
                          </p:cTn>
                        </p:par>
                      </p:childTnLst>
                    </p:cTn>
                  </p:par>
                  <p:par>
                    <p:cTn id="263" fill="hold">
                      <p:stCondLst>
                        <p:cond delay="indefinite"/>
                      </p:stCondLst>
                      <p:childTnLst>
                        <p:par>
                          <p:cTn id="264" fill="hold">
                            <p:stCondLst>
                              <p:cond delay="0"/>
                            </p:stCondLst>
                            <p:childTnLst>
                              <p:par>
                                <p:cTn id="265" presetID="17" presetClass="entr" presetSubtype="2" fill="hold" grpId="0" nodeType="clickEffect">
                                  <p:stCondLst>
                                    <p:cond delay="0"/>
                                  </p:stCondLst>
                                  <p:childTnLst>
                                    <p:set>
                                      <p:cBhvr>
                                        <p:cTn id="266" dur="1" fill="hold">
                                          <p:stCondLst>
                                            <p:cond delay="0"/>
                                          </p:stCondLst>
                                        </p:cTn>
                                        <p:tgtEl>
                                          <p:spTgt spid="36"/>
                                        </p:tgtEl>
                                        <p:attrNameLst>
                                          <p:attrName>style.visibility</p:attrName>
                                        </p:attrNameLst>
                                      </p:cBhvr>
                                      <p:to>
                                        <p:strVal val="visible"/>
                                      </p:to>
                                    </p:set>
                                    <p:anim calcmode="lin" valueType="num">
                                      <p:cBhvr>
                                        <p:cTn id="267" dur="500" fill="hold"/>
                                        <p:tgtEl>
                                          <p:spTgt spid="36"/>
                                        </p:tgtEl>
                                        <p:attrNameLst>
                                          <p:attrName>ppt_x</p:attrName>
                                        </p:attrNameLst>
                                      </p:cBhvr>
                                      <p:tavLst>
                                        <p:tav tm="0">
                                          <p:val>
                                            <p:strVal val="#ppt_x+#ppt_w/2"/>
                                          </p:val>
                                        </p:tav>
                                        <p:tav tm="100000">
                                          <p:val>
                                            <p:strVal val="#ppt_x"/>
                                          </p:val>
                                        </p:tav>
                                      </p:tavLst>
                                    </p:anim>
                                    <p:anim calcmode="lin" valueType="num">
                                      <p:cBhvr>
                                        <p:cTn id="268" dur="500" fill="hold"/>
                                        <p:tgtEl>
                                          <p:spTgt spid="36"/>
                                        </p:tgtEl>
                                        <p:attrNameLst>
                                          <p:attrName>ppt_y</p:attrName>
                                        </p:attrNameLst>
                                      </p:cBhvr>
                                      <p:tavLst>
                                        <p:tav tm="0">
                                          <p:val>
                                            <p:strVal val="#ppt_y"/>
                                          </p:val>
                                        </p:tav>
                                        <p:tav tm="100000">
                                          <p:val>
                                            <p:strVal val="#ppt_y"/>
                                          </p:val>
                                        </p:tav>
                                      </p:tavLst>
                                    </p:anim>
                                    <p:anim calcmode="lin" valueType="num">
                                      <p:cBhvr>
                                        <p:cTn id="269" dur="500" fill="hold"/>
                                        <p:tgtEl>
                                          <p:spTgt spid="36"/>
                                        </p:tgtEl>
                                        <p:attrNameLst>
                                          <p:attrName>ppt_w</p:attrName>
                                        </p:attrNameLst>
                                      </p:cBhvr>
                                      <p:tavLst>
                                        <p:tav tm="0">
                                          <p:val>
                                            <p:fltVal val="0"/>
                                          </p:val>
                                        </p:tav>
                                        <p:tav tm="100000">
                                          <p:val>
                                            <p:strVal val="#ppt_w"/>
                                          </p:val>
                                        </p:tav>
                                      </p:tavLst>
                                    </p:anim>
                                    <p:anim calcmode="lin" valueType="num">
                                      <p:cBhvr>
                                        <p:cTn id="270" dur="5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271" fill="hold">
                      <p:stCondLst>
                        <p:cond delay="indefinite"/>
                      </p:stCondLst>
                      <p:childTnLst>
                        <p:par>
                          <p:cTn id="272" fill="hold">
                            <p:stCondLst>
                              <p:cond delay="0"/>
                            </p:stCondLst>
                            <p:childTnLst>
                              <p:par>
                                <p:cTn id="273" presetID="17" presetClass="entr" presetSubtype="2" fill="hold" grpId="0" nodeType="clickEffect">
                                  <p:stCondLst>
                                    <p:cond delay="0"/>
                                  </p:stCondLst>
                                  <p:childTnLst>
                                    <p:set>
                                      <p:cBhvr>
                                        <p:cTn id="274" dur="1" fill="hold">
                                          <p:stCondLst>
                                            <p:cond delay="0"/>
                                          </p:stCondLst>
                                        </p:cTn>
                                        <p:tgtEl>
                                          <p:spTgt spid="35"/>
                                        </p:tgtEl>
                                        <p:attrNameLst>
                                          <p:attrName>style.visibility</p:attrName>
                                        </p:attrNameLst>
                                      </p:cBhvr>
                                      <p:to>
                                        <p:strVal val="visible"/>
                                      </p:to>
                                    </p:set>
                                    <p:anim calcmode="lin" valueType="num">
                                      <p:cBhvr>
                                        <p:cTn id="275" dur="500" fill="hold"/>
                                        <p:tgtEl>
                                          <p:spTgt spid="35"/>
                                        </p:tgtEl>
                                        <p:attrNameLst>
                                          <p:attrName>ppt_x</p:attrName>
                                        </p:attrNameLst>
                                      </p:cBhvr>
                                      <p:tavLst>
                                        <p:tav tm="0">
                                          <p:val>
                                            <p:strVal val="#ppt_x+#ppt_w/2"/>
                                          </p:val>
                                        </p:tav>
                                        <p:tav tm="100000">
                                          <p:val>
                                            <p:strVal val="#ppt_x"/>
                                          </p:val>
                                        </p:tav>
                                      </p:tavLst>
                                    </p:anim>
                                    <p:anim calcmode="lin" valueType="num">
                                      <p:cBhvr>
                                        <p:cTn id="276" dur="500" fill="hold"/>
                                        <p:tgtEl>
                                          <p:spTgt spid="35"/>
                                        </p:tgtEl>
                                        <p:attrNameLst>
                                          <p:attrName>ppt_y</p:attrName>
                                        </p:attrNameLst>
                                      </p:cBhvr>
                                      <p:tavLst>
                                        <p:tav tm="0">
                                          <p:val>
                                            <p:strVal val="#ppt_y"/>
                                          </p:val>
                                        </p:tav>
                                        <p:tav tm="100000">
                                          <p:val>
                                            <p:strVal val="#ppt_y"/>
                                          </p:val>
                                        </p:tav>
                                      </p:tavLst>
                                    </p:anim>
                                    <p:anim calcmode="lin" valueType="num">
                                      <p:cBhvr>
                                        <p:cTn id="277" dur="500" fill="hold"/>
                                        <p:tgtEl>
                                          <p:spTgt spid="35"/>
                                        </p:tgtEl>
                                        <p:attrNameLst>
                                          <p:attrName>ppt_w</p:attrName>
                                        </p:attrNameLst>
                                      </p:cBhvr>
                                      <p:tavLst>
                                        <p:tav tm="0">
                                          <p:val>
                                            <p:fltVal val="0"/>
                                          </p:val>
                                        </p:tav>
                                        <p:tav tm="100000">
                                          <p:val>
                                            <p:strVal val="#ppt_w"/>
                                          </p:val>
                                        </p:tav>
                                      </p:tavLst>
                                    </p:anim>
                                    <p:anim calcmode="lin" valueType="num">
                                      <p:cBhvr>
                                        <p:cTn id="278" dur="5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279" fill="hold">
                      <p:stCondLst>
                        <p:cond delay="indefinite"/>
                      </p:stCondLst>
                      <p:childTnLst>
                        <p:par>
                          <p:cTn id="280" fill="hold">
                            <p:stCondLst>
                              <p:cond delay="0"/>
                            </p:stCondLst>
                            <p:childTnLst>
                              <p:par>
                                <p:cTn id="281" presetID="17" presetClass="entr" presetSubtype="1" fill="hold" grpId="0" nodeType="clickEffect">
                                  <p:stCondLst>
                                    <p:cond delay="0"/>
                                  </p:stCondLst>
                                  <p:childTnLst>
                                    <p:set>
                                      <p:cBhvr>
                                        <p:cTn id="282" dur="1" fill="hold">
                                          <p:stCondLst>
                                            <p:cond delay="0"/>
                                          </p:stCondLst>
                                        </p:cTn>
                                        <p:tgtEl>
                                          <p:spTgt spid="43"/>
                                        </p:tgtEl>
                                        <p:attrNameLst>
                                          <p:attrName>style.visibility</p:attrName>
                                        </p:attrNameLst>
                                      </p:cBhvr>
                                      <p:to>
                                        <p:strVal val="visible"/>
                                      </p:to>
                                    </p:set>
                                    <p:anim calcmode="lin" valueType="num">
                                      <p:cBhvr>
                                        <p:cTn id="283" dur="500" fill="hold"/>
                                        <p:tgtEl>
                                          <p:spTgt spid="43"/>
                                        </p:tgtEl>
                                        <p:attrNameLst>
                                          <p:attrName>ppt_x</p:attrName>
                                        </p:attrNameLst>
                                      </p:cBhvr>
                                      <p:tavLst>
                                        <p:tav tm="0">
                                          <p:val>
                                            <p:strVal val="#ppt_x"/>
                                          </p:val>
                                        </p:tav>
                                        <p:tav tm="100000">
                                          <p:val>
                                            <p:strVal val="#ppt_x"/>
                                          </p:val>
                                        </p:tav>
                                      </p:tavLst>
                                    </p:anim>
                                    <p:anim calcmode="lin" valueType="num">
                                      <p:cBhvr>
                                        <p:cTn id="284" dur="500" fill="hold"/>
                                        <p:tgtEl>
                                          <p:spTgt spid="43"/>
                                        </p:tgtEl>
                                        <p:attrNameLst>
                                          <p:attrName>ppt_y</p:attrName>
                                        </p:attrNameLst>
                                      </p:cBhvr>
                                      <p:tavLst>
                                        <p:tav tm="0">
                                          <p:val>
                                            <p:strVal val="#ppt_y-#ppt_h/2"/>
                                          </p:val>
                                        </p:tav>
                                        <p:tav tm="100000">
                                          <p:val>
                                            <p:strVal val="#ppt_y"/>
                                          </p:val>
                                        </p:tav>
                                      </p:tavLst>
                                    </p:anim>
                                    <p:anim calcmode="lin" valueType="num">
                                      <p:cBhvr>
                                        <p:cTn id="285" dur="500" fill="hold"/>
                                        <p:tgtEl>
                                          <p:spTgt spid="43"/>
                                        </p:tgtEl>
                                        <p:attrNameLst>
                                          <p:attrName>ppt_w</p:attrName>
                                        </p:attrNameLst>
                                      </p:cBhvr>
                                      <p:tavLst>
                                        <p:tav tm="0">
                                          <p:val>
                                            <p:strVal val="#ppt_w"/>
                                          </p:val>
                                        </p:tav>
                                        <p:tav tm="100000">
                                          <p:val>
                                            <p:strVal val="#ppt_w"/>
                                          </p:val>
                                        </p:tav>
                                      </p:tavLst>
                                    </p:anim>
                                    <p:anim calcmode="lin" valueType="num">
                                      <p:cBhvr>
                                        <p:cTn id="286" dur="500" fill="hold"/>
                                        <p:tgtEl>
                                          <p:spTgt spid="43"/>
                                        </p:tgtEl>
                                        <p:attrNameLst>
                                          <p:attrName>ppt_h</p:attrName>
                                        </p:attrNameLst>
                                      </p:cBhvr>
                                      <p:tavLst>
                                        <p:tav tm="0">
                                          <p:val>
                                            <p:fltVal val="0"/>
                                          </p:val>
                                        </p:tav>
                                        <p:tav tm="100000">
                                          <p:val>
                                            <p:strVal val="#ppt_h"/>
                                          </p:val>
                                        </p:tav>
                                      </p:tavLst>
                                    </p:anim>
                                  </p:childTnLst>
                                </p:cTn>
                              </p:par>
                              <p:par>
                                <p:cTn id="287" presetID="17" presetClass="entr" presetSubtype="10" fill="hold" grpId="0" nodeType="withEffect">
                                  <p:stCondLst>
                                    <p:cond delay="0"/>
                                  </p:stCondLst>
                                  <p:childTnLst>
                                    <p:set>
                                      <p:cBhvr>
                                        <p:cTn id="288" dur="1" fill="hold">
                                          <p:stCondLst>
                                            <p:cond delay="0"/>
                                          </p:stCondLst>
                                        </p:cTn>
                                        <p:tgtEl>
                                          <p:spTgt spid="63"/>
                                        </p:tgtEl>
                                        <p:attrNameLst>
                                          <p:attrName>style.visibility</p:attrName>
                                        </p:attrNameLst>
                                      </p:cBhvr>
                                      <p:to>
                                        <p:strVal val="visible"/>
                                      </p:to>
                                    </p:set>
                                    <p:anim calcmode="lin" valueType="num">
                                      <p:cBhvr>
                                        <p:cTn id="289" dur="500" fill="hold"/>
                                        <p:tgtEl>
                                          <p:spTgt spid="63"/>
                                        </p:tgtEl>
                                        <p:attrNameLst>
                                          <p:attrName>ppt_w</p:attrName>
                                        </p:attrNameLst>
                                      </p:cBhvr>
                                      <p:tavLst>
                                        <p:tav tm="0">
                                          <p:val>
                                            <p:fltVal val="0"/>
                                          </p:val>
                                        </p:tav>
                                        <p:tav tm="100000">
                                          <p:val>
                                            <p:strVal val="#ppt_w"/>
                                          </p:val>
                                        </p:tav>
                                      </p:tavLst>
                                    </p:anim>
                                    <p:anim calcmode="lin" valueType="num">
                                      <p:cBhvr>
                                        <p:cTn id="290" dur="500" fill="hold"/>
                                        <p:tgtEl>
                                          <p:spTgt spid="63"/>
                                        </p:tgtEl>
                                        <p:attrNameLst>
                                          <p:attrName>ppt_h</p:attrName>
                                        </p:attrNameLst>
                                      </p:cBhvr>
                                      <p:tavLst>
                                        <p:tav tm="0">
                                          <p:val>
                                            <p:strVal val="#ppt_h"/>
                                          </p:val>
                                        </p:tav>
                                        <p:tav tm="100000">
                                          <p:val>
                                            <p:strVal val="#ppt_h"/>
                                          </p:val>
                                        </p:tav>
                                      </p:tavLst>
                                    </p:anim>
                                  </p:childTnLst>
                                </p:cTn>
                              </p:par>
                              <p:par>
                                <p:cTn id="291" presetID="17" presetClass="entr" presetSubtype="10" fill="hold" nodeType="withEffect">
                                  <p:stCondLst>
                                    <p:cond delay="0"/>
                                  </p:stCondLst>
                                  <p:childTnLst>
                                    <p:set>
                                      <p:cBhvr>
                                        <p:cTn id="292" dur="1" fill="hold">
                                          <p:stCondLst>
                                            <p:cond delay="0"/>
                                          </p:stCondLst>
                                        </p:cTn>
                                        <p:tgtEl>
                                          <p:spTgt spid="80"/>
                                        </p:tgtEl>
                                        <p:attrNameLst>
                                          <p:attrName>style.visibility</p:attrName>
                                        </p:attrNameLst>
                                      </p:cBhvr>
                                      <p:to>
                                        <p:strVal val="visible"/>
                                      </p:to>
                                    </p:set>
                                    <p:anim calcmode="lin" valueType="num">
                                      <p:cBhvr>
                                        <p:cTn id="293" dur="500" fill="hold"/>
                                        <p:tgtEl>
                                          <p:spTgt spid="80"/>
                                        </p:tgtEl>
                                        <p:attrNameLst>
                                          <p:attrName>ppt_w</p:attrName>
                                        </p:attrNameLst>
                                      </p:cBhvr>
                                      <p:tavLst>
                                        <p:tav tm="0">
                                          <p:val>
                                            <p:fltVal val="0"/>
                                          </p:val>
                                        </p:tav>
                                        <p:tav tm="100000">
                                          <p:val>
                                            <p:strVal val="#ppt_w"/>
                                          </p:val>
                                        </p:tav>
                                      </p:tavLst>
                                    </p:anim>
                                    <p:anim calcmode="lin" valueType="num">
                                      <p:cBhvr>
                                        <p:cTn id="294" dur="500" fill="hold"/>
                                        <p:tgtEl>
                                          <p:spTgt spid="80"/>
                                        </p:tgtEl>
                                        <p:attrNameLst>
                                          <p:attrName>ppt_h</p:attrName>
                                        </p:attrNameLst>
                                      </p:cBhvr>
                                      <p:tavLst>
                                        <p:tav tm="0">
                                          <p:val>
                                            <p:strVal val="#ppt_h"/>
                                          </p:val>
                                        </p:tav>
                                        <p:tav tm="100000">
                                          <p:val>
                                            <p:strVal val="#ppt_h"/>
                                          </p:val>
                                        </p:tav>
                                      </p:tavLst>
                                    </p:anim>
                                  </p:childTnLst>
                                </p:cTn>
                              </p:par>
                            </p:childTnLst>
                          </p:cTn>
                        </p:par>
                      </p:childTnLst>
                    </p:cTn>
                  </p:par>
                  <p:par>
                    <p:cTn id="295" fill="hold">
                      <p:stCondLst>
                        <p:cond delay="indefinite"/>
                      </p:stCondLst>
                      <p:childTnLst>
                        <p:par>
                          <p:cTn id="296" fill="hold">
                            <p:stCondLst>
                              <p:cond delay="0"/>
                            </p:stCondLst>
                            <p:childTnLst>
                              <p:par>
                                <p:cTn id="297" presetID="17" presetClass="entr" presetSubtype="1" fill="hold" grpId="0" nodeType="clickEffect">
                                  <p:stCondLst>
                                    <p:cond delay="0"/>
                                  </p:stCondLst>
                                  <p:childTnLst>
                                    <p:set>
                                      <p:cBhvr>
                                        <p:cTn id="298" dur="1" fill="hold">
                                          <p:stCondLst>
                                            <p:cond delay="0"/>
                                          </p:stCondLst>
                                        </p:cTn>
                                        <p:tgtEl>
                                          <p:spTgt spid="42"/>
                                        </p:tgtEl>
                                        <p:attrNameLst>
                                          <p:attrName>style.visibility</p:attrName>
                                        </p:attrNameLst>
                                      </p:cBhvr>
                                      <p:to>
                                        <p:strVal val="visible"/>
                                      </p:to>
                                    </p:set>
                                    <p:anim calcmode="lin" valueType="num">
                                      <p:cBhvr>
                                        <p:cTn id="299" dur="500" fill="hold"/>
                                        <p:tgtEl>
                                          <p:spTgt spid="42"/>
                                        </p:tgtEl>
                                        <p:attrNameLst>
                                          <p:attrName>ppt_x</p:attrName>
                                        </p:attrNameLst>
                                      </p:cBhvr>
                                      <p:tavLst>
                                        <p:tav tm="0">
                                          <p:val>
                                            <p:strVal val="#ppt_x"/>
                                          </p:val>
                                        </p:tav>
                                        <p:tav tm="100000">
                                          <p:val>
                                            <p:strVal val="#ppt_x"/>
                                          </p:val>
                                        </p:tav>
                                      </p:tavLst>
                                    </p:anim>
                                    <p:anim calcmode="lin" valueType="num">
                                      <p:cBhvr>
                                        <p:cTn id="300" dur="500" fill="hold"/>
                                        <p:tgtEl>
                                          <p:spTgt spid="42"/>
                                        </p:tgtEl>
                                        <p:attrNameLst>
                                          <p:attrName>ppt_y</p:attrName>
                                        </p:attrNameLst>
                                      </p:cBhvr>
                                      <p:tavLst>
                                        <p:tav tm="0">
                                          <p:val>
                                            <p:strVal val="#ppt_y-#ppt_h/2"/>
                                          </p:val>
                                        </p:tav>
                                        <p:tav tm="100000">
                                          <p:val>
                                            <p:strVal val="#ppt_y"/>
                                          </p:val>
                                        </p:tav>
                                      </p:tavLst>
                                    </p:anim>
                                    <p:anim calcmode="lin" valueType="num">
                                      <p:cBhvr>
                                        <p:cTn id="301" dur="500" fill="hold"/>
                                        <p:tgtEl>
                                          <p:spTgt spid="42"/>
                                        </p:tgtEl>
                                        <p:attrNameLst>
                                          <p:attrName>ppt_w</p:attrName>
                                        </p:attrNameLst>
                                      </p:cBhvr>
                                      <p:tavLst>
                                        <p:tav tm="0">
                                          <p:val>
                                            <p:strVal val="#ppt_w"/>
                                          </p:val>
                                        </p:tav>
                                        <p:tav tm="100000">
                                          <p:val>
                                            <p:strVal val="#ppt_w"/>
                                          </p:val>
                                        </p:tav>
                                      </p:tavLst>
                                    </p:anim>
                                    <p:anim calcmode="lin" valueType="num">
                                      <p:cBhvr>
                                        <p:cTn id="302" dur="500" fill="hold"/>
                                        <p:tgtEl>
                                          <p:spTgt spid="42"/>
                                        </p:tgtEl>
                                        <p:attrNameLst>
                                          <p:attrName>ppt_h</p:attrName>
                                        </p:attrNameLst>
                                      </p:cBhvr>
                                      <p:tavLst>
                                        <p:tav tm="0">
                                          <p:val>
                                            <p:fltVal val="0"/>
                                          </p:val>
                                        </p:tav>
                                        <p:tav tm="100000">
                                          <p:val>
                                            <p:strVal val="#ppt_h"/>
                                          </p:val>
                                        </p:tav>
                                      </p:tavLst>
                                    </p:anim>
                                  </p:childTnLst>
                                </p:cTn>
                              </p:par>
                              <p:par>
                                <p:cTn id="303" presetID="17" presetClass="entr" presetSubtype="10" fill="hold" grpId="0" nodeType="withEffect">
                                  <p:stCondLst>
                                    <p:cond delay="0"/>
                                  </p:stCondLst>
                                  <p:childTnLst>
                                    <p:set>
                                      <p:cBhvr>
                                        <p:cTn id="304" dur="1" fill="hold">
                                          <p:stCondLst>
                                            <p:cond delay="0"/>
                                          </p:stCondLst>
                                        </p:cTn>
                                        <p:tgtEl>
                                          <p:spTgt spid="62"/>
                                        </p:tgtEl>
                                        <p:attrNameLst>
                                          <p:attrName>style.visibility</p:attrName>
                                        </p:attrNameLst>
                                      </p:cBhvr>
                                      <p:to>
                                        <p:strVal val="visible"/>
                                      </p:to>
                                    </p:set>
                                    <p:anim calcmode="lin" valueType="num">
                                      <p:cBhvr>
                                        <p:cTn id="305" dur="500" fill="hold"/>
                                        <p:tgtEl>
                                          <p:spTgt spid="62"/>
                                        </p:tgtEl>
                                        <p:attrNameLst>
                                          <p:attrName>ppt_w</p:attrName>
                                        </p:attrNameLst>
                                      </p:cBhvr>
                                      <p:tavLst>
                                        <p:tav tm="0">
                                          <p:val>
                                            <p:fltVal val="0"/>
                                          </p:val>
                                        </p:tav>
                                        <p:tav tm="100000">
                                          <p:val>
                                            <p:strVal val="#ppt_w"/>
                                          </p:val>
                                        </p:tav>
                                      </p:tavLst>
                                    </p:anim>
                                    <p:anim calcmode="lin" valueType="num">
                                      <p:cBhvr>
                                        <p:cTn id="306" dur="500" fill="hold"/>
                                        <p:tgtEl>
                                          <p:spTgt spid="62"/>
                                        </p:tgtEl>
                                        <p:attrNameLst>
                                          <p:attrName>ppt_h</p:attrName>
                                        </p:attrNameLst>
                                      </p:cBhvr>
                                      <p:tavLst>
                                        <p:tav tm="0">
                                          <p:val>
                                            <p:strVal val="#ppt_h"/>
                                          </p:val>
                                        </p:tav>
                                        <p:tav tm="100000">
                                          <p:val>
                                            <p:strVal val="#ppt_h"/>
                                          </p:val>
                                        </p:tav>
                                      </p:tavLst>
                                    </p:anim>
                                  </p:childTnLst>
                                </p:cTn>
                              </p:par>
                              <p:par>
                                <p:cTn id="307" presetID="17" presetClass="entr" presetSubtype="10" fill="hold" nodeType="withEffect">
                                  <p:stCondLst>
                                    <p:cond delay="0"/>
                                  </p:stCondLst>
                                  <p:childTnLst>
                                    <p:set>
                                      <p:cBhvr>
                                        <p:cTn id="308" dur="1" fill="hold">
                                          <p:stCondLst>
                                            <p:cond delay="0"/>
                                          </p:stCondLst>
                                        </p:cTn>
                                        <p:tgtEl>
                                          <p:spTgt spid="72"/>
                                        </p:tgtEl>
                                        <p:attrNameLst>
                                          <p:attrName>style.visibility</p:attrName>
                                        </p:attrNameLst>
                                      </p:cBhvr>
                                      <p:to>
                                        <p:strVal val="visible"/>
                                      </p:to>
                                    </p:set>
                                    <p:anim calcmode="lin" valueType="num">
                                      <p:cBhvr>
                                        <p:cTn id="309" dur="500" fill="hold"/>
                                        <p:tgtEl>
                                          <p:spTgt spid="72"/>
                                        </p:tgtEl>
                                        <p:attrNameLst>
                                          <p:attrName>ppt_w</p:attrName>
                                        </p:attrNameLst>
                                      </p:cBhvr>
                                      <p:tavLst>
                                        <p:tav tm="0">
                                          <p:val>
                                            <p:fltVal val="0"/>
                                          </p:val>
                                        </p:tav>
                                        <p:tav tm="100000">
                                          <p:val>
                                            <p:strVal val="#ppt_w"/>
                                          </p:val>
                                        </p:tav>
                                      </p:tavLst>
                                    </p:anim>
                                    <p:anim calcmode="lin" valueType="num">
                                      <p:cBhvr>
                                        <p:cTn id="310" dur="500" fill="hold"/>
                                        <p:tgtEl>
                                          <p:spTgt spid="72"/>
                                        </p:tgtEl>
                                        <p:attrNameLst>
                                          <p:attrName>ppt_h</p:attrName>
                                        </p:attrNameLst>
                                      </p:cBhvr>
                                      <p:tavLst>
                                        <p:tav tm="0">
                                          <p:val>
                                            <p:strVal val="#ppt_h"/>
                                          </p:val>
                                        </p:tav>
                                        <p:tav tm="100000">
                                          <p:val>
                                            <p:strVal val="#ppt_h"/>
                                          </p:val>
                                        </p:tav>
                                      </p:tavLst>
                                    </p:anim>
                                  </p:childTnLst>
                                </p:cTn>
                              </p:par>
                            </p:childTnLst>
                          </p:cTn>
                        </p:par>
                      </p:childTnLst>
                    </p:cTn>
                  </p:par>
                  <p:par>
                    <p:cTn id="311" fill="hold">
                      <p:stCondLst>
                        <p:cond delay="indefinite"/>
                      </p:stCondLst>
                      <p:childTnLst>
                        <p:par>
                          <p:cTn id="312" fill="hold">
                            <p:stCondLst>
                              <p:cond delay="0"/>
                            </p:stCondLst>
                            <p:childTnLst>
                              <p:par>
                                <p:cTn id="313" presetID="17" presetClass="entr" presetSubtype="1" fill="hold" grpId="0" nodeType="clickEffect">
                                  <p:stCondLst>
                                    <p:cond delay="0"/>
                                  </p:stCondLst>
                                  <p:childTnLst>
                                    <p:set>
                                      <p:cBhvr>
                                        <p:cTn id="314" dur="1" fill="hold">
                                          <p:stCondLst>
                                            <p:cond delay="0"/>
                                          </p:stCondLst>
                                        </p:cTn>
                                        <p:tgtEl>
                                          <p:spTgt spid="37"/>
                                        </p:tgtEl>
                                        <p:attrNameLst>
                                          <p:attrName>style.visibility</p:attrName>
                                        </p:attrNameLst>
                                      </p:cBhvr>
                                      <p:to>
                                        <p:strVal val="visible"/>
                                      </p:to>
                                    </p:set>
                                    <p:anim calcmode="lin" valueType="num">
                                      <p:cBhvr>
                                        <p:cTn id="315" dur="500" fill="hold"/>
                                        <p:tgtEl>
                                          <p:spTgt spid="37"/>
                                        </p:tgtEl>
                                        <p:attrNameLst>
                                          <p:attrName>ppt_x</p:attrName>
                                        </p:attrNameLst>
                                      </p:cBhvr>
                                      <p:tavLst>
                                        <p:tav tm="0">
                                          <p:val>
                                            <p:strVal val="#ppt_x"/>
                                          </p:val>
                                        </p:tav>
                                        <p:tav tm="100000">
                                          <p:val>
                                            <p:strVal val="#ppt_x"/>
                                          </p:val>
                                        </p:tav>
                                      </p:tavLst>
                                    </p:anim>
                                    <p:anim calcmode="lin" valueType="num">
                                      <p:cBhvr>
                                        <p:cTn id="316" dur="500" fill="hold"/>
                                        <p:tgtEl>
                                          <p:spTgt spid="37"/>
                                        </p:tgtEl>
                                        <p:attrNameLst>
                                          <p:attrName>ppt_y</p:attrName>
                                        </p:attrNameLst>
                                      </p:cBhvr>
                                      <p:tavLst>
                                        <p:tav tm="0">
                                          <p:val>
                                            <p:strVal val="#ppt_y-#ppt_h/2"/>
                                          </p:val>
                                        </p:tav>
                                        <p:tav tm="100000">
                                          <p:val>
                                            <p:strVal val="#ppt_y"/>
                                          </p:val>
                                        </p:tav>
                                      </p:tavLst>
                                    </p:anim>
                                    <p:anim calcmode="lin" valueType="num">
                                      <p:cBhvr>
                                        <p:cTn id="317" dur="500" fill="hold"/>
                                        <p:tgtEl>
                                          <p:spTgt spid="37"/>
                                        </p:tgtEl>
                                        <p:attrNameLst>
                                          <p:attrName>ppt_w</p:attrName>
                                        </p:attrNameLst>
                                      </p:cBhvr>
                                      <p:tavLst>
                                        <p:tav tm="0">
                                          <p:val>
                                            <p:strVal val="#ppt_w"/>
                                          </p:val>
                                        </p:tav>
                                        <p:tav tm="100000">
                                          <p:val>
                                            <p:strVal val="#ppt_w"/>
                                          </p:val>
                                        </p:tav>
                                      </p:tavLst>
                                    </p:anim>
                                    <p:anim calcmode="lin" valueType="num">
                                      <p:cBhvr>
                                        <p:cTn id="318" dur="500" fill="hold"/>
                                        <p:tgtEl>
                                          <p:spTgt spid="37"/>
                                        </p:tgtEl>
                                        <p:attrNameLst>
                                          <p:attrName>ppt_h</p:attrName>
                                        </p:attrNameLst>
                                      </p:cBhvr>
                                      <p:tavLst>
                                        <p:tav tm="0">
                                          <p:val>
                                            <p:fltVal val="0"/>
                                          </p:val>
                                        </p:tav>
                                        <p:tav tm="100000">
                                          <p:val>
                                            <p:strVal val="#ppt_h"/>
                                          </p:val>
                                        </p:tav>
                                      </p:tavLst>
                                    </p:anim>
                                  </p:childTnLst>
                                </p:cTn>
                              </p:par>
                              <p:par>
                                <p:cTn id="319" presetID="17" presetClass="entr" presetSubtype="10" fill="hold" grpId="0" nodeType="withEffect">
                                  <p:stCondLst>
                                    <p:cond delay="0"/>
                                  </p:stCondLst>
                                  <p:childTnLst>
                                    <p:set>
                                      <p:cBhvr>
                                        <p:cTn id="320" dur="1" fill="hold">
                                          <p:stCondLst>
                                            <p:cond delay="0"/>
                                          </p:stCondLst>
                                        </p:cTn>
                                        <p:tgtEl>
                                          <p:spTgt spid="64"/>
                                        </p:tgtEl>
                                        <p:attrNameLst>
                                          <p:attrName>style.visibility</p:attrName>
                                        </p:attrNameLst>
                                      </p:cBhvr>
                                      <p:to>
                                        <p:strVal val="visible"/>
                                      </p:to>
                                    </p:set>
                                    <p:anim calcmode="lin" valueType="num">
                                      <p:cBhvr>
                                        <p:cTn id="321" dur="500" fill="hold"/>
                                        <p:tgtEl>
                                          <p:spTgt spid="64"/>
                                        </p:tgtEl>
                                        <p:attrNameLst>
                                          <p:attrName>ppt_w</p:attrName>
                                        </p:attrNameLst>
                                      </p:cBhvr>
                                      <p:tavLst>
                                        <p:tav tm="0">
                                          <p:val>
                                            <p:fltVal val="0"/>
                                          </p:val>
                                        </p:tav>
                                        <p:tav tm="100000">
                                          <p:val>
                                            <p:strVal val="#ppt_w"/>
                                          </p:val>
                                        </p:tav>
                                      </p:tavLst>
                                    </p:anim>
                                    <p:anim calcmode="lin" valueType="num">
                                      <p:cBhvr>
                                        <p:cTn id="322" dur="500" fill="hold"/>
                                        <p:tgtEl>
                                          <p:spTgt spid="64"/>
                                        </p:tgtEl>
                                        <p:attrNameLst>
                                          <p:attrName>ppt_h</p:attrName>
                                        </p:attrNameLst>
                                      </p:cBhvr>
                                      <p:tavLst>
                                        <p:tav tm="0">
                                          <p:val>
                                            <p:strVal val="#ppt_h"/>
                                          </p:val>
                                        </p:tav>
                                        <p:tav tm="100000">
                                          <p:val>
                                            <p:strVal val="#ppt_h"/>
                                          </p:val>
                                        </p:tav>
                                      </p:tavLst>
                                    </p:anim>
                                  </p:childTnLst>
                                </p:cTn>
                              </p:par>
                            </p:childTnLst>
                          </p:cTn>
                        </p:par>
                      </p:childTnLst>
                    </p:cTn>
                  </p:par>
                  <p:par>
                    <p:cTn id="323" fill="hold">
                      <p:stCondLst>
                        <p:cond delay="indefinite"/>
                      </p:stCondLst>
                      <p:childTnLst>
                        <p:par>
                          <p:cTn id="324" fill="hold">
                            <p:stCondLst>
                              <p:cond delay="0"/>
                            </p:stCondLst>
                            <p:childTnLst>
                              <p:par>
                                <p:cTn id="325" presetID="17" presetClass="entr" presetSubtype="10" fill="hold" nodeType="clickEffect">
                                  <p:stCondLst>
                                    <p:cond delay="0"/>
                                  </p:stCondLst>
                                  <p:childTnLst>
                                    <p:set>
                                      <p:cBhvr>
                                        <p:cTn id="326" dur="1" fill="hold">
                                          <p:stCondLst>
                                            <p:cond delay="0"/>
                                          </p:stCondLst>
                                        </p:cTn>
                                        <p:tgtEl>
                                          <p:spTgt spid="83"/>
                                        </p:tgtEl>
                                        <p:attrNameLst>
                                          <p:attrName>style.visibility</p:attrName>
                                        </p:attrNameLst>
                                      </p:cBhvr>
                                      <p:to>
                                        <p:strVal val="visible"/>
                                      </p:to>
                                    </p:set>
                                    <p:anim calcmode="lin" valueType="num">
                                      <p:cBhvr>
                                        <p:cTn id="327" dur="500" fill="hold"/>
                                        <p:tgtEl>
                                          <p:spTgt spid="83"/>
                                        </p:tgtEl>
                                        <p:attrNameLst>
                                          <p:attrName>ppt_w</p:attrName>
                                        </p:attrNameLst>
                                      </p:cBhvr>
                                      <p:tavLst>
                                        <p:tav tm="0">
                                          <p:val>
                                            <p:fltVal val="0"/>
                                          </p:val>
                                        </p:tav>
                                        <p:tav tm="100000">
                                          <p:val>
                                            <p:strVal val="#ppt_w"/>
                                          </p:val>
                                        </p:tav>
                                      </p:tavLst>
                                    </p:anim>
                                    <p:anim calcmode="lin" valueType="num">
                                      <p:cBhvr>
                                        <p:cTn id="328" dur="500" fill="hold"/>
                                        <p:tgtEl>
                                          <p:spTgt spid="83"/>
                                        </p:tgtEl>
                                        <p:attrNameLst>
                                          <p:attrName>ppt_h</p:attrName>
                                        </p:attrNameLst>
                                      </p:cBhvr>
                                      <p:tavLst>
                                        <p:tav tm="0">
                                          <p:val>
                                            <p:strVal val="#ppt_h"/>
                                          </p:val>
                                        </p:tav>
                                        <p:tav tm="100000">
                                          <p:val>
                                            <p:strVal val="#ppt_h"/>
                                          </p:val>
                                        </p:tav>
                                      </p:tavLst>
                                    </p:anim>
                                  </p:childTnLst>
                                </p:cTn>
                              </p:par>
                            </p:childTnLst>
                          </p:cTn>
                        </p:par>
                      </p:childTnLst>
                    </p:cTn>
                  </p:par>
                  <p:par>
                    <p:cTn id="329" fill="hold">
                      <p:stCondLst>
                        <p:cond delay="indefinite"/>
                      </p:stCondLst>
                      <p:childTnLst>
                        <p:par>
                          <p:cTn id="330" fill="hold">
                            <p:stCondLst>
                              <p:cond delay="0"/>
                            </p:stCondLst>
                            <p:childTnLst>
                              <p:par>
                                <p:cTn id="331" presetID="17" presetClass="entr" presetSubtype="2" fill="hold" grpId="0" nodeType="clickEffect">
                                  <p:stCondLst>
                                    <p:cond delay="0"/>
                                  </p:stCondLst>
                                  <p:childTnLst>
                                    <p:set>
                                      <p:cBhvr>
                                        <p:cTn id="332" dur="1" fill="hold">
                                          <p:stCondLst>
                                            <p:cond delay="0"/>
                                          </p:stCondLst>
                                        </p:cTn>
                                        <p:tgtEl>
                                          <p:spTgt spid="52"/>
                                        </p:tgtEl>
                                        <p:attrNameLst>
                                          <p:attrName>style.visibility</p:attrName>
                                        </p:attrNameLst>
                                      </p:cBhvr>
                                      <p:to>
                                        <p:strVal val="visible"/>
                                      </p:to>
                                    </p:set>
                                    <p:anim calcmode="lin" valueType="num">
                                      <p:cBhvr>
                                        <p:cTn id="333" dur="500" fill="hold"/>
                                        <p:tgtEl>
                                          <p:spTgt spid="52"/>
                                        </p:tgtEl>
                                        <p:attrNameLst>
                                          <p:attrName>ppt_x</p:attrName>
                                        </p:attrNameLst>
                                      </p:cBhvr>
                                      <p:tavLst>
                                        <p:tav tm="0">
                                          <p:val>
                                            <p:strVal val="#ppt_x+#ppt_w/2"/>
                                          </p:val>
                                        </p:tav>
                                        <p:tav tm="100000">
                                          <p:val>
                                            <p:strVal val="#ppt_x"/>
                                          </p:val>
                                        </p:tav>
                                      </p:tavLst>
                                    </p:anim>
                                    <p:anim calcmode="lin" valueType="num">
                                      <p:cBhvr>
                                        <p:cTn id="334" dur="500" fill="hold"/>
                                        <p:tgtEl>
                                          <p:spTgt spid="52"/>
                                        </p:tgtEl>
                                        <p:attrNameLst>
                                          <p:attrName>ppt_y</p:attrName>
                                        </p:attrNameLst>
                                      </p:cBhvr>
                                      <p:tavLst>
                                        <p:tav tm="0">
                                          <p:val>
                                            <p:strVal val="#ppt_y"/>
                                          </p:val>
                                        </p:tav>
                                        <p:tav tm="100000">
                                          <p:val>
                                            <p:strVal val="#ppt_y"/>
                                          </p:val>
                                        </p:tav>
                                      </p:tavLst>
                                    </p:anim>
                                    <p:anim calcmode="lin" valueType="num">
                                      <p:cBhvr>
                                        <p:cTn id="335" dur="500" fill="hold"/>
                                        <p:tgtEl>
                                          <p:spTgt spid="52"/>
                                        </p:tgtEl>
                                        <p:attrNameLst>
                                          <p:attrName>ppt_w</p:attrName>
                                        </p:attrNameLst>
                                      </p:cBhvr>
                                      <p:tavLst>
                                        <p:tav tm="0">
                                          <p:val>
                                            <p:fltVal val="0"/>
                                          </p:val>
                                        </p:tav>
                                        <p:tav tm="100000">
                                          <p:val>
                                            <p:strVal val="#ppt_w"/>
                                          </p:val>
                                        </p:tav>
                                      </p:tavLst>
                                    </p:anim>
                                    <p:anim calcmode="lin" valueType="num">
                                      <p:cBhvr>
                                        <p:cTn id="336" dur="500" fill="hold"/>
                                        <p:tgtEl>
                                          <p:spTgt spid="52"/>
                                        </p:tgtEl>
                                        <p:attrNameLst>
                                          <p:attrName>ppt_h</p:attrName>
                                        </p:attrNameLst>
                                      </p:cBhvr>
                                      <p:tavLst>
                                        <p:tav tm="0">
                                          <p:val>
                                            <p:strVal val="#ppt_h"/>
                                          </p:val>
                                        </p:tav>
                                        <p:tav tm="100000">
                                          <p:val>
                                            <p:strVal val="#ppt_h"/>
                                          </p:val>
                                        </p:tav>
                                      </p:tavLst>
                                    </p:anim>
                                  </p:childTnLst>
                                </p:cTn>
                              </p:par>
                            </p:childTnLst>
                          </p:cTn>
                        </p:par>
                      </p:childTnLst>
                    </p:cTn>
                  </p:par>
                  <p:par>
                    <p:cTn id="337" fill="hold">
                      <p:stCondLst>
                        <p:cond delay="indefinite"/>
                      </p:stCondLst>
                      <p:childTnLst>
                        <p:par>
                          <p:cTn id="338" fill="hold">
                            <p:stCondLst>
                              <p:cond delay="0"/>
                            </p:stCondLst>
                            <p:childTnLst>
                              <p:par>
                                <p:cTn id="339" presetID="17" presetClass="entr" presetSubtype="2" fill="hold" grpId="0" nodeType="clickEffect">
                                  <p:stCondLst>
                                    <p:cond delay="0"/>
                                  </p:stCondLst>
                                  <p:childTnLst>
                                    <p:set>
                                      <p:cBhvr>
                                        <p:cTn id="340" dur="1" fill="hold">
                                          <p:stCondLst>
                                            <p:cond delay="0"/>
                                          </p:stCondLst>
                                        </p:cTn>
                                        <p:tgtEl>
                                          <p:spTgt spid="44"/>
                                        </p:tgtEl>
                                        <p:attrNameLst>
                                          <p:attrName>style.visibility</p:attrName>
                                        </p:attrNameLst>
                                      </p:cBhvr>
                                      <p:to>
                                        <p:strVal val="visible"/>
                                      </p:to>
                                    </p:set>
                                    <p:anim calcmode="lin" valueType="num">
                                      <p:cBhvr>
                                        <p:cTn id="341" dur="500" fill="hold"/>
                                        <p:tgtEl>
                                          <p:spTgt spid="44"/>
                                        </p:tgtEl>
                                        <p:attrNameLst>
                                          <p:attrName>ppt_x</p:attrName>
                                        </p:attrNameLst>
                                      </p:cBhvr>
                                      <p:tavLst>
                                        <p:tav tm="0">
                                          <p:val>
                                            <p:strVal val="#ppt_x+#ppt_w/2"/>
                                          </p:val>
                                        </p:tav>
                                        <p:tav tm="100000">
                                          <p:val>
                                            <p:strVal val="#ppt_x"/>
                                          </p:val>
                                        </p:tav>
                                      </p:tavLst>
                                    </p:anim>
                                    <p:anim calcmode="lin" valueType="num">
                                      <p:cBhvr>
                                        <p:cTn id="342" dur="500" fill="hold"/>
                                        <p:tgtEl>
                                          <p:spTgt spid="44"/>
                                        </p:tgtEl>
                                        <p:attrNameLst>
                                          <p:attrName>ppt_y</p:attrName>
                                        </p:attrNameLst>
                                      </p:cBhvr>
                                      <p:tavLst>
                                        <p:tav tm="0">
                                          <p:val>
                                            <p:strVal val="#ppt_y"/>
                                          </p:val>
                                        </p:tav>
                                        <p:tav tm="100000">
                                          <p:val>
                                            <p:strVal val="#ppt_y"/>
                                          </p:val>
                                        </p:tav>
                                      </p:tavLst>
                                    </p:anim>
                                    <p:anim calcmode="lin" valueType="num">
                                      <p:cBhvr>
                                        <p:cTn id="343" dur="500" fill="hold"/>
                                        <p:tgtEl>
                                          <p:spTgt spid="44"/>
                                        </p:tgtEl>
                                        <p:attrNameLst>
                                          <p:attrName>ppt_w</p:attrName>
                                        </p:attrNameLst>
                                      </p:cBhvr>
                                      <p:tavLst>
                                        <p:tav tm="0">
                                          <p:val>
                                            <p:fltVal val="0"/>
                                          </p:val>
                                        </p:tav>
                                        <p:tav tm="100000">
                                          <p:val>
                                            <p:strVal val="#ppt_w"/>
                                          </p:val>
                                        </p:tav>
                                      </p:tavLst>
                                    </p:anim>
                                    <p:anim calcmode="lin" valueType="num">
                                      <p:cBhvr>
                                        <p:cTn id="344" dur="500" fill="hold"/>
                                        <p:tgtEl>
                                          <p:spTgt spid="44"/>
                                        </p:tgtEl>
                                        <p:attrNameLst>
                                          <p:attrName>ppt_h</p:attrName>
                                        </p:attrNameLst>
                                      </p:cBhvr>
                                      <p:tavLst>
                                        <p:tav tm="0">
                                          <p:val>
                                            <p:strVal val="#ppt_h"/>
                                          </p:val>
                                        </p:tav>
                                        <p:tav tm="100000">
                                          <p:val>
                                            <p:strVal val="#ppt_h"/>
                                          </p:val>
                                        </p:tav>
                                      </p:tavLst>
                                    </p:anim>
                                  </p:childTnLst>
                                </p:cTn>
                              </p:par>
                            </p:childTnLst>
                          </p:cTn>
                        </p:par>
                      </p:childTnLst>
                    </p:cTn>
                  </p:par>
                  <p:par>
                    <p:cTn id="345" fill="hold">
                      <p:stCondLst>
                        <p:cond delay="indefinite"/>
                      </p:stCondLst>
                      <p:childTnLst>
                        <p:par>
                          <p:cTn id="346" fill="hold">
                            <p:stCondLst>
                              <p:cond delay="0"/>
                            </p:stCondLst>
                            <p:childTnLst>
                              <p:par>
                                <p:cTn id="347" presetID="17" presetClass="entr" presetSubtype="2" fill="hold" grpId="1" nodeType="clickEffect">
                                  <p:stCondLst>
                                    <p:cond delay="0"/>
                                  </p:stCondLst>
                                  <p:childTnLst>
                                    <p:set>
                                      <p:cBhvr>
                                        <p:cTn id="348" dur="1" fill="hold">
                                          <p:stCondLst>
                                            <p:cond delay="0"/>
                                          </p:stCondLst>
                                        </p:cTn>
                                        <p:tgtEl>
                                          <p:spTgt spid="35"/>
                                        </p:tgtEl>
                                        <p:attrNameLst>
                                          <p:attrName>style.visibility</p:attrName>
                                        </p:attrNameLst>
                                      </p:cBhvr>
                                      <p:to>
                                        <p:strVal val="visible"/>
                                      </p:to>
                                    </p:set>
                                    <p:anim calcmode="lin" valueType="num">
                                      <p:cBhvr>
                                        <p:cTn id="349" dur="500" fill="hold"/>
                                        <p:tgtEl>
                                          <p:spTgt spid="35"/>
                                        </p:tgtEl>
                                        <p:attrNameLst>
                                          <p:attrName>ppt_x</p:attrName>
                                        </p:attrNameLst>
                                      </p:cBhvr>
                                      <p:tavLst>
                                        <p:tav tm="0">
                                          <p:val>
                                            <p:strVal val="#ppt_x+#ppt_w/2"/>
                                          </p:val>
                                        </p:tav>
                                        <p:tav tm="100000">
                                          <p:val>
                                            <p:strVal val="#ppt_x"/>
                                          </p:val>
                                        </p:tav>
                                      </p:tavLst>
                                    </p:anim>
                                    <p:anim calcmode="lin" valueType="num">
                                      <p:cBhvr>
                                        <p:cTn id="350" dur="500" fill="hold"/>
                                        <p:tgtEl>
                                          <p:spTgt spid="35"/>
                                        </p:tgtEl>
                                        <p:attrNameLst>
                                          <p:attrName>ppt_y</p:attrName>
                                        </p:attrNameLst>
                                      </p:cBhvr>
                                      <p:tavLst>
                                        <p:tav tm="0">
                                          <p:val>
                                            <p:strVal val="#ppt_y"/>
                                          </p:val>
                                        </p:tav>
                                        <p:tav tm="100000">
                                          <p:val>
                                            <p:strVal val="#ppt_y"/>
                                          </p:val>
                                        </p:tav>
                                      </p:tavLst>
                                    </p:anim>
                                    <p:anim calcmode="lin" valueType="num">
                                      <p:cBhvr>
                                        <p:cTn id="351" dur="500" fill="hold"/>
                                        <p:tgtEl>
                                          <p:spTgt spid="35"/>
                                        </p:tgtEl>
                                        <p:attrNameLst>
                                          <p:attrName>ppt_w</p:attrName>
                                        </p:attrNameLst>
                                      </p:cBhvr>
                                      <p:tavLst>
                                        <p:tav tm="0">
                                          <p:val>
                                            <p:fltVal val="0"/>
                                          </p:val>
                                        </p:tav>
                                        <p:tav tm="100000">
                                          <p:val>
                                            <p:strVal val="#ppt_w"/>
                                          </p:val>
                                        </p:tav>
                                      </p:tavLst>
                                    </p:anim>
                                    <p:anim calcmode="lin" valueType="num">
                                      <p:cBhvr>
                                        <p:cTn id="352" dur="5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353" fill="hold">
                      <p:stCondLst>
                        <p:cond delay="indefinite"/>
                      </p:stCondLst>
                      <p:childTnLst>
                        <p:par>
                          <p:cTn id="354" fill="hold">
                            <p:stCondLst>
                              <p:cond delay="0"/>
                            </p:stCondLst>
                            <p:childTnLst>
                              <p:par>
                                <p:cTn id="355" presetID="17" presetClass="entr" presetSubtype="1" fill="hold" nodeType="clickEffect">
                                  <p:stCondLst>
                                    <p:cond delay="0"/>
                                  </p:stCondLst>
                                  <p:childTnLst>
                                    <p:set>
                                      <p:cBhvr>
                                        <p:cTn id="356" dur="1" fill="hold">
                                          <p:stCondLst>
                                            <p:cond delay="0"/>
                                          </p:stCondLst>
                                        </p:cTn>
                                        <p:tgtEl>
                                          <p:spTgt spid="85"/>
                                        </p:tgtEl>
                                        <p:attrNameLst>
                                          <p:attrName>style.visibility</p:attrName>
                                        </p:attrNameLst>
                                      </p:cBhvr>
                                      <p:to>
                                        <p:strVal val="visible"/>
                                      </p:to>
                                    </p:set>
                                    <p:anim calcmode="lin" valueType="num">
                                      <p:cBhvr>
                                        <p:cTn id="357" dur="500" fill="hold"/>
                                        <p:tgtEl>
                                          <p:spTgt spid="85"/>
                                        </p:tgtEl>
                                        <p:attrNameLst>
                                          <p:attrName>ppt_x</p:attrName>
                                        </p:attrNameLst>
                                      </p:cBhvr>
                                      <p:tavLst>
                                        <p:tav tm="0">
                                          <p:val>
                                            <p:strVal val="#ppt_x"/>
                                          </p:val>
                                        </p:tav>
                                        <p:tav tm="100000">
                                          <p:val>
                                            <p:strVal val="#ppt_x"/>
                                          </p:val>
                                        </p:tav>
                                      </p:tavLst>
                                    </p:anim>
                                    <p:anim calcmode="lin" valueType="num">
                                      <p:cBhvr>
                                        <p:cTn id="358" dur="500" fill="hold"/>
                                        <p:tgtEl>
                                          <p:spTgt spid="85"/>
                                        </p:tgtEl>
                                        <p:attrNameLst>
                                          <p:attrName>ppt_y</p:attrName>
                                        </p:attrNameLst>
                                      </p:cBhvr>
                                      <p:tavLst>
                                        <p:tav tm="0">
                                          <p:val>
                                            <p:strVal val="#ppt_y-#ppt_h/2"/>
                                          </p:val>
                                        </p:tav>
                                        <p:tav tm="100000">
                                          <p:val>
                                            <p:strVal val="#ppt_y"/>
                                          </p:val>
                                        </p:tav>
                                      </p:tavLst>
                                    </p:anim>
                                    <p:anim calcmode="lin" valueType="num">
                                      <p:cBhvr>
                                        <p:cTn id="359" dur="500" fill="hold"/>
                                        <p:tgtEl>
                                          <p:spTgt spid="85"/>
                                        </p:tgtEl>
                                        <p:attrNameLst>
                                          <p:attrName>ppt_w</p:attrName>
                                        </p:attrNameLst>
                                      </p:cBhvr>
                                      <p:tavLst>
                                        <p:tav tm="0">
                                          <p:val>
                                            <p:strVal val="#ppt_w"/>
                                          </p:val>
                                        </p:tav>
                                        <p:tav tm="100000">
                                          <p:val>
                                            <p:strVal val="#ppt_w"/>
                                          </p:val>
                                        </p:tav>
                                      </p:tavLst>
                                    </p:anim>
                                    <p:anim calcmode="lin" valueType="num">
                                      <p:cBhvr>
                                        <p:cTn id="360" dur="500" fill="hold"/>
                                        <p:tgtEl>
                                          <p:spTgt spid="85"/>
                                        </p:tgtEl>
                                        <p:attrNameLst>
                                          <p:attrName>ppt_h</p:attrName>
                                        </p:attrNameLst>
                                      </p:cBhvr>
                                      <p:tavLst>
                                        <p:tav tm="0">
                                          <p:val>
                                            <p:fltVal val="0"/>
                                          </p:val>
                                        </p:tav>
                                        <p:tav tm="100000">
                                          <p:val>
                                            <p:strVal val="#ppt_h"/>
                                          </p:val>
                                        </p:tav>
                                      </p:tavLst>
                                    </p:anim>
                                  </p:childTnLst>
                                </p:cTn>
                              </p:par>
                            </p:childTnLst>
                          </p:cTn>
                        </p:par>
                      </p:childTnLst>
                    </p:cTn>
                  </p:par>
                  <p:par>
                    <p:cTn id="361" fill="hold">
                      <p:stCondLst>
                        <p:cond delay="indefinite"/>
                      </p:stCondLst>
                      <p:childTnLst>
                        <p:par>
                          <p:cTn id="362" fill="hold">
                            <p:stCondLst>
                              <p:cond delay="0"/>
                            </p:stCondLst>
                            <p:childTnLst>
                              <p:par>
                                <p:cTn id="363" presetID="17" presetClass="entr" presetSubtype="1" fill="hold" nodeType="clickEffect">
                                  <p:stCondLst>
                                    <p:cond delay="0"/>
                                  </p:stCondLst>
                                  <p:childTnLst>
                                    <p:set>
                                      <p:cBhvr>
                                        <p:cTn id="364" dur="1" fill="hold">
                                          <p:stCondLst>
                                            <p:cond delay="0"/>
                                          </p:stCondLst>
                                        </p:cTn>
                                        <p:tgtEl>
                                          <p:spTgt spid="87"/>
                                        </p:tgtEl>
                                        <p:attrNameLst>
                                          <p:attrName>style.visibility</p:attrName>
                                        </p:attrNameLst>
                                      </p:cBhvr>
                                      <p:to>
                                        <p:strVal val="visible"/>
                                      </p:to>
                                    </p:set>
                                    <p:anim calcmode="lin" valueType="num">
                                      <p:cBhvr>
                                        <p:cTn id="365" dur="500" fill="hold"/>
                                        <p:tgtEl>
                                          <p:spTgt spid="87"/>
                                        </p:tgtEl>
                                        <p:attrNameLst>
                                          <p:attrName>ppt_x</p:attrName>
                                        </p:attrNameLst>
                                      </p:cBhvr>
                                      <p:tavLst>
                                        <p:tav tm="0">
                                          <p:val>
                                            <p:strVal val="#ppt_x"/>
                                          </p:val>
                                        </p:tav>
                                        <p:tav tm="100000">
                                          <p:val>
                                            <p:strVal val="#ppt_x"/>
                                          </p:val>
                                        </p:tav>
                                      </p:tavLst>
                                    </p:anim>
                                    <p:anim calcmode="lin" valueType="num">
                                      <p:cBhvr>
                                        <p:cTn id="366" dur="500" fill="hold"/>
                                        <p:tgtEl>
                                          <p:spTgt spid="87"/>
                                        </p:tgtEl>
                                        <p:attrNameLst>
                                          <p:attrName>ppt_y</p:attrName>
                                        </p:attrNameLst>
                                      </p:cBhvr>
                                      <p:tavLst>
                                        <p:tav tm="0">
                                          <p:val>
                                            <p:strVal val="#ppt_y-#ppt_h/2"/>
                                          </p:val>
                                        </p:tav>
                                        <p:tav tm="100000">
                                          <p:val>
                                            <p:strVal val="#ppt_y"/>
                                          </p:val>
                                        </p:tav>
                                      </p:tavLst>
                                    </p:anim>
                                    <p:anim calcmode="lin" valueType="num">
                                      <p:cBhvr>
                                        <p:cTn id="367" dur="500" fill="hold"/>
                                        <p:tgtEl>
                                          <p:spTgt spid="87"/>
                                        </p:tgtEl>
                                        <p:attrNameLst>
                                          <p:attrName>ppt_w</p:attrName>
                                        </p:attrNameLst>
                                      </p:cBhvr>
                                      <p:tavLst>
                                        <p:tav tm="0">
                                          <p:val>
                                            <p:strVal val="#ppt_w"/>
                                          </p:val>
                                        </p:tav>
                                        <p:tav tm="100000">
                                          <p:val>
                                            <p:strVal val="#ppt_w"/>
                                          </p:val>
                                        </p:tav>
                                      </p:tavLst>
                                    </p:anim>
                                    <p:anim calcmode="lin" valueType="num">
                                      <p:cBhvr>
                                        <p:cTn id="368" dur="500" fill="hold"/>
                                        <p:tgtEl>
                                          <p:spTgt spid="87"/>
                                        </p:tgtEl>
                                        <p:attrNameLst>
                                          <p:attrName>ppt_h</p:attrName>
                                        </p:attrNameLst>
                                      </p:cBhvr>
                                      <p:tavLst>
                                        <p:tav tm="0">
                                          <p:val>
                                            <p:fltVal val="0"/>
                                          </p:val>
                                        </p:tav>
                                        <p:tav tm="100000">
                                          <p:val>
                                            <p:strVal val="#ppt_h"/>
                                          </p:val>
                                        </p:tav>
                                      </p:tavLst>
                                    </p:anim>
                                  </p:childTnLst>
                                </p:cTn>
                              </p:par>
                            </p:childTnLst>
                          </p:cTn>
                        </p:par>
                      </p:childTnLst>
                    </p:cTn>
                  </p:par>
                  <p:par>
                    <p:cTn id="369" fill="hold">
                      <p:stCondLst>
                        <p:cond delay="indefinite"/>
                      </p:stCondLst>
                      <p:childTnLst>
                        <p:par>
                          <p:cTn id="370" fill="hold">
                            <p:stCondLst>
                              <p:cond delay="0"/>
                            </p:stCondLst>
                            <p:childTnLst>
                              <p:par>
                                <p:cTn id="371" presetID="17" presetClass="entr" presetSubtype="1" fill="hold" nodeType="clickEffect">
                                  <p:stCondLst>
                                    <p:cond delay="0"/>
                                  </p:stCondLst>
                                  <p:childTnLst>
                                    <p:set>
                                      <p:cBhvr>
                                        <p:cTn id="372" dur="1" fill="hold">
                                          <p:stCondLst>
                                            <p:cond delay="0"/>
                                          </p:stCondLst>
                                        </p:cTn>
                                        <p:tgtEl>
                                          <p:spTgt spid="90"/>
                                        </p:tgtEl>
                                        <p:attrNameLst>
                                          <p:attrName>style.visibility</p:attrName>
                                        </p:attrNameLst>
                                      </p:cBhvr>
                                      <p:to>
                                        <p:strVal val="visible"/>
                                      </p:to>
                                    </p:set>
                                    <p:anim calcmode="lin" valueType="num">
                                      <p:cBhvr>
                                        <p:cTn id="373" dur="500" fill="hold"/>
                                        <p:tgtEl>
                                          <p:spTgt spid="90"/>
                                        </p:tgtEl>
                                        <p:attrNameLst>
                                          <p:attrName>ppt_x</p:attrName>
                                        </p:attrNameLst>
                                      </p:cBhvr>
                                      <p:tavLst>
                                        <p:tav tm="0">
                                          <p:val>
                                            <p:strVal val="#ppt_x"/>
                                          </p:val>
                                        </p:tav>
                                        <p:tav tm="100000">
                                          <p:val>
                                            <p:strVal val="#ppt_x"/>
                                          </p:val>
                                        </p:tav>
                                      </p:tavLst>
                                    </p:anim>
                                    <p:anim calcmode="lin" valueType="num">
                                      <p:cBhvr>
                                        <p:cTn id="374" dur="500" fill="hold"/>
                                        <p:tgtEl>
                                          <p:spTgt spid="90"/>
                                        </p:tgtEl>
                                        <p:attrNameLst>
                                          <p:attrName>ppt_y</p:attrName>
                                        </p:attrNameLst>
                                      </p:cBhvr>
                                      <p:tavLst>
                                        <p:tav tm="0">
                                          <p:val>
                                            <p:strVal val="#ppt_y-#ppt_h/2"/>
                                          </p:val>
                                        </p:tav>
                                        <p:tav tm="100000">
                                          <p:val>
                                            <p:strVal val="#ppt_y"/>
                                          </p:val>
                                        </p:tav>
                                      </p:tavLst>
                                    </p:anim>
                                    <p:anim calcmode="lin" valueType="num">
                                      <p:cBhvr>
                                        <p:cTn id="375" dur="500" fill="hold"/>
                                        <p:tgtEl>
                                          <p:spTgt spid="90"/>
                                        </p:tgtEl>
                                        <p:attrNameLst>
                                          <p:attrName>ppt_w</p:attrName>
                                        </p:attrNameLst>
                                      </p:cBhvr>
                                      <p:tavLst>
                                        <p:tav tm="0">
                                          <p:val>
                                            <p:strVal val="#ppt_w"/>
                                          </p:val>
                                        </p:tav>
                                        <p:tav tm="100000">
                                          <p:val>
                                            <p:strVal val="#ppt_w"/>
                                          </p:val>
                                        </p:tav>
                                      </p:tavLst>
                                    </p:anim>
                                    <p:anim calcmode="lin" valueType="num">
                                      <p:cBhvr>
                                        <p:cTn id="376" dur="500" fill="hold"/>
                                        <p:tgtEl>
                                          <p:spTgt spid="90"/>
                                        </p:tgtEl>
                                        <p:attrNameLst>
                                          <p:attrName>ppt_h</p:attrName>
                                        </p:attrNameLst>
                                      </p:cBhvr>
                                      <p:tavLst>
                                        <p:tav tm="0">
                                          <p:val>
                                            <p:fltVal val="0"/>
                                          </p:val>
                                        </p:tav>
                                        <p:tav tm="100000">
                                          <p:val>
                                            <p:strVal val="#ppt_h"/>
                                          </p:val>
                                        </p:tav>
                                      </p:tavLst>
                                    </p:anim>
                                  </p:childTnLst>
                                </p:cTn>
                              </p:par>
                            </p:childTnLst>
                          </p:cTn>
                        </p:par>
                      </p:childTnLst>
                    </p:cTn>
                  </p:par>
                  <p:par>
                    <p:cTn id="377" fill="hold">
                      <p:stCondLst>
                        <p:cond delay="indefinite"/>
                      </p:stCondLst>
                      <p:childTnLst>
                        <p:par>
                          <p:cTn id="378" fill="hold">
                            <p:stCondLst>
                              <p:cond delay="0"/>
                            </p:stCondLst>
                            <p:childTnLst>
                              <p:par>
                                <p:cTn id="379" presetID="17" presetClass="entr" presetSubtype="1" fill="hold" nodeType="clickEffect">
                                  <p:stCondLst>
                                    <p:cond delay="0"/>
                                  </p:stCondLst>
                                  <p:childTnLst>
                                    <p:set>
                                      <p:cBhvr>
                                        <p:cTn id="380" dur="1" fill="hold">
                                          <p:stCondLst>
                                            <p:cond delay="0"/>
                                          </p:stCondLst>
                                        </p:cTn>
                                        <p:tgtEl>
                                          <p:spTgt spid="93"/>
                                        </p:tgtEl>
                                        <p:attrNameLst>
                                          <p:attrName>style.visibility</p:attrName>
                                        </p:attrNameLst>
                                      </p:cBhvr>
                                      <p:to>
                                        <p:strVal val="visible"/>
                                      </p:to>
                                    </p:set>
                                    <p:anim calcmode="lin" valueType="num">
                                      <p:cBhvr>
                                        <p:cTn id="381" dur="500" fill="hold"/>
                                        <p:tgtEl>
                                          <p:spTgt spid="93"/>
                                        </p:tgtEl>
                                        <p:attrNameLst>
                                          <p:attrName>ppt_x</p:attrName>
                                        </p:attrNameLst>
                                      </p:cBhvr>
                                      <p:tavLst>
                                        <p:tav tm="0">
                                          <p:val>
                                            <p:strVal val="#ppt_x"/>
                                          </p:val>
                                        </p:tav>
                                        <p:tav tm="100000">
                                          <p:val>
                                            <p:strVal val="#ppt_x"/>
                                          </p:val>
                                        </p:tav>
                                      </p:tavLst>
                                    </p:anim>
                                    <p:anim calcmode="lin" valueType="num">
                                      <p:cBhvr>
                                        <p:cTn id="382" dur="500" fill="hold"/>
                                        <p:tgtEl>
                                          <p:spTgt spid="93"/>
                                        </p:tgtEl>
                                        <p:attrNameLst>
                                          <p:attrName>ppt_y</p:attrName>
                                        </p:attrNameLst>
                                      </p:cBhvr>
                                      <p:tavLst>
                                        <p:tav tm="0">
                                          <p:val>
                                            <p:strVal val="#ppt_y-#ppt_h/2"/>
                                          </p:val>
                                        </p:tav>
                                        <p:tav tm="100000">
                                          <p:val>
                                            <p:strVal val="#ppt_y"/>
                                          </p:val>
                                        </p:tav>
                                      </p:tavLst>
                                    </p:anim>
                                    <p:anim calcmode="lin" valueType="num">
                                      <p:cBhvr>
                                        <p:cTn id="383" dur="500" fill="hold"/>
                                        <p:tgtEl>
                                          <p:spTgt spid="93"/>
                                        </p:tgtEl>
                                        <p:attrNameLst>
                                          <p:attrName>ppt_w</p:attrName>
                                        </p:attrNameLst>
                                      </p:cBhvr>
                                      <p:tavLst>
                                        <p:tav tm="0">
                                          <p:val>
                                            <p:strVal val="#ppt_w"/>
                                          </p:val>
                                        </p:tav>
                                        <p:tav tm="100000">
                                          <p:val>
                                            <p:strVal val="#ppt_w"/>
                                          </p:val>
                                        </p:tav>
                                      </p:tavLst>
                                    </p:anim>
                                    <p:anim calcmode="lin" valueType="num">
                                      <p:cBhvr>
                                        <p:cTn id="384" dur="500" fill="hold"/>
                                        <p:tgtEl>
                                          <p:spTgt spid="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43" grpId="0" animBg="1"/>
      <p:bldP spid="37" grpId="0" animBg="1"/>
      <p:bldP spid="42" grpId="0" animBg="1"/>
      <p:bldP spid="30" grpId="0" animBg="1"/>
      <p:bldP spid="41" grpId="0" animBg="1"/>
      <p:bldP spid="38" grpId="0" animBg="1"/>
      <p:bldP spid="53" grpId="0" animBg="1"/>
      <p:bldP spid="47" grpId="0" animBg="1"/>
      <p:bldP spid="39" grpId="0" animBg="1"/>
      <p:bldP spid="46" grpId="0" animBg="1"/>
      <p:bldP spid="40" grpId="0" animBg="1"/>
      <p:bldP spid="52" grpId="0" animBg="1"/>
      <p:bldP spid="5" grpId="0" animBg="1"/>
      <p:bldP spid="7" grpId="0" animBg="1"/>
      <p:bldP spid="8" grpId="0" animBg="1"/>
      <p:bldP spid="9" grpId="0" animBg="1"/>
      <p:bldP spid="10" grpId="0" animBg="1"/>
      <p:bldP spid="11" grpId="0" animBg="1"/>
      <p:bldP spid="12" grpId="0" animBg="1"/>
      <p:bldP spid="13" grpId="0" animBg="1"/>
      <p:bldP spid="13" grpId="1" animBg="1"/>
      <p:bldP spid="14" grpId="0" animBg="1"/>
      <p:bldP spid="15" grpId="0" animBg="1"/>
      <p:bldP spid="16" grpId="0" animBg="1"/>
      <p:bldP spid="17" grpId="0" animBg="1"/>
      <p:bldP spid="18" grpId="0" animBg="1"/>
      <p:bldP spid="19" grpId="0" animBg="1"/>
      <p:bldP spid="20" grpId="0" animBg="1"/>
      <p:bldP spid="21" grpId="0" animBg="1"/>
      <p:bldP spid="23" grpId="0" animBg="1"/>
      <p:bldP spid="24" grpId="0" animBg="1"/>
      <p:bldP spid="25" grpId="0" animBg="1"/>
      <p:bldP spid="26" grpId="0" animBg="1"/>
      <p:bldP spid="27" grpId="0" animBg="1"/>
      <p:bldP spid="29" grpId="1" animBg="1"/>
      <p:bldP spid="32" grpId="0" animBg="1"/>
      <p:bldP spid="33" grpId="0" animBg="1"/>
      <p:bldP spid="34" grpId="0" animBg="1"/>
      <p:bldP spid="36" grpId="0" animBg="1"/>
      <p:bldP spid="44" grpId="0" animBg="1"/>
      <p:bldP spid="45" grpId="0" animBg="1"/>
      <p:bldP spid="56" grpId="0" animBg="1"/>
      <p:bldP spid="28" grpId="0" animBg="1"/>
      <p:bldP spid="31" grpId="0" animBg="1"/>
      <p:bldP spid="35" grpId="0" animBg="1"/>
      <p:bldP spid="35" grpId="1" animBg="1"/>
      <p:bldP spid="54" grpId="0"/>
      <p:bldP spid="55" grpId="0"/>
      <p:bldP spid="57" grpId="0"/>
      <p:bldP spid="58" grpId="0"/>
      <p:bldP spid="59" grpId="0"/>
      <p:bldP spid="60" grpId="0"/>
      <p:bldP spid="61" grpId="0"/>
      <p:bldP spid="62" grpId="0"/>
      <p:bldP spid="63" grpId="0"/>
      <p:bldP spid="64" grpId="0"/>
      <p:bldP spid="7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Brachial Plexus Branches</a:t>
            </a:r>
            <a:endParaRPr lang="en-US" dirty="0"/>
          </a:p>
        </p:txBody>
      </p:sp>
      <p:pic>
        <p:nvPicPr>
          <p:cNvPr id="6" name="Content Placeholder 5" descr="bp_diagram_final.gif"/>
          <p:cNvPicPr>
            <a:picLocks noGrp="1" noChangeAspect="1"/>
          </p:cNvPicPr>
          <p:nvPr>
            <p:ph idx="1"/>
          </p:nvPr>
        </p:nvPicPr>
        <p:blipFill>
          <a:blip r:embed="rId2" cstate="print"/>
          <a:stretch>
            <a:fillRect/>
          </a:stretch>
        </p:blipFill>
        <p:spPr>
          <a:xfrm>
            <a:off x="228600" y="152400"/>
            <a:ext cx="8686800" cy="6629400"/>
          </a:xfrm>
        </p:spPr>
      </p:pic>
      <p:sp>
        <p:nvSpPr>
          <p:cNvPr id="4" name="Date Placeholder 3"/>
          <p:cNvSpPr>
            <a:spLocks noGrp="1"/>
          </p:cNvSpPr>
          <p:nvPr>
            <p:ph type="dt" sz="half" idx="10"/>
          </p:nvPr>
        </p:nvSpPr>
        <p:spPr/>
        <p:txBody>
          <a:bodyPr/>
          <a:lstStyle/>
          <a:p>
            <a:pPr>
              <a:defRPr/>
            </a:pPr>
            <a:fld id="{5B3947FF-8152-4B55-B82F-A82E33628583}" type="datetime1">
              <a:rPr lang="en-US" smtClean="0"/>
              <a:pPr>
                <a:defRPr/>
              </a:pPr>
              <a:t>12-Sep-18</a:t>
            </a:fld>
            <a:endParaRPr lang="en-US"/>
          </a:p>
        </p:txBody>
      </p:sp>
      <p:sp>
        <p:nvSpPr>
          <p:cNvPr id="5" name="Slide Number Placeholder 4"/>
          <p:cNvSpPr>
            <a:spLocks noGrp="1"/>
          </p:cNvSpPr>
          <p:nvPr>
            <p:ph type="sldNum" sz="quarter" idx="12"/>
          </p:nvPr>
        </p:nvSpPr>
        <p:spPr/>
        <p:txBody>
          <a:bodyPr/>
          <a:lstStyle/>
          <a:p>
            <a:pPr>
              <a:defRPr/>
            </a:pPr>
            <a:fld id="{D099570C-B036-418A-83DC-6B77C2692675}" type="slidenum">
              <a:rPr lang="en-US" smtClean="0"/>
              <a:pPr>
                <a:defRPr/>
              </a:pPr>
              <a:t>17</a:t>
            </a:fld>
            <a:endParaRPr lang="en-US"/>
          </a:p>
        </p:txBody>
      </p:sp>
      <p:sp>
        <p:nvSpPr>
          <p:cNvPr id="7" name="Footer Placeholder 6"/>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990600"/>
          </a:xfrm>
        </p:spPr>
        <p:txBody>
          <a:bodyPr/>
          <a:lstStyle/>
          <a:p>
            <a:r>
              <a:rPr lang="en-US" b="1" dirty="0" smtClean="0">
                <a:solidFill>
                  <a:schemeClr val="tx1"/>
                </a:solidFill>
              </a:rPr>
              <a:t>Brachial Plexus Branches</a:t>
            </a:r>
          </a:p>
        </p:txBody>
      </p:sp>
      <p:sp>
        <p:nvSpPr>
          <p:cNvPr id="35" name="TextBox 34"/>
          <p:cNvSpPr txBox="1"/>
          <p:nvPr/>
        </p:nvSpPr>
        <p:spPr>
          <a:xfrm>
            <a:off x="457200" y="838200"/>
            <a:ext cx="5328703" cy="2154436"/>
          </a:xfrm>
          <a:prstGeom prst="rect">
            <a:avLst/>
          </a:prstGeom>
          <a:noFill/>
        </p:spPr>
        <p:txBody>
          <a:bodyPr wrap="none" rtlCol="0">
            <a:spAutoFit/>
          </a:bodyPr>
          <a:lstStyle/>
          <a:p>
            <a:r>
              <a:rPr lang="en-US" sz="3200" dirty="0" smtClean="0"/>
              <a:t>Branches of the Roots</a:t>
            </a:r>
          </a:p>
          <a:p>
            <a:pPr>
              <a:buFont typeface="Wingdings" pitchFamily="2" charset="2"/>
              <a:buChar char="§"/>
            </a:pPr>
            <a:r>
              <a:rPr lang="en-US" sz="2800" dirty="0" smtClean="0"/>
              <a:t>Long thoracic nerve(C5,C6,C7)</a:t>
            </a:r>
          </a:p>
          <a:p>
            <a:pPr>
              <a:buFont typeface="Wingdings" pitchFamily="2" charset="2"/>
              <a:buChar char="§"/>
            </a:pPr>
            <a:r>
              <a:rPr lang="en-US" sz="2800" dirty="0" smtClean="0"/>
              <a:t>Dorsal scapular nerve(C5)</a:t>
            </a:r>
          </a:p>
          <a:p>
            <a:pPr>
              <a:buFont typeface="Wingdings" pitchFamily="2" charset="2"/>
              <a:buChar char="§"/>
            </a:pPr>
            <a:r>
              <a:rPr lang="en-US" sz="2800" dirty="0" smtClean="0"/>
              <a:t>N. to </a:t>
            </a:r>
            <a:r>
              <a:rPr lang="en-US" sz="2800" dirty="0" err="1" smtClean="0"/>
              <a:t>longus</a:t>
            </a:r>
            <a:r>
              <a:rPr lang="en-US" sz="2800" dirty="0" smtClean="0"/>
              <a:t> </a:t>
            </a:r>
            <a:r>
              <a:rPr lang="en-US" sz="2800" dirty="0" err="1" smtClean="0"/>
              <a:t>colli</a:t>
            </a:r>
            <a:r>
              <a:rPr lang="en-US" sz="2800" dirty="0" smtClean="0"/>
              <a:t> &amp; </a:t>
            </a:r>
            <a:r>
              <a:rPr lang="en-US" sz="2800" dirty="0" err="1" smtClean="0"/>
              <a:t>scaleni</a:t>
            </a:r>
            <a:endParaRPr lang="en-US" sz="2800" dirty="0" smtClean="0"/>
          </a:p>
          <a:p>
            <a:endParaRPr lang="en-US" dirty="0"/>
          </a:p>
        </p:txBody>
      </p:sp>
      <p:sp>
        <p:nvSpPr>
          <p:cNvPr id="37" name="TextBox 36"/>
          <p:cNvSpPr txBox="1"/>
          <p:nvPr/>
        </p:nvSpPr>
        <p:spPr>
          <a:xfrm>
            <a:off x="533400" y="2971800"/>
            <a:ext cx="4929555" cy="1446550"/>
          </a:xfrm>
          <a:prstGeom prst="rect">
            <a:avLst/>
          </a:prstGeom>
          <a:noFill/>
        </p:spPr>
        <p:txBody>
          <a:bodyPr wrap="none" rtlCol="0">
            <a:spAutoFit/>
          </a:bodyPr>
          <a:lstStyle/>
          <a:p>
            <a:r>
              <a:rPr lang="en-US" sz="3200" dirty="0" smtClean="0"/>
              <a:t>Branches  of Trunks</a:t>
            </a:r>
          </a:p>
          <a:p>
            <a:pPr>
              <a:buFont typeface="Wingdings" pitchFamily="2" charset="2"/>
              <a:buChar char="§"/>
            </a:pPr>
            <a:r>
              <a:rPr lang="en-US" sz="2800" dirty="0" smtClean="0"/>
              <a:t>Suprascapular nerve(C5,C6)</a:t>
            </a:r>
          </a:p>
          <a:p>
            <a:pPr>
              <a:buFont typeface="Wingdings" pitchFamily="2" charset="2"/>
              <a:buChar char="§"/>
            </a:pPr>
            <a:r>
              <a:rPr lang="en-US" sz="2800" dirty="0" smtClean="0"/>
              <a:t>Nerve to subclavius(C5,C6)</a:t>
            </a:r>
            <a:endParaRPr lang="en-US" sz="2800" dirty="0"/>
          </a:p>
        </p:txBody>
      </p:sp>
      <p:sp>
        <p:nvSpPr>
          <p:cNvPr id="38" name="TextBox 37"/>
          <p:cNvSpPr txBox="1"/>
          <p:nvPr/>
        </p:nvSpPr>
        <p:spPr>
          <a:xfrm>
            <a:off x="533400" y="4495800"/>
            <a:ext cx="6288901" cy="2154436"/>
          </a:xfrm>
          <a:prstGeom prst="rect">
            <a:avLst/>
          </a:prstGeom>
          <a:noFill/>
        </p:spPr>
        <p:txBody>
          <a:bodyPr wrap="none" rtlCol="0">
            <a:spAutoFit/>
          </a:bodyPr>
          <a:lstStyle/>
          <a:p>
            <a:r>
              <a:rPr lang="en-US" sz="3200" dirty="0" smtClean="0"/>
              <a:t>Branches of   Lateral Cord</a:t>
            </a:r>
          </a:p>
          <a:p>
            <a:pPr>
              <a:buFont typeface="Wingdings" pitchFamily="2" charset="2"/>
              <a:buChar char="§"/>
            </a:pPr>
            <a:r>
              <a:rPr lang="en-US" sz="2800" dirty="0" smtClean="0"/>
              <a:t>Lateral Pectoral (C5-C7)</a:t>
            </a:r>
          </a:p>
          <a:p>
            <a:pPr>
              <a:buFont typeface="Wingdings" pitchFamily="2" charset="2"/>
              <a:buChar char="§"/>
            </a:pPr>
            <a:r>
              <a:rPr lang="en-US" sz="2800" dirty="0" smtClean="0"/>
              <a:t>Musculocutaneous (C5-C7)</a:t>
            </a:r>
          </a:p>
          <a:p>
            <a:pPr>
              <a:buFont typeface="Wingdings" pitchFamily="2" charset="2"/>
              <a:buChar char="§"/>
            </a:pPr>
            <a:r>
              <a:rPr lang="en-US" sz="2800" dirty="0" smtClean="0"/>
              <a:t>Lateral root of Median Nerve (C5-C7)</a:t>
            </a:r>
          </a:p>
          <a:p>
            <a:endParaRPr lang="en-US" dirty="0"/>
          </a:p>
        </p:txBody>
      </p:sp>
      <p:sp>
        <p:nvSpPr>
          <p:cNvPr id="6" name="Date Placeholder 5"/>
          <p:cNvSpPr>
            <a:spLocks noGrp="1"/>
          </p:cNvSpPr>
          <p:nvPr>
            <p:ph type="dt" sz="half" idx="10"/>
          </p:nvPr>
        </p:nvSpPr>
        <p:spPr/>
        <p:txBody>
          <a:bodyPr/>
          <a:lstStyle/>
          <a:p>
            <a:pPr>
              <a:defRPr/>
            </a:pPr>
            <a:fld id="{D8D3927D-0B60-42E7-8E82-7DEB6D3C2138}" type="datetime1">
              <a:rPr lang="en-US" smtClean="0"/>
              <a:pPr>
                <a:defRPr/>
              </a:pPr>
              <a:t>12-Sep-18</a:t>
            </a:fld>
            <a:endParaRPr lang="en-US"/>
          </a:p>
        </p:txBody>
      </p:sp>
      <p:sp>
        <p:nvSpPr>
          <p:cNvPr id="7" name="Slide Number Placeholder 6"/>
          <p:cNvSpPr>
            <a:spLocks noGrp="1"/>
          </p:cNvSpPr>
          <p:nvPr>
            <p:ph type="sldNum" sz="quarter" idx="12"/>
          </p:nvPr>
        </p:nvSpPr>
        <p:spPr/>
        <p:txBody>
          <a:bodyPr/>
          <a:lstStyle/>
          <a:p>
            <a:pPr>
              <a:defRPr/>
            </a:pPr>
            <a:fld id="{D099570C-B036-418A-83DC-6B77C2692675}" type="slidenum">
              <a:rPr lang="en-US" smtClean="0"/>
              <a:pPr>
                <a:defRPr/>
              </a:pPr>
              <a:t>18</a:t>
            </a:fld>
            <a:endParaRPr lang="en-US"/>
          </a:p>
        </p:txBody>
      </p:sp>
      <p:sp>
        <p:nvSpPr>
          <p:cNvPr id="8" name="Footer Placeholder 7"/>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152400"/>
            <a:ext cx="8229600" cy="1143000"/>
          </a:xfrm>
        </p:spPr>
        <p:txBody>
          <a:bodyPr/>
          <a:lstStyle/>
          <a:p>
            <a:r>
              <a:rPr lang="en-US" b="1" dirty="0" smtClean="0">
                <a:solidFill>
                  <a:schemeClr val="tx1"/>
                </a:solidFill>
              </a:rPr>
              <a:t>Brachial Plexus Branches</a:t>
            </a:r>
          </a:p>
        </p:txBody>
      </p:sp>
      <p:sp>
        <p:nvSpPr>
          <p:cNvPr id="37" name="TextBox 36"/>
          <p:cNvSpPr txBox="1"/>
          <p:nvPr/>
        </p:nvSpPr>
        <p:spPr>
          <a:xfrm>
            <a:off x="381000" y="1143000"/>
            <a:ext cx="7543800" cy="2739211"/>
          </a:xfrm>
          <a:prstGeom prst="rect">
            <a:avLst/>
          </a:prstGeom>
          <a:noFill/>
        </p:spPr>
        <p:txBody>
          <a:bodyPr wrap="square" rtlCol="0">
            <a:spAutoFit/>
          </a:bodyPr>
          <a:lstStyle/>
          <a:p>
            <a:r>
              <a:rPr lang="en-US" sz="3200" dirty="0" smtClean="0"/>
              <a:t>Branches of Medial Cord</a:t>
            </a:r>
          </a:p>
          <a:p>
            <a:pPr>
              <a:buFont typeface="Wingdings" pitchFamily="2" charset="2"/>
              <a:buChar char="§"/>
            </a:pPr>
            <a:r>
              <a:rPr lang="en-US" sz="2800" dirty="0" smtClean="0"/>
              <a:t>Medial pectoral(C8-T1)</a:t>
            </a:r>
          </a:p>
          <a:p>
            <a:pPr>
              <a:buFont typeface="Wingdings" pitchFamily="2" charset="2"/>
              <a:buChar char="§"/>
            </a:pPr>
            <a:r>
              <a:rPr lang="en-US" sz="2800" dirty="0" smtClean="0"/>
              <a:t>Medial </a:t>
            </a:r>
            <a:r>
              <a:rPr lang="en-US" sz="2800" dirty="0"/>
              <a:t>c</a:t>
            </a:r>
            <a:r>
              <a:rPr lang="en-US" sz="2800" dirty="0" smtClean="0"/>
              <a:t>utaneous nerve of arm(C8-T1)</a:t>
            </a:r>
          </a:p>
          <a:p>
            <a:pPr>
              <a:buFont typeface="Wingdings" pitchFamily="2" charset="2"/>
              <a:buChar char="§"/>
            </a:pPr>
            <a:r>
              <a:rPr lang="en-US" sz="2800" dirty="0" smtClean="0"/>
              <a:t>Medial </a:t>
            </a:r>
            <a:r>
              <a:rPr lang="en-US" sz="2800" dirty="0"/>
              <a:t>c</a:t>
            </a:r>
            <a:r>
              <a:rPr lang="en-US" sz="2800" dirty="0" smtClean="0"/>
              <a:t>utaneous nerve of forearm(C8-T1)</a:t>
            </a:r>
          </a:p>
          <a:p>
            <a:pPr>
              <a:buFont typeface="Wingdings" pitchFamily="2" charset="2"/>
              <a:buChar char="§"/>
            </a:pPr>
            <a:r>
              <a:rPr lang="en-US" sz="2800" dirty="0" smtClean="0"/>
              <a:t>Ulnar nerve(C7,C8,T1)</a:t>
            </a:r>
          </a:p>
          <a:p>
            <a:pPr>
              <a:buFont typeface="Wingdings" pitchFamily="2" charset="2"/>
              <a:buChar char="§"/>
            </a:pPr>
            <a:r>
              <a:rPr lang="en-US" sz="2800" dirty="0" smtClean="0"/>
              <a:t>Medial root of median nerve(C8-T1)</a:t>
            </a:r>
          </a:p>
        </p:txBody>
      </p:sp>
      <p:sp>
        <p:nvSpPr>
          <p:cNvPr id="5" name="TextBox 4"/>
          <p:cNvSpPr txBox="1"/>
          <p:nvPr/>
        </p:nvSpPr>
        <p:spPr>
          <a:xfrm>
            <a:off x="381000" y="4038600"/>
            <a:ext cx="5240537" cy="3016210"/>
          </a:xfrm>
          <a:prstGeom prst="rect">
            <a:avLst/>
          </a:prstGeom>
          <a:noFill/>
        </p:spPr>
        <p:txBody>
          <a:bodyPr wrap="none" rtlCol="0">
            <a:spAutoFit/>
          </a:bodyPr>
          <a:lstStyle/>
          <a:p>
            <a:r>
              <a:rPr lang="en-US" sz="3200" dirty="0" smtClean="0"/>
              <a:t>Branches of  Posterior Cord</a:t>
            </a:r>
          </a:p>
          <a:p>
            <a:pPr>
              <a:buFont typeface="Wingdings" pitchFamily="2" charset="2"/>
              <a:buChar char="§"/>
            </a:pPr>
            <a:r>
              <a:rPr lang="en-US" sz="2800" dirty="0" smtClean="0"/>
              <a:t>Upper subscapular (C5,C6)</a:t>
            </a:r>
          </a:p>
          <a:p>
            <a:pPr>
              <a:buFont typeface="Wingdings" pitchFamily="2" charset="2"/>
              <a:buChar char="§"/>
            </a:pPr>
            <a:r>
              <a:rPr lang="en-US" sz="2800" dirty="0" smtClean="0"/>
              <a:t>Thoracodorsal (C6-C8)</a:t>
            </a:r>
          </a:p>
          <a:p>
            <a:pPr>
              <a:buFont typeface="Wingdings" pitchFamily="2" charset="2"/>
              <a:buChar char="§"/>
            </a:pPr>
            <a:r>
              <a:rPr lang="en-US" sz="2800" dirty="0" smtClean="0"/>
              <a:t>Lower subscapular (C5,C6)</a:t>
            </a:r>
          </a:p>
          <a:p>
            <a:pPr>
              <a:buFont typeface="Wingdings" pitchFamily="2" charset="2"/>
              <a:buChar char="§"/>
            </a:pPr>
            <a:r>
              <a:rPr lang="en-US" sz="2800" dirty="0" smtClean="0"/>
              <a:t>Axillary (C5,C6)</a:t>
            </a:r>
          </a:p>
          <a:p>
            <a:pPr>
              <a:buFont typeface="Wingdings" pitchFamily="2" charset="2"/>
              <a:buChar char="§"/>
            </a:pPr>
            <a:r>
              <a:rPr lang="en-US" sz="2800" dirty="0" smtClean="0"/>
              <a:t>Radial (C5-C8,T1)</a:t>
            </a:r>
          </a:p>
          <a:p>
            <a:endParaRPr lang="en-US" dirty="0"/>
          </a:p>
        </p:txBody>
      </p:sp>
      <p:sp>
        <p:nvSpPr>
          <p:cNvPr id="6" name="Date Placeholder 5"/>
          <p:cNvSpPr>
            <a:spLocks noGrp="1"/>
          </p:cNvSpPr>
          <p:nvPr>
            <p:ph type="dt" sz="half" idx="10"/>
          </p:nvPr>
        </p:nvSpPr>
        <p:spPr/>
        <p:txBody>
          <a:bodyPr/>
          <a:lstStyle/>
          <a:p>
            <a:pPr>
              <a:defRPr/>
            </a:pPr>
            <a:fld id="{53DFB054-DD7A-4E2E-B39B-426FE9ABB877}" type="datetime1">
              <a:rPr lang="en-US" smtClean="0"/>
              <a:pPr>
                <a:defRPr/>
              </a:pPr>
              <a:t>12-Sep-18</a:t>
            </a:fld>
            <a:endParaRPr lang="en-US"/>
          </a:p>
        </p:txBody>
      </p:sp>
      <p:sp>
        <p:nvSpPr>
          <p:cNvPr id="7" name="Slide Number Placeholder 6"/>
          <p:cNvSpPr>
            <a:spLocks noGrp="1"/>
          </p:cNvSpPr>
          <p:nvPr>
            <p:ph type="sldNum" sz="quarter" idx="12"/>
          </p:nvPr>
        </p:nvSpPr>
        <p:spPr/>
        <p:txBody>
          <a:bodyPr/>
          <a:lstStyle/>
          <a:p>
            <a:pPr>
              <a:defRPr/>
            </a:pPr>
            <a:fld id="{D099570C-B036-418A-83DC-6B77C2692675}" type="slidenum">
              <a:rPr lang="en-US" smtClean="0"/>
              <a:pPr>
                <a:defRPr/>
              </a:pPr>
              <a:t>19</a:t>
            </a:fld>
            <a:endParaRPr lang="en-US"/>
          </a:p>
        </p:txBody>
      </p:sp>
      <p:sp>
        <p:nvSpPr>
          <p:cNvPr id="8" name="Footer Placeholder 7"/>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90600" y="762000"/>
            <a:ext cx="5742305" cy="695960"/>
          </a:xfrm>
          <a:prstGeom prst="rect">
            <a:avLst/>
          </a:prstGeom>
        </p:spPr>
        <p:txBody>
          <a:bodyPr vert="horz" wrap="square" lIns="0" tIns="12700" rIns="0" bIns="0" rtlCol="0">
            <a:spAutoFit/>
          </a:bodyPr>
          <a:lstStyle/>
          <a:p>
            <a:pPr marL="12700">
              <a:lnSpc>
                <a:spcPct val="100000"/>
              </a:lnSpc>
              <a:spcBef>
                <a:spcPts val="100"/>
              </a:spcBef>
            </a:pPr>
            <a:r>
              <a:rPr lang="en-US" sz="4400" spc="-5" dirty="0" smtClean="0">
                <a:latin typeface="Arial"/>
                <a:cs typeface="Arial"/>
              </a:rPr>
              <a:t>		Objectives </a:t>
            </a:r>
            <a:endParaRPr sz="4400" dirty="0">
              <a:latin typeface="Arial"/>
              <a:cs typeface="Arial"/>
            </a:endParaRPr>
          </a:p>
        </p:txBody>
      </p:sp>
      <p:sp>
        <p:nvSpPr>
          <p:cNvPr id="5" name="object 5"/>
          <p:cNvSpPr txBox="1"/>
          <p:nvPr/>
        </p:nvSpPr>
        <p:spPr>
          <a:xfrm>
            <a:off x="407669" y="1849120"/>
            <a:ext cx="5880735" cy="4146550"/>
          </a:xfrm>
          <a:prstGeom prst="rect">
            <a:avLst/>
          </a:prstGeom>
        </p:spPr>
        <p:txBody>
          <a:bodyPr vert="horz" wrap="square" lIns="0" tIns="101600" rIns="0" bIns="0" rtlCol="0">
            <a:spAutoFit/>
          </a:bodyPr>
          <a:lstStyle/>
          <a:p>
            <a:pPr marL="355600" indent="-342900">
              <a:lnSpc>
                <a:spcPct val="100000"/>
              </a:lnSpc>
              <a:spcBef>
                <a:spcPts val="800"/>
              </a:spcBef>
              <a:buClr>
                <a:srgbClr val="CCFF33"/>
              </a:buClr>
              <a:buSzPct val="69642"/>
              <a:buFont typeface="Symbol"/>
              <a:buChar char=""/>
              <a:tabLst>
                <a:tab pos="354965" algn="l"/>
                <a:tab pos="355600" algn="l"/>
                <a:tab pos="1540510" algn="l"/>
              </a:tabLst>
            </a:pPr>
            <a:r>
              <a:rPr sz="2800" spc="-5" dirty="0">
                <a:solidFill>
                  <a:srgbClr val="FFFFCC"/>
                </a:solidFill>
                <a:latin typeface="Arial"/>
                <a:cs typeface="Arial"/>
              </a:rPr>
              <a:t>Spinal	Nerves</a:t>
            </a:r>
            <a:endParaRPr sz="2800" dirty="0">
              <a:latin typeface="Arial"/>
              <a:cs typeface="Arial"/>
            </a:endParaRPr>
          </a:p>
          <a:p>
            <a:pPr marL="355600" indent="-342900">
              <a:lnSpc>
                <a:spcPct val="100000"/>
              </a:lnSpc>
              <a:spcBef>
                <a:spcPts val="700"/>
              </a:spcBef>
              <a:buClr>
                <a:srgbClr val="CCFF33"/>
              </a:buClr>
              <a:buSzPct val="69642"/>
              <a:buFont typeface="Symbol"/>
              <a:buChar char=""/>
              <a:tabLst>
                <a:tab pos="354965" algn="l"/>
                <a:tab pos="355600" algn="l"/>
              </a:tabLst>
            </a:pPr>
            <a:r>
              <a:rPr sz="2800" spc="-5" dirty="0">
                <a:solidFill>
                  <a:srgbClr val="FFFFCC"/>
                </a:solidFill>
                <a:latin typeface="Arial"/>
                <a:cs typeface="Arial"/>
              </a:rPr>
              <a:t>Nerve</a:t>
            </a:r>
            <a:r>
              <a:rPr sz="2800" spc="-70" dirty="0">
                <a:solidFill>
                  <a:srgbClr val="FFFFCC"/>
                </a:solidFill>
                <a:latin typeface="Arial"/>
                <a:cs typeface="Arial"/>
              </a:rPr>
              <a:t> </a:t>
            </a:r>
            <a:r>
              <a:rPr sz="2800" spc="-10" dirty="0">
                <a:solidFill>
                  <a:srgbClr val="FFFFCC"/>
                </a:solidFill>
                <a:latin typeface="Arial"/>
                <a:cs typeface="Arial"/>
              </a:rPr>
              <a:t>Plexus</a:t>
            </a:r>
            <a:endParaRPr sz="2800" dirty="0">
              <a:latin typeface="Arial"/>
              <a:cs typeface="Arial"/>
            </a:endParaRPr>
          </a:p>
          <a:p>
            <a:pPr marL="355600" indent="-342900">
              <a:lnSpc>
                <a:spcPct val="100000"/>
              </a:lnSpc>
              <a:spcBef>
                <a:spcPts val="690"/>
              </a:spcBef>
              <a:buClr>
                <a:srgbClr val="CCFF33"/>
              </a:buClr>
              <a:buSzPct val="69642"/>
              <a:buFont typeface="Symbol"/>
              <a:buChar char=""/>
              <a:tabLst>
                <a:tab pos="354965" algn="l"/>
                <a:tab pos="355600" algn="l"/>
              </a:tabLst>
            </a:pPr>
            <a:r>
              <a:rPr sz="2800" spc="-5" dirty="0">
                <a:solidFill>
                  <a:srgbClr val="FFFFCC"/>
                </a:solidFill>
                <a:latin typeface="Arial"/>
                <a:cs typeface="Arial"/>
              </a:rPr>
              <a:t>BP </a:t>
            </a:r>
            <a:r>
              <a:rPr sz="2800" dirty="0">
                <a:solidFill>
                  <a:srgbClr val="FFFFCC"/>
                </a:solidFill>
                <a:latin typeface="Arial"/>
                <a:cs typeface="Arial"/>
              </a:rPr>
              <a:t>– </a:t>
            </a:r>
            <a:r>
              <a:rPr sz="2800" spc="-5" dirty="0">
                <a:solidFill>
                  <a:srgbClr val="FFFFCC"/>
                </a:solidFill>
                <a:latin typeface="Arial"/>
                <a:cs typeface="Arial"/>
              </a:rPr>
              <a:t>Origin </a:t>
            </a:r>
            <a:r>
              <a:rPr sz="2800" dirty="0">
                <a:solidFill>
                  <a:srgbClr val="FFFFCC"/>
                </a:solidFill>
                <a:latin typeface="Arial"/>
                <a:cs typeface="Arial"/>
              </a:rPr>
              <a:t>&amp;</a:t>
            </a:r>
            <a:r>
              <a:rPr sz="2800" spc="-35" dirty="0">
                <a:solidFill>
                  <a:srgbClr val="FFFFCC"/>
                </a:solidFill>
                <a:latin typeface="Arial"/>
                <a:cs typeface="Arial"/>
              </a:rPr>
              <a:t> </a:t>
            </a:r>
            <a:r>
              <a:rPr sz="2800" spc="-5" dirty="0">
                <a:solidFill>
                  <a:srgbClr val="FFFFCC"/>
                </a:solidFill>
                <a:latin typeface="Arial"/>
                <a:cs typeface="Arial"/>
              </a:rPr>
              <a:t>Relations</a:t>
            </a:r>
            <a:endParaRPr sz="2800" dirty="0">
              <a:latin typeface="Arial"/>
              <a:cs typeface="Arial"/>
            </a:endParaRPr>
          </a:p>
          <a:p>
            <a:pPr marL="355600" indent="-342900">
              <a:lnSpc>
                <a:spcPct val="100000"/>
              </a:lnSpc>
              <a:spcBef>
                <a:spcPts val="700"/>
              </a:spcBef>
              <a:buClr>
                <a:srgbClr val="CCFF33"/>
              </a:buClr>
              <a:buSzPct val="69642"/>
              <a:buFont typeface="Symbol"/>
              <a:buChar char=""/>
              <a:tabLst>
                <a:tab pos="354965" algn="l"/>
                <a:tab pos="355600" algn="l"/>
              </a:tabLst>
            </a:pPr>
            <a:r>
              <a:rPr sz="2800" spc="-5" dirty="0">
                <a:solidFill>
                  <a:srgbClr val="FFFFCC"/>
                </a:solidFill>
                <a:latin typeface="Arial"/>
                <a:cs typeface="Arial"/>
              </a:rPr>
              <a:t>Formation</a:t>
            </a:r>
            <a:endParaRPr sz="2800" dirty="0">
              <a:latin typeface="Arial"/>
              <a:cs typeface="Arial"/>
            </a:endParaRPr>
          </a:p>
          <a:p>
            <a:pPr marL="355600" indent="-342900">
              <a:lnSpc>
                <a:spcPct val="100000"/>
              </a:lnSpc>
              <a:spcBef>
                <a:spcPts val="690"/>
              </a:spcBef>
              <a:buClr>
                <a:srgbClr val="CCFF33"/>
              </a:buClr>
              <a:buSzPct val="69642"/>
              <a:buFont typeface="Symbol"/>
              <a:buChar char=""/>
              <a:tabLst>
                <a:tab pos="354965" algn="l"/>
                <a:tab pos="355600" algn="l"/>
              </a:tabLst>
            </a:pPr>
            <a:r>
              <a:rPr sz="2800" spc="-5" dirty="0">
                <a:solidFill>
                  <a:srgbClr val="FFFFCC"/>
                </a:solidFill>
                <a:latin typeface="Arial"/>
                <a:cs typeface="Arial"/>
              </a:rPr>
              <a:t>Parts of</a:t>
            </a:r>
            <a:r>
              <a:rPr sz="2800" spc="5" dirty="0">
                <a:solidFill>
                  <a:srgbClr val="FFFFCC"/>
                </a:solidFill>
                <a:latin typeface="Arial"/>
                <a:cs typeface="Arial"/>
              </a:rPr>
              <a:t> </a:t>
            </a:r>
            <a:r>
              <a:rPr sz="2800" spc="-5" dirty="0">
                <a:solidFill>
                  <a:srgbClr val="FFFFCC"/>
                </a:solidFill>
                <a:latin typeface="Arial"/>
                <a:cs typeface="Arial"/>
              </a:rPr>
              <a:t>BP</a:t>
            </a:r>
            <a:endParaRPr sz="2800" dirty="0">
              <a:latin typeface="Arial"/>
              <a:cs typeface="Arial"/>
            </a:endParaRPr>
          </a:p>
          <a:p>
            <a:pPr marL="355600" indent="-342900">
              <a:lnSpc>
                <a:spcPct val="100000"/>
              </a:lnSpc>
              <a:spcBef>
                <a:spcPts val="700"/>
              </a:spcBef>
              <a:buClr>
                <a:srgbClr val="CCFF33"/>
              </a:buClr>
              <a:buSzPct val="69642"/>
              <a:buFont typeface="Symbol"/>
              <a:buChar char=""/>
              <a:tabLst>
                <a:tab pos="354965" algn="l"/>
                <a:tab pos="355600" algn="l"/>
              </a:tabLst>
            </a:pPr>
            <a:r>
              <a:rPr sz="2800" spc="-5" dirty="0">
                <a:solidFill>
                  <a:srgbClr val="FFFFCC"/>
                </a:solidFill>
                <a:latin typeface="Arial"/>
                <a:cs typeface="Arial"/>
              </a:rPr>
              <a:t>Distribution </a:t>
            </a:r>
            <a:r>
              <a:rPr sz="2800" dirty="0">
                <a:solidFill>
                  <a:srgbClr val="FFFFCC"/>
                </a:solidFill>
                <a:latin typeface="Arial"/>
                <a:cs typeface="Arial"/>
              </a:rPr>
              <a:t>- </a:t>
            </a:r>
            <a:r>
              <a:rPr sz="2800" spc="-5" dirty="0">
                <a:solidFill>
                  <a:srgbClr val="FFFFCC"/>
                </a:solidFill>
                <a:latin typeface="Arial"/>
                <a:cs typeface="Arial"/>
              </a:rPr>
              <a:t>Nerve Supply </a:t>
            </a:r>
            <a:r>
              <a:rPr sz="2800" dirty="0">
                <a:solidFill>
                  <a:srgbClr val="FFFFCC"/>
                </a:solidFill>
                <a:latin typeface="Arial"/>
                <a:cs typeface="Arial"/>
              </a:rPr>
              <a:t>–</a:t>
            </a:r>
            <a:r>
              <a:rPr sz="2800" spc="-50" dirty="0">
                <a:solidFill>
                  <a:srgbClr val="FFFFCC"/>
                </a:solidFill>
                <a:latin typeface="Arial"/>
                <a:cs typeface="Arial"/>
              </a:rPr>
              <a:t> </a:t>
            </a:r>
            <a:r>
              <a:rPr sz="2800" spc="-5" dirty="0">
                <a:solidFill>
                  <a:srgbClr val="FFFFCC"/>
                </a:solidFill>
                <a:latin typeface="Arial"/>
                <a:cs typeface="Arial"/>
              </a:rPr>
              <a:t>areas</a:t>
            </a:r>
            <a:endParaRPr sz="2800" dirty="0">
              <a:latin typeface="Arial"/>
              <a:cs typeface="Arial"/>
            </a:endParaRPr>
          </a:p>
          <a:p>
            <a:pPr marL="355600" indent="-342900">
              <a:lnSpc>
                <a:spcPct val="100000"/>
              </a:lnSpc>
              <a:spcBef>
                <a:spcPts val="700"/>
              </a:spcBef>
              <a:buClr>
                <a:srgbClr val="CCFF33"/>
              </a:buClr>
              <a:buSzPct val="69642"/>
              <a:buFont typeface="Symbol"/>
              <a:buChar char=""/>
              <a:tabLst>
                <a:tab pos="354965" algn="l"/>
                <a:tab pos="355600" algn="l"/>
              </a:tabLst>
            </a:pPr>
            <a:r>
              <a:rPr sz="2800" spc="-5" dirty="0">
                <a:solidFill>
                  <a:srgbClr val="FFFFCC"/>
                </a:solidFill>
                <a:latin typeface="Arial"/>
                <a:cs typeface="Arial"/>
              </a:rPr>
              <a:t>Anatomical</a:t>
            </a:r>
            <a:r>
              <a:rPr sz="2800" spc="-10" dirty="0">
                <a:solidFill>
                  <a:srgbClr val="FFFFCC"/>
                </a:solidFill>
                <a:latin typeface="Arial"/>
                <a:cs typeface="Arial"/>
              </a:rPr>
              <a:t> </a:t>
            </a:r>
            <a:r>
              <a:rPr sz="2800" spc="-5" dirty="0">
                <a:solidFill>
                  <a:srgbClr val="FFFFCC"/>
                </a:solidFill>
                <a:latin typeface="Arial"/>
                <a:cs typeface="Arial"/>
              </a:rPr>
              <a:t>Variations</a:t>
            </a:r>
            <a:endParaRPr sz="2800" dirty="0">
              <a:latin typeface="Arial"/>
              <a:cs typeface="Arial"/>
            </a:endParaRPr>
          </a:p>
          <a:p>
            <a:pPr marL="355600" indent="-342900">
              <a:lnSpc>
                <a:spcPct val="100000"/>
              </a:lnSpc>
              <a:spcBef>
                <a:spcPts val="690"/>
              </a:spcBef>
              <a:buClr>
                <a:srgbClr val="CCFF33"/>
              </a:buClr>
              <a:buSzPct val="69642"/>
              <a:buFont typeface="Symbol"/>
              <a:buChar char=""/>
              <a:tabLst>
                <a:tab pos="354965" algn="l"/>
                <a:tab pos="355600" algn="l"/>
              </a:tabLst>
            </a:pPr>
            <a:r>
              <a:rPr sz="2800" spc="-5" dirty="0">
                <a:solidFill>
                  <a:srgbClr val="FFFFCC"/>
                </a:solidFill>
                <a:latin typeface="Arial"/>
                <a:cs typeface="Arial"/>
              </a:rPr>
              <a:t>Applied </a:t>
            </a:r>
            <a:r>
              <a:rPr sz="2800" dirty="0">
                <a:solidFill>
                  <a:srgbClr val="FFFFCC"/>
                </a:solidFill>
                <a:latin typeface="Arial"/>
                <a:cs typeface="Arial"/>
              </a:rPr>
              <a:t>Anatomy</a:t>
            </a:r>
            <a:endParaRPr sz="2800" dirty="0">
              <a:latin typeface="Arial"/>
              <a:cs typeface="Arial"/>
            </a:endParaRPr>
          </a:p>
        </p:txBody>
      </p:sp>
      <p:sp>
        <p:nvSpPr>
          <p:cNvPr id="6" name="Date Placeholder 5"/>
          <p:cNvSpPr>
            <a:spLocks noGrp="1"/>
          </p:cNvSpPr>
          <p:nvPr>
            <p:ph type="dt" sz="half" idx="10"/>
          </p:nvPr>
        </p:nvSpPr>
        <p:spPr/>
        <p:txBody>
          <a:bodyPr/>
          <a:lstStyle/>
          <a:p>
            <a:pPr>
              <a:defRPr/>
            </a:pPr>
            <a:fld id="{6DA9141F-B469-4368-8A47-64A06BDB3CC2}" type="datetime1">
              <a:rPr lang="en-US" smtClean="0"/>
              <a:pPr>
                <a:defRPr/>
              </a:pPr>
              <a:t>11-Sep-18</a:t>
            </a:fld>
            <a:endParaRPr lang="en-US"/>
          </a:p>
        </p:txBody>
      </p:sp>
      <p:sp>
        <p:nvSpPr>
          <p:cNvPr id="7" name="Slide Number Placeholder 6"/>
          <p:cNvSpPr>
            <a:spLocks noGrp="1"/>
          </p:cNvSpPr>
          <p:nvPr>
            <p:ph type="sldNum" sz="quarter" idx="12"/>
          </p:nvPr>
        </p:nvSpPr>
        <p:spPr/>
        <p:txBody>
          <a:bodyPr/>
          <a:lstStyle/>
          <a:p>
            <a:pPr>
              <a:defRPr/>
            </a:pPr>
            <a:fld id="{D099570C-B036-418A-83DC-6B77C2692675}" type="slidenum">
              <a:rPr lang="en-US" smtClean="0"/>
              <a:pPr>
                <a:defRPr/>
              </a:pPr>
              <a:t>2</a:t>
            </a:fld>
            <a:endParaRPr lang="en-US"/>
          </a:p>
        </p:txBody>
      </p:sp>
      <p:sp>
        <p:nvSpPr>
          <p:cNvPr id="8" name="Footer Placeholder 7"/>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brachia.gif"/>
          <p:cNvPicPr>
            <a:picLocks noChangeAspect="1"/>
          </p:cNvPicPr>
          <p:nvPr/>
        </p:nvPicPr>
        <p:blipFill>
          <a:blip r:embed="rId2" cstate="print"/>
          <a:stretch>
            <a:fillRect/>
          </a:stretch>
        </p:blipFill>
        <p:spPr>
          <a:xfrm>
            <a:off x="2025805" y="2362200"/>
            <a:ext cx="4527395" cy="3124200"/>
          </a:xfrm>
          <a:prstGeom prst="ellipse">
            <a:avLst/>
          </a:prstGeom>
        </p:spPr>
      </p:pic>
      <p:pic>
        <p:nvPicPr>
          <p:cNvPr id="29" name="Picture 28" descr="muscles of hand.jpg"/>
          <p:cNvPicPr>
            <a:picLocks noChangeAspect="1"/>
          </p:cNvPicPr>
          <p:nvPr/>
        </p:nvPicPr>
        <p:blipFill>
          <a:blip r:embed="rId3" cstate="print"/>
          <a:stretch>
            <a:fillRect/>
          </a:stretch>
        </p:blipFill>
        <p:spPr>
          <a:xfrm>
            <a:off x="3581400" y="1347850"/>
            <a:ext cx="1600200" cy="688086"/>
          </a:xfrm>
          <a:prstGeom prst="ellipse">
            <a:avLst/>
          </a:prstGeom>
        </p:spPr>
      </p:pic>
      <p:pic>
        <p:nvPicPr>
          <p:cNvPr id="30" name="Picture 29" descr="Pectoralis muscle.jpg"/>
          <p:cNvPicPr>
            <a:picLocks noChangeAspect="1"/>
          </p:cNvPicPr>
          <p:nvPr/>
        </p:nvPicPr>
        <p:blipFill>
          <a:blip r:embed="rId4" cstate="print"/>
          <a:stretch>
            <a:fillRect/>
          </a:stretch>
        </p:blipFill>
        <p:spPr>
          <a:xfrm>
            <a:off x="6441067" y="2286000"/>
            <a:ext cx="1443465" cy="1357288"/>
          </a:xfrm>
          <a:prstGeom prst="ellipse">
            <a:avLst/>
          </a:prstGeom>
        </p:spPr>
      </p:pic>
      <p:pic>
        <p:nvPicPr>
          <p:cNvPr id="27" name="Picture 26" descr="latissimus_dorsi220.jpg"/>
          <p:cNvPicPr>
            <a:picLocks noChangeAspect="1"/>
          </p:cNvPicPr>
          <p:nvPr/>
        </p:nvPicPr>
        <p:blipFill>
          <a:blip r:embed="rId5" cstate="print"/>
          <a:stretch>
            <a:fillRect/>
          </a:stretch>
        </p:blipFill>
        <p:spPr>
          <a:xfrm>
            <a:off x="6553200" y="3505200"/>
            <a:ext cx="1676400" cy="1321723"/>
          </a:xfrm>
          <a:prstGeom prst="ellipse">
            <a:avLst/>
          </a:prstGeom>
        </p:spPr>
      </p:pic>
      <p:pic>
        <p:nvPicPr>
          <p:cNvPr id="35" name="Picture 34" descr="supraspinatous.jpg"/>
          <p:cNvPicPr>
            <a:picLocks noChangeAspect="1"/>
          </p:cNvPicPr>
          <p:nvPr/>
        </p:nvPicPr>
        <p:blipFill>
          <a:blip r:embed="rId6" cstate="print"/>
          <a:stretch>
            <a:fillRect/>
          </a:stretch>
        </p:blipFill>
        <p:spPr>
          <a:xfrm>
            <a:off x="5867400" y="4495800"/>
            <a:ext cx="1752600" cy="1481667"/>
          </a:xfrm>
          <a:prstGeom prst="ellipse">
            <a:avLst/>
          </a:prstGeom>
        </p:spPr>
      </p:pic>
      <p:pic>
        <p:nvPicPr>
          <p:cNvPr id="34" name="Picture 33" descr="subscapularis.jpg"/>
          <p:cNvPicPr>
            <a:picLocks noChangeAspect="1"/>
          </p:cNvPicPr>
          <p:nvPr/>
        </p:nvPicPr>
        <p:blipFill>
          <a:blip r:embed="rId7" cstate="print"/>
          <a:stretch>
            <a:fillRect/>
          </a:stretch>
        </p:blipFill>
        <p:spPr>
          <a:xfrm>
            <a:off x="4419600" y="5257800"/>
            <a:ext cx="1905000" cy="1600200"/>
          </a:xfrm>
          <a:prstGeom prst="ellipse">
            <a:avLst/>
          </a:prstGeom>
        </p:spPr>
      </p:pic>
      <p:pic>
        <p:nvPicPr>
          <p:cNvPr id="33" name="Picture 32" descr="subclavius.jpg"/>
          <p:cNvPicPr>
            <a:picLocks noChangeAspect="1"/>
          </p:cNvPicPr>
          <p:nvPr/>
        </p:nvPicPr>
        <p:blipFill>
          <a:blip r:embed="rId8" cstate="print"/>
          <a:stretch>
            <a:fillRect/>
          </a:stretch>
        </p:blipFill>
        <p:spPr>
          <a:xfrm>
            <a:off x="2971800" y="5334000"/>
            <a:ext cx="1371600" cy="1295400"/>
          </a:xfrm>
          <a:prstGeom prst="ellipse">
            <a:avLst/>
          </a:prstGeom>
        </p:spPr>
      </p:pic>
      <p:pic>
        <p:nvPicPr>
          <p:cNvPr id="31" name="Picture 30" descr="rhomboideous.jpg"/>
          <p:cNvPicPr>
            <a:picLocks noChangeAspect="1"/>
          </p:cNvPicPr>
          <p:nvPr/>
        </p:nvPicPr>
        <p:blipFill>
          <a:blip r:embed="rId9" cstate="print"/>
          <a:stretch>
            <a:fillRect/>
          </a:stretch>
        </p:blipFill>
        <p:spPr>
          <a:xfrm>
            <a:off x="762000" y="4800600"/>
            <a:ext cx="2133600" cy="1748367"/>
          </a:xfrm>
          <a:prstGeom prst="ellipse">
            <a:avLst/>
          </a:prstGeom>
        </p:spPr>
      </p:pic>
      <p:pic>
        <p:nvPicPr>
          <p:cNvPr id="37" name="Picture 36" descr="tricep.bmp"/>
          <p:cNvPicPr>
            <a:picLocks noChangeAspect="1"/>
          </p:cNvPicPr>
          <p:nvPr/>
        </p:nvPicPr>
        <p:blipFill>
          <a:blip r:embed="rId10" cstate="print"/>
          <a:stretch>
            <a:fillRect/>
          </a:stretch>
        </p:blipFill>
        <p:spPr>
          <a:xfrm>
            <a:off x="152400" y="3276600"/>
            <a:ext cx="1676400" cy="1524000"/>
          </a:xfrm>
          <a:prstGeom prst="ellipse">
            <a:avLst/>
          </a:prstGeom>
        </p:spPr>
      </p:pic>
      <p:pic>
        <p:nvPicPr>
          <p:cNvPr id="28" name="Picture 27" descr="major-forearm-muscles.jpg"/>
          <p:cNvPicPr>
            <a:picLocks noChangeAspect="1"/>
          </p:cNvPicPr>
          <p:nvPr/>
        </p:nvPicPr>
        <p:blipFill>
          <a:blip r:embed="rId11" cstate="print"/>
          <a:stretch>
            <a:fillRect/>
          </a:stretch>
        </p:blipFill>
        <p:spPr>
          <a:xfrm>
            <a:off x="1752600" y="1219200"/>
            <a:ext cx="1752600" cy="1371600"/>
          </a:xfrm>
          <a:prstGeom prst="ellipse">
            <a:avLst/>
          </a:prstGeom>
        </p:spPr>
      </p:pic>
      <p:sp>
        <p:nvSpPr>
          <p:cNvPr id="2" name="Title 1"/>
          <p:cNvSpPr>
            <a:spLocks noGrp="1"/>
          </p:cNvSpPr>
          <p:nvPr>
            <p:ph type="title"/>
          </p:nvPr>
        </p:nvSpPr>
        <p:spPr>
          <a:xfrm>
            <a:off x="0" y="0"/>
            <a:ext cx="9144000" cy="1143000"/>
          </a:xfrm>
        </p:spPr>
        <p:txBody>
          <a:bodyPr/>
          <a:lstStyle/>
          <a:p>
            <a:r>
              <a:rPr lang="en-US" dirty="0" smtClean="0">
                <a:solidFill>
                  <a:schemeClr val="tx2">
                    <a:lumMod val="50000"/>
                  </a:schemeClr>
                </a:solidFill>
              </a:rPr>
              <a:t> </a:t>
            </a:r>
            <a:r>
              <a:rPr lang="en-US" sz="3600" b="1" dirty="0" smtClean="0">
                <a:solidFill>
                  <a:schemeClr val="tx1"/>
                </a:solidFill>
              </a:rPr>
              <a:t>Muscles supplied by Brachial plexus</a:t>
            </a:r>
            <a:endParaRPr lang="en-US" b="1" dirty="0">
              <a:solidFill>
                <a:schemeClr val="tx1"/>
              </a:solidFill>
            </a:endParaRPr>
          </a:p>
        </p:txBody>
      </p:sp>
      <p:pic>
        <p:nvPicPr>
          <p:cNvPr id="22" name="Picture 21" descr="biceps.gif"/>
          <p:cNvPicPr>
            <a:picLocks noChangeAspect="1"/>
          </p:cNvPicPr>
          <p:nvPr/>
        </p:nvPicPr>
        <p:blipFill>
          <a:blip r:embed="rId12" cstate="print"/>
          <a:stretch>
            <a:fillRect/>
          </a:stretch>
        </p:blipFill>
        <p:spPr>
          <a:xfrm>
            <a:off x="381000" y="1905000"/>
            <a:ext cx="1524000" cy="1387275"/>
          </a:xfrm>
          <a:prstGeom prst="ellipse">
            <a:avLst/>
          </a:prstGeom>
        </p:spPr>
      </p:pic>
      <p:pic>
        <p:nvPicPr>
          <p:cNvPr id="32" name="Picture 31" descr="serratant.jpg"/>
          <p:cNvPicPr>
            <a:picLocks noChangeAspect="1"/>
          </p:cNvPicPr>
          <p:nvPr/>
        </p:nvPicPr>
        <p:blipFill>
          <a:blip r:embed="rId13" cstate="print"/>
          <a:stretch>
            <a:fillRect/>
          </a:stretch>
        </p:blipFill>
        <p:spPr>
          <a:xfrm>
            <a:off x="5334000" y="1447800"/>
            <a:ext cx="1447800" cy="1371600"/>
          </a:xfrm>
          <a:prstGeom prst="ellipse">
            <a:avLst/>
          </a:prstGeom>
        </p:spPr>
      </p:pic>
      <p:sp>
        <p:nvSpPr>
          <p:cNvPr id="15" name="Date Placeholder 14"/>
          <p:cNvSpPr>
            <a:spLocks noGrp="1"/>
          </p:cNvSpPr>
          <p:nvPr>
            <p:ph type="dt" sz="half" idx="10"/>
          </p:nvPr>
        </p:nvSpPr>
        <p:spPr/>
        <p:txBody>
          <a:bodyPr/>
          <a:lstStyle/>
          <a:p>
            <a:pPr>
              <a:defRPr/>
            </a:pPr>
            <a:fld id="{8CF0256C-C7C9-4A3D-94CD-A2FD606385EC}" type="datetime1">
              <a:rPr lang="en-US" smtClean="0"/>
              <a:pPr>
                <a:defRPr/>
              </a:pPr>
              <a:t>12-Sep-18</a:t>
            </a:fld>
            <a:endParaRPr lang="en-US"/>
          </a:p>
        </p:txBody>
      </p:sp>
      <p:sp>
        <p:nvSpPr>
          <p:cNvPr id="16" name="Slide Number Placeholder 15"/>
          <p:cNvSpPr>
            <a:spLocks noGrp="1"/>
          </p:cNvSpPr>
          <p:nvPr>
            <p:ph type="sldNum" sz="quarter" idx="12"/>
          </p:nvPr>
        </p:nvSpPr>
        <p:spPr/>
        <p:txBody>
          <a:bodyPr/>
          <a:lstStyle/>
          <a:p>
            <a:pPr>
              <a:defRPr/>
            </a:pPr>
            <a:fld id="{0EF006BE-C007-4B75-BB2D-710AB927065E}" type="slidenum">
              <a:rPr lang="en-US" smtClean="0"/>
              <a:pPr>
                <a:defRPr/>
              </a:pPr>
              <a:t>20</a:t>
            </a:fld>
            <a:endParaRPr lang="en-US"/>
          </a:p>
        </p:txBody>
      </p:sp>
      <p:sp>
        <p:nvSpPr>
          <p:cNvPr id="17" name="Footer Placeholder 16"/>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p:cTn id="43" dur="500" fill="hold"/>
                                        <p:tgtEl>
                                          <p:spTgt spid="33"/>
                                        </p:tgtEl>
                                        <p:attrNameLst>
                                          <p:attrName>ppt_w</p:attrName>
                                        </p:attrNameLst>
                                      </p:cBhvr>
                                      <p:tavLst>
                                        <p:tav tm="0">
                                          <p:val>
                                            <p:fltVal val="0"/>
                                          </p:val>
                                        </p:tav>
                                        <p:tav tm="100000">
                                          <p:val>
                                            <p:strVal val="#ppt_w"/>
                                          </p:val>
                                        </p:tav>
                                      </p:tavLst>
                                    </p:anim>
                                    <p:anim calcmode="lin" valueType="num">
                                      <p:cBhvr>
                                        <p:cTn id="44" dur="500" fill="hold"/>
                                        <p:tgtEl>
                                          <p:spTgt spid="33"/>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p:cTn id="55" dur="500" fill="hold"/>
                                        <p:tgtEl>
                                          <p:spTgt spid="37"/>
                                        </p:tgtEl>
                                        <p:attrNameLst>
                                          <p:attrName>ppt_w</p:attrName>
                                        </p:attrNameLst>
                                      </p:cBhvr>
                                      <p:tavLst>
                                        <p:tav tm="0">
                                          <p:val>
                                            <p:fltVal val="0"/>
                                          </p:val>
                                        </p:tav>
                                        <p:tav tm="100000">
                                          <p:val>
                                            <p:strVal val="#ppt_w"/>
                                          </p:val>
                                        </p:tav>
                                      </p:tavLst>
                                    </p:anim>
                                    <p:anim calcmode="lin" valueType="num">
                                      <p:cBhvr>
                                        <p:cTn id="56"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6" presetClass="emph" presetSubtype="0" fill="hold" nodeType="clickEffect">
                                  <p:stCondLst>
                                    <p:cond delay="0"/>
                                  </p:stCondLst>
                                  <p:childTnLst>
                                    <p:animScale>
                                      <p:cBhvr>
                                        <p:cTn id="60" dur="2000" fill="hold"/>
                                        <p:tgtEl>
                                          <p:spTgt spid="32"/>
                                        </p:tgtEl>
                                      </p:cBhvr>
                                      <p:by x="400000" y="400000"/>
                                    </p:animScale>
                                  </p:childTnLst>
                                </p:cTn>
                              </p:par>
                            </p:childTnLst>
                          </p:cTn>
                        </p:par>
                      </p:childTnLst>
                    </p:cTn>
                  </p:par>
                  <p:par>
                    <p:cTn id="61" fill="hold">
                      <p:stCondLst>
                        <p:cond delay="indefinite"/>
                      </p:stCondLst>
                      <p:childTnLst>
                        <p:par>
                          <p:cTn id="62" fill="hold">
                            <p:stCondLst>
                              <p:cond delay="0"/>
                            </p:stCondLst>
                            <p:childTnLst>
                              <p:par>
                                <p:cTn id="63" presetID="6" presetClass="emph" presetSubtype="0" fill="hold" nodeType="clickEffect">
                                  <p:stCondLst>
                                    <p:cond delay="0"/>
                                  </p:stCondLst>
                                  <p:childTnLst>
                                    <p:animScale>
                                      <p:cBhvr>
                                        <p:cTn id="64" dur="2000" fill="hold"/>
                                        <p:tgtEl>
                                          <p:spTgt spid="32"/>
                                        </p:tgtEl>
                                      </p:cBhvr>
                                      <p:by x="25000" y="25000"/>
                                    </p:animScale>
                                  </p:childTnLst>
                                </p:cTn>
                              </p:par>
                            </p:childTnLst>
                          </p:cTn>
                        </p:par>
                      </p:childTnLst>
                    </p:cTn>
                  </p:par>
                  <p:par>
                    <p:cTn id="65" fill="hold">
                      <p:stCondLst>
                        <p:cond delay="indefinite"/>
                      </p:stCondLst>
                      <p:childTnLst>
                        <p:par>
                          <p:cTn id="66" fill="hold">
                            <p:stCondLst>
                              <p:cond delay="0"/>
                            </p:stCondLst>
                            <p:childTnLst>
                              <p:par>
                                <p:cTn id="67" presetID="6" presetClass="emph" presetSubtype="0" fill="hold" nodeType="clickEffect">
                                  <p:stCondLst>
                                    <p:cond delay="0"/>
                                  </p:stCondLst>
                                  <p:childTnLst>
                                    <p:animScale>
                                      <p:cBhvr>
                                        <p:cTn id="68" dur="2000" fill="hold"/>
                                        <p:tgtEl>
                                          <p:spTgt spid="30"/>
                                        </p:tgtEl>
                                      </p:cBhvr>
                                      <p:by x="400000" y="400000"/>
                                    </p:animScale>
                                  </p:childTnLst>
                                </p:cTn>
                              </p:par>
                            </p:childTnLst>
                          </p:cTn>
                        </p:par>
                      </p:childTnLst>
                    </p:cTn>
                  </p:par>
                  <p:par>
                    <p:cTn id="69" fill="hold">
                      <p:stCondLst>
                        <p:cond delay="indefinite"/>
                      </p:stCondLst>
                      <p:childTnLst>
                        <p:par>
                          <p:cTn id="70" fill="hold">
                            <p:stCondLst>
                              <p:cond delay="0"/>
                            </p:stCondLst>
                            <p:childTnLst>
                              <p:par>
                                <p:cTn id="71" presetID="6" presetClass="emph" presetSubtype="0" fill="hold" nodeType="clickEffect">
                                  <p:stCondLst>
                                    <p:cond delay="0"/>
                                  </p:stCondLst>
                                  <p:childTnLst>
                                    <p:animScale>
                                      <p:cBhvr>
                                        <p:cTn id="72" dur="2000" fill="hold"/>
                                        <p:tgtEl>
                                          <p:spTgt spid="30"/>
                                        </p:tgtEl>
                                      </p:cBhvr>
                                      <p:by x="25000" y="25000"/>
                                    </p:animScale>
                                  </p:childTnLst>
                                </p:cTn>
                              </p:par>
                            </p:childTnLst>
                          </p:cTn>
                        </p:par>
                      </p:childTnLst>
                    </p:cTn>
                  </p:par>
                  <p:par>
                    <p:cTn id="73" fill="hold">
                      <p:stCondLst>
                        <p:cond delay="indefinite"/>
                      </p:stCondLst>
                      <p:childTnLst>
                        <p:par>
                          <p:cTn id="74" fill="hold">
                            <p:stCondLst>
                              <p:cond delay="0"/>
                            </p:stCondLst>
                            <p:childTnLst>
                              <p:par>
                                <p:cTn id="75" presetID="6" presetClass="emph" presetSubtype="0" fill="hold" nodeType="clickEffect">
                                  <p:stCondLst>
                                    <p:cond delay="0"/>
                                  </p:stCondLst>
                                  <p:childTnLst>
                                    <p:animScale>
                                      <p:cBhvr>
                                        <p:cTn id="76" dur="2000" fill="hold"/>
                                        <p:tgtEl>
                                          <p:spTgt spid="27"/>
                                        </p:tgtEl>
                                      </p:cBhvr>
                                      <p:by x="400000" y="400000"/>
                                    </p:animScale>
                                  </p:childTnLst>
                                </p:cTn>
                              </p:par>
                            </p:childTnLst>
                          </p:cTn>
                        </p:par>
                      </p:childTnLst>
                    </p:cTn>
                  </p:par>
                  <p:par>
                    <p:cTn id="77" fill="hold">
                      <p:stCondLst>
                        <p:cond delay="indefinite"/>
                      </p:stCondLst>
                      <p:childTnLst>
                        <p:par>
                          <p:cTn id="78" fill="hold">
                            <p:stCondLst>
                              <p:cond delay="0"/>
                            </p:stCondLst>
                            <p:childTnLst>
                              <p:par>
                                <p:cTn id="79" presetID="6" presetClass="emph" presetSubtype="0" fill="hold" nodeType="clickEffect">
                                  <p:stCondLst>
                                    <p:cond delay="0"/>
                                  </p:stCondLst>
                                  <p:childTnLst>
                                    <p:animScale>
                                      <p:cBhvr>
                                        <p:cTn id="80" dur="2000" fill="hold"/>
                                        <p:tgtEl>
                                          <p:spTgt spid="27"/>
                                        </p:tgtEl>
                                      </p:cBhvr>
                                      <p:by x="25000" y="25000"/>
                                    </p:animScale>
                                  </p:childTnLst>
                                </p:cTn>
                              </p:par>
                            </p:childTnLst>
                          </p:cTn>
                        </p:par>
                      </p:childTnLst>
                    </p:cTn>
                  </p:par>
                  <p:par>
                    <p:cTn id="81" fill="hold">
                      <p:stCondLst>
                        <p:cond delay="indefinite"/>
                      </p:stCondLst>
                      <p:childTnLst>
                        <p:par>
                          <p:cTn id="82" fill="hold">
                            <p:stCondLst>
                              <p:cond delay="0"/>
                            </p:stCondLst>
                            <p:childTnLst>
                              <p:par>
                                <p:cTn id="83" presetID="6" presetClass="emph" presetSubtype="0" fill="hold" nodeType="clickEffect">
                                  <p:stCondLst>
                                    <p:cond delay="0"/>
                                  </p:stCondLst>
                                  <p:childTnLst>
                                    <p:animScale>
                                      <p:cBhvr>
                                        <p:cTn id="84" dur="2000" fill="hold"/>
                                        <p:tgtEl>
                                          <p:spTgt spid="35"/>
                                        </p:tgtEl>
                                      </p:cBhvr>
                                      <p:by x="400000" y="400000"/>
                                    </p:animScale>
                                  </p:childTnLst>
                                </p:cTn>
                              </p:par>
                            </p:childTnLst>
                          </p:cTn>
                        </p:par>
                      </p:childTnLst>
                    </p:cTn>
                  </p:par>
                  <p:par>
                    <p:cTn id="85" fill="hold">
                      <p:stCondLst>
                        <p:cond delay="indefinite"/>
                      </p:stCondLst>
                      <p:childTnLst>
                        <p:par>
                          <p:cTn id="86" fill="hold">
                            <p:stCondLst>
                              <p:cond delay="0"/>
                            </p:stCondLst>
                            <p:childTnLst>
                              <p:par>
                                <p:cTn id="87" presetID="6" presetClass="emph" presetSubtype="0" fill="hold" nodeType="clickEffect">
                                  <p:stCondLst>
                                    <p:cond delay="0"/>
                                  </p:stCondLst>
                                  <p:childTnLst>
                                    <p:animScale>
                                      <p:cBhvr>
                                        <p:cTn id="88" dur="2000" fill="hold"/>
                                        <p:tgtEl>
                                          <p:spTgt spid="35"/>
                                        </p:tgtEl>
                                      </p:cBhvr>
                                      <p:by x="25000" y="25000"/>
                                    </p:animScale>
                                  </p:childTnLst>
                                </p:cTn>
                              </p:par>
                            </p:childTnLst>
                          </p:cTn>
                        </p:par>
                      </p:childTnLst>
                    </p:cTn>
                  </p:par>
                  <p:par>
                    <p:cTn id="89" fill="hold">
                      <p:stCondLst>
                        <p:cond delay="indefinite"/>
                      </p:stCondLst>
                      <p:childTnLst>
                        <p:par>
                          <p:cTn id="90" fill="hold">
                            <p:stCondLst>
                              <p:cond delay="0"/>
                            </p:stCondLst>
                            <p:childTnLst>
                              <p:par>
                                <p:cTn id="91" presetID="6" presetClass="emph" presetSubtype="0" fill="hold" nodeType="clickEffect">
                                  <p:stCondLst>
                                    <p:cond delay="0"/>
                                  </p:stCondLst>
                                  <p:childTnLst>
                                    <p:animScale>
                                      <p:cBhvr>
                                        <p:cTn id="92" dur="2000" fill="hold"/>
                                        <p:tgtEl>
                                          <p:spTgt spid="34"/>
                                        </p:tgtEl>
                                      </p:cBhvr>
                                      <p:by x="400000" y="400000"/>
                                    </p:animScale>
                                  </p:childTnLst>
                                </p:cTn>
                              </p:par>
                            </p:childTnLst>
                          </p:cTn>
                        </p:par>
                      </p:childTnLst>
                    </p:cTn>
                  </p:par>
                  <p:par>
                    <p:cTn id="93" fill="hold">
                      <p:stCondLst>
                        <p:cond delay="indefinite"/>
                      </p:stCondLst>
                      <p:childTnLst>
                        <p:par>
                          <p:cTn id="94" fill="hold">
                            <p:stCondLst>
                              <p:cond delay="0"/>
                            </p:stCondLst>
                            <p:childTnLst>
                              <p:par>
                                <p:cTn id="95" presetID="6" presetClass="emph" presetSubtype="0" fill="hold" nodeType="clickEffect">
                                  <p:stCondLst>
                                    <p:cond delay="0"/>
                                  </p:stCondLst>
                                  <p:childTnLst>
                                    <p:animScale>
                                      <p:cBhvr>
                                        <p:cTn id="96" dur="2000" fill="hold"/>
                                        <p:tgtEl>
                                          <p:spTgt spid="34"/>
                                        </p:tgtEl>
                                      </p:cBhvr>
                                      <p:by x="25000" y="25000"/>
                                    </p:animScale>
                                  </p:childTnLst>
                                </p:cTn>
                              </p:par>
                            </p:childTnLst>
                          </p:cTn>
                        </p:par>
                      </p:childTnLst>
                    </p:cTn>
                  </p:par>
                  <p:par>
                    <p:cTn id="97" fill="hold">
                      <p:stCondLst>
                        <p:cond delay="indefinite"/>
                      </p:stCondLst>
                      <p:childTnLst>
                        <p:par>
                          <p:cTn id="98" fill="hold">
                            <p:stCondLst>
                              <p:cond delay="0"/>
                            </p:stCondLst>
                            <p:childTnLst>
                              <p:par>
                                <p:cTn id="99" presetID="6" presetClass="emph" presetSubtype="0" fill="hold" nodeType="clickEffect">
                                  <p:stCondLst>
                                    <p:cond delay="0"/>
                                  </p:stCondLst>
                                  <p:childTnLst>
                                    <p:animScale>
                                      <p:cBhvr>
                                        <p:cTn id="100" dur="2000" fill="hold"/>
                                        <p:tgtEl>
                                          <p:spTgt spid="33"/>
                                        </p:tgtEl>
                                      </p:cBhvr>
                                      <p:by x="400000" y="400000"/>
                                    </p:animScale>
                                  </p:childTnLst>
                                </p:cTn>
                              </p:par>
                            </p:childTnLst>
                          </p:cTn>
                        </p:par>
                      </p:childTnLst>
                    </p:cTn>
                  </p:par>
                  <p:par>
                    <p:cTn id="101" fill="hold">
                      <p:stCondLst>
                        <p:cond delay="indefinite"/>
                      </p:stCondLst>
                      <p:childTnLst>
                        <p:par>
                          <p:cTn id="102" fill="hold">
                            <p:stCondLst>
                              <p:cond delay="0"/>
                            </p:stCondLst>
                            <p:childTnLst>
                              <p:par>
                                <p:cTn id="103" presetID="6" presetClass="emph" presetSubtype="0" fill="hold" nodeType="clickEffect">
                                  <p:stCondLst>
                                    <p:cond delay="0"/>
                                  </p:stCondLst>
                                  <p:childTnLst>
                                    <p:animScale>
                                      <p:cBhvr>
                                        <p:cTn id="104" dur="2000" fill="hold"/>
                                        <p:tgtEl>
                                          <p:spTgt spid="33"/>
                                        </p:tgtEl>
                                      </p:cBhvr>
                                      <p:by x="25000" y="25000"/>
                                    </p:animScale>
                                  </p:childTnLst>
                                </p:cTn>
                              </p:par>
                            </p:childTnLst>
                          </p:cTn>
                        </p:par>
                      </p:childTnLst>
                    </p:cTn>
                  </p:par>
                  <p:par>
                    <p:cTn id="105" fill="hold">
                      <p:stCondLst>
                        <p:cond delay="indefinite"/>
                      </p:stCondLst>
                      <p:childTnLst>
                        <p:par>
                          <p:cTn id="106" fill="hold">
                            <p:stCondLst>
                              <p:cond delay="0"/>
                            </p:stCondLst>
                            <p:childTnLst>
                              <p:par>
                                <p:cTn id="107" presetID="6" presetClass="emph" presetSubtype="0" fill="hold" nodeType="clickEffect">
                                  <p:stCondLst>
                                    <p:cond delay="0"/>
                                  </p:stCondLst>
                                  <p:childTnLst>
                                    <p:animScale>
                                      <p:cBhvr>
                                        <p:cTn id="108" dur="2000" fill="hold"/>
                                        <p:tgtEl>
                                          <p:spTgt spid="31"/>
                                        </p:tgtEl>
                                      </p:cBhvr>
                                      <p:by x="400000" y="400000"/>
                                    </p:animScale>
                                  </p:childTnLst>
                                </p:cTn>
                              </p:par>
                            </p:childTnLst>
                          </p:cTn>
                        </p:par>
                      </p:childTnLst>
                    </p:cTn>
                  </p:par>
                  <p:par>
                    <p:cTn id="109" fill="hold">
                      <p:stCondLst>
                        <p:cond delay="indefinite"/>
                      </p:stCondLst>
                      <p:childTnLst>
                        <p:par>
                          <p:cTn id="110" fill="hold">
                            <p:stCondLst>
                              <p:cond delay="0"/>
                            </p:stCondLst>
                            <p:childTnLst>
                              <p:par>
                                <p:cTn id="111" presetID="6" presetClass="emph" presetSubtype="0" fill="hold" nodeType="clickEffect">
                                  <p:stCondLst>
                                    <p:cond delay="0"/>
                                  </p:stCondLst>
                                  <p:childTnLst>
                                    <p:animScale>
                                      <p:cBhvr>
                                        <p:cTn id="112" dur="2000" fill="hold"/>
                                        <p:tgtEl>
                                          <p:spTgt spid="31"/>
                                        </p:tgtEl>
                                      </p:cBhvr>
                                      <p:by x="25000" y="25000"/>
                                    </p:animScale>
                                  </p:childTnLst>
                                </p:cTn>
                              </p:par>
                            </p:childTnLst>
                          </p:cTn>
                        </p:par>
                      </p:childTnLst>
                    </p:cTn>
                  </p:par>
                  <p:par>
                    <p:cTn id="113" fill="hold">
                      <p:stCondLst>
                        <p:cond delay="indefinite"/>
                      </p:stCondLst>
                      <p:childTnLst>
                        <p:par>
                          <p:cTn id="114" fill="hold">
                            <p:stCondLst>
                              <p:cond delay="0"/>
                            </p:stCondLst>
                            <p:childTnLst>
                              <p:par>
                                <p:cTn id="115" presetID="6" presetClass="emph" presetSubtype="0" fill="hold" nodeType="clickEffect">
                                  <p:stCondLst>
                                    <p:cond delay="0"/>
                                  </p:stCondLst>
                                  <p:childTnLst>
                                    <p:animScale>
                                      <p:cBhvr>
                                        <p:cTn id="116" dur="2000" fill="hold"/>
                                        <p:tgtEl>
                                          <p:spTgt spid="37"/>
                                        </p:tgtEl>
                                      </p:cBhvr>
                                      <p:by x="400000" y="400000"/>
                                    </p:animScale>
                                  </p:childTnLst>
                                </p:cTn>
                              </p:par>
                            </p:childTnLst>
                          </p:cTn>
                        </p:par>
                      </p:childTnLst>
                    </p:cTn>
                  </p:par>
                  <p:par>
                    <p:cTn id="117" fill="hold">
                      <p:stCondLst>
                        <p:cond delay="indefinite"/>
                      </p:stCondLst>
                      <p:childTnLst>
                        <p:par>
                          <p:cTn id="118" fill="hold">
                            <p:stCondLst>
                              <p:cond delay="0"/>
                            </p:stCondLst>
                            <p:childTnLst>
                              <p:par>
                                <p:cTn id="119" presetID="6" presetClass="emph" presetSubtype="0" fill="hold" nodeType="clickEffect">
                                  <p:stCondLst>
                                    <p:cond delay="0"/>
                                  </p:stCondLst>
                                  <p:childTnLst>
                                    <p:animScale>
                                      <p:cBhvr>
                                        <p:cTn id="120" dur="2000" fill="hold"/>
                                        <p:tgtEl>
                                          <p:spTgt spid="37"/>
                                        </p:tgtEl>
                                      </p:cBhvr>
                                      <p:by x="25000" y="25000"/>
                                    </p:animScale>
                                  </p:childTnLst>
                                </p:cTn>
                              </p:par>
                            </p:childTnLst>
                          </p:cTn>
                        </p:par>
                      </p:childTnLst>
                    </p:cTn>
                  </p:par>
                  <p:par>
                    <p:cTn id="121" fill="hold">
                      <p:stCondLst>
                        <p:cond delay="indefinite"/>
                      </p:stCondLst>
                      <p:childTnLst>
                        <p:par>
                          <p:cTn id="122" fill="hold">
                            <p:stCondLst>
                              <p:cond delay="0"/>
                            </p:stCondLst>
                            <p:childTnLst>
                              <p:par>
                                <p:cTn id="123" presetID="6" presetClass="emph" presetSubtype="0" fill="hold" nodeType="clickEffect">
                                  <p:stCondLst>
                                    <p:cond delay="0"/>
                                  </p:stCondLst>
                                  <p:childTnLst>
                                    <p:animScale>
                                      <p:cBhvr>
                                        <p:cTn id="124" dur="2000" fill="hold"/>
                                        <p:tgtEl>
                                          <p:spTgt spid="22"/>
                                        </p:tgtEl>
                                      </p:cBhvr>
                                      <p:by x="400000" y="400000"/>
                                    </p:animScale>
                                  </p:childTnLst>
                                </p:cTn>
                              </p:par>
                            </p:childTnLst>
                          </p:cTn>
                        </p:par>
                      </p:childTnLst>
                    </p:cTn>
                  </p:par>
                  <p:par>
                    <p:cTn id="125" fill="hold">
                      <p:stCondLst>
                        <p:cond delay="indefinite"/>
                      </p:stCondLst>
                      <p:childTnLst>
                        <p:par>
                          <p:cTn id="126" fill="hold">
                            <p:stCondLst>
                              <p:cond delay="0"/>
                            </p:stCondLst>
                            <p:childTnLst>
                              <p:par>
                                <p:cTn id="127" presetID="6" presetClass="emph" presetSubtype="0" fill="hold" nodeType="clickEffect">
                                  <p:stCondLst>
                                    <p:cond delay="0"/>
                                  </p:stCondLst>
                                  <p:childTnLst>
                                    <p:animScale>
                                      <p:cBhvr>
                                        <p:cTn id="128" dur="2000" fill="hold"/>
                                        <p:tgtEl>
                                          <p:spTgt spid="22"/>
                                        </p:tgtEl>
                                      </p:cBhvr>
                                      <p:by x="25000" y="25000"/>
                                    </p:animScale>
                                  </p:childTnLst>
                                </p:cTn>
                              </p:par>
                            </p:childTnLst>
                          </p:cTn>
                        </p:par>
                      </p:childTnLst>
                    </p:cTn>
                  </p:par>
                  <p:par>
                    <p:cTn id="129" fill="hold">
                      <p:stCondLst>
                        <p:cond delay="indefinite"/>
                      </p:stCondLst>
                      <p:childTnLst>
                        <p:par>
                          <p:cTn id="130" fill="hold">
                            <p:stCondLst>
                              <p:cond delay="0"/>
                            </p:stCondLst>
                            <p:childTnLst>
                              <p:par>
                                <p:cTn id="131" presetID="6" presetClass="emph" presetSubtype="0" fill="hold" nodeType="clickEffect">
                                  <p:stCondLst>
                                    <p:cond delay="0"/>
                                  </p:stCondLst>
                                  <p:childTnLst>
                                    <p:animScale>
                                      <p:cBhvr>
                                        <p:cTn id="132" dur="2000" fill="hold"/>
                                        <p:tgtEl>
                                          <p:spTgt spid="28"/>
                                        </p:tgtEl>
                                      </p:cBhvr>
                                      <p:by x="400000" y="400000"/>
                                    </p:animScale>
                                  </p:childTnLst>
                                </p:cTn>
                              </p:par>
                            </p:childTnLst>
                          </p:cTn>
                        </p:par>
                      </p:childTnLst>
                    </p:cTn>
                  </p:par>
                  <p:par>
                    <p:cTn id="133" fill="hold">
                      <p:stCondLst>
                        <p:cond delay="indefinite"/>
                      </p:stCondLst>
                      <p:childTnLst>
                        <p:par>
                          <p:cTn id="134" fill="hold">
                            <p:stCondLst>
                              <p:cond delay="0"/>
                            </p:stCondLst>
                            <p:childTnLst>
                              <p:par>
                                <p:cTn id="135" presetID="6" presetClass="emph" presetSubtype="0" fill="hold" nodeType="clickEffect">
                                  <p:stCondLst>
                                    <p:cond delay="0"/>
                                  </p:stCondLst>
                                  <p:childTnLst>
                                    <p:animScale>
                                      <p:cBhvr>
                                        <p:cTn id="136" dur="2000" fill="hold"/>
                                        <p:tgtEl>
                                          <p:spTgt spid="28"/>
                                        </p:tgtEl>
                                      </p:cBhvr>
                                      <p:by x="25000" y="25000"/>
                                    </p:animScale>
                                  </p:childTnLst>
                                </p:cTn>
                              </p:par>
                            </p:childTnLst>
                          </p:cTn>
                        </p:par>
                      </p:childTnLst>
                    </p:cTn>
                  </p:par>
                  <p:par>
                    <p:cTn id="137" fill="hold">
                      <p:stCondLst>
                        <p:cond delay="indefinite"/>
                      </p:stCondLst>
                      <p:childTnLst>
                        <p:par>
                          <p:cTn id="138" fill="hold">
                            <p:stCondLst>
                              <p:cond delay="0"/>
                            </p:stCondLst>
                            <p:childTnLst>
                              <p:par>
                                <p:cTn id="139" presetID="6" presetClass="emph" presetSubtype="0" fill="hold" nodeType="clickEffect">
                                  <p:stCondLst>
                                    <p:cond delay="0"/>
                                  </p:stCondLst>
                                  <p:childTnLst>
                                    <p:animScale>
                                      <p:cBhvr>
                                        <p:cTn id="140" dur="2000" fill="hold"/>
                                        <p:tgtEl>
                                          <p:spTgt spid="29"/>
                                        </p:tgtEl>
                                      </p:cBhvr>
                                      <p:by x="400000" y="400000"/>
                                    </p:animScale>
                                  </p:childTnLst>
                                </p:cTn>
                              </p:par>
                            </p:childTnLst>
                          </p:cTn>
                        </p:par>
                      </p:childTnLst>
                    </p:cTn>
                  </p:par>
                  <p:par>
                    <p:cTn id="141" fill="hold">
                      <p:stCondLst>
                        <p:cond delay="indefinite"/>
                      </p:stCondLst>
                      <p:childTnLst>
                        <p:par>
                          <p:cTn id="142" fill="hold">
                            <p:stCondLst>
                              <p:cond delay="0"/>
                            </p:stCondLst>
                            <p:childTnLst>
                              <p:par>
                                <p:cTn id="143" presetID="6" presetClass="emph" presetSubtype="0" fill="hold" nodeType="clickEffect">
                                  <p:stCondLst>
                                    <p:cond delay="0"/>
                                  </p:stCondLst>
                                  <p:childTnLst>
                                    <p:animScale>
                                      <p:cBhvr>
                                        <p:cTn id="144" dur="2000" fill="hold"/>
                                        <p:tgtEl>
                                          <p:spTgt spid="29"/>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382000" cy="1143000"/>
          </a:xfrm>
        </p:spPr>
        <p:txBody>
          <a:bodyPr/>
          <a:lstStyle/>
          <a:p>
            <a:r>
              <a:rPr lang="en-US" sz="3600" b="1" dirty="0" smtClean="0">
                <a:solidFill>
                  <a:schemeClr val="tx1"/>
                </a:solidFill>
              </a:rPr>
              <a:t>Mode of Brachial Plexus Injuries</a:t>
            </a:r>
          </a:p>
        </p:txBody>
      </p:sp>
      <p:sp>
        <p:nvSpPr>
          <p:cNvPr id="3" name="Content Placeholder 2"/>
          <p:cNvSpPr>
            <a:spLocks noGrp="1"/>
          </p:cNvSpPr>
          <p:nvPr>
            <p:ph idx="1"/>
          </p:nvPr>
        </p:nvSpPr>
        <p:spPr>
          <a:xfrm>
            <a:off x="457200" y="1524000"/>
            <a:ext cx="8305800" cy="4525963"/>
          </a:xfrm>
        </p:spPr>
        <p:txBody>
          <a:bodyPr rtlCol="0">
            <a:normAutofit/>
          </a:bodyPr>
          <a:lstStyle/>
          <a:p>
            <a:r>
              <a:rPr lang="en-US" sz="3200" dirty="0" smtClean="0"/>
              <a:t>Road traffic accident</a:t>
            </a:r>
          </a:p>
          <a:p>
            <a:r>
              <a:rPr lang="en-US" sz="3200" dirty="0" smtClean="0"/>
              <a:t>Penetrating injuries</a:t>
            </a:r>
          </a:p>
          <a:p>
            <a:r>
              <a:rPr lang="en-US" sz="3200" dirty="0" smtClean="0"/>
              <a:t>Surgical complications</a:t>
            </a:r>
          </a:p>
          <a:p>
            <a:r>
              <a:rPr lang="en-US" sz="3200" dirty="0" smtClean="0"/>
              <a:t>Birth Injuries</a:t>
            </a:r>
          </a:p>
          <a:p>
            <a:r>
              <a:rPr lang="en-US" sz="3200" dirty="0" smtClean="0"/>
              <a:t>Domestic violence and accidents</a:t>
            </a:r>
          </a:p>
          <a:p>
            <a:endParaRPr lang="en-US" dirty="0" smtClean="0"/>
          </a:p>
          <a:p>
            <a:pPr fontAlgn="auto">
              <a:lnSpc>
                <a:spcPct val="80000"/>
              </a:lnSpc>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p:txBody>
      </p:sp>
      <p:sp>
        <p:nvSpPr>
          <p:cNvPr id="4" name="Date Placeholder 3"/>
          <p:cNvSpPr>
            <a:spLocks noGrp="1"/>
          </p:cNvSpPr>
          <p:nvPr>
            <p:ph type="dt" sz="half" idx="10"/>
          </p:nvPr>
        </p:nvSpPr>
        <p:spPr/>
        <p:txBody>
          <a:bodyPr/>
          <a:lstStyle/>
          <a:p>
            <a:pPr>
              <a:defRPr/>
            </a:pPr>
            <a:fld id="{CF8CEB11-6039-44C4-BA5F-204B216C484C}" type="datetime1">
              <a:rPr lang="en-US" smtClean="0"/>
              <a:pPr>
                <a:defRPr/>
              </a:pPr>
              <a:t>12-Sep-18</a:t>
            </a:fld>
            <a:endParaRPr lang="en-US"/>
          </a:p>
        </p:txBody>
      </p:sp>
      <p:sp>
        <p:nvSpPr>
          <p:cNvPr id="5" name="Slide Number Placeholder 4"/>
          <p:cNvSpPr>
            <a:spLocks noGrp="1"/>
          </p:cNvSpPr>
          <p:nvPr>
            <p:ph type="sldNum" sz="quarter" idx="12"/>
          </p:nvPr>
        </p:nvSpPr>
        <p:spPr/>
        <p:txBody>
          <a:bodyPr/>
          <a:lstStyle/>
          <a:p>
            <a:pPr>
              <a:defRPr/>
            </a:pPr>
            <a:fld id="{D099570C-B036-418A-83DC-6B77C2692675}" type="slidenum">
              <a:rPr lang="en-US" smtClean="0"/>
              <a:pPr>
                <a:defRPr/>
              </a:pPr>
              <a:t>21</a:t>
            </a:fld>
            <a:endParaRPr lang="en-US"/>
          </a:p>
        </p:txBody>
      </p:sp>
      <p:sp>
        <p:nvSpPr>
          <p:cNvPr id="6" name="Footer Placeholder 5"/>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0"/>
            <a:ext cx="8763000" cy="1295400"/>
          </a:xfrm>
        </p:spPr>
        <p:txBody>
          <a:bodyPr/>
          <a:lstStyle/>
          <a:p>
            <a:r>
              <a:rPr lang="en-US" sz="4000" b="1" dirty="0" smtClean="0">
                <a:solidFill>
                  <a:schemeClr val="tx1"/>
                </a:solidFill>
              </a:rPr>
              <a:t>Traumatic Brachial Plexopathies</a:t>
            </a:r>
          </a:p>
        </p:txBody>
      </p:sp>
      <p:sp>
        <p:nvSpPr>
          <p:cNvPr id="3" name="Content Placeholder 2"/>
          <p:cNvSpPr>
            <a:spLocks noGrp="1"/>
          </p:cNvSpPr>
          <p:nvPr>
            <p:ph idx="1"/>
          </p:nvPr>
        </p:nvSpPr>
        <p:spPr>
          <a:xfrm>
            <a:off x="228600" y="1524000"/>
            <a:ext cx="9144000" cy="4906963"/>
          </a:xfrm>
        </p:spPr>
        <p:txBody>
          <a:bodyPr rtlCol="0">
            <a:normAutofit/>
          </a:bodyPr>
          <a:lstStyle/>
          <a:p>
            <a:pPr>
              <a:buNone/>
            </a:pPr>
            <a:r>
              <a:rPr lang="en-US" sz="3200" b="1" dirty="0" smtClean="0">
                <a:solidFill>
                  <a:schemeClr val="tx1"/>
                </a:solidFill>
              </a:rPr>
              <a:t> Penetrating injury</a:t>
            </a:r>
          </a:p>
          <a:p>
            <a:pPr>
              <a:buFont typeface="Wingdings" pitchFamily="2" charset="2"/>
              <a:buChar char="§"/>
            </a:pPr>
            <a:r>
              <a:rPr lang="en-US" sz="3200" dirty="0" smtClean="0">
                <a:solidFill>
                  <a:schemeClr val="tx1"/>
                </a:solidFill>
              </a:rPr>
              <a:t>Infraclavicular plexus commonly    affected</a:t>
            </a:r>
          </a:p>
          <a:p>
            <a:pPr>
              <a:buFont typeface="Wingdings" pitchFamily="2" charset="2"/>
              <a:buChar char="§"/>
            </a:pPr>
            <a:r>
              <a:rPr lang="en-US" sz="3200" dirty="0" smtClean="0">
                <a:solidFill>
                  <a:schemeClr val="tx1"/>
                </a:solidFill>
              </a:rPr>
              <a:t>Knife, gun shot etc  </a:t>
            </a:r>
          </a:p>
          <a:p>
            <a:pPr>
              <a:buFont typeface="Wingdings" pitchFamily="2" charset="2"/>
              <a:buChar char="§"/>
            </a:pPr>
            <a:r>
              <a:rPr lang="en-US" sz="3200" dirty="0" smtClean="0">
                <a:solidFill>
                  <a:schemeClr val="tx1"/>
                </a:solidFill>
              </a:rPr>
              <a:t>Less common incident</a:t>
            </a:r>
          </a:p>
          <a:p>
            <a:pPr>
              <a:buFont typeface="Wingdings" pitchFamily="2" charset="2"/>
              <a:buChar char="§"/>
            </a:pPr>
            <a:r>
              <a:rPr lang="en-US" sz="3200" dirty="0" smtClean="0">
                <a:solidFill>
                  <a:schemeClr val="tx1"/>
                </a:solidFill>
              </a:rPr>
              <a:t> direct contact,  hematoma pseudoaneurysm</a:t>
            </a:r>
          </a:p>
          <a:p>
            <a:endParaRPr lang="en-US" dirty="0" smtClean="0">
              <a:solidFill>
                <a:schemeClr val="tx1"/>
              </a:solidFill>
            </a:endParaRPr>
          </a:p>
          <a:p>
            <a:pPr>
              <a:buNone/>
            </a:pPr>
            <a:endParaRPr lang="en-US" dirty="0" smtClean="0"/>
          </a:p>
          <a:p>
            <a:pPr fontAlgn="auto">
              <a:lnSpc>
                <a:spcPct val="80000"/>
              </a:lnSpc>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p:txBody>
      </p:sp>
      <p:sp>
        <p:nvSpPr>
          <p:cNvPr id="4" name="Date Placeholder 3"/>
          <p:cNvSpPr>
            <a:spLocks noGrp="1"/>
          </p:cNvSpPr>
          <p:nvPr>
            <p:ph type="dt" sz="half" idx="10"/>
          </p:nvPr>
        </p:nvSpPr>
        <p:spPr/>
        <p:txBody>
          <a:bodyPr/>
          <a:lstStyle/>
          <a:p>
            <a:pPr>
              <a:defRPr/>
            </a:pPr>
            <a:fld id="{40AB1A95-C049-4B40-9D79-78A4D6A69397}" type="datetime1">
              <a:rPr lang="en-US" smtClean="0"/>
              <a:pPr>
                <a:defRPr/>
              </a:pPr>
              <a:t>12-Sep-18</a:t>
            </a:fld>
            <a:endParaRPr lang="en-US"/>
          </a:p>
        </p:txBody>
      </p:sp>
      <p:sp>
        <p:nvSpPr>
          <p:cNvPr id="5" name="Slide Number Placeholder 4"/>
          <p:cNvSpPr>
            <a:spLocks noGrp="1"/>
          </p:cNvSpPr>
          <p:nvPr>
            <p:ph type="sldNum" sz="quarter" idx="12"/>
          </p:nvPr>
        </p:nvSpPr>
        <p:spPr/>
        <p:txBody>
          <a:bodyPr/>
          <a:lstStyle/>
          <a:p>
            <a:pPr>
              <a:defRPr/>
            </a:pPr>
            <a:fld id="{D099570C-B036-418A-83DC-6B77C2692675}" type="slidenum">
              <a:rPr lang="en-US" smtClean="0"/>
              <a:pPr>
                <a:defRPr/>
              </a:pPr>
              <a:t>22</a:t>
            </a:fld>
            <a:endParaRPr lang="en-US"/>
          </a:p>
        </p:txBody>
      </p:sp>
      <p:sp>
        <p:nvSpPr>
          <p:cNvPr id="6" name="Footer Placeholder 5"/>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9144000" cy="1828800"/>
          </a:xfrm>
        </p:spPr>
        <p:txBody>
          <a:bodyPr/>
          <a:lstStyle/>
          <a:p>
            <a:r>
              <a:rPr lang="en-US" sz="4000" b="1" dirty="0" smtClean="0">
                <a:solidFill>
                  <a:schemeClr val="tx1"/>
                </a:solidFill>
              </a:rPr>
              <a:t>Traumatic Brachial Plexopathies</a:t>
            </a:r>
            <a:endParaRPr lang="en-US" sz="4000" b="1" dirty="0">
              <a:solidFill>
                <a:schemeClr val="tx1"/>
              </a:solidFill>
            </a:endParaRPr>
          </a:p>
        </p:txBody>
      </p:sp>
      <p:sp>
        <p:nvSpPr>
          <p:cNvPr id="3" name="Content Placeholder 2"/>
          <p:cNvSpPr>
            <a:spLocks noGrp="1"/>
          </p:cNvSpPr>
          <p:nvPr>
            <p:ph idx="1"/>
          </p:nvPr>
        </p:nvSpPr>
        <p:spPr>
          <a:xfrm>
            <a:off x="838200" y="1752600"/>
            <a:ext cx="6858000" cy="4876800"/>
          </a:xfrm>
        </p:spPr>
        <p:txBody>
          <a:bodyPr>
            <a:normAutofit/>
          </a:bodyPr>
          <a:lstStyle/>
          <a:p>
            <a:pPr>
              <a:buNone/>
            </a:pPr>
            <a:r>
              <a:rPr lang="en-US" sz="3200" b="1" dirty="0" smtClean="0">
                <a:solidFill>
                  <a:schemeClr val="tx1"/>
                </a:solidFill>
              </a:rPr>
              <a:t>Closed traction injuries</a:t>
            </a:r>
          </a:p>
          <a:p>
            <a:pPr>
              <a:buFont typeface="Wingdings" pitchFamily="2" charset="2"/>
              <a:buChar char="§"/>
            </a:pPr>
            <a:r>
              <a:rPr lang="en-US" sz="3000" b="1" dirty="0" smtClean="0">
                <a:solidFill>
                  <a:schemeClr val="tx1"/>
                </a:solidFill>
              </a:rPr>
              <a:t>Supraclavicular injuries</a:t>
            </a:r>
            <a:r>
              <a:rPr lang="en-US" sz="3000" dirty="0" smtClean="0">
                <a:solidFill>
                  <a:schemeClr val="tx1"/>
                </a:solidFill>
              </a:rPr>
              <a:t>- forced separation of </a:t>
            </a:r>
            <a:r>
              <a:rPr lang="en-US" sz="3000" dirty="0" smtClean="0">
                <a:solidFill>
                  <a:srgbClr val="FFFF00"/>
                </a:solidFill>
              </a:rPr>
              <a:t>head and shoulder</a:t>
            </a:r>
          </a:p>
          <a:p>
            <a:pPr>
              <a:buFont typeface="Wingdings" pitchFamily="2" charset="2"/>
              <a:buChar char="§"/>
            </a:pPr>
            <a:r>
              <a:rPr lang="en-US" sz="3000" b="1" dirty="0" smtClean="0">
                <a:solidFill>
                  <a:schemeClr val="tx1"/>
                </a:solidFill>
              </a:rPr>
              <a:t>Infraclavicular injuries</a:t>
            </a:r>
            <a:r>
              <a:rPr lang="en-US" sz="3000" dirty="0" smtClean="0">
                <a:solidFill>
                  <a:schemeClr val="tx1"/>
                </a:solidFill>
              </a:rPr>
              <a:t>- forced separation of </a:t>
            </a:r>
            <a:r>
              <a:rPr lang="en-US" sz="3000" dirty="0" smtClean="0">
                <a:solidFill>
                  <a:srgbClr val="FFFF00"/>
                </a:solidFill>
              </a:rPr>
              <a:t>arm from the torso </a:t>
            </a:r>
            <a:r>
              <a:rPr lang="en-US" sz="3000" dirty="0" smtClean="0">
                <a:solidFill>
                  <a:schemeClr val="tx1"/>
                </a:solidFill>
              </a:rPr>
              <a:t>(hyper abduction)</a:t>
            </a:r>
          </a:p>
          <a:p>
            <a:pPr>
              <a:buFont typeface="Wingdings" pitchFamily="2" charset="2"/>
              <a:buChar char="§"/>
            </a:pPr>
            <a:r>
              <a:rPr lang="en-US" sz="3000" b="1" dirty="0" smtClean="0">
                <a:solidFill>
                  <a:schemeClr val="tx1"/>
                </a:solidFill>
              </a:rPr>
              <a:t>Root avulsion</a:t>
            </a:r>
            <a:r>
              <a:rPr lang="en-US" sz="3000" dirty="0" smtClean="0">
                <a:solidFill>
                  <a:schemeClr val="tx1"/>
                </a:solidFill>
              </a:rPr>
              <a:t>- more serious</a:t>
            </a:r>
          </a:p>
          <a:p>
            <a:pPr>
              <a:buFont typeface="Wingdings" pitchFamily="2" charset="2"/>
              <a:buChar char="§"/>
            </a:pPr>
            <a:r>
              <a:rPr lang="en-US" sz="3000" dirty="0" smtClean="0">
                <a:solidFill>
                  <a:schemeClr val="tx1"/>
                </a:solidFill>
              </a:rPr>
              <a:t>Ventral roots are more prone to injury- lesser calibers ,thinner dural sac</a:t>
            </a:r>
          </a:p>
          <a:p>
            <a:endParaRPr lang="en-US" dirty="0"/>
          </a:p>
        </p:txBody>
      </p:sp>
      <p:sp>
        <p:nvSpPr>
          <p:cNvPr id="4" name="Date Placeholder 3"/>
          <p:cNvSpPr>
            <a:spLocks noGrp="1"/>
          </p:cNvSpPr>
          <p:nvPr>
            <p:ph type="dt" sz="half" idx="10"/>
          </p:nvPr>
        </p:nvSpPr>
        <p:spPr/>
        <p:txBody>
          <a:bodyPr/>
          <a:lstStyle/>
          <a:p>
            <a:pPr>
              <a:defRPr/>
            </a:pPr>
            <a:fld id="{94B42601-64BB-4EEE-AE7C-96978F6A7BBA}" type="datetime1">
              <a:rPr lang="en-US" smtClean="0"/>
              <a:pPr>
                <a:defRPr/>
              </a:pPr>
              <a:t>12-Sep-18</a:t>
            </a:fld>
            <a:endParaRPr lang="en-US"/>
          </a:p>
        </p:txBody>
      </p:sp>
      <p:sp>
        <p:nvSpPr>
          <p:cNvPr id="5" name="Slide Number Placeholder 4"/>
          <p:cNvSpPr>
            <a:spLocks noGrp="1"/>
          </p:cNvSpPr>
          <p:nvPr>
            <p:ph type="sldNum" sz="quarter" idx="12"/>
          </p:nvPr>
        </p:nvSpPr>
        <p:spPr/>
        <p:txBody>
          <a:bodyPr/>
          <a:lstStyle/>
          <a:p>
            <a:pPr>
              <a:defRPr/>
            </a:pPr>
            <a:fld id="{D099570C-B036-418A-83DC-6B77C2692675}" type="slidenum">
              <a:rPr lang="en-US" smtClean="0"/>
              <a:pPr>
                <a:defRPr/>
              </a:pPr>
              <a:t>23</a:t>
            </a:fld>
            <a:endParaRPr lang="en-US"/>
          </a:p>
        </p:txBody>
      </p:sp>
      <p:sp>
        <p:nvSpPr>
          <p:cNvPr id="6" name="Footer Placeholder 5"/>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Tractional Brachial Plexus Injury</a:t>
            </a:r>
            <a:endParaRPr lang="en-US" dirty="0">
              <a:solidFill>
                <a:schemeClr val="tx1"/>
              </a:solidFill>
            </a:endParaRPr>
          </a:p>
        </p:txBody>
      </p:sp>
      <p:pic>
        <p:nvPicPr>
          <p:cNvPr id="3074" name="Picture 2" descr="C:\Users\CHETU\Pictures\stinger and burner.jpg"/>
          <p:cNvPicPr>
            <a:picLocks noGrp="1" noChangeAspect="1" noChangeArrowheads="1"/>
          </p:cNvPicPr>
          <p:nvPr>
            <p:ph idx="1"/>
          </p:nvPr>
        </p:nvPicPr>
        <p:blipFill>
          <a:blip r:embed="rId2" cstate="print"/>
          <a:stretch>
            <a:fillRect/>
          </a:stretch>
        </p:blipFill>
        <p:spPr bwMode="auto">
          <a:xfrm>
            <a:off x="381000" y="1737360"/>
            <a:ext cx="5715400" cy="5120640"/>
          </a:xfrm>
          <a:prstGeom prst="rect">
            <a:avLst/>
          </a:prstGeom>
          <a:noFill/>
        </p:spPr>
      </p:pic>
      <p:sp>
        <p:nvSpPr>
          <p:cNvPr id="4" name="Date Placeholder 3"/>
          <p:cNvSpPr>
            <a:spLocks noGrp="1"/>
          </p:cNvSpPr>
          <p:nvPr>
            <p:ph type="dt" sz="half" idx="10"/>
          </p:nvPr>
        </p:nvSpPr>
        <p:spPr/>
        <p:txBody>
          <a:bodyPr/>
          <a:lstStyle/>
          <a:p>
            <a:pPr>
              <a:defRPr/>
            </a:pPr>
            <a:fld id="{C384A980-71FB-4B86-B06D-40ACC6AEFA58}" type="datetime1">
              <a:rPr lang="en-US" smtClean="0"/>
              <a:pPr>
                <a:defRPr/>
              </a:pPr>
              <a:t>12-Sep-18</a:t>
            </a:fld>
            <a:endParaRPr lang="en-US"/>
          </a:p>
        </p:txBody>
      </p:sp>
      <p:sp>
        <p:nvSpPr>
          <p:cNvPr id="5" name="Slide Number Placeholder 4"/>
          <p:cNvSpPr>
            <a:spLocks noGrp="1"/>
          </p:cNvSpPr>
          <p:nvPr>
            <p:ph type="sldNum" sz="quarter" idx="12"/>
          </p:nvPr>
        </p:nvSpPr>
        <p:spPr/>
        <p:txBody>
          <a:bodyPr/>
          <a:lstStyle/>
          <a:p>
            <a:pPr>
              <a:defRPr/>
            </a:pPr>
            <a:fld id="{D099570C-B036-418A-83DC-6B77C2692675}" type="slidenum">
              <a:rPr lang="en-US" smtClean="0"/>
              <a:pPr>
                <a:defRPr/>
              </a:pPr>
              <a:t>24</a:t>
            </a:fld>
            <a:endParaRPr lang="en-US"/>
          </a:p>
        </p:txBody>
      </p:sp>
      <p:sp>
        <p:nvSpPr>
          <p:cNvPr id="6" name="Footer Placeholder 5"/>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5029200"/>
            <a:ext cx="8991600" cy="2362200"/>
          </a:xfrm>
        </p:spPr>
        <p:txBody>
          <a:bodyPr>
            <a:normAutofit/>
          </a:bodyPr>
          <a:lstStyle/>
          <a:p>
            <a:pPr algn="just"/>
            <a:r>
              <a:rPr lang="en-US" b="1" dirty="0" smtClean="0"/>
              <a:t> </a:t>
            </a:r>
            <a:r>
              <a:rPr lang="en-US" sz="2000" dirty="0" smtClean="0">
                <a:solidFill>
                  <a:schemeClr val="tx1"/>
                </a:solidFill>
              </a:rPr>
              <a:t>Axial T2-weighted MRI showing asymmetrical appearances of the dorsal nerve roots. The left ventral root is lying more anteriorly than normal (</a:t>
            </a:r>
            <a:r>
              <a:rPr lang="en-US" sz="2000" i="1" dirty="0" smtClean="0">
                <a:solidFill>
                  <a:schemeClr val="tx1"/>
                </a:solidFill>
              </a:rPr>
              <a:t>arrow</a:t>
            </a:r>
            <a:r>
              <a:rPr lang="en-US" sz="2000" dirty="0" smtClean="0">
                <a:solidFill>
                  <a:schemeClr val="tx1"/>
                </a:solidFill>
              </a:rPr>
              <a:t>) and does not join the spinal cord. (</a:t>
            </a:r>
            <a:r>
              <a:rPr lang="en-US" sz="2000" i="1" dirty="0" smtClean="0">
                <a:solidFill>
                  <a:schemeClr val="tx1"/>
                </a:solidFill>
              </a:rPr>
              <a:t>From Rankine JJ. Adult traumatic brachial plexus injury. Clin Radiol 2004; 59:773, with permission.</a:t>
            </a:r>
            <a:r>
              <a:rPr lang="en-US" sz="2000" dirty="0" smtClean="0">
                <a:solidFill>
                  <a:schemeClr val="tx1"/>
                </a:solidFill>
              </a:rPr>
              <a:t>)</a:t>
            </a:r>
            <a:endParaRPr lang="en-US" sz="2800" dirty="0" smtClean="0">
              <a:solidFill>
                <a:schemeClr val="tx1"/>
              </a:solidFill>
            </a:endParaRPr>
          </a:p>
          <a:p>
            <a:endParaRPr lang="en-US" dirty="0"/>
          </a:p>
        </p:txBody>
      </p:sp>
      <p:pic>
        <p:nvPicPr>
          <p:cNvPr id="4" name="Picture 2" descr="C:\Users\CHETU\Pictures\gr1-midi.jpg"/>
          <p:cNvPicPr>
            <a:picLocks noChangeAspect="1" noChangeArrowheads="1"/>
          </p:cNvPicPr>
          <p:nvPr/>
        </p:nvPicPr>
        <p:blipFill>
          <a:blip r:embed="rId2" cstate="print"/>
          <a:srcRect/>
          <a:stretch>
            <a:fillRect/>
          </a:stretch>
        </p:blipFill>
        <p:spPr bwMode="auto">
          <a:xfrm>
            <a:off x="685800" y="0"/>
            <a:ext cx="7848600" cy="5029200"/>
          </a:xfrm>
          <a:prstGeom prst="rect">
            <a:avLst/>
          </a:prstGeom>
          <a:noFill/>
        </p:spPr>
      </p:pic>
      <p:sp>
        <p:nvSpPr>
          <p:cNvPr id="5" name="Date Placeholder 4"/>
          <p:cNvSpPr>
            <a:spLocks noGrp="1"/>
          </p:cNvSpPr>
          <p:nvPr>
            <p:ph type="dt" sz="half" idx="10"/>
          </p:nvPr>
        </p:nvSpPr>
        <p:spPr/>
        <p:txBody>
          <a:bodyPr/>
          <a:lstStyle/>
          <a:p>
            <a:pPr>
              <a:defRPr/>
            </a:pPr>
            <a:fld id="{567DDC8C-22E0-4086-A420-397452F83DC1}" type="datetime1">
              <a:rPr lang="en-US" smtClean="0"/>
              <a:pPr>
                <a:defRPr/>
              </a:pPr>
              <a:t>11-Sep-18</a:t>
            </a:fld>
            <a:endParaRPr lang="en-US"/>
          </a:p>
        </p:txBody>
      </p:sp>
      <p:sp>
        <p:nvSpPr>
          <p:cNvPr id="6" name="Slide Number Placeholder 5"/>
          <p:cNvSpPr>
            <a:spLocks noGrp="1"/>
          </p:cNvSpPr>
          <p:nvPr>
            <p:ph type="sldNum" sz="quarter" idx="12"/>
          </p:nvPr>
        </p:nvSpPr>
        <p:spPr/>
        <p:txBody>
          <a:bodyPr/>
          <a:lstStyle/>
          <a:p>
            <a:pPr>
              <a:defRPr/>
            </a:pPr>
            <a:fld id="{D099570C-B036-418A-83DC-6B77C2692675}" type="slidenum">
              <a:rPr lang="en-US" smtClean="0"/>
              <a:pPr>
                <a:defRPr/>
              </a:pPr>
              <a:t>25</a:t>
            </a:fld>
            <a:endParaRPr lang="en-US"/>
          </a:p>
        </p:txBody>
      </p:sp>
      <p:sp>
        <p:nvSpPr>
          <p:cNvPr id="7" name="Footer Placeholder 6"/>
          <p:cNvSpPr>
            <a:spLocks noGrp="1"/>
          </p:cNvSpPr>
          <p:nvPr>
            <p:ph type="ftr" sz="quarter" idx="11"/>
          </p:nvPr>
        </p:nvSpPr>
        <p:spPr/>
        <p:txBody>
          <a:bodyPr/>
          <a:lstStyle/>
          <a:p>
            <a:pPr>
              <a:defRPr/>
            </a:pPr>
            <a:r>
              <a:rPr lang="en-US" smtClean="0"/>
              <a:t>Dr.Ravi</a:t>
            </a:r>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9144000" cy="1219200"/>
          </a:xfrm>
        </p:spPr>
        <p:txBody>
          <a:bodyPr/>
          <a:lstStyle/>
          <a:p>
            <a:r>
              <a:rPr lang="en-US" sz="4000" b="1" dirty="0" smtClean="0">
                <a:solidFill>
                  <a:schemeClr val="tx1"/>
                </a:solidFill>
              </a:rPr>
              <a:t>Obstetric Brachial Plexopathies</a:t>
            </a:r>
            <a:endParaRPr lang="en-US" sz="4000" b="1" dirty="0">
              <a:solidFill>
                <a:schemeClr val="tx1"/>
              </a:solidFill>
            </a:endParaRPr>
          </a:p>
        </p:txBody>
      </p:sp>
      <p:sp>
        <p:nvSpPr>
          <p:cNvPr id="3" name="Content Placeholder 2"/>
          <p:cNvSpPr>
            <a:spLocks noGrp="1"/>
          </p:cNvSpPr>
          <p:nvPr>
            <p:ph idx="1"/>
          </p:nvPr>
        </p:nvSpPr>
        <p:spPr>
          <a:xfrm>
            <a:off x="304800" y="1371600"/>
            <a:ext cx="7848600" cy="6019800"/>
          </a:xfrm>
        </p:spPr>
        <p:txBody>
          <a:bodyPr>
            <a:normAutofit/>
          </a:bodyPr>
          <a:lstStyle/>
          <a:p>
            <a:pPr>
              <a:buNone/>
            </a:pPr>
            <a:r>
              <a:rPr lang="en-US" sz="3200" b="1" dirty="0" smtClean="0">
                <a:solidFill>
                  <a:schemeClr val="tx1"/>
                </a:solidFill>
              </a:rPr>
              <a:t>Five pattern of injuries</a:t>
            </a:r>
          </a:p>
          <a:p>
            <a:pPr>
              <a:buNone/>
            </a:pPr>
            <a:r>
              <a:rPr lang="en-US" sz="2800" b="1" dirty="0" smtClean="0">
                <a:solidFill>
                  <a:schemeClr val="tx1"/>
                </a:solidFill>
              </a:rPr>
              <a:t>C5,C6(Erb’s palsy)</a:t>
            </a:r>
          </a:p>
          <a:p>
            <a:pPr>
              <a:buNone/>
            </a:pPr>
            <a:r>
              <a:rPr lang="en-US" sz="2800" b="1" dirty="0" smtClean="0">
                <a:solidFill>
                  <a:schemeClr val="tx1"/>
                </a:solidFill>
              </a:rPr>
              <a:t>C5-T1 with some finger flexion sparing</a:t>
            </a:r>
          </a:p>
          <a:p>
            <a:pPr>
              <a:buNone/>
            </a:pPr>
            <a:r>
              <a:rPr lang="en-US" sz="2800" b="1" dirty="0" smtClean="0">
                <a:solidFill>
                  <a:schemeClr val="tx1"/>
                </a:solidFill>
              </a:rPr>
              <a:t>C5-T1 with flail arm and Horner's syndrome</a:t>
            </a:r>
          </a:p>
          <a:p>
            <a:pPr>
              <a:buNone/>
            </a:pPr>
            <a:r>
              <a:rPr lang="en-US" sz="2800" b="1" dirty="0" smtClean="0">
                <a:solidFill>
                  <a:schemeClr val="tx1"/>
                </a:solidFill>
              </a:rPr>
              <a:t>C5-T1 with Horner (Klumpke’s palsy</a:t>
            </a:r>
            <a:r>
              <a:rPr lang="en-US" sz="2800" dirty="0" smtClean="0"/>
              <a:t>)</a:t>
            </a:r>
            <a:endParaRPr lang="en-US" sz="2800" dirty="0"/>
          </a:p>
        </p:txBody>
      </p:sp>
      <p:sp>
        <p:nvSpPr>
          <p:cNvPr id="4" name="Date Placeholder 3"/>
          <p:cNvSpPr>
            <a:spLocks noGrp="1"/>
          </p:cNvSpPr>
          <p:nvPr>
            <p:ph type="dt" sz="half" idx="10"/>
          </p:nvPr>
        </p:nvSpPr>
        <p:spPr/>
        <p:txBody>
          <a:bodyPr/>
          <a:lstStyle/>
          <a:p>
            <a:pPr>
              <a:defRPr/>
            </a:pPr>
            <a:fld id="{553B5783-125A-4869-A8B1-52B07CF79FC3}" type="datetime1">
              <a:rPr lang="en-US" smtClean="0"/>
              <a:pPr>
                <a:defRPr/>
              </a:pPr>
              <a:t>12-Sep-18</a:t>
            </a:fld>
            <a:endParaRPr lang="en-US"/>
          </a:p>
        </p:txBody>
      </p:sp>
      <p:sp>
        <p:nvSpPr>
          <p:cNvPr id="5" name="Slide Number Placeholder 4"/>
          <p:cNvSpPr>
            <a:spLocks noGrp="1"/>
          </p:cNvSpPr>
          <p:nvPr>
            <p:ph type="sldNum" sz="quarter" idx="12"/>
          </p:nvPr>
        </p:nvSpPr>
        <p:spPr/>
        <p:txBody>
          <a:bodyPr/>
          <a:lstStyle/>
          <a:p>
            <a:pPr>
              <a:defRPr/>
            </a:pPr>
            <a:fld id="{D099570C-B036-418A-83DC-6B77C2692675}" type="slidenum">
              <a:rPr lang="en-US" smtClean="0"/>
              <a:pPr>
                <a:defRPr/>
              </a:pPr>
              <a:t>26</a:t>
            </a:fld>
            <a:endParaRPr lang="en-US"/>
          </a:p>
        </p:txBody>
      </p:sp>
      <p:sp>
        <p:nvSpPr>
          <p:cNvPr id="6" name="Footer Placeholder 5"/>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676400"/>
          </a:xfrm>
        </p:spPr>
        <p:txBody>
          <a:bodyPr/>
          <a:lstStyle/>
          <a:p>
            <a:r>
              <a:rPr lang="en-US" b="1" dirty="0" smtClean="0">
                <a:solidFill>
                  <a:schemeClr val="tx1"/>
                </a:solidFill>
              </a:rPr>
              <a:t> Plexopathies</a:t>
            </a:r>
            <a:endParaRPr lang="en-US" dirty="0"/>
          </a:p>
        </p:txBody>
      </p:sp>
      <p:pic>
        <p:nvPicPr>
          <p:cNvPr id="3" name="Picture 2" descr="C:\Users\CHETU\Pictures\getimage.php.jpg"/>
          <p:cNvPicPr>
            <a:picLocks noChangeAspect="1" noChangeArrowheads="1"/>
          </p:cNvPicPr>
          <p:nvPr/>
        </p:nvPicPr>
        <p:blipFill>
          <a:blip r:embed="rId2" cstate="print"/>
          <a:srcRect/>
          <a:stretch>
            <a:fillRect/>
          </a:stretch>
        </p:blipFill>
        <p:spPr bwMode="auto">
          <a:xfrm>
            <a:off x="228600" y="228600"/>
            <a:ext cx="8763000" cy="6400800"/>
          </a:xfrm>
          <a:prstGeom prst="rect">
            <a:avLst/>
          </a:prstGeom>
          <a:noFill/>
        </p:spPr>
      </p:pic>
      <p:sp>
        <p:nvSpPr>
          <p:cNvPr id="4" name="Date Placeholder 3"/>
          <p:cNvSpPr>
            <a:spLocks noGrp="1"/>
          </p:cNvSpPr>
          <p:nvPr>
            <p:ph type="dt" sz="half" idx="10"/>
          </p:nvPr>
        </p:nvSpPr>
        <p:spPr/>
        <p:txBody>
          <a:bodyPr/>
          <a:lstStyle/>
          <a:p>
            <a:pPr>
              <a:defRPr/>
            </a:pPr>
            <a:fld id="{E0E8C04E-1CE8-4D10-A33C-71C7C8A7EC6C}" type="datetime1">
              <a:rPr lang="en-US" smtClean="0"/>
              <a:pPr>
                <a:defRPr/>
              </a:pPr>
              <a:t>12-Sep-18</a:t>
            </a:fld>
            <a:endParaRPr lang="en-US"/>
          </a:p>
        </p:txBody>
      </p:sp>
      <p:sp>
        <p:nvSpPr>
          <p:cNvPr id="5" name="Slide Number Placeholder 4"/>
          <p:cNvSpPr>
            <a:spLocks noGrp="1"/>
          </p:cNvSpPr>
          <p:nvPr>
            <p:ph type="sldNum" sz="quarter" idx="12"/>
          </p:nvPr>
        </p:nvSpPr>
        <p:spPr/>
        <p:txBody>
          <a:bodyPr/>
          <a:lstStyle/>
          <a:p>
            <a:pPr>
              <a:defRPr/>
            </a:pPr>
            <a:fld id="{0EF006BE-C007-4B75-BB2D-710AB927065E}" type="slidenum">
              <a:rPr lang="en-US" smtClean="0"/>
              <a:pPr>
                <a:defRPr/>
              </a:pPr>
              <a:t>27</a:t>
            </a:fld>
            <a:endParaRPr lang="en-US"/>
          </a:p>
        </p:txBody>
      </p:sp>
      <p:sp>
        <p:nvSpPr>
          <p:cNvPr id="6" name="Footer Placeholder 5"/>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lstStyle/>
          <a:p>
            <a:r>
              <a:rPr lang="en-US" sz="4000" b="1" dirty="0" smtClean="0">
                <a:solidFill>
                  <a:schemeClr val="tx1"/>
                </a:solidFill>
              </a:rPr>
              <a:t> </a:t>
            </a:r>
            <a:endParaRPr lang="en-US" sz="4000" dirty="0">
              <a:solidFill>
                <a:srgbClr val="FFFF00"/>
              </a:solidFill>
            </a:endParaRPr>
          </a:p>
        </p:txBody>
      </p:sp>
      <p:sp>
        <p:nvSpPr>
          <p:cNvPr id="3" name="Content Placeholder 2"/>
          <p:cNvSpPr>
            <a:spLocks noGrp="1"/>
          </p:cNvSpPr>
          <p:nvPr>
            <p:ph sz="half" idx="1"/>
          </p:nvPr>
        </p:nvSpPr>
        <p:spPr>
          <a:xfrm>
            <a:off x="0" y="1219200"/>
            <a:ext cx="9144000" cy="5257800"/>
          </a:xfrm>
        </p:spPr>
        <p:txBody>
          <a:bodyPr>
            <a:noAutofit/>
          </a:bodyPr>
          <a:lstStyle/>
          <a:p>
            <a:pPr algn="just">
              <a:buFont typeface="Wingdings" pitchFamily="2" charset="2"/>
              <a:buChar char="§"/>
            </a:pPr>
            <a:r>
              <a:rPr lang="en-US" sz="2800" b="1" dirty="0" smtClean="0">
                <a:solidFill>
                  <a:schemeClr val="tx1"/>
                </a:solidFill>
              </a:rPr>
              <a:t>Injury of upper trunk at Erb’s point, caused by traction on arm at birth or due to accident</a:t>
            </a:r>
          </a:p>
          <a:p>
            <a:pPr algn="just">
              <a:buFont typeface="Wingdings" pitchFamily="2" charset="2"/>
              <a:buChar char="§"/>
            </a:pPr>
            <a:r>
              <a:rPr lang="en-US" sz="2800" b="1" dirty="0" smtClean="0">
                <a:solidFill>
                  <a:schemeClr val="tx1"/>
                </a:solidFill>
              </a:rPr>
              <a:t>Nerve root avulsion from cord, involved C5 &amp; C6 causing paralysis of deltoid, biceps, </a:t>
            </a:r>
            <a:r>
              <a:rPr lang="en-US" sz="2800" b="1" dirty="0" err="1" smtClean="0">
                <a:solidFill>
                  <a:schemeClr val="tx1"/>
                </a:solidFill>
              </a:rPr>
              <a:t>brachialis</a:t>
            </a:r>
            <a:r>
              <a:rPr lang="en-US" sz="2800" b="1" dirty="0" smtClean="0">
                <a:solidFill>
                  <a:schemeClr val="tx1"/>
                </a:solidFill>
              </a:rPr>
              <a:t>, </a:t>
            </a:r>
            <a:r>
              <a:rPr lang="en-US" sz="2800" b="1" dirty="0" err="1" smtClean="0">
                <a:solidFill>
                  <a:schemeClr val="tx1"/>
                </a:solidFill>
              </a:rPr>
              <a:t>brachioradialis</a:t>
            </a:r>
            <a:r>
              <a:rPr lang="en-US" sz="2800" b="1" dirty="0" smtClean="0">
                <a:solidFill>
                  <a:schemeClr val="tx1"/>
                </a:solidFill>
              </a:rPr>
              <a:t> &amp; supinator muscles</a:t>
            </a:r>
          </a:p>
          <a:p>
            <a:pPr algn="just">
              <a:buFont typeface="Wingdings" pitchFamily="2" charset="2"/>
              <a:buChar char="§"/>
            </a:pPr>
            <a:r>
              <a:rPr lang="en-US" sz="2800" b="1" dirty="0" smtClean="0">
                <a:solidFill>
                  <a:srgbClr val="FFC000"/>
                </a:solidFill>
              </a:rPr>
              <a:t>Abduction, lateral rotation of arm &amp; flexion &amp; supination of  forearm lost</a:t>
            </a:r>
          </a:p>
          <a:p>
            <a:pPr algn="just">
              <a:buFont typeface="Wingdings" pitchFamily="2" charset="2"/>
              <a:buChar char="§"/>
            </a:pPr>
            <a:r>
              <a:rPr lang="en-US" sz="2800" b="1" dirty="0" smtClean="0">
                <a:solidFill>
                  <a:srgbClr val="FFFF00"/>
                </a:solidFill>
              </a:rPr>
              <a:t>Waiter’s tip position </a:t>
            </a:r>
            <a:r>
              <a:rPr lang="en-US" sz="2800" dirty="0" smtClean="0">
                <a:solidFill>
                  <a:schemeClr val="tx1"/>
                </a:solidFill>
              </a:rPr>
              <a:t>(</a:t>
            </a:r>
            <a:r>
              <a:rPr lang="en-US" sz="2800" b="1" dirty="0" smtClean="0">
                <a:solidFill>
                  <a:schemeClr val="tx1"/>
                </a:solidFill>
              </a:rPr>
              <a:t>Adduction  &amp; medial rotation of arm, extension of elbow  and pronation of forearm)</a:t>
            </a:r>
          </a:p>
          <a:p>
            <a:pPr>
              <a:buFont typeface="Wingdings" pitchFamily="2" charset="2"/>
              <a:buChar char="§"/>
            </a:pPr>
            <a:endParaRPr lang="en-US" sz="2800" dirty="0">
              <a:solidFill>
                <a:schemeClr val="tx1"/>
              </a:solidFill>
            </a:endParaRPr>
          </a:p>
        </p:txBody>
      </p:sp>
      <p:sp>
        <p:nvSpPr>
          <p:cNvPr id="5" name="TextBox 4"/>
          <p:cNvSpPr txBox="1"/>
          <p:nvPr/>
        </p:nvSpPr>
        <p:spPr>
          <a:xfrm>
            <a:off x="228600" y="381000"/>
            <a:ext cx="8915400" cy="646331"/>
          </a:xfrm>
          <a:prstGeom prst="rect">
            <a:avLst/>
          </a:prstGeom>
          <a:noFill/>
        </p:spPr>
        <p:txBody>
          <a:bodyPr wrap="square" rtlCol="0">
            <a:spAutoFit/>
          </a:bodyPr>
          <a:lstStyle/>
          <a:p>
            <a:r>
              <a:rPr lang="en-US" sz="3600" b="1" dirty="0" smtClean="0">
                <a:solidFill>
                  <a:srgbClr val="FFFF00"/>
                </a:solidFill>
              </a:rPr>
              <a:t>Erb’s Paralysis</a:t>
            </a:r>
            <a:endParaRPr lang="en-US" sz="3600" b="1" dirty="0">
              <a:solidFill>
                <a:srgbClr val="FFFF00"/>
              </a:solidFill>
            </a:endParaRPr>
          </a:p>
        </p:txBody>
      </p:sp>
      <p:sp>
        <p:nvSpPr>
          <p:cNvPr id="6" name="Date Placeholder 5"/>
          <p:cNvSpPr>
            <a:spLocks noGrp="1"/>
          </p:cNvSpPr>
          <p:nvPr>
            <p:ph type="dt" sz="half" idx="10"/>
          </p:nvPr>
        </p:nvSpPr>
        <p:spPr/>
        <p:txBody>
          <a:bodyPr/>
          <a:lstStyle/>
          <a:p>
            <a:pPr>
              <a:defRPr/>
            </a:pPr>
            <a:fld id="{854403E2-1C87-4498-BC10-101D97BEF11C}" type="datetime1">
              <a:rPr lang="en-US" smtClean="0"/>
              <a:pPr>
                <a:defRPr/>
              </a:pPr>
              <a:t>12-Sep-18</a:t>
            </a:fld>
            <a:endParaRPr lang="en-US"/>
          </a:p>
        </p:txBody>
      </p:sp>
      <p:sp>
        <p:nvSpPr>
          <p:cNvPr id="7" name="Slide Number Placeholder 6"/>
          <p:cNvSpPr>
            <a:spLocks noGrp="1"/>
          </p:cNvSpPr>
          <p:nvPr>
            <p:ph type="sldNum" sz="quarter" idx="12"/>
          </p:nvPr>
        </p:nvSpPr>
        <p:spPr/>
        <p:txBody>
          <a:bodyPr/>
          <a:lstStyle/>
          <a:p>
            <a:pPr>
              <a:defRPr/>
            </a:pPr>
            <a:fld id="{BEE61496-68A6-495C-805A-36D3110FA3C3}" type="slidenum">
              <a:rPr lang="en-US" smtClean="0"/>
              <a:pPr>
                <a:defRPr/>
              </a:pPr>
              <a:t>28</a:t>
            </a:fld>
            <a:endParaRPr lang="en-US"/>
          </a:p>
        </p:txBody>
      </p:sp>
      <p:sp>
        <p:nvSpPr>
          <p:cNvPr id="8" name="Footer Placeholder 7"/>
          <p:cNvSpPr>
            <a:spLocks noGrp="1"/>
          </p:cNvSpPr>
          <p:nvPr>
            <p:ph type="ftr" sz="quarter" idx="11"/>
          </p:nvPr>
        </p:nvSpPr>
        <p:spPr/>
        <p:txBody>
          <a:bodyPr/>
          <a:lstStyle/>
          <a:p>
            <a:pPr>
              <a:defRPr/>
            </a:pPr>
            <a:r>
              <a:rPr lang="en-US" dirty="0" err="1" smtClean="0"/>
              <a:t>Dr.Ravi</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3657600" cy="2590800"/>
          </a:xfrm>
        </p:spPr>
        <p:txBody>
          <a:bodyPr/>
          <a:lstStyle/>
          <a:p>
            <a:pPr>
              <a:buFont typeface="Wingdings" pitchFamily="2" charset="2"/>
              <a:buChar char="§"/>
            </a:pPr>
            <a:r>
              <a:rPr lang="en-US" sz="2800" dirty="0" smtClean="0">
                <a:solidFill>
                  <a:schemeClr val="tx1"/>
                </a:solidFill>
              </a:rPr>
              <a:t>Sensory loss over the arm</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pic>
        <p:nvPicPr>
          <p:cNvPr id="3" name="Picture 2" descr="C:\Users\CHETU\Pictures\ErbsPalsy.jpg"/>
          <p:cNvPicPr>
            <a:picLocks noChangeAspect="1" noChangeArrowheads="1"/>
          </p:cNvPicPr>
          <p:nvPr/>
        </p:nvPicPr>
        <p:blipFill>
          <a:blip r:embed="rId2" cstate="print"/>
          <a:srcRect/>
          <a:stretch>
            <a:fillRect/>
          </a:stretch>
        </p:blipFill>
        <p:spPr bwMode="auto">
          <a:xfrm>
            <a:off x="3735213" y="76200"/>
            <a:ext cx="5408787" cy="6035040"/>
          </a:xfrm>
          <a:prstGeom prst="rect">
            <a:avLst/>
          </a:prstGeom>
          <a:noFill/>
        </p:spPr>
      </p:pic>
      <p:sp>
        <p:nvSpPr>
          <p:cNvPr id="4" name="TextBox 3"/>
          <p:cNvSpPr txBox="1"/>
          <p:nvPr/>
        </p:nvSpPr>
        <p:spPr>
          <a:xfrm>
            <a:off x="3733800" y="6096000"/>
            <a:ext cx="4724400" cy="523220"/>
          </a:xfrm>
          <a:prstGeom prst="rect">
            <a:avLst/>
          </a:prstGeom>
          <a:noFill/>
        </p:spPr>
        <p:txBody>
          <a:bodyPr wrap="square" rtlCol="0">
            <a:spAutoFit/>
          </a:bodyPr>
          <a:lstStyle/>
          <a:p>
            <a:pPr algn="ctr"/>
            <a:r>
              <a:rPr lang="en-US" sz="2800" dirty="0" smtClean="0"/>
              <a:t>Waiter’s  tip deformity</a:t>
            </a:r>
            <a:endParaRPr lang="en-US" sz="2800" dirty="0"/>
          </a:p>
        </p:txBody>
      </p:sp>
      <p:sp>
        <p:nvSpPr>
          <p:cNvPr id="5" name="Date Placeholder 4"/>
          <p:cNvSpPr>
            <a:spLocks noGrp="1"/>
          </p:cNvSpPr>
          <p:nvPr>
            <p:ph type="dt" sz="half" idx="10"/>
          </p:nvPr>
        </p:nvSpPr>
        <p:spPr/>
        <p:txBody>
          <a:bodyPr/>
          <a:lstStyle/>
          <a:p>
            <a:pPr>
              <a:defRPr/>
            </a:pPr>
            <a:fld id="{4B360A87-28D5-4158-86E7-2ADAF1107981}" type="datetime1">
              <a:rPr lang="en-US" smtClean="0"/>
              <a:pPr>
                <a:defRPr/>
              </a:pPr>
              <a:t>12-Sep-18</a:t>
            </a:fld>
            <a:endParaRPr lang="en-US"/>
          </a:p>
        </p:txBody>
      </p:sp>
      <p:sp>
        <p:nvSpPr>
          <p:cNvPr id="6" name="Slide Number Placeholder 5"/>
          <p:cNvSpPr>
            <a:spLocks noGrp="1"/>
          </p:cNvSpPr>
          <p:nvPr>
            <p:ph type="sldNum" sz="quarter" idx="12"/>
          </p:nvPr>
        </p:nvSpPr>
        <p:spPr/>
        <p:txBody>
          <a:bodyPr/>
          <a:lstStyle/>
          <a:p>
            <a:pPr>
              <a:defRPr/>
            </a:pPr>
            <a:fld id="{0EF006BE-C007-4B75-BB2D-710AB927065E}" type="slidenum">
              <a:rPr lang="en-US" smtClean="0"/>
              <a:pPr>
                <a:defRPr/>
              </a:pPr>
              <a:t>29</a:t>
            </a:fld>
            <a:endParaRPr lang="en-US"/>
          </a:p>
        </p:txBody>
      </p:sp>
      <p:sp>
        <p:nvSpPr>
          <p:cNvPr id="7" name="Footer Placeholder 6"/>
          <p:cNvSpPr>
            <a:spLocks noGrp="1"/>
          </p:cNvSpPr>
          <p:nvPr>
            <p:ph type="ftr" sz="quarter" idx="11"/>
          </p:nvPr>
        </p:nvSpPr>
        <p:spPr/>
        <p:txBody>
          <a:bodyPr/>
          <a:lstStyle/>
          <a:p>
            <a:pPr>
              <a:defRPr/>
            </a:pPr>
            <a:r>
              <a:rPr lang="en-US" smtClean="0"/>
              <a:t>Dr.Ravi</a:t>
            </a:r>
            <a:endParaRPr lang="en-US"/>
          </a:p>
        </p:txBody>
      </p:sp>
    </p:spTree>
    <p:extLst>
      <p:ext uri="{BB962C8B-B14F-4D97-AF65-F5344CB8AC3E}">
        <p14:creationId xmlns="" xmlns:p14="http://schemas.microsoft.com/office/powerpoint/2010/main" val="2712824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64540" y="459740"/>
            <a:ext cx="2872105" cy="574040"/>
          </a:xfrm>
          <a:prstGeom prst="rect">
            <a:avLst/>
          </a:prstGeom>
        </p:spPr>
        <p:txBody>
          <a:bodyPr vert="horz" wrap="square" lIns="0" tIns="12700" rIns="0" bIns="0" rtlCol="0">
            <a:spAutoFit/>
          </a:bodyPr>
          <a:lstStyle/>
          <a:p>
            <a:pPr marL="12700">
              <a:lnSpc>
                <a:spcPct val="100000"/>
              </a:lnSpc>
              <a:spcBef>
                <a:spcPts val="100"/>
              </a:spcBef>
            </a:pPr>
            <a:r>
              <a:rPr sz="3600" spc="-5" dirty="0">
                <a:latin typeface="Arial"/>
                <a:cs typeface="Arial"/>
              </a:rPr>
              <a:t>Spinal</a:t>
            </a:r>
            <a:r>
              <a:rPr sz="3600" spc="-65" dirty="0">
                <a:latin typeface="Arial"/>
                <a:cs typeface="Arial"/>
              </a:rPr>
              <a:t> </a:t>
            </a:r>
            <a:r>
              <a:rPr sz="3600" spc="-5" dirty="0">
                <a:latin typeface="Arial"/>
                <a:cs typeface="Arial"/>
              </a:rPr>
              <a:t>Nerves</a:t>
            </a:r>
            <a:endParaRPr sz="3600">
              <a:latin typeface="Arial"/>
              <a:cs typeface="Arial"/>
            </a:endParaRPr>
          </a:p>
        </p:txBody>
      </p:sp>
      <p:sp>
        <p:nvSpPr>
          <p:cNvPr id="5" name="object 5"/>
          <p:cNvSpPr txBox="1"/>
          <p:nvPr/>
        </p:nvSpPr>
        <p:spPr>
          <a:xfrm>
            <a:off x="4803140" y="828039"/>
            <a:ext cx="188595" cy="281940"/>
          </a:xfrm>
          <a:prstGeom prst="rect">
            <a:avLst/>
          </a:prstGeom>
        </p:spPr>
        <p:txBody>
          <a:bodyPr vert="horz" wrap="square" lIns="0" tIns="16510" rIns="0" bIns="0" rtlCol="0">
            <a:spAutoFit/>
          </a:bodyPr>
          <a:lstStyle/>
          <a:p>
            <a:pPr marL="12700">
              <a:lnSpc>
                <a:spcPct val="100000"/>
              </a:lnSpc>
              <a:spcBef>
                <a:spcPts val="130"/>
              </a:spcBef>
            </a:pPr>
            <a:r>
              <a:rPr sz="1650" spc="505" dirty="0">
                <a:solidFill>
                  <a:srgbClr val="FFFFCC"/>
                </a:solidFill>
                <a:latin typeface="Symbol"/>
                <a:cs typeface="Symbol"/>
              </a:rPr>
              <a:t></a:t>
            </a:r>
            <a:endParaRPr sz="1650">
              <a:latin typeface="Symbol"/>
              <a:cs typeface="Symbol"/>
            </a:endParaRPr>
          </a:p>
        </p:txBody>
      </p:sp>
      <p:sp>
        <p:nvSpPr>
          <p:cNvPr id="6" name="object 6"/>
          <p:cNvSpPr txBox="1"/>
          <p:nvPr/>
        </p:nvSpPr>
        <p:spPr>
          <a:xfrm>
            <a:off x="5146040" y="795020"/>
            <a:ext cx="3627754" cy="756920"/>
          </a:xfrm>
          <a:prstGeom prst="rect">
            <a:avLst/>
          </a:prstGeom>
        </p:spPr>
        <p:txBody>
          <a:bodyPr vert="horz" wrap="square" lIns="0" tIns="12700" rIns="0" bIns="0" rtlCol="0">
            <a:spAutoFit/>
          </a:bodyPr>
          <a:lstStyle/>
          <a:p>
            <a:pPr marL="12700" marR="5080">
              <a:lnSpc>
                <a:spcPct val="100000"/>
              </a:lnSpc>
              <a:spcBef>
                <a:spcPts val="100"/>
              </a:spcBef>
            </a:pPr>
            <a:r>
              <a:rPr sz="2400" spc="-10" dirty="0">
                <a:solidFill>
                  <a:srgbClr val="FFFFCC"/>
                </a:solidFill>
                <a:latin typeface="Arial"/>
                <a:cs typeface="Arial"/>
              </a:rPr>
              <a:t>Spinal nerves </a:t>
            </a:r>
            <a:r>
              <a:rPr sz="2400" spc="-5" dirty="0">
                <a:solidFill>
                  <a:srgbClr val="FFFFCC"/>
                </a:solidFill>
                <a:latin typeface="Arial"/>
                <a:cs typeface="Arial"/>
              </a:rPr>
              <a:t>attach </a:t>
            </a:r>
            <a:r>
              <a:rPr sz="2400" dirty="0">
                <a:solidFill>
                  <a:srgbClr val="FFFFCC"/>
                </a:solidFill>
                <a:latin typeface="Arial"/>
                <a:cs typeface="Arial"/>
              </a:rPr>
              <a:t>to the  </a:t>
            </a:r>
            <a:r>
              <a:rPr sz="2400" spc="-5" dirty="0">
                <a:solidFill>
                  <a:srgbClr val="FFFFCC"/>
                </a:solidFill>
                <a:latin typeface="Arial"/>
                <a:cs typeface="Arial"/>
              </a:rPr>
              <a:t>spinal </a:t>
            </a:r>
            <a:r>
              <a:rPr sz="2400" dirty="0">
                <a:solidFill>
                  <a:srgbClr val="FFFFCC"/>
                </a:solidFill>
                <a:latin typeface="Arial"/>
                <a:cs typeface="Arial"/>
              </a:rPr>
              <a:t>cord </a:t>
            </a:r>
            <a:r>
              <a:rPr sz="2400" spc="-5" dirty="0">
                <a:solidFill>
                  <a:srgbClr val="FFFFCC"/>
                </a:solidFill>
                <a:latin typeface="Arial"/>
                <a:cs typeface="Arial"/>
              </a:rPr>
              <a:t>via</a:t>
            </a:r>
            <a:r>
              <a:rPr sz="2400" spc="-25" dirty="0">
                <a:solidFill>
                  <a:srgbClr val="FFFFCC"/>
                </a:solidFill>
                <a:latin typeface="Arial"/>
                <a:cs typeface="Arial"/>
              </a:rPr>
              <a:t> </a:t>
            </a:r>
            <a:r>
              <a:rPr sz="2400" i="1" spc="-5" dirty="0">
                <a:solidFill>
                  <a:srgbClr val="FFFFCC"/>
                </a:solidFill>
                <a:latin typeface="Arial"/>
                <a:cs typeface="Arial"/>
              </a:rPr>
              <a:t>roots</a:t>
            </a:r>
            <a:endParaRPr sz="2400">
              <a:latin typeface="Arial"/>
              <a:cs typeface="Arial"/>
            </a:endParaRPr>
          </a:p>
        </p:txBody>
      </p:sp>
      <p:sp>
        <p:nvSpPr>
          <p:cNvPr id="7" name="object 7"/>
          <p:cNvSpPr txBox="1"/>
          <p:nvPr/>
        </p:nvSpPr>
        <p:spPr>
          <a:xfrm>
            <a:off x="4803140" y="2077719"/>
            <a:ext cx="188595" cy="281940"/>
          </a:xfrm>
          <a:prstGeom prst="rect">
            <a:avLst/>
          </a:prstGeom>
        </p:spPr>
        <p:txBody>
          <a:bodyPr vert="horz" wrap="square" lIns="0" tIns="16510" rIns="0" bIns="0" rtlCol="0">
            <a:spAutoFit/>
          </a:bodyPr>
          <a:lstStyle/>
          <a:p>
            <a:pPr marL="12700">
              <a:lnSpc>
                <a:spcPct val="100000"/>
              </a:lnSpc>
              <a:spcBef>
                <a:spcPts val="130"/>
              </a:spcBef>
            </a:pPr>
            <a:r>
              <a:rPr sz="1650" spc="505" dirty="0">
                <a:solidFill>
                  <a:srgbClr val="FFFFCC"/>
                </a:solidFill>
                <a:latin typeface="Symbol"/>
                <a:cs typeface="Symbol"/>
              </a:rPr>
              <a:t></a:t>
            </a:r>
            <a:endParaRPr sz="1650">
              <a:latin typeface="Symbol"/>
              <a:cs typeface="Symbol"/>
            </a:endParaRPr>
          </a:p>
        </p:txBody>
      </p:sp>
      <p:sp>
        <p:nvSpPr>
          <p:cNvPr id="8" name="object 8"/>
          <p:cNvSpPr txBox="1"/>
          <p:nvPr/>
        </p:nvSpPr>
        <p:spPr>
          <a:xfrm>
            <a:off x="5146040" y="2044700"/>
            <a:ext cx="151447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CC"/>
                </a:solidFill>
                <a:latin typeface="Arial"/>
                <a:cs typeface="Arial"/>
              </a:rPr>
              <a:t>Dorsal</a:t>
            </a:r>
            <a:r>
              <a:rPr sz="2400" spc="-80" dirty="0">
                <a:solidFill>
                  <a:srgbClr val="FFFFCC"/>
                </a:solidFill>
                <a:latin typeface="Arial"/>
                <a:cs typeface="Arial"/>
              </a:rPr>
              <a:t> </a:t>
            </a:r>
            <a:r>
              <a:rPr sz="2400" spc="-5" dirty="0">
                <a:solidFill>
                  <a:srgbClr val="FFFFCC"/>
                </a:solidFill>
                <a:latin typeface="Arial"/>
                <a:cs typeface="Arial"/>
              </a:rPr>
              <a:t>root</a:t>
            </a:r>
            <a:endParaRPr sz="2400">
              <a:latin typeface="Arial"/>
              <a:cs typeface="Arial"/>
            </a:endParaRPr>
          </a:p>
        </p:txBody>
      </p:sp>
      <p:sp>
        <p:nvSpPr>
          <p:cNvPr id="9" name="object 9"/>
          <p:cNvSpPr txBox="1"/>
          <p:nvPr/>
        </p:nvSpPr>
        <p:spPr>
          <a:xfrm>
            <a:off x="5260340" y="2509520"/>
            <a:ext cx="151765" cy="960119"/>
          </a:xfrm>
          <a:prstGeom prst="rect">
            <a:avLst/>
          </a:prstGeom>
        </p:spPr>
        <p:txBody>
          <a:bodyPr vert="horz" wrap="square" lIns="0" tIns="12700" rIns="0" bIns="0" rtlCol="0">
            <a:spAutoFit/>
          </a:bodyPr>
          <a:lstStyle/>
          <a:p>
            <a:pPr marL="12700">
              <a:lnSpc>
                <a:spcPct val="100000"/>
              </a:lnSpc>
              <a:spcBef>
                <a:spcPts val="100"/>
              </a:spcBef>
            </a:pPr>
            <a:r>
              <a:rPr sz="1300" spc="380" dirty="0">
                <a:solidFill>
                  <a:srgbClr val="FFFFCC"/>
                </a:solidFill>
                <a:latin typeface="Symbol"/>
                <a:cs typeface="Symbol"/>
              </a:rPr>
              <a:t></a:t>
            </a:r>
            <a:endParaRPr sz="1300">
              <a:latin typeface="Symbol"/>
              <a:cs typeface="Symbol"/>
            </a:endParaRPr>
          </a:p>
          <a:p>
            <a:pPr marL="12700">
              <a:lnSpc>
                <a:spcPct val="100000"/>
              </a:lnSpc>
              <a:spcBef>
                <a:spcPts val="1340"/>
              </a:spcBef>
            </a:pPr>
            <a:r>
              <a:rPr sz="1300" spc="380" dirty="0">
                <a:solidFill>
                  <a:srgbClr val="FFFFCC"/>
                </a:solidFill>
                <a:latin typeface="Symbol"/>
                <a:cs typeface="Symbol"/>
              </a:rPr>
              <a:t></a:t>
            </a:r>
            <a:endParaRPr sz="1300">
              <a:latin typeface="Symbol"/>
              <a:cs typeface="Symbol"/>
            </a:endParaRPr>
          </a:p>
          <a:p>
            <a:pPr marL="12700">
              <a:lnSpc>
                <a:spcPct val="100000"/>
              </a:lnSpc>
              <a:spcBef>
                <a:spcPts val="1340"/>
              </a:spcBef>
            </a:pPr>
            <a:r>
              <a:rPr sz="1300" spc="380" dirty="0">
                <a:solidFill>
                  <a:srgbClr val="FFFFCC"/>
                </a:solidFill>
                <a:latin typeface="Symbol"/>
                <a:cs typeface="Symbol"/>
              </a:rPr>
              <a:t></a:t>
            </a:r>
            <a:endParaRPr sz="1300">
              <a:latin typeface="Symbol"/>
              <a:cs typeface="Symbol"/>
            </a:endParaRPr>
          </a:p>
        </p:txBody>
      </p:sp>
      <p:sp>
        <p:nvSpPr>
          <p:cNvPr id="10" name="object 10"/>
          <p:cNvSpPr txBox="1"/>
          <p:nvPr/>
        </p:nvSpPr>
        <p:spPr>
          <a:xfrm>
            <a:off x="5546090" y="2410459"/>
            <a:ext cx="3174365" cy="1130300"/>
          </a:xfrm>
          <a:prstGeom prst="rect">
            <a:avLst/>
          </a:prstGeom>
        </p:spPr>
        <p:txBody>
          <a:bodyPr vert="horz" wrap="square" lIns="0" tIns="12700" rIns="0" bIns="0" rtlCol="0">
            <a:spAutoFit/>
          </a:bodyPr>
          <a:lstStyle/>
          <a:p>
            <a:pPr marL="12700" marR="5080">
              <a:lnSpc>
                <a:spcPct val="120800"/>
              </a:lnSpc>
              <a:spcBef>
                <a:spcPts val="100"/>
              </a:spcBef>
            </a:pPr>
            <a:r>
              <a:rPr sz="2000" dirty="0">
                <a:solidFill>
                  <a:srgbClr val="FFFFCC"/>
                </a:solidFill>
                <a:latin typeface="Arial"/>
                <a:cs typeface="Arial"/>
              </a:rPr>
              <a:t>Has </a:t>
            </a:r>
            <a:r>
              <a:rPr sz="2000" u="heavy" dirty="0">
                <a:solidFill>
                  <a:srgbClr val="FFFFCC"/>
                </a:solidFill>
                <a:uFill>
                  <a:solidFill>
                    <a:srgbClr val="FFFFCC"/>
                  </a:solidFill>
                </a:uFill>
                <a:latin typeface="Arial"/>
                <a:cs typeface="Arial"/>
              </a:rPr>
              <a:t>only</a:t>
            </a:r>
            <a:r>
              <a:rPr sz="2000" dirty="0">
                <a:solidFill>
                  <a:srgbClr val="FFFFCC"/>
                </a:solidFill>
                <a:latin typeface="Arial"/>
                <a:cs typeface="Arial"/>
              </a:rPr>
              <a:t> sensory neurons  </a:t>
            </a:r>
            <a:r>
              <a:rPr sz="2000" spc="-5" dirty="0">
                <a:solidFill>
                  <a:srgbClr val="FFFFCC"/>
                </a:solidFill>
                <a:latin typeface="Arial"/>
                <a:cs typeface="Arial"/>
              </a:rPr>
              <a:t>Attached to </a:t>
            </a:r>
            <a:r>
              <a:rPr sz="2000" dirty="0">
                <a:solidFill>
                  <a:srgbClr val="FFFFCC"/>
                </a:solidFill>
                <a:latin typeface="Arial"/>
                <a:cs typeface="Arial"/>
              </a:rPr>
              <a:t>cord </a:t>
            </a:r>
            <a:r>
              <a:rPr sz="2000" spc="-5" dirty="0">
                <a:solidFill>
                  <a:srgbClr val="FFFFCC"/>
                </a:solidFill>
                <a:latin typeface="Arial"/>
                <a:cs typeface="Arial"/>
              </a:rPr>
              <a:t>via rootlets  </a:t>
            </a:r>
            <a:r>
              <a:rPr sz="2000" dirty="0">
                <a:solidFill>
                  <a:srgbClr val="FFFFCC"/>
                </a:solidFill>
                <a:latin typeface="Arial"/>
                <a:cs typeface="Arial"/>
              </a:rPr>
              <a:t>Dorsal root</a:t>
            </a:r>
            <a:r>
              <a:rPr sz="2000" spc="-20" dirty="0">
                <a:solidFill>
                  <a:srgbClr val="FFFFCC"/>
                </a:solidFill>
                <a:latin typeface="Arial"/>
                <a:cs typeface="Arial"/>
              </a:rPr>
              <a:t> </a:t>
            </a:r>
            <a:r>
              <a:rPr sz="2000" spc="-5" dirty="0">
                <a:solidFill>
                  <a:srgbClr val="FFFFCC"/>
                </a:solidFill>
                <a:latin typeface="Arial"/>
                <a:cs typeface="Arial"/>
              </a:rPr>
              <a:t>ganglion</a:t>
            </a:r>
            <a:endParaRPr sz="2000">
              <a:latin typeface="Arial"/>
              <a:cs typeface="Arial"/>
            </a:endParaRPr>
          </a:p>
        </p:txBody>
      </p:sp>
      <p:sp>
        <p:nvSpPr>
          <p:cNvPr id="11" name="object 11"/>
          <p:cNvSpPr txBox="1"/>
          <p:nvPr/>
        </p:nvSpPr>
        <p:spPr>
          <a:xfrm>
            <a:off x="4803140" y="3992879"/>
            <a:ext cx="188595" cy="281940"/>
          </a:xfrm>
          <a:prstGeom prst="rect">
            <a:avLst/>
          </a:prstGeom>
        </p:spPr>
        <p:txBody>
          <a:bodyPr vert="horz" wrap="square" lIns="0" tIns="16510" rIns="0" bIns="0" rtlCol="0">
            <a:spAutoFit/>
          </a:bodyPr>
          <a:lstStyle/>
          <a:p>
            <a:pPr marL="12700">
              <a:lnSpc>
                <a:spcPct val="100000"/>
              </a:lnSpc>
              <a:spcBef>
                <a:spcPts val="130"/>
              </a:spcBef>
            </a:pPr>
            <a:r>
              <a:rPr sz="1650" spc="505" dirty="0">
                <a:solidFill>
                  <a:srgbClr val="FFFFCC"/>
                </a:solidFill>
                <a:latin typeface="Symbol"/>
                <a:cs typeface="Symbol"/>
              </a:rPr>
              <a:t></a:t>
            </a:r>
            <a:endParaRPr sz="1650">
              <a:latin typeface="Symbol"/>
              <a:cs typeface="Symbol"/>
            </a:endParaRPr>
          </a:p>
        </p:txBody>
      </p:sp>
      <p:sp>
        <p:nvSpPr>
          <p:cNvPr id="12" name="object 12"/>
          <p:cNvSpPr txBox="1"/>
          <p:nvPr/>
        </p:nvSpPr>
        <p:spPr>
          <a:xfrm>
            <a:off x="5146040" y="3959859"/>
            <a:ext cx="1582420" cy="391160"/>
          </a:xfrm>
          <a:prstGeom prst="rect">
            <a:avLst/>
          </a:prstGeom>
        </p:spPr>
        <p:txBody>
          <a:bodyPr vert="horz" wrap="square" lIns="0" tIns="12700" rIns="0" bIns="0" rtlCol="0">
            <a:spAutoFit/>
          </a:bodyPr>
          <a:lstStyle/>
          <a:p>
            <a:pPr marL="12700">
              <a:lnSpc>
                <a:spcPct val="100000"/>
              </a:lnSpc>
              <a:spcBef>
                <a:spcPts val="100"/>
              </a:spcBef>
            </a:pPr>
            <a:r>
              <a:rPr sz="2400" spc="-25" dirty="0">
                <a:solidFill>
                  <a:srgbClr val="FFFFCC"/>
                </a:solidFill>
                <a:latin typeface="Arial"/>
                <a:cs typeface="Arial"/>
              </a:rPr>
              <a:t>Ventral</a:t>
            </a:r>
            <a:r>
              <a:rPr sz="2400" spc="-75" dirty="0">
                <a:solidFill>
                  <a:srgbClr val="FFFFCC"/>
                </a:solidFill>
                <a:latin typeface="Arial"/>
                <a:cs typeface="Arial"/>
              </a:rPr>
              <a:t> </a:t>
            </a:r>
            <a:r>
              <a:rPr sz="2400" spc="-5" dirty="0">
                <a:solidFill>
                  <a:srgbClr val="FFFFCC"/>
                </a:solidFill>
                <a:latin typeface="Arial"/>
                <a:cs typeface="Arial"/>
              </a:rPr>
              <a:t>root</a:t>
            </a:r>
            <a:endParaRPr sz="2400">
              <a:latin typeface="Arial"/>
              <a:cs typeface="Arial"/>
            </a:endParaRPr>
          </a:p>
        </p:txBody>
      </p:sp>
      <p:sp>
        <p:nvSpPr>
          <p:cNvPr id="13" name="object 13"/>
          <p:cNvSpPr txBox="1"/>
          <p:nvPr/>
        </p:nvSpPr>
        <p:spPr>
          <a:xfrm>
            <a:off x="5260340" y="4424679"/>
            <a:ext cx="151765" cy="591820"/>
          </a:xfrm>
          <a:prstGeom prst="rect">
            <a:avLst/>
          </a:prstGeom>
        </p:spPr>
        <p:txBody>
          <a:bodyPr vert="horz" wrap="square" lIns="0" tIns="12700" rIns="0" bIns="0" rtlCol="0">
            <a:spAutoFit/>
          </a:bodyPr>
          <a:lstStyle/>
          <a:p>
            <a:pPr marL="12700">
              <a:lnSpc>
                <a:spcPct val="100000"/>
              </a:lnSpc>
              <a:spcBef>
                <a:spcPts val="100"/>
              </a:spcBef>
            </a:pPr>
            <a:r>
              <a:rPr sz="1300" spc="380" dirty="0">
                <a:solidFill>
                  <a:srgbClr val="FFFFCC"/>
                </a:solidFill>
                <a:latin typeface="Symbol"/>
                <a:cs typeface="Symbol"/>
              </a:rPr>
              <a:t></a:t>
            </a:r>
            <a:endParaRPr sz="1300">
              <a:latin typeface="Symbol"/>
              <a:cs typeface="Symbol"/>
            </a:endParaRPr>
          </a:p>
          <a:p>
            <a:pPr marL="12700">
              <a:lnSpc>
                <a:spcPct val="100000"/>
              </a:lnSpc>
              <a:spcBef>
                <a:spcPts val="1340"/>
              </a:spcBef>
            </a:pPr>
            <a:r>
              <a:rPr sz="1300" spc="380" dirty="0">
                <a:solidFill>
                  <a:srgbClr val="FFFFCC"/>
                </a:solidFill>
                <a:latin typeface="Symbol"/>
                <a:cs typeface="Symbol"/>
              </a:rPr>
              <a:t></a:t>
            </a:r>
            <a:endParaRPr sz="1300">
              <a:latin typeface="Symbol"/>
              <a:cs typeface="Symbol"/>
            </a:endParaRPr>
          </a:p>
        </p:txBody>
      </p:sp>
      <p:sp>
        <p:nvSpPr>
          <p:cNvPr id="14" name="object 14"/>
          <p:cNvSpPr txBox="1"/>
          <p:nvPr/>
        </p:nvSpPr>
        <p:spPr>
          <a:xfrm>
            <a:off x="5546090" y="4324350"/>
            <a:ext cx="3133725" cy="1372870"/>
          </a:xfrm>
          <a:prstGeom prst="rect">
            <a:avLst/>
          </a:prstGeom>
        </p:spPr>
        <p:txBody>
          <a:bodyPr vert="horz" wrap="square" lIns="0" tIns="76200" rIns="0" bIns="0" rtlCol="0">
            <a:spAutoFit/>
          </a:bodyPr>
          <a:lstStyle/>
          <a:p>
            <a:pPr marL="12700">
              <a:lnSpc>
                <a:spcPct val="100000"/>
              </a:lnSpc>
              <a:spcBef>
                <a:spcPts val="600"/>
              </a:spcBef>
            </a:pPr>
            <a:r>
              <a:rPr sz="2000" dirty="0">
                <a:solidFill>
                  <a:srgbClr val="FFFFCC"/>
                </a:solidFill>
                <a:latin typeface="Arial"/>
                <a:cs typeface="Arial"/>
              </a:rPr>
              <a:t>Has </a:t>
            </a:r>
            <a:r>
              <a:rPr sz="2000" u="heavy" dirty="0">
                <a:solidFill>
                  <a:srgbClr val="FFFFCC"/>
                </a:solidFill>
                <a:uFill>
                  <a:solidFill>
                    <a:srgbClr val="FFFFCC"/>
                  </a:solidFill>
                </a:uFill>
                <a:latin typeface="Arial"/>
                <a:cs typeface="Arial"/>
              </a:rPr>
              <a:t>only</a:t>
            </a:r>
            <a:r>
              <a:rPr sz="2000" dirty="0">
                <a:solidFill>
                  <a:srgbClr val="FFFFCC"/>
                </a:solidFill>
                <a:latin typeface="Arial"/>
                <a:cs typeface="Arial"/>
              </a:rPr>
              <a:t> </a:t>
            </a:r>
            <a:r>
              <a:rPr sz="2000" spc="-5" dirty="0">
                <a:solidFill>
                  <a:srgbClr val="FFFFCC"/>
                </a:solidFill>
                <a:latin typeface="Arial"/>
                <a:cs typeface="Arial"/>
              </a:rPr>
              <a:t>motor</a:t>
            </a:r>
            <a:r>
              <a:rPr sz="2000" spc="-35" dirty="0">
                <a:solidFill>
                  <a:srgbClr val="FFFFCC"/>
                </a:solidFill>
                <a:latin typeface="Arial"/>
                <a:cs typeface="Arial"/>
              </a:rPr>
              <a:t> </a:t>
            </a:r>
            <a:r>
              <a:rPr sz="2000" dirty="0">
                <a:solidFill>
                  <a:srgbClr val="FFFFCC"/>
                </a:solidFill>
                <a:latin typeface="Arial"/>
                <a:cs typeface="Arial"/>
              </a:rPr>
              <a:t>neurons</a:t>
            </a:r>
            <a:endParaRPr sz="2000">
              <a:latin typeface="Arial"/>
              <a:cs typeface="Arial"/>
            </a:endParaRPr>
          </a:p>
          <a:p>
            <a:pPr marL="12700" marR="5080">
              <a:lnSpc>
                <a:spcPct val="100000"/>
              </a:lnSpc>
              <a:spcBef>
                <a:spcPts val="500"/>
              </a:spcBef>
            </a:pPr>
            <a:r>
              <a:rPr sz="2000" dirty="0">
                <a:solidFill>
                  <a:srgbClr val="FFFFCC"/>
                </a:solidFill>
                <a:latin typeface="Arial"/>
                <a:cs typeface="Arial"/>
              </a:rPr>
              <a:t>No </a:t>
            </a:r>
            <a:r>
              <a:rPr sz="2000" spc="-5" dirty="0">
                <a:solidFill>
                  <a:srgbClr val="FFFFCC"/>
                </a:solidFill>
                <a:latin typeface="Arial"/>
                <a:cs typeface="Arial"/>
              </a:rPr>
              <a:t>ganglion </a:t>
            </a:r>
            <a:r>
              <a:rPr sz="2000" dirty="0">
                <a:solidFill>
                  <a:srgbClr val="FFFFCC"/>
                </a:solidFill>
                <a:latin typeface="Arial"/>
                <a:cs typeface="Arial"/>
              </a:rPr>
              <a:t>- </a:t>
            </a:r>
            <a:r>
              <a:rPr sz="2000" spc="-5" dirty="0">
                <a:solidFill>
                  <a:srgbClr val="FFFFCC"/>
                </a:solidFill>
                <a:latin typeface="Arial"/>
                <a:cs typeface="Arial"/>
              </a:rPr>
              <a:t>all </a:t>
            </a:r>
            <a:r>
              <a:rPr sz="2000" dirty="0">
                <a:solidFill>
                  <a:srgbClr val="FFFFCC"/>
                </a:solidFill>
                <a:latin typeface="Arial"/>
                <a:cs typeface="Arial"/>
              </a:rPr>
              <a:t>cell </a:t>
            </a:r>
            <a:r>
              <a:rPr sz="2000" spc="-5" dirty="0">
                <a:solidFill>
                  <a:srgbClr val="FFFFCC"/>
                </a:solidFill>
                <a:latin typeface="Arial"/>
                <a:cs typeface="Arial"/>
              </a:rPr>
              <a:t>bodies  of motor </a:t>
            </a:r>
            <a:r>
              <a:rPr sz="2000" dirty="0">
                <a:solidFill>
                  <a:srgbClr val="FFFFCC"/>
                </a:solidFill>
                <a:latin typeface="Arial"/>
                <a:cs typeface="Arial"/>
              </a:rPr>
              <a:t>neurons </a:t>
            </a:r>
            <a:r>
              <a:rPr sz="2000" spc="-5" dirty="0">
                <a:solidFill>
                  <a:srgbClr val="FFFFCC"/>
                </a:solidFill>
                <a:latin typeface="Arial"/>
                <a:cs typeface="Arial"/>
              </a:rPr>
              <a:t>found </a:t>
            </a:r>
            <a:r>
              <a:rPr sz="2000" dirty="0">
                <a:solidFill>
                  <a:srgbClr val="FFFFCC"/>
                </a:solidFill>
                <a:latin typeface="Arial"/>
                <a:cs typeface="Arial"/>
              </a:rPr>
              <a:t>in  gray </a:t>
            </a:r>
            <a:r>
              <a:rPr sz="2000" spc="-5" dirty="0">
                <a:solidFill>
                  <a:srgbClr val="FFFFCC"/>
                </a:solidFill>
                <a:latin typeface="Arial"/>
                <a:cs typeface="Arial"/>
              </a:rPr>
              <a:t>matter of </a:t>
            </a:r>
            <a:r>
              <a:rPr sz="2000" dirty="0">
                <a:solidFill>
                  <a:srgbClr val="FFFFCC"/>
                </a:solidFill>
                <a:latin typeface="Arial"/>
                <a:cs typeface="Arial"/>
              </a:rPr>
              <a:t>spinal</a:t>
            </a:r>
            <a:r>
              <a:rPr sz="2000" spc="-50" dirty="0">
                <a:solidFill>
                  <a:srgbClr val="FFFFCC"/>
                </a:solidFill>
                <a:latin typeface="Arial"/>
                <a:cs typeface="Arial"/>
              </a:rPr>
              <a:t> </a:t>
            </a:r>
            <a:r>
              <a:rPr sz="2000" dirty="0">
                <a:solidFill>
                  <a:srgbClr val="FFFFCC"/>
                </a:solidFill>
                <a:latin typeface="Arial"/>
                <a:cs typeface="Arial"/>
              </a:rPr>
              <a:t>cord</a:t>
            </a:r>
            <a:endParaRPr sz="2000">
              <a:latin typeface="Arial"/>
              <a:cs typeface="Arial"/>
            </a:endParaRPr>
          </a:p>
        </p:txBody>
      </p:sp>
      <p:sp>
        <p:nvSpPr>
          <p:cNvPr id="15" name="object 15"/>
          <p:cNvSpPr/>
          <p:nvPr/>
        </p:nvSpPr>
        <p:spPr>
          <a:xfrm>
            <a:off x="228600" y="1828800"/>
            <a:ext cx="4419600" cy="5029200"/>
          </a:xfrm>
          <a:prstGeom prst="rect">
            <a:avLst/>
          </a:prstGeom>
          <a:blipFill>
            <a:blip r:embed="rId2" cstate="print"/>
            <a:stretch>
              <a:fillRect/>
            </a:stretch>
          </a:blipFill>
        </p:spPr>
        <p:txBody>
          <a:bodyPr wrap="square" lIns="0" tIns="0" rIns="0" bIns="0" rtlCol="0"/>
          <a:lstStyle/>
          <a:p>
            <a:endParaRPr/>
          </a:p>
        </p:txBody>
      </p:sp>
      <p:sp>
        <p:nvSpPr>
          <p:cNvPr id="16" name="Date Placeholder 15"/>
          <p:cNvSpPr>
            <a:spLocks noGrp="1"/>
          </p:cNvSpPr>
          <p:nvPr>
            <p:ph type="dt" sz="half" idx="10"/>
          </p:nvPr>
        </p:nvSpPr>
        <p:spPr/>
        <p:txBody>
          <a:bodyPr/>
          <a:lstStyle/>
          <a:p>
            <a:pPr>
              <a:defRPr/>
            </a:pPr>
            <a:fld id="{AAB3D0C7-75C7-4BA8-B243-26097CE967B8}" type="datetime1">
              <a:rPr lang="en-US" smtClean="0"/>
              <a:pPr>
                <a:defRPr/>
              </a:pPr>
              <a:t>11-Sep-18</a:t>
            </a:fld>
            <a:endParaRPr lang="en-US"/>
          </a:p>
        </p:txBody>
      </p:sp>
      <p:sp>
        <p:nvSpPr>
          <p:cNvPr id="17" name="Slide Number Placeholder 16"/>
          <p:cNvSpPr>
            <a:spLocks noGrp="1"/>
          </p:cNvSpPr>
          <p:nvPr>
            <p:ph type="sldNum" sz="quarter" idx="12"/>
          </p:nvPr>
        </p:nvSpPr>
        <p:spPr/>
        <p:txBody>
          <a:bodyPr/>
          <a:lstStyle/>
          <a:p>
            <a:pPr>
              <a:defRPr/>
            </a:pPr>
            <a:fld id="{D099570C-B036-418A-83DC-6B77C2692675}" type="slidenum">
              <a:rPr lang="en-US" smtClean="0"/>
              <a:pPr>
                <a:defRPr/>
              </a:pPr>
              <a:t>3</a:t>
            </a:fld>
            <a:endParaRPr lang="en-US"/>
          </a:p>
        </p:txBody>
      </p:sp>
      <p:sp>
        <p:nvSpPr>
          <p:cNvPr id="18" name="Footer Placeholder 17"/>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5" name="Rectangle 3"/>
          <p:cNvSpPr>
            <a:spLocks noGrp="1" noChangeArrowheads="1"/>
          </p:cNvSpPr>
          <p:nvPr>
            <p:ph type="title"/>
          </p:nvPr>
        </p:nvSpPr>
        <p:spPr>
          <a:xfrm>
            <a:off x="0" y="0"/>
            <a:ext cx="5867400" cy="707886"/>
          </a:xfrm>
          <a:solidFill>
            <a:schemeClr val="bg1"/>
          </a:solidFill>
          <a:ln>
            <a:solidFill>
              <a:srgbClr val="FF0000"/>
            </a:solidFill>
            <a:miter lim="800000"/>
            <a:headEnd/>
            <a:tailEnd/>
          </a:ln>
          <a:effectLst>
            <a:prstShdw prst="shdw17" dist="17961" dir="2700000">
              <a:srgbClr val="FF0000">
                <a:gamma/>
                <a:shade val="60000"/>
                <a:invGamma/>
              </a:srgbClr>
            </a:prstShdw>
          </a:effectLst>
        </p:spPr>
        <p:txBody>
          <a:bodyPr wrap="square" anchor="t" anchorCtr="0">
            <a:spAutoFit/>
          </a:bodyPr>
          <a:lstStyle/>
          <a:p>
            <a:pPr>
              <a:defRPr/>
            </a:pPr>
            <a:r>
              <a:rPr lang="en-US" altLang="ar-SA" dirty="0">
                <a:solidFill>
                  <a:schemeClr val="tx1"/>
                </a:solidFill>
                <a:cs typeface="Courier New" pitchFamily="49" charset="0"/>
              </a:rPr>
              <a:t>Upper </a:t>
            </a:r>
            <a:r>
              <a:rPr lang="en-US" altLang="ar-SA" dirty="0" smtClean="0">
                <a:solidFill>
                  <a:schemeClr val="tx1"/>
                </a:solidFill>
                <a:cs typeface="Courier New" pitchFamily="49" charset="0"/>
              </a:rPr>
              <a:t>brachial plexus</a:t>
            </a:r>
            <a:endParaRPr lang="en-US" altLang="en-US" dirty="0">
              <a:solidFill>
                <a:schemeClr val="tx1"/>
              </a:solidFill>
              <a:cs typeface="Courier New" pitchFamily="49" charset="0"/>
            </a:endParaRPr>
          </a:p>
        </p:txBody>
      </p:sp>
      <p:sp>
        <p:nvSpPr>
          <p:cNvPr id="177156" name="Text Box 4"/>
          <p:cNvSpPr txBox="1">
            <a:spLocks noGrp="1" noChangeArrowheads="1"/>
          </p:cNvSpPr>
          <p:nvPr>
            <p:ph type="body" sz="half" idx="1"/>
          </p:nvPr>
        </p:nvSpPr>
        <p:spPr>
          <a:xfrm>
            <a:off x="404813" y="1035050"/>
            <a:ext cx="8343900" cy="650875"/>
          </a:xfrm>
          <a:ln>
            <a:solidFill>
              <a:schemeClr val="tx1"/>
            </a:solidFill>
            <a:miter lim="800000"/>
            <a:headEnd/>
            <a:tailEnd/>
          </a:ln>
        </p:spPr>
        <p:txBody>
          <a:bodyPr>
            <a:spAutoFit/>
          </a:bodyPr>
          <a:lstStyle/>
          <a:p>
            <a:pPr>
              <a:defRPr/>
            </a:pPr>
            <a:r>
              <a:rPr lang="en-US" altLang="ar-SA" sz="1800" dirty="0"/>
              <a:t>Results from excessive displacement of the head to the opposite side and depression of the shoulder on the same side</a:t>
            </a:r>
            <a:endParaRPr lang="en-US" altLang="ar-SA" sz="1800" dirty="0">
              <a:solidFill>
                <a:srgbClr val="0000FF"/>
              </a:solidFill>
            </a:endParaRPr>
          </a:p>
        </p:txBody>
      </p:sp>
      <p:pic>
        <p:nvPicPr>
          <p:cNvPr id="177154" name="Picture 2" descr="Picture5"/>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a:xfrm>
            <a:off x="2843213" y="4146550"/>
            <a:ext cx="2665412" cy="23780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7157" name="Text Box 5"/>
          <p:cNvSpPr txBox="1">
            <a:spLocks noChangeArrowheads="1"/>
          </p:cNvSpPr>
          <p:nvPr/>
        </p:nvSpPr>
        <p:spPr bwMode="auto">
          <a:xfrm>
            <a:off x="417513" y="1820863"/>
            <a:ext cx="1982787" cy="406400"/>
          </a:xfrm>
          <a:prstGeom prst="rect">
            <a:avLst/>
          </a:prstGeom>
          <a:noFill/>
          <a:ln w="9525">
            <a:solidFill>
              <a:schemeClr val="tx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ar-SA" sz="2000" b="1">
                <a:solidFill>
                  <a:srgbClr val="FF0000"/>
                </a:solidFill>
                <a:effectLst>
                  <a:outerShdw blurRad="38100" dist="38100" dir="2700000" algn="tl">
                    <a:srgbClr val="000000"/>
                  </a:outerShdw>
                </a:effectLst>
              </a:rPr>
              <a:t>Difficult labour</a:t>
            </a:r>
          </a:p>
        </p:txBody>
      </p:sp>
      <p:sp>
        <p:nvSpPr>
          <p:cNvPr id="177158" name="Text Box 6"/>
          <p:cNvSpPr txBox="1">
            <a:spLocks noChangeArrowheads="1"/>
          </p:cNvSpPr>
          <p:nvPr/>
        </p:nvSpPr>
        <p:spPr bwMode="auto">
          <a:xfrm>
            <a:off x="2963863" y="1824038"/>
            <a:ext cx="1968500" cy="406400"/>
          </a:xfrm>
          <a:prstGeom prst="rect">
            <a:avLst/>
          </a:prstGeom>
          <a:noFill/>
          <a:ln w="9525">
            <a:solidFill>
              <a:schemeClr val="tx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ar-SA" sz="2000" b="1">
                <a:solidFill>
                  <a:srgbClr val="FF0000"/>
                </a:solidFill>
                <a:effectLst>
                  <a:outerShdw blurRad="38100" dist="38100" dir="2700000" algn="tl">
                    <a:srgbClr val="000000"/>
                  </a:outerShdw>
                </a:effectLst>
              </a:rPr>
              <a:t>Motorcycle fall</a:t>
            </a:r>
          </a:p>
        </p:txBody>
      </p:sp>
      <p:sp>
        <p:nvSpPr>
          <p:cNvPr id="177159" name="Text Box 7"/>
          <p:cNvSpPr txBox="1">
            <a:spLocks noChangeArrowheads="1"/>
          </p:cNvSpPr>
          <p:nvPr/>
        </p:nvSpPr>
        <p:spPr bwMode="auto">
          <a:xfrm>
            <a:off x="6019800" y="533400"/>
            <a:ext cx="2651125" cy="4064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ar-SA" sz="2000" b="1" dirty="0" err="1">
                <a:effectLst>
                  <a:outerShdw blurRad="38100" dist="38100" dir="2700000" algn="tl">
                    <a:srgbClr val="000000"/>
                  </a:outerShdw>
                </a:effectLst>
                <a:cs typeface="Arial" pitchFamily="34" charset="0"/>
              </a:rPr>
              <a:t>Erb-Duchenne</a:t>
            </a:r>
            <a:r>
              <a:rPr lang="en-US" altLang="ar-SA" sz="2000" b="1" dirty="0">
                <a:effectLst>
                  <a:outerShdw blurRad="38100" dist="38100" dir="2700000" algn="tl">
                    <a:srgbClr val="000000"/>
                  </a:outerShdw>
                </a:effectLst>
                <a:cs typeface="Arial" pitchFamily="34" charset="0"/>
              </a:rPr>
              <a:t> palsy</a:t>
            </a:r>
          </a:p>
        </p:txBody>
      </p:sp>
      <p:sp>
        <p:nvSpPr>
          <p:cNvPr id="177160" name="Rectangle 8"/>
          <p:cNvSpPr>
            <a:spLocks noChangeArrowheads="1"/>
          </p:cNvSpPr>
          <p:nvPr/>
        </p:nvSpPr>
        <p:spPr bwMode="auto">
          <a:xfrm>
            <a:off x="5580063" y="5391150"/>
            <a:ext cx="3168650" cy="107950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txBody>
          <a:bodyPr>
            <a:spAutoFit/>
          </a:bodyPr>
          <a:lstStyle/>
          <a:p>
            <a:pPr marL="342900" indent="-342900" eaLnBrk="1" hangingPunct="1">
              <a:spcBef>
                <a:spcPct val="20000"/>
              </a:spcBef>
              <a:buClr>
                <a:schemeClr val="hlink"/>
              </a:buClr>
              <a:buFontTx/>
              <a:buChar char="•"/>
              <a:defRPr/>
            </a:pPr>
            <a:r>
              <a:rPr lang="en-US" sz="1600" b="1">
                <a:effectLst>
                  <a:outerShdw blurRad="38100" dist="38100" dir="2700000" algn="tl">
                    <a:srgbClr val="000000"/>
                  </a:outerShdw>
                </a:effectLst>
                <a:latin typeface="Garamond" pitchFamily="18" charset="0"/>
              </a:rPr>
              <a:t>Abrasions on the face and shoulder show how this motorcyclist pulled his entire plexus apart</a:t>
            </a:r>
          </a:p>
        </p:txBody>
      </p:sp>
      <p:sp>
        <p:nvSpPr>
          <p:cNvPr id="177161" name="Line 9"/>
          <p:cNvSpPr>
            <a:spLocks noChangeShapeType="1"/>
          </p:cNvSpPr>
          <p:nvPr/>
        </p:nvSpPr>
        <p:spPr bwMode="auto">
          <a:xfrm flipH="1">
            <a:off x="5364163" y="4508500"/>
            <a:ext cx="360362" cy="0"/>
          </a:xfrm>
          <a:prstGeom prst="line">
            <a:avLst/>
          </a:prstGeom>
          <a:noFill/>
          <a:ln w="38100">
            <a:solidFill>
              <a:srgbClr val="FF0000"/>
            </a:solidFill>
            <a:round/>
            <a:headEnd/>
            <a:tailEnd type="triangle" w="med" len="med"/>
          </a:ln>
          <a:effectLst>
            <a:prstShdw prst="shdw17" dist="17961" dir="2700000">
              <a:srgbClr val="990000"/>
            </a:prstShdw>
          </a:effectLst>
          <a:extLst>
            <a:ext uri="{909E8E84-426E-40DD-AFC4-6F175D3DCCD1}">
              <a14:hiddenFill xmlns="" xmlns:a14="http://schemas.microsoft.com/office/drawing/2010/main">
                <a:noFill/>
              </a14:hiddenFill>
            </a:ext>
          </a:extLst>
        </p:spPr>
        <p:txBody>
          <a:bodyPr/>
          <a:lstStyle/>
          <a:p>
            <a:endParaRPr lang="en-IN"/>
          </a:p>
        </p:txBody>
      </p:sp>
      <p:sp>
        <p:nvSpPr>
          <p:cNvPr id="177162" name="Line 10"/>
          <p:cNvSpPr>
            <a:spLocks noChangeShapeType="1"/>
          </p:cNvSpPr>
          <p:nvPr/>
        </p:nvSpPr>
        <p:spPr bwMode="auto">
          <a:xfrm>
            <a:off x="4572000" y="5157788"/>
            <a:ext cx="317500" cy="0"/>
          </a:xfrm>
          <a:prstGeom prst="line">
            <a:avLst/>
          </a:prstGeom>
          <a:noFill/>
          <a:ln w="38100">
            <a:solidFill>
              <a:srgbClr val="FF0000"/>
            </a:solidFill>
            <a:round/>
            <a:headEnd/>
            <a:tailEnd type="triangle" w="med" len="med"/>
          </a:ln>
          <a:effectLst>
            <a:prstShdw prst="shdw17" dist="17961" dir="2700000">
              <a:srgbClr val="990000"/>
            </a:prstShdw>
          </a:effectLst>
          <a:extLst>
            <a:ext uri="{909E8E84-426E-40DD-AFC4-6F175D3DCCD1}">
              <a14:hiddenFill xmlns="" xmlns:a14="http://schemas.microsoft.com/office/drawing/2010/main">
                <a:noFill/>
              </a14:hiddenFill>
            </a:ext>
          </a:extLst>
        </p:spPr>
        <p:txBody>
          <a:bodyPr/>
          <a:lstStyle/>
          <a:p>
            <a:endParaRPr lang="en-IN"/>
          </a:p>
        </p:txBody>
      </p:sp>
      <p:sp>
        <p:nvSpPr>
          <p:cNvPr id="177163" name="Text Box 11"/>
          <p:cNvSpPr txBox="1">
            <a:spLocks noChangeArrowheads="1"/>
          </p:cNvSpPr>
          <p:nvPr/>
        </p:nvSpPr>
        <p:spPr bwMode="auto">
          <a:xfrm>
            <a:off x="5099050" y="1819275"/>
            <a:ext cx="3649663" cy="7112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ar-SA" sz="2000" b="1">
                <a:solidFill>
                  <a:srgbClr val="FF0000"/>
                </a:solidFill>
                <a:effectLst>
                  <a:outerShdw blurRad="38100" dist="38100" dir="2700000" algn="tl">
                    <a:srgbClr val="000000"/>
                  </a:outerShdw>
                </a:effectLst>
                <a:cs typeface="Arial" pitchFamily="34" charset="0"/>
              </a:rPr>
              <a:t>Malposition of the upper limb on the operation table</a:t>
            </a:r>
          </a:p>
        </p:txBody>
      </p:sp>
      <p:pic>
        <p:nvPicPr>
          <p:cNvPr id="177164" name="Picture 12" descr="Picture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4975" y="2349500"/>
            <a:ext cx="1905000" cy="140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7165" name="Picture 13" descr="Picture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87675" y="2276475"/>
            <a:ext cx="1800225" cy="172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7166" name="Picture 14" descr="Picture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95288" y="4133850"/>
            <a:ext cx="2381250" cy="2390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7167" name="Picture 15" descr="Picture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659563" y="2924175"/>
            <a:ext cx="2038350"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Date Placeholder 15"/>
          <p:cNvSpPr>
            <a:spLocks noGrp="1"/>
          </p:cNvSpPr>
          <p:nvPr>
            <p:ph type="dt" sz="half" idx="10"/>
          </p:nvPr>
        </p:nvSpPr>
        <p:spPr/>
        <p:txBody>
          <a:bodyPr/>
          <a:lstStyle/>
          <a:p>
            <a:pPr>
              <a:defRPr/>
            </a:pPr>
            <a:fld id="{A65F5D06-D882-4732-A1CC-4E0A4EA12410}" type="datetime1">
              <a:rPr lang="en-US" smtClean="0"/>
              <a:pPr>
                <a:defRPr/>
              </a:pPr>
              <a:t>12-Sep-18</a:t>
            </a:fld>
            <a:endParaRPr lang="en-US"/>
          </a:p>
        </p:txBody>
      </p:sp>
      <p:sp>
        <p:nvSpPr>
          <p:cNvPr id="17" name="Slide Number Placeholder 16"/>
          <p:cNvSpPr>
            <a:spLocks noGrp="1"/>
          </p:cNvSpPr>
          <p:nvPr>
            <p:ph type="sldNum" sz="quarter" idx="12"/>
          </p:nvPr>
        </p:nvSpPr>
        <p:spPr/>
        <p:txBody>
          <a:bodyPr/>
          <a:lstStyle/>
          <a:p>
            <a:pPr>
              <a:defRPr/>
            </a:pPr>
            <a:fld id="{A758B1DE-9FCC-4DC3-847D-46029CFD16E1}" type="slidenum">
              <a:rPr lang="en-US" smtClean="0"/>
              <a:pPr>
                <a:defRPr/>
              </a:pPr>
              <a:t>30</a:t>
            </a:fld>
            <a:endParaRPr lang="en-US"/>
          </a:p>
        </p:txBody>
      </p:sp>
      <p:sp>
        <p:nvSpPr>
          <p:cNvPr id="18" name="Footer Placeholder 17"/>
          <p:cNvSpPr>
            <a:spLocks noGrp="1"/>
          </p:cNvSpPr>
          <p:nvPr>
            <p:ph type="ftr" sz="quarter" idx="11"/>
          </p:nvPr>
        </p:nvSpPr>
        <p:spPr/>
        <p:txBody>
          <a:bodyPr/>
          <a:lstStyle/>
          <a:p>
            <a:pPr>
              <a:defRPr/>
            </a:pPr>
            <a:r>
              <a:rPr lang="en-US" smtClean="0"/>
              <a:t>Dr.Ravi</a:t>
            </a:r>
            <a:endParaRPr lang="en-US"/>
          </a:p>
        </p:txBody>
      </p:sp>
    </p:spTree>
    <p:extLst>
      <p:ext uri="{BB962C8B-B14F-4D97-AF65-F5344CB8AC3E}">
        <p14:creationId xmlns="" xmlns:p14="http://schemas.microsoft.com/office/powerpoint/2010/main" val="24073244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77159"/>
                                        </p:tgtEl>
                                        <p:attrNameLst>
                                          <p:attrName>style.visibility</p:attrName>
                                        </p:attrNameLst>
                                      </p:cBhvr>
                                      <p:to>
                                        <p:strVal val="visible"/>
                                      </p:to>
                                    </p:set>
                                    <p:animEffect transition="in" filter="slide(fromLeft)">
                                      <p:cBhvr>
                                        <p:cTn id="7" dur="2000"/>
                                        <p:tgtEl>
                                          <p:spTgt spid="177159"/>
                                        </p:tgtEl>
                                      </p:cBhvr>
                                    </p:animEffect>
                                  </p:childTnLst>
                                </p:cTn>
                              </p:par>
                            </p:childTnLst>
                          </p:cTn>
                        </p:par>
                        <p:par>
                          <p:cTn id="8" fill="hold" nodeType="afterGroup">
                            <p:stCondLst>
                              <p:cond delay="2000"/>
                            </p:stCondLst>
                            <p:childTnLst>
                              <p:par>
                                <p:cTn id="9" presetID="12" presetClass="entr" presetSubtype="1" fill="hold" grpId="0" nodeType="afterEffect">
                                  <p:stCondLst>
                                    <p:cond delay="0"/>
                                  </p:stCondLst>
                                  <p:childTnLst>
                                    <p:set>
                                      <p:cBhvr>
                                        <p:cTn id="10" dur="1" fill="hold">
                                          <p:stCondLst>
                                            <p:cond delay="0"/>
                                          </p:stCondLst>
                                        </p:cTn>
                                        <p:tgtEl>
                                          <p:spTgt spid="177156">
                                            <p:bg/>
                                          </p:spTgt>
                                        </p:tgtEl>
                                        <p:attrNameLst>
                                          <p:attrName>style.visibility</p:attrName>
                                        </p:attrNameLst>
                                      </p:cBhvr>
                                      <p:to>
                                        <p:strVal val="visible"/>
                                      </p:to>
                                    </p:set>
                                    <p:animEffect transition="in" filter="slide(fromTop)">
                                      <p:cBhvr>
                                        <p:cTn id="11" dur="2000"/>
                                        <p:tgtEl>
                                          <p:spTgt spid="177156">
                                            <p:bg/>
                                          </p:spTgt>
                                        </p:tgtEl>
                                      </p:cBhvr>
                                    </p:animEffect>
                                  </p:childTnLst>
                                </p:cTn>
                              </p:par>
                              <p:par>
                                <p:cTn id="12" presetID="12" presetClass="entr" presetSubtype="1" fill="hold" grpId="0" nodeType="withEffect">
                                  <p:stCondLst>
                                    <p:cond delay="0"/>
                                  </p:stCondLst>
                                  <p:childTnLst>
                                    <p:set>
                                      <p:cBhvr>
                                        <p:cTn id="13" dur="1" fill="hold">
                                          <p:stCondLst>
                                            <p:cond delay="0"/>
                                          </p:stCondLst>
                                        </p:cTn>
                                        <p:tgtEl>
                                          <p:spTgt spid="177156">
                                            <p:txEl>
                                              <p:pRg st="0" end="0"/>
                                            </p:txEl>
                                          </p:spTgt>
                                        </p:tgtEl>
                                        <p:attrNameLst>
                                          <p:attrName>style.visibility</p:attrName>
                                        </p:attrNameLst>
                                      </p:cBhvr>
                                      <p:to>
                                        <p:strVal val="visible"/>
                                      </p:to>
                                    </p:set>
                                    <p:animEffect transition="in" filter="slide(fromTop)">
                                      <p:cBhvr>
                                        <p:cTn id="14" dur="2000"/>
                                        <p:tgtEl>
                                          <p:spTgt spid="17715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77157"/>
                                        </p:tgtEl>
                                        <p:attrNameLst>
                                          <p:attrName>style.visibility</p:attrName>
                                        </p:attrNameLst>
                                      </p:cBhvr>
                                      <p:to>
                                        <p:strVal val="visible"/>
                                      </p:to>
                                    </p:set>
                                    <p:animEffect transition="in" filter="dissolve">
                                      <p:cBhvr>
                                        <p:cTn id="19" dur="500"/>
                                        <p:tgtEl>
                                          <p:spTgt spid="177157"/>
                                        </p:tgtEl>
                                      </p:cBhvr>
                                    </p:animEffect>
                                  </p:childTnLst>
                                </p:cTn>
                              </p:par>
                            </p:childTnLst>
                          </p:cTn>
                        </p:par>
                        <p:par>
                          <p:cTn id="20" fill="hold" nodeType="afterGroup">
                            <p:stCondLst>
                              <p:cond delay="500"/>
                            </p:stCondLst>
                            <p:childTnLst>
                              <p:par>
                                <p:cTn id="21" presetID="3" presetClass="entr" presetSubtype="10" fill="hold" nodeType="afterEffect">
                                  <p:stCondLst>
                                    <p:cond delay="0"/>
                                  </p:stCondLst>
                                  <p:childTnLst>
                                    <p:set>
                                      <p:cBhvr>
                                        <p:cTn id="22" dur="1" fill="hold">
                                          <p:stCondLst>
                                            <p:cond delay="0"/>
                                          </p:stCondLst>
                                        </p:cTn>
                                        <p:tgtEl>
                                          <p:spTgt spid="177164"/>
                                        </p:tgtEl>
                                        <p:attrNameLst>
                                          <p:attrName>style.visibility</p:attrName>
                                        </p:attrNameLst>
                                      </p:cBhvr>
                                      <p:to>
                                        <p:strVal val="visible"/>
                                      </p:to>
                                    </p:set>
                                    <p:animEffect transition="in" filter="blinds(horizontal)">
                                      <p:cBhvr>
                                        <p:cTn id="23" dur="500"/>
                                        <p:tgtEl>
                                          <p:spTgt spid="177164"/>
                                        </p:tgtEl>
                                      </p:cBhvr>
                                    </p:animEffect>
                                  </p:childTnLst>
                                </p:cTn>
                              </p:par>
                            </p:childTnLst>
                          </p:cTn>
                        </p:par>
                        <p:par>
                          <p:cTn id="24" fill="hold" nodeType="afterGroup">
                            <p:stCondLst>
                              <p:cond delay="1000"/>
                            </p:stCondLst>
                            <p:childTnLst>
                              <p:par>
                                <p:cTn id="25" presetID="3" presetClass="entr" presetSubtype="10" fill="hold" nodeType="afterEffect">
                                  <p:stCondLst>
                                    <p:cond delay="0"/>
                                  </p:stCondLst>
                                  <p:childTnLst>
                                    <p:set>
                                      <p:cBhvr>
                                        <p:cTn id="26" dur="1" fill="hold">
                                          <p:stCondLst>
                                            <p:cond delay="0"/>
                                          </p:stCondLst>
                                        </p:cTn>
                                        <p:tgtEl>
                                          <p:spTgt spid="177166"/>
                                        </p:tgtEl>
                                        <p:attrNameLst>
                                          <p:attrName>style.visibility</p:attrName>
                                        </p:attrNameLst>
                                      </p:cBhvr>
                                      <p:to>
                                        <p:strVal val="visible"/>
                                      </p:to>
                                    </p:set>
                                    <p:animEffect transition="in" filter="blinds(horizontal)">
                                      <p:cBhvr>
                                        <p:cTn id="27" dur="500"/>
                                        <p:tgtEl>
                                          <p:spTgt spid="17716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77158"/>
                                        </p:tgtEl>
                                        <p:attrNameLst>
                                          <p:attrName>style.visibility</p:attrName>
                                        </p:attrNameLst>
                                      </p:cBhvr>
                                      <p:to>
                                        <p:strVal val="visible"/>
                                      </p:to>
                                    </p:set>
                                    <p:animEffect transition="in" filter="dissolve">
                                      <p:cBhvr>
                                        <p:cTn id="32" dur="500"/>
                                        <p:tgtEl>
                                          <p:spTgt spid="177158"/>
                                        </p:tgtEl>
                                      </p:cBhvr>
                                    </p:animEffect>
                                  </p:childTnLst>
                                </p:cTn>
                              </p:par>
                            </p:childTnLst>
                          </p:cTn>
                        </p:par>
                        <p:par>
                          <p:cTn id="33" fill="hold" nodeType="afterGroup">
                            <p:stCondLst>
                              <p:cond delay="500"/>
                            </p:stCondLst>
                            <p:childTnLst>
                              <p:par>
                                <p:cTn id="34" presetID="3" presetClass="entr" presetSubtype="10" fill="hold" nodeType="afterEffect">
                                  <p:stCondLst>
                                    <p:cond delay="0"/>
                                  </p:stCondLst>
                                  <p:childTnLst>
                                    <p:set>
                                      <p:cBhvr>
                                        <p:cTn id="35" dur="1" fill="hold">
                                          <p:stCondLst>
                                            <p:cond delay="0"/>
                                          </p:stCondLst>
                                        </p:cTn>
                                        <p:tgtEl>
                                          <p:spTgt spid="177165"/>
                                        </p:tgtEl>
                                        <p:attrNameLst>
                                          <p:attrName>style.visibility</p:attrName>
                                        </p:attrNameLst>
                                      </p:cBhvr>
                                      <p:to>
                                        <p:strVal val="visible"/>
                                      </p:to>
                                    </p:set>
                                    <p:animEffect transition="in" filter="blinds(horizontal)">
                                      <p:cBhvr>
                                        <p:cTn id="36" dur="500"/>
                                        <p:tgtEl>
                                          <p:spTgt spid="17716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177154"/>
                                        </p:tgtEl>
                                        <p:attrNameLst>
                                          <p:attrName>style.visibility</p:attrName>
                                        </p:attrNameLst>
                                      </p:cBhvr>
                                      <p:to>
                                        <p:strVal val="visible"/>
                                      </p:to>
                                    </p:set>
                                    <p:animEffect transition="in" filter="blinds(horizontal)">
                                      <p:cBhvr>
                                        <p:cTn id="41" dur="500"/>
                                        <p:tgtEl>
                                          <p:spTgt spid="177154"/>
                                        </p:tgtEl>
                                      </p:cBhvr>
                                    </p:animEffect>
                                  </p:childTnLst>
                                </p:cTn>
                              </p:par>
                            </p:childTnLst>
                          </p:cTn>
                        </p:par>
                        <p:par>
                          <p:cTn id="42" fill="hold" nodeType="afterGroup">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77160"/>
                                        </p:tgtEl>
                                        <p:attrNameLst>
                                          <p:attrName>style.visibility</p:attrName>
                                        </p:attrNameLst>
                                      </p:cBhvr>
                                      <p:to>
                                        <p:strVal val="visible"/>
                                      </p:to>
                                    </p:set>
                                    <p:anim calcmode="lin" valueType="num">
                                      <p:cBhvr additive="base">
                                        <p:cTn id="45" dur="500" fill="hold"/>
                                        <p:tgtEl>
                                          <p:spTgt spid="177160"/>
                                        </p:tgtEl>
                                        <p:attrNameLst>
                                          <p:attrName>ppt_x</p:attrName>
                                        </p:attrNameLst>
                                      </p:cBhvr>
                                      <p:tavLst>
                                        <p:tav tm="0">
                                          <p:val>
                                            <p:strVal val="#ppt_x"/>
                                          </p:val>
                                        </p:tav>
                                        <p:tav tm="100000">
                                          <p:val>
                                            <p:strVal val="#ppt_x"/>
                                          </p:val>
                                        </p:tav>
                                      </p:tavLst>
                                    </p:anim>
                                    <p:anim calcmode="lin" valueType="num">
                                      <p:cBhvr additive="base">
                                        <p:cTn id="46" dur="500" fill="hold"/>
                                        <p:tgtEl>
                                          <p:spTgt spid="177160"/>
                                        </p:tgtEl>
                                        <p:attrNameLst>
                                          <p:attrName>ppt_y</p:attrName>
                                        </p:attrNameLst>
                                      </p:cBhvr>
                                      <p:tavLst>
                                        <p:tav tm="0">
                                          <p:val>
                                            <p:strVal val="1+#ppt_h/2"/>
                                          </p:val>
                                        </p:tav>
                                        <p:tav tm="100000">
                                          <p:val>
                                            <p:strVal val="#ppt_y"/>
                                          </p:val>
                                        </p:tav>
                                      </p:tavLst>
                                    </p:anim>
                                  </p:childTnLst>
                                </p:cTn>
                              </p:par>
                            </p:childTnLst>
                          </p:cTn>
                        </p:par>
                        <p:par>
                          <p:cTn id="47" fill="hold" nodeType="afterGroup">
                            <p:stCondLst>
                              <p:cond delay="1000"/>
                            </p:stCondLst>
                            <p:childTnLst>
                              <p:par>
                                <p:cTn id="48" presetID="12" presetClass="entr" presetSubtype="2" fill="hold" grpId="0" nodeType="afterEffect">
                                  <p:stCondLst>
                                    <p:cond delay="0"/>
                                  </p:stCondLst>
                                  <p:childTnLst>
                                    <p:set>
                                      <p:cBhvr>
                                        <p:cTn id="49" dur="1" fill="hold">
                                          <p:stCondLst>
                                            <p:cond delay="0"/>
                                          </p:stCondLst>
                                        </p:cTn>
                                        <p:tgtEl>
                                          <p:spTgt spid="177161"/>
                                        </p:tgtEl>
                                        <p:attrNameLst>
                                          <p:attrName>style.visibility</p:attrName>
                                        </p:attrNameLst>
                                      </p:cBhvr>
                                      <p:to>
                                        <p:strVal val="visible"/>
                                      </p:to>
                                    </p:set>
                                    <p:animEffect transition="in" filter="slide(fromRight)">
                                      <p:cBhvr>
                                        <p:cTn id="50" dur="3000"/>
                                        <p:tgtEl>
                                          <p:spTgt spid="177161"/>
                                        </p:tgtEl>
                                      </p:cBhvr>
                                    </p:animEffect>
                                  </p:childTnLst>
                                </p:cTn>
                              </p:par>
                            </p:childTnLst>
                          </p:cTn>
                        </p:par>
                        <p:par>
                          <p:cTn id="51" fill="hold" nodeType="afterGroup">
                            <p:stCondLst>
                              <p:cond delay="4000"/>
                            </p:stCondLst>
                            <p:childTnLst>
                              <p:par>
                                <p:cTn id="52" presetID="12" presetClass="entr" presetSubtype="8" fill="hold" grpId="0" nodeType="afterEffect">
                                  <p:stCondLst>
                                    <p:cond delay="0"/>
                                  </p:stCondLst>
                                  <p:childTnLst>
                                    <p:set>
                                      <p:cBhvr>
                                        <p:cTn id="53" dur="1" fill="hold">
                                          <p:stCondLst>
                                            <p:cond delay="0"/>
                                          </p:stCondLst>
                                        </p:cTn>
                                        <p:tgtEl>
                                          <p:spTgt spid="177162"/>
                                        </p:tgtEl>
                                        <p:attrNameLst>
                                          <p:attrName>style.visibility</p:attrName>
                                        </p:attrNameLst>
                                      </p:cBhvr>
                                      <p:to>
                                        <p:strVal val="visible"/>
                                      </p:to>
                                    </p:set>
                                    <p:animEffect transition="in" filter="slide(fromLeft)">
                                      <p:cBhvr>
                                        <p:cTn id="54" dur="3000"/>
                                        <p:tgtEl>
                                          <p:spTgt spid="17716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77163"/>
                                        </p:tgtEl>
                                        <p:attrNameLst>
                                          <p:attrName>style.visibility</p:attrName>
                                        </p:attrNameLst>
                                      </p:cBhvr>
                                      <p:to>
                                        <p:strVal val="visible"/>
                                      </p:to>
                                    </p:set>
                                    <p:animEffect transition="in" filter="dissolve">
                                      <p:cBhvr>
                                        <p:cTn id="59" dur="500"/>
                                        <p:tgtEl>
                                          <p:spTgt spid="177163"/>
                                        </p:tgtEl>
                                      </p:cBhvr>
                                    </p:animEffect>
                                  </p:childTnLst>
                                </p:cTn>
                              </p:par>
                            </p:childTnLst>
                          </p:cTn>
                        </p:par>
                        <p:par>
                          <p:cTn id="60" fill="hold" nodeType="afterGroup">
                            <p:stCondLst>
                              <p:cond delay="500"/>
                            </p:stCondLst>
                            <p:childTnLst>
                              <p:par>
                                <p:cTn id="61" presetID="3" presetClass="entr" presetSubtype="10" fill="hold" nodeType="afterEffect">
                                  <p:stCondLst>
                                    <p:cond delay="0"/>
                                  </p:stCondLst>
                                  <p:childTnLst>
                                    <p:set>
                                      <p:cBhvr>
                                        <p:cTn id="62" dur="1" fill="hold">
                                          <p:stCondLst>
                                            <p:cond delay="0"/>
                                          </p:stCondLst>
                                        </p:cTn>
                                        <p:tgtEl>
                                          <p:spTgt spid="177167"/>
                                        </p:tgtEl>
                                        <p:attrNameLst>
                                          <p:attrName>style.visibility</p:attrName>
                                        </p:attrNameLst>
                                      </p:cBhvr>
                                      <p:to>
                                        <p:strVal val="visible"/>
                                      </p:to>
                                    </p:set>
                                    <p:animEffect transition="in" filter="blinds(horizontal)">
                                      <p:cBhvr>
                                        <p:cTn id="63" dur="500"/>
                                        <p:tgtEl>
                                          <p:spTgt spid="177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0" build="p" animBg="1" autoUpdateAnimBg="0"/>
      <p:bldP spid="177157" grpId="0" animBg="1"/>
      <p:bldP spid="177158" grpId="0" animBg="1"/>
      <p:bldP spid="177159" grpId="0" animBg="1"/>
      <p:bldP spid="177160" grpId="0" animBg="1"/>
      <p:bldP spid="177161" grpId="0" animBg="1"/>
      <p:bldP spid="177162" grpId="0" animBg="1"/>
      <p:bldP spid="177163"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9202" name="Picture 2" descr="Pictu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8313" y="1773238"/>
            <a:ext cx="2243137" cy="2735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9205" name="Rectangle 5"/>
          <p:cNvSpPr>
            <a:spLocks noGrp="1" noChangeArrowheads="1"/>
          </p:cNvSpPr>
          <p:nvPr>
            <p:ph type="title"/>
          </p:nvPr>
        </p:nvSpPr>
        <p:spPr>
          <a:xfrm>
            <a:off x="0" y="76200"/>
            <a:ext cx="5943600" cy="707886"/>
          </a:xfrm>
          <a:solidFill>
            <a:schemeClr val="bg1"/>
          </a:solidFill>
          <a:ln>
            <a:solidFill>
              <a:srgbClr val="FFFF00"/>
            </a:solidFill>
            <a:miter lim="800000"/>
            <a:headEnd/>
            <a:tailEnd/>
          </a:ln>
          <a:effectLst>
            <a:prstShdw prst="shdw17" dist="17961" dir="2700000">
              <a:srgbClr val="FFFF00">
                <a:gamma/>
                <a:shade val="60000"/>
                <a:invGamma/>
              </a:srgbClr>
            </a:prstShdw>
          </a:effectLst>
        </p:spPr>
        <p:txBody>
          <a:bodyPr wrap="square" anchor="t" anchorCtr="0">
            <a:spAutoFit/>
          </a:bodyPr>
          <a:lstStyle/>
          <a:p>
            <a:pPr>
              <a:defRPr/>
            </a:pPr>
            <a:r>
              <a:rPr lang="en-US" altLang="ar-SA">
                <a:solidFill>
                  <a:schemeClr val="tx1"/>
                </a:solidFill>
              </a:rPr>
              <a:t>Upper brachial plexus</a:t>
            </a:r>
            <a:endParaRPr lang="en-US" altLang="en-US">
              <a:solidFill>
                <a:schemeClr val="tx1"/>
              </a:solidFill>
            </a:endParaRPr>
          </a:p>
        </p:txBody>
      </p:sp>
      <p:sp>
        <p:nvSpPr>
          <p:cNvPr id="179206" name="Text Box 6"/>
          <p:cNvSpPr txBox="1">
            <a:spLocks noGrp="1" noChangeArrowheads="1"/>
          </p:cNvSpPr>
          <p:nvPr>
            <p:ph type="body" sz="half" idx="1"/>
          </p:nvPr>
        </p:nvSpPr>
        <p:spPr>
          <a:xfrm>
            <a:off x="412750" y="1052513"/>
            <a:ext cx="8305800" cy="650875"/>
          </a:xfrm>
          <a:ln>
            <a:solidFill>
              <a:srgbClr val="FFFF00"/>
            </a:solidFill>
            <a:miter lim="800000"/>
            <a:headEnd/>
            <a:tailEnd/>
          </a:ln>
        </p:spPr>
        <p:txBody>
          <a:bodyPr>
            <a:spAutoFit/>
          </a:bodyPr>
          <a:lstStyle/>
          <a:p>
            <a:pPr>
              <a:defRPr/>
            </a:pPr>
            <a:r>
              <a:rPr lang="en-US" altLang="ar-SA" sz="1800">
                <a:cs typeface="Courier New" pitchFamily="49" charset="0"/>
              </a:rPr>
              <a:t>The lesion produced is similar to that produced by a stab or bullet wound in the neck affecting the superior trunk of the brachial plexus</a:t>
            </a:r>
          </a:p>
        </p:txBody>
      </p:sp>
      <p:pic>
        <p:nvPicPr>
          <p:cNvPr id="179203" name="Picture 3" descr="Picture9"/>
          <p:cNvPicPr>
            <a:picLocks noGrp="1" noChangeAspect="1" noChangeArrowheads="1"/>
          </p:cNvPicPr>
          <p:nvPr>
            <p:ph sz="half" idx="2"/>
          </p:nvPr>
        </p:nvPicPr>
        <p:blipFill>
          <a:blip r:embed="rId5" cstate="print">
            <a:extLst>
              <a:ext uri="{28A0092B-C50C-407E-A947-70E740481C1C}">
                <a14:useLocalDpi xmlns="" xmlns:a14="http://schemas.microsoft.com/office/drawing/2010/main" val="0"/>
              </a:ext>
            </a:extLst>
          </a:blip>
          <a:stretch>
            <a:fillRect/>
          </a:stretch>
        </p:blipFill>
        <p:spPr>
          <a:xfrm>
            <a:off x="5486400" y="2438400"/>
            <a:ext cx="2857500" cy="24574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9204" name="Picture 4" descr="Picture7"/>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843213" y="1773238"/>
            <a:ext cx="2736850" cy="2741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9207" name="Text Box 7"/>
          <p:cNvSpPr txBox="1">
            <a:spLocks noChangeArrowheads="1"/>
          </p:cNvSpPr>
          <p:nvPr/>
        </p:nvSpPr>
        <p:spPr bwMode="auto">
          <a:xfrm>
            <a:off x="6096000" y="533400"/>
            <a:ext cx="2651125" cy="406400"/>
          </a:xfrm>
          <a:prstGeom prst="rect">
            <a:avLst/>
          </a:prstGeom>
          <a:noFill/>
          <a:ln w="9525">
            <a:solidFill>
              <a:srgbClr val="FFFF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ar-SA" sz="2000" b="1">
                <a:effectLst>
                  <a:outerShdw blurRad="38100" dist="38100" dir="2700000" algn="tl">
                    <a:srgbClr val="000000"/>
                  </a:outerShdw>
                </a:effectLst>
                <a:cs typeface="Arial" pitchFamily="34" charset="0"/>
              </a:rPr>
              <a:t>Erb-Duchenne palsy</a:t>
            </a:r>
          </a:p>
        </p:txBody>
      </p:sp>
      <p:sp>
        <p:nvSpPr>
          <p:cNvPr id="179208" name="Text Box 8"/>
          <p:cNvSpPr txBox="1">
            <a:spLocks noChangeArrowheads="1"/>
          </p:cNvSpPr>
          <p:nvPr/>
        </p:nvSpPr>
        <p:spPr bwMode="auto">
          <a:xfrm>
            <a:off x="539750" y="4005263"/>
            <a:ext cx="1539875" cy="376237"/>
          </a:xfrm>
          <a:prstGeom prst="rect">
            <a:avLst/>
          </a:prstGeom>
          <a:noFill/>
          <a:ln w="9525">
            <a:solidFill>
              <a:schemeClr val="bg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ar-SA" sz="1800" b="1">
                <a:solidFill>
                  <a:srgbClr val="FF3300"/>
                </a:solidFill>
                <a:effectLst>
                  <a:outerShdw blurRad="38100" dist="38100" dir="2700000" algn="tl">
                    <a:srgbClr val="000000"/>
                  </a:outerShdw>
                </a:effectLst>
              </a:rPr>
              <a:t>Neck wound</a:t>
            </a:r>
          </a:p>
        </p:txBody>
      </p:sp>
      <p:graphicFrame>
        <p:nvGraphicFramePr>
          <p:cNvPr id="179209" name="Object 9"/>
          <p:cNvGraphicFramePr>
            <a:graphicFrameLocks noChangeAspect="1"/>
          </p:cNvGraphicFramePr>
          <p:nvPr/>
        </p:nvGraphicFramePr>
        <p:xfrm>
          <a:off x="1835150" y="2735263"/>
          <a:ext cx="174625" cy="838200"/>
        </p:xfrm>
        <a:graphic>
          <a:graphicData uri="http://schemas.openxmlformats.org/presentationml/2006/ole">
            <p:oleObj spid="_x0000_s2054" name="ClipArt" r:id="rId7" imgW="244145" imgH="1171346" progId="">
              <p:embed/>
            </p:oleObj>
          </a:graphicData>
        </a:graphic>
      </p:graphicFrame>
      <p:sp>
        <p:nvSpPr>
          <p:cNvPr id="179210" name="Text Box 10"/>
          <p:cNvSpPr txBox="1">
            <a:spLocks noChangeArrowheads="1"/>
          </p:cNvSpPr>
          <p:nvPr/>
        </p:nvSpPr>
        <p:spPr bwMode="auto">
          <a:xfrm>
            <a:off x="3851275" y="1793875"/>
            <a:ext cx="1768475" cy="376238"/>
          </a:xfrm>
          <a:prstGeom prst="rect">
            <a:avLst/>
          </a:prstGeom>
          <a:noFill/>
          <a:ln w="9525">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ar-SA" sz="1800" b="1">
                <a:solidFill>
                  <a:srgbClr val="FF3300"/>
                </a:solidFill>
                <a:effectLst>
                  <a:outerShdw blurRad="38100" dist="38100" dir="2700000" algn="tl">
                    <a:srgbClr val="000000"/>
                  </a:outerShdw>
                </a:effectLst>
              </a:rPr>
              <a:t>Superior trunk</a:t>
            </a:r>
          </a:p>
        </p:txBody>
      </p:sp>
      <p:sp>
        <p:nvSpPr>
          <p:cNvPr id="179211" name="Line 11"/>
          <p:cNvSpPr>
            <a:spLocks noChangeShapeType="1"/>
          </p:cNvSpPr>
          <p:nvPr/>
        </p:nvSpPr>
        <p:spPr bwMode="auto">
          <a:xfrm flipH="1">
            <a:off x="3708400" y="2276475"/>
            <a:ext cx="287338" cy="317500"/>
          </a:xfrm>
          <a:prstGeom prst="line">
            <a:avLst/>
          </a:prstGeom>
          <a:noFill/>
          <a:ln w="28575">
            <a:solidFill>
              <a:schemeClr val="tx1"/>
            </a:solidFill>
            <a:round/>
            <a:headEnd/>
            <a:tailEnd type="triangle" w="med" len="med"/>
          </a:ln>
          <a:effectLst>
            <a:prstShdw prst="shdw17" dist="17961" dir="2700000">
              <a:schemeClr val="tx1">
                <a:gamma/>
                <a:shade val="60000"/>
                <a:invGamma/>
              </a:schemeClr>
            </a:prstShdw>
          </a:effectLst>
          <a:extLst>
            <a:ext uri="{909E8E84-426E-40DD-AFC4-6F175D3DCCD1}">
              <a14:hiddenFill xmlns="" xmlns:a14="http://schemas.microsoft.com/office/drawing/2010/main">
                <a:noFill/>
              </a14:hiddenFill>
            </a:ext>
          </a:extLst>
        </p:spPr>
        <p:txBody>
          <a:bodyPr wrap="none" anchor="ctr"/>
          <a:lstStyle/>
          <a:p>
            <a:pPr>
              <a:defRPr/>
            </a:pPr>
            <a:endParaRPr lang="en-US"/>
          </a:p>
        </p:txBody>
      </p:sp>
      <p:sp>
        <p:nvSpPr>
          <p:cNvPr id="179212" name="Text Box 12"/>
          <p:cNvSpPr txBox="1">
            <a:spLocks noChangeArrowheads="1"/>
          </p:cNvSpPr>
          <p:nvPr/>
        </p:nvSpPr>
        <p:spPr bwMode="auto">
          <a:xfrm>
            <a:off x="422275" y="4970463"/>
            <a:ext cx="4149725" cy="650875"/>
          </a:xfrm>
          <a:prstGeom prst="rect">
            <a:avLst/>
          </a:prstGeom>
          <a:noFill/>
          <a:ln w="9525">
            <a:solidFill>
              <a:srgbClr val="FFFF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spcBef>
                <a:spcPct val="20000"/>
              </a:spcBef>
              <a:buClr>
                <a:schemeClr val="hlink"/>
              </a:buClr>
              <a:buFontTx/>
              <a:buChar char="•"/>
              <a:defRPr/>
            </a:pPr>
            <a:r>
              <a:rPr lang="en-US" altLang="ar-SA" sz="1800">
                <a:effectLst>
                  <a:outerShdw blurRad="38100" dist="38100" dir="2700000" algn="tl">
                    <a:srgbClr val="000000"/>
                  </a:outerShdw>
                </a:effectLst>
                <a:latin typeface="Garamond" pitchFamily="18" charset="0"/>
                <a:cs typeface="Courier New" pitchFamily="49" charset="0"/>
              </a:rPr>
              <a:t>Affects C5 &amp; C6 roots or the </a:t>
            </a:r>
            <a:r>
              <a:rPr lang="en-US" altLang="ar-SA" sz="1800" b="1">
                <a:effectLst>
                  <a:outerShdw blurRad="38100" dist="38100" dir="2700000" algn="tl">
                    <a:srgbClr val="000000"/>
                  </a:outerShdw>
                </a:effectLst>
                <a:latin typeface="Garamond" pitchFamily="18" charset="0"/>
                <a:cs typeface="Courier New" pitchFamily="49" charset="0"/>
              </a:rPr>
              <a:t>superior trunk</a:t>
            </a:r>
          </a:p>
        </p:txBody>
      </p:sp>
      <p:sp>
        <p:nvSpPr>
          <p:cNvPr id="179213" name="Text Box 13"/>
          <p:cNvSpPr txBox="1">
            <a:spLocks noChangeArrowheads="1"/>
          </p:cNvSpPr>
          <p:nvPr/>
        </p:nvSpPr>
        <p:spPr bwMode="auto">
          <a:xfrm>
            <a:off x="415925" y="5672138"/>
            <a:ext cx="4156075" cy="925512"/>
          </a:xfrm>
          <a:prstGeom prst="rect">
            <a:avLst/>
          </a:prstGeom>
          <a:noFill/>
          <a:ln w="9525">
            <a:solidFill>
              <a:srgbClr val="FFFF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spcBef>
                <a:spcPct val="20000"/>
              </a:spcBef>
              <a:buClr>
                <a:schemeClr val="hlink"/>
              </a:buClr>
              <a:buFontTx/>
              <a:buChar char="•"/>
              <a:defRPr/>
            </a:pPr>
            <a:r>
              <a:rPr lang="en-US" altLang="ar-SA" sz="1800">
                <a:effectLst>
                  <a:outerShdw blurRad="38100" dist="38100" dir="2700000" algn="tl">
                    <a:srgbClr val="000000"/>
                  </a:outerShdw>
                </a:effectLst>
                <a:latin typeface="Garamond" pitchFamily="18" charset="0"/>
                <a:cs typeface="Courier New" pitchFamily="49" charset="0"/>
              </a:rPr>
              <a:t>suprascapular nerve, nerve to subclavius, musculocutaneous, and axillary nerves are affected</a:t>
            </a:r>
          </a:p>
        </p:txBody>
      </p:sp>
      <p:sp>
        <p:nvSpPr>
          <p:cNvPr id="179214" name="Oval 14"/>
          <p:cNvSpPr>
            <a:spLocks noChangeArrowheads="1"/>
          </p:cNvSpPr>
          <p:nvPr/>
        </p:nvSpPr>
        <p:spPr bwMode="auto">
          <a:xfrm>
            <a:off x="7924800" y="2362200"/>
            <a:ext cx="511175" cy="533400"/>
          </a:xfrm>
          <a:prstGeom prst="ellipse">
            <a:avLst/>
          </a:prstGeom>
          <a:noFill/>
          <a:ln w="19050">
            <a:solidFill>
              <a:srgbClr val="FF0000"/>
            </a:solidFill>
            <a:round/>
            <a:headEnd/>
            <a:tailEnd/>
          </a:ln>
          <a:effectLst>
            <a:prstShdw prst="shdw17" dist="17961" dir="2700000">
              <a:srgbClr val="990000"/>
            </a:prst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a:p>
        </p:txBody>
      </p:sp>
      <p:sp>
        <p:nvSpPr>
          <p:cNvPr id="179215" name="Oval 15"/>
          <p:cNvSpPr>
            <a:spLocks noChangeArrowheads="1"/>
          </p:cNvSpPr>
          <p:nvPr/>
        </p:nvSpPr>
        <p:spPr bwMode="auto">
          <a:xfrm>
            <a:off x="7086600" y="2819400"/>
            <a:ext cx="762000" cy="762000"/>
          </a:xfrm>
          <a:prstGeom prst="ellipse">
            <a:avLst/>
          </a:prstGeom>
          <a:noFill/>
          <a:ln w="28575">
            <a:solidFill>
              <a:srgbClr val="FF0000"/>
            </a:solidFill>
            <a:round/>
            <a:headEnd/>
            <a:tailEnd/>
          </a:ln>
          <a:effectLst>
            <a:prstShdw prst="shdw17" dist="17961" dir="2700000">
              <a:srgbClr val="990000"/>
            </a:prst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a:p>
        </p:txBody>
      </p:sp>
      <p:sp>
        <p:nvSpPr>
          <p:cNvPr id="179216" name="Line 16"/>
          <p:cNvSpPr>
            <a:spLocks noChangeShapeType="1"/>
          </p:cNvSpPr>
          <p:nvPr/>
        </p:nvSpPr>
        <p:spPr bwMode="auto">
          <a:xfrm>
            <a:off x="6477000" y="3048000"/>
            <a:ext cx="457200" cy="0"/>
          </a:xfrm>
          <a:prstGeom prst="line">
            <a:avLst/>
          </a:prstGeom>
          <a:noFill/>
          <a:ln w="38100">
            <a:solidFill>
              <a:srgbClr val="33CC33"/>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79217" name="Line 17"/>
          <p:cNvSpPr>
            <a:spLocks noChangeShapeType="1"/>
          </p:cNvSpPr>
          <p:nvPr/>
        </p:nvSpPr>
        <p:spPr bwMode="auto">
          <a:xfrm>
            <a:off x="7010400" y="3352800"/>
            <a:ext cx="457200" cy="0"/>
          </a:xfrm>
          <a:prstGeom prst="line">
            <a:avLst/>
          </a:prstGeom>
          <a:noFill/>
          <a:ln w="19050">
            <a:solidFill>
              <a:srgbClr val="33CC33"/>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79218" name="Line 18"/>
          <p:cNvSpPr>
            <a:spLocks noChangeShapeType="1"/>
          </p:cNvSpPr>
          <p:nvPr/>
        </p:nvSpPr>
        <p:spPr bwMode="auto">
          <a:xfrm>
            <a:off x="5257800" y="3429000"/>
            <a:ext cx="457200" cy="0"/>
          </a:xfrm>
          <a:prstGeom prst="line">
            <a:avLst/>
          </a:prstGeom>
          <a:noFill/>
          <a:ln w="38100">
            <a:solidFill>
              <a:srgbClr val="33CC33"/>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79219" name="Line 19"/>
          <p:cNvSpPr>
            <a:spLocks noChangeShapeType="1"/>
          </p:cNvSpPr>
          <p:nvPr/>
        </p:nvSpPr>
        <p:spPr bwMode="auto">
          <a:xfrm>
            <a:off x="5105400" y="3733800"/>
            <a:ext cx="457200" cy="0"/>
          </a:xfrm>
          <a:prstGeom prst="line">
            <a:avLst/>
          </a:prstGeom>
          <a:noFill/>
          <a:ln w="38100">
            <a:solidFill>
              <a:srgbClr val="33CC33"/>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79220" name="Oval 20"/>
          <p:cNvSpPr>
            <a:spLocks noChangeArrowheads="1"/>
          </p:cNvSpPr>
          <p:nvPr/>
        </p:nvSpPr>
        <p:spPr bwMode="auto">
          <a:xfrm>
            <a:off x="7924800" y="2667000"/>
            <a:ext cx="511175" cy="533400"/>
          </a:xfrm>
          <a:prstGeom prst="ellipse">
            <a:avLst/>
          </a:prstGeom>
          <a:noFill/>
          <a:ln w="19050">
            <a:solidFill>
              <a:srgbClr val="FF0000"/>
            </a:solidFill>
            <a:round/>
            <a:headEnd/>
            <a:tailEnd/>
          </a:ln>
          <a:effectLst>
            <a:prstShdw prst="shdw17" dist="17961" dir="2700000">
              <a:srgbClr val="990000"/>
            </a:prst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a:p>
        </p:txBody>
      </p:sp>
      <p:sp>
        <p:nvSpPr>
          <p:cNvPr id="34837" name="Text Box 21"/>
          <p:cNvSpPr txBox="1">
            <a:spLocks noChangeArrowheads="1"/>
          </p:cNvSpPr>
          <p:nvPr/>
        </p:nvSpPr>
        <p:spPr bwMode="auto">
          <a:xfrm>
            <a:off x="6659563" y="3573463"/>
            <a:ext cx="865187"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spcBef>
                <a:spcPct val="50000"/>
              </a:spcBef>
            </a:pPr>
            <a:endParaRPr lang="en-US" sz="1800">
              <a:latin typeface="Times New Roman" pitchFamily="18" charset="0"/>
              <a:cs typeface="Arial" charset="0"/>
            </a:endParaRPr>
          </a:p>
        </p:txBody>
      </p:sp>
      <p:sp>
        <p:nvSpPr>
          <p:cNvPr id="22" name="Date Placeholder 21"/>
          <p:cNvSpPr>
            <a:spLocks noGrp="1"/>
          </p:cNvSpPr>
          <p:nvPr>
            <p:ph type="dt" sz="half" idx="10"/>
          </p:nvPr>
        </p:nvSpPr>
        <p:spPr/>
        <p:txBody>
          <a:bodyPr/>
          <a:lstStyle/>
          <a:p>
            <a:pPr>
              <a:defRPr/>
            </a:pPr>
            <a:fld id="{994EB2DA-7818-4FA4-BD46-2FA23E4AC3CF}" type="datetime1">
              <a:rPr lang="en-US" smtClean="0"/>
              <a:pPr>
                <a:defRPr/>
              </a:pPr>
              <a:t>12-Sep-18</a:t>
            </a:fld>
            <a:endParaRPr lang="en-US"/>
          </a:p>
        </p:txBody>
      </p:sp>
      <p:sp>
        <p:nvSpPr>
          <p:cNvPr id="23" name="Slide Number Placeholder 22"/>
          <p:cNvSpPr>
            <a:spLocks noGrp="1"/>
          </p:cNvSpPr>
          <p:nvPr>
            <p:ph type="sldNum" sz="quarter" idx="12"/>
          </p:nvPr>
        </p:nvSpPr>
        <p:spPr/>
        <p:txBody>
          <a:bodyPr/>
          <a:lstStyle/>
          <a:p>
            <a:pPr>
              <a:defRPr/>
            </a:pPr>
            <a:fld id="{A758B1DE-9FCC-4DC3-847D-46029CFD16E1}" type="slidenum">
              <a:rPr lang="en-US" smtClean="0"/>
              <a:pPr>
                <a:defRPr/>
              </a:pPr>
              <a:t>31</a:t>
            </a:fld>
            <a:endParaRPr lang="en-US"/>
          </a:p>
        </p:txBody>
      </p:sp>
      <p:sp>
        <p:nvSpPr>
          <p:cNvPr id="24" name="Footer Placeholder 23"/>
          <p:cNvSpPr>
            <a:spLocks noGrp="1"/>
          </p:cNvSpPr>
          <p:nvPr>
            <p:ph type="ftr" sz="quarter" idx="11"/>
          </p:nvPr>
        </p:nvSpPr>
        <p:spPr/>
        <p:txBody>
          <a:bodyPr/>
          <a:lstStyle/>
          <a:p>
            <a:pPr>
              <a:defRPr/>
            </a:pPr>
            <a:r>
              <a:rPr lang="en-US" smtClean="0"/>
              <a:t>Dr.Ravi</a:t>
            </a:r>
            <a:endParaRPr lang="en-US"/>
          </a:p>
        </p:txBody>
      </p:sp>
    </p:spTree>
    <p:extLst>
      <p:ext uri="{BB962C8B-B14F-4D97-AF65-F5344CB8AC3E}">
        <p14:creationId xmlns="" xmlns:p14="http://schemas.microsoft.com/office/powerpoint/2010/main" val="6101844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79206">
                                            <p:bg/>
                                          </p:spTgt>
                                        </p:tgtEl>
                                        <p:attrNameLst>
                                          <p:attrName>style.visibility</p:attrName>
                                        </p:attrNameLst>
                                      </p:cBhvr>
                                      <p:to>
                                        <p:strVal val="visible"/>
                                      </p:to>
                                    </p:set>
                                    <p:animEffect transition="in" filter="slide(fromTop)">
                                      <p:cBhvr>
                                        <p:cTn id="7" dur="500"/>
                                        <p:tgtEl>
                                          <p:spTgt spid="179206">
                                            <p:bg/>
                                          </p:spTgt>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79206">
                                            <p:txEl>
                                              <p:pRg st="0" end="0"/>
                                            </p:txEl>
                                          </p:spTgt>
                                        </p:tgtEl>
                                        <p:attrNameLst>
                                          <p:attrName>style.visibility</p:attrName>
                                        </p:attrNameLst>
                                      </p:cBhvr>
                                      <p:to>
                                        <p:strVal val="visible"/>
                                      </p:to>
                                    </p:set>
                                    <p:animEffect transition="in" filter="slide(fromTop)">
                                      <p:cBhvr>
                                        <p:cTn id="10" dur="500"/>
                                        <p:tgtEl>
                                          <p:spTgt spid="179206">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79202"/>
                                        </p:tgtEl>
                                        <p:attrNameLst>
                                          <p:attrName>style.visibility</p:attrName>
                                        </p:attrNameLst>
                                      </p:cBhvr>
                                      <p:to>
                                        <p:strVal val="visible"/>
                                      </p:to>
                                    </p:set>
                                    <p:animEffect transition="in" filter="blinds(horizontal)">
                                      <p:cBhvr>
                                        <p:cTn id="15" dur="500"/>
                                        <p:tgtEl>
                                          <p:spTgt spid="179202"/>
                                        </p:tgtEl>
                                      </p:cBhvr>
                                    </p:animEffect>
                                  </p:childTnLst>
                                </p:cTn>
                              </p:par>
                            </p:childTnLst>
                          </p:cTn>
                        </p:par>
                        <p:par>
                          <p:cTn id="16" fill="hold" nodeType="afterGroup">
                            <p:stCondLst>
                              <p:cond delay="500"/>
                            </p:stCondLst>
                            <p:childTnLst>
                              <p:par>
                                <p:cTn id="17" presetID="2" presetClass="entr" presetSubtype="1" fill="hold" nodeType="afterEffect">
                                  <p:stCondLst>
                                    <p:cond delay="0"/>
                                  </p:stCondLst>
                                  <p:childTnLst>
                                    <p:set>
                                      <p:cBhvr>
                                        <p:cTn id="18" dur="1" fill="hold">
                                          <p:stCondLst>
                                            <p:cond delay="0"/>
                                          </p:stCondLst>
                                        </p:cTn>
                                        <p:tgtEl>
                                          <p:spTgt spid="179209"/>
                                        </p:tgtEl>
                                        <p:attrNameLst>
                                          <p:attrName>style.visibility</p:attrName>
                                        </p:attrNameLst>
                                      </p:cBhvr>
                                      <p:to>
                                        <p:strVal val="visible"/>
                                      </p:to>
                                    </p:set>
                                    <p:anim calcmode="lin" valueType="num">
                                      <p:cBhvr additive="base">
                                        <p:cTn id="19" dur="1000" fill="hold"/>
                                        <p:tgtEl>
                                          <p:spTgt spid="179209"/>
                                        </p:tgtEl>
                                        <p:attrNameLst>
                                          <p:attrName>ppt_x</p:attrName>
                                        </p:attrNameLst>
                                      </p:cBhvr>
                                      <p:tavLst>
                                        <p:tav tm="0">
                                          <p:val>
                                            <p:strVal val="#ppt_x"/>
                                          </p:val>
                                        </p:tav>
                                        <p:tav tm="100000">
                                          <p:val>
                                            <p:strVal val="#ppt_x"/>
                                          </p:val>
                                        </p:tav>
                                      </p:tavLst>
                                    </p:anim>
                                    <p:anim calcmode="lin" valueType="num">
                                      <p:cBhvr additive="base">
                                        <p:cTn id="20" dur="1000" fill="hold"/>
                                        <p:tgtEl>
                                          <p:spTgt spid="179209"/>
                                        </p:tgtEl>
                                        <p:attrNameLst>
                                          <p:attrName>ppt_y</p:attrName>
                                        </p:attrNameLst>
                                      </p:cBhvr>
                                      <p:tavLst>
                                        <p:tav tm="0">
                                          <p:val>
                                            <p:strVal val="0-#ppt_h/2"/>
                                          </p:val>
                                        </p:tav>
                                        <p:tav tm="100000">
                                          <p:val>
                                            <p:strVal val="#ppt_y"/>
                                          </p:val>
                                        </p:tav>
                                      </p:tavLst>
                                    </p:anim>
                                  </p:childTnLst>
                                </p:cTn>
                              </p:par>
                            </p:childTnLst>
                          </p:cTn>
                        </p:par>
                        <p:par>
                          <p:cTn id="21" fill="hold" nodeType="afterGroup">
                            <p:stCondLst>
                              <p:cond delay="1500"/>
                            </p:stCondLst>
                            <p:childTnLst>
                              <p:par>
                                <p:cTn id="22" presetID="26" presetClass="entr" presetSubtype="0" fill="hold" grpId="0" nodeType="afterEffect">
                                  <p:stCondLst>
                                    <p:cond delay="0"/>
                                  </p:stCondLst>
                                  <p:childTnLst>
                                    <p:set>
                                      <p:cBhvr>
                                        <p:cTn id="23" dur="1" fill="hold">
                                          <p:stCondLst>
                                            <p:cond delay="0"/>
                                          </p:stCondLst>
                                        </p:cTn>
                                        <p:tgtEl>
                                          <p:spTgt spid="179208"/>
                                        </p:tgtEl>
                                        <p:attrNameLst>
                                          <p:attrName>style.visibility</p:attrName>
                                        </p:attrNameLst>
                                      </p:cBhvr>
                                      <p:to>
                                        <p:strVal val="visible"/>
                                      </p:to>
                                    </p:set>
                                    <p:animEffect transition="in" filter="wipe(down)">
                                      <p:cBhvr>
                                        <p:cTn id="24" dur="580">
                                          <p:stCondLst>
                                            <p:cond delay="0"/>
                                          </p:stCondLst>
                                        </p:cTn>
                                        <p:tgtEl>
                                          <p:spTgt spid="179208"/>
                                        </p:tgtEl>
                                      </p:cBhvr>
                                    </p:animEffect>
                                    <p:anim calcmode="lin" valueType="num">
                                      <p:cBhvr>
                                        <p:cTn id="25" dur="1822" tmFilter="0,0; 0.14,0.36; 0.43,0.73; 0.71,0.91; 1.0,1.0">
                                          <p:stCondLst>
                                            <p:cond delay="0"/>
                                          </p:stCondLst>
                                        </p:cTn>
                                        <p:tgtEl>
                                          <p:spTgt spid="17920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7920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7920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7920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79208"/>
                                        </p:tgtEl>
                                        <p:attrNameLst>
                                          <p:attrName>ppt_y</p:attrName>
                                        </p:attrNameLst>
                                      </p:cBhvr>
                                      <p:tavLst>
                                        <p:tav tm="0" fmla="#ppt_y-sin(pi*$)/81">
                                          <p:val>
                                            <p:fltVal val="0"/>
                                          </p:val>
                                        </p:tav>
                                        <p:tav tm="100000">
                                          <p:val>
                                            <p:fltVal val="1"/>
                                          </p:val>
                                        </p:tav>
                                      </p:tavLst>
                                    </p:anim>
                                    <p:animScale>
                                      <p:cBhvr>
                                        <p:cTn id="30" dur="26">
                                          <p:stCondLst>
                                            <p:cond delay="650"/>
                                          </p:stCondLst>
                                        </p:cTn>
                                        <p:tgtEl>
                                          <p:spTgt spid="179208"/>
                                        </p:tgtEl>
                                      </p:cBhvr>
                                      <p:to x="100000" y="60000"/>
                                    </p:animScale>
                                    <p:animScale>
                                      <p:cBhvr>
                                        <p:cTn id="31" dur="166" decel="50000">
                                          <p:stCondLst>
                                            <p:cond delay="676"/>
                                          </p:stCondLst>
                                        </p:cTn>
                                        <p:tgtEl>
                                          <p:spTgt spid="179208"/>
                                        </p:tgtEl>
                                      </p:cBhvr>
                                      <p:to x="100000" y="100000"/>
                                    </p:animScale>
                                    <p:animScale>
                                      <p:cBhvr>
                                        <p:cTn id="32" dur="26">
                                          <p:stCondLst>
                                            <p:cond delay="1312"/>
                                          </p:stCondLst>
                                        </p:cTn>
                                        <p:tgtEl>
                                          <p:spTgt spid="179208"/>
                                        </p:tgtEl>
                                      </p:cBhvr>
                                      <p:to x="100000" y="80000"/>
                                    </p:animScale>
                                    <p:animScale>
                                      <p:cBhvr>
                                        <p:cTn id="33" dur="166" decel="50000">
                                          <p:stCondLst>
                                            <p:cond delay="1338"/>
                                          </p:stCondLst>
                                        </p:cTn>
                                        <p:tgtEl>
                                          <p:spTgt spid="179208"/>
                                        </p:tgtEl>
                                      </p:cBhvr>
                                      <p:to x="100000" y="100000"/>
                                    </p:animScale>
                                    <p:animScale>
                                      <p:cBhvr>
                                        <p:cTn id="34" dur="26">
                                          <p:stCondLst>
                                            <p:cond delay="1642"/>
                                          </p:stCondLst>
                                        </p:cTn>
                                        <p:tgtEl>
                                          <p:spTgt spid="179208"/>
                                        </p:tgtEl>
                                      </p:cBhvr>
                                      <p:to x="100000" y="90000"/>
                                    </p:animScale>
                                    <p:animScale>
                                      <p:cBhvr>
                                        <p:cTn id="35" dur="166" decel="50000">
                                          <p:stCondLst>
                                            <p:cond delay="1668"/>
                                          </p:stCondLst>
                                        </p:cTn>
                                        <p:tgtEl>
                                          <p:spTgt spid="179208"/>
                                        </p:tgtEl>
                                      </p:cBhvr>
                                      <p:to x="100000" y="100000"/>
                                    </p:animScale>
                                    <p:animScale>
                                      <p:cBhvr>
                                        <p:cTn id="36" dur="26">
                                          <p:stCondLst>
                                            <p:cond delay="1808"/>
                                          </p:stCondLst>
                                        </p:cTn>
                                        <p:tgtEl>
                                          <p:spTgt spid="179208"/>
                                        </p:tgtEl>
                                      </p:cBhvr>
                                      <p:to x="100000" y="95000"/>
                                    </p:animScale>
                                    <p:animScale>
                                      <p:cBhvr>
                                        <p:cTn id="37" dur="166" decel="50000">
                                          <p:stCondLst>
                                            <p:cond delay="1834"/>
                                          </p:stCondLst>
                                        </p:cTn>
                                        <p:tgtEl>
                                          <p:spTgt spid="179208"/>
                                        </p:tgtEl>
                                      </p:cBhvr>
                                      <p:to x="100000" y="100000"/>
                                    </p:animScale>
                                  </p:childTnLst>
                                </p:cTn>
                              </p:par>
                            </p:childTnLst>
                          </p:cTn>
                        </p:par>
                        <p:par>
                          <p:cTn id="38" fill="hold" nodeType="afterGroup">
                            <p:stCondLst>
                              <p:cond delay="3500"/>
                            </p:stCondLst>
                            <p:childTnLst>
                              <p:par>
                                <p:cTn id="39" presetID="26" presetClass="entr" presetSubtype="0" fill="hold" grpId="0" nodeType="afterEffect">
                                  <p:stCondLst>
                                    <p:cond delay="0"/>
                                  </p:stCondLst>
                                  <p:childTnLst>
                                    <p:set>
                                      <p:cBhvr>
                                        <p:cTn id="40" dur="1" fill="hold">
                                          <p:stCondLst>
                                            <p:cond delay="0"/>
                                          </p:stCondLst>
                                        </p:cTn>
                                        <p:tgtEl>
                                          <p:spTgt spid="179210"/>
                                        </p:tgtEl>
                                        <p:attrNameLst>
                                          <p:attrName>style.visibility</p:attrName>
                                        </p:attrNameLst>
                                      </p:cBhvr>
                                      <p:to>
                                        <p:strVal val="visible"/>
                                      </p:to>
                                    </p:set>
                                    <p:animEffect transition="in" filter="wipe(down)">
                                      <p:cBhvr>
                                        <p:cTn id="41" dur="580">
                                          <p:stCondLst>
                                            <p:cond delay="0"/>
                                          </p:stCondLst>
                                        </p:cTn>
                                        <p:tgtEl>
                                          <p:spTgt spid="179210"/>
                                        </p:tgtEl>
                                      </p:cBhvr>
                                    </p:animEffect>
                                    <p:anim calcmode="lin" valueType="num">
                                      <p:cBhvr>
                                        <p:cTn id="42" dur="1822" tmFilter="0,0; 0.14,0.36; 0.43,0.73; 0.71,0.91; 1.0,1.0">
                                          <p:stCondLst>
                                            <p:cond delay="0"/>
                                          </p:stCondLst>
                                        </p:cTn>
                                        <p:tgtEl>
                                          <p:spTgt spid="17921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7921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7921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7921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79210"/>
                                        </p:tgtEl>
                                        <p:attrNameLst>
                                          <p:attrName>ppt_y</p:attrName>
                                        </p:attrNameLst>
                                      </p:cBhvr>
                                      <p:tavLst>
                                        <p:tav tm="0" fmla="#ppt_y-sin(pi*$)/81">
                                          <p:val>
                                            <p:fltVal val="0"/>
                                          </p:val>
                                        </p:tav>
                                        <p:tav tm="100000">
                                          <p:val>
                                            <p:fltVal val="1"/>
                                          </p:val>
                                        </p:tav>
                                      </p:tavLst>
                                    </p:anim>
                                    <p:animScale>
                                      <p:cBhvr>
                                        <p:cTn id="47" dur="26">
                                          <p:stCondLst>
                                            <p:cond delay="650"/>
                                          </p:stCondLst>
                                        </p:cTn>
                                        <p:tgtEl>
                                          <p:spTgt spid="179210"/>
                                        </p:tgtEl>
                                      </p:cBhvr>
                                      <p:to x="100000" y="60000"/>
                                    </p:animScale>
                                    <p:animScale>
                                      <p:cBhvr>
                                        <p:cTn id="48" dur="166" decel="50000">
                                          <p:stCondLst>
                                            <p:cond delay="676"/>
                                          </p:stCondLst>
                                        </p:cTn>
                                        <p:tgtEl>
                                          <p:spTgt spid="179210"/>
                                        </p:tgtEl>
                                      </p:cBhvr>
                                      <p:to x="100000" y="100000"/>
                                    </p:animScale>
                                    <p:animScale>
                                      <p:cBhvr>
                                        <p:cTn id="49" dur="26">
                                          <p:stCondLst>
                                            <p:cond delay="1312"/>
                                          </p:stCondLst>
                                        </p:cTn>
                                        <p:tgtEl>
                                          <p:spTgt spid="179210"/>
                                        </p:tgtEl>
                                      </p:cBhvr>
                                      <p:to x="100000" y="80000"/>
                                    </p:animScale>
                                    <p:animScale>
                                      <p:cBhvr>
                                        <p:cTn id="50" dur="166" decel="50000">
                                          <p:stCondLst>
                                            <p:cond delay="1338"/>
                                          </p:stCondLst>
                                        </p:cTn>
                                        <p:tgtEl>
                                          <p:spTgt spid="179210"/>
                                        </p:tgtEl>
                                      </p:cBhvr>
                                      <p:to x="100000" y="100000"/>
                                    </p:animScale>
                                    <p:animScale>
                                      <p:cBhvr>
                                        <p:cTn id="51" dur="26">
                                          <p:stCondLst>
                                            <p:cond delay="1642"/>
                                          </p:stCondLst>
                                        </p:cTn>
                                        <p:tgtEl>
                                          <p:spTgt spid="179210"/>
                                        </p:tgtEl>
                                      </p:cBhvr>
                                      <p:to x="100000" y="90000"/>
                                    </p:animScale>
                                    <p:animScale>
                                      <p:cBhvr>
                                        <p:cTn id="52" dur="166" decel="50000">
                                          <p:stCondLst>
                                            <p:cond delay="1668"/>
                                          </p:stCondLst>
                                        </p:cTn>
                                        <p:tgtEl>
                                          <p:spTgt spid="179210"/>
                                        </p:tgtEl>
                                      </p:cBhvr>
                                      <p:to x="100000" y="100000"/>
                                    </p:animScale>
                                    <p:animScale>
                                      <p:cBhvr>
                                        <p:cTn id="53" dur="26">
                                          <p:stCondLst>
                                            <p:cond delay="1808"/>
                                          </p:stCondLst>
                                        </p:cTn>
                                        <p:tgtEl>
                                          <p:spTgt spid="179210"/>
                                        </p:tgtEl>
                                      </p:cBhvr>
                                      <p:to x="100000" y="95000"/>
                                    </p:animScale>
                                    <p:animScale>
                                      <p:cBhvr>
                                        <p:cTn id="54" dur="166" decel="50000">
                                          <p:stCondLst>
                                            <p:cond delay="1834"/>
                                          </p:stCondLst>
                                        </p:cTn>
                                        <p:tgtEl>
                                          <p:spTgt spid="179210"/>
                                        </p:tgtEl>
                                      </p:cBhvr>
                                      <p:to x="100000" y="100000"/>
                                    </p:animScale>
                                  </p:childTnLst>
                                </p:cTn>
                              </p:par>
                            </p:childTnLst>
                          </p:cTn>
                        </p:par>
                        <p:par>
                          <p:cTn id="55" fill="hold" nodeType="afterGroup">
                            <p:stCondLst>
                              <p:cond delay="5500"/>
                            </p:stCondLst>
                            <p:childTnLst>
                              <p:par>
                                <p:cTn id="56" presetID="3" presetClass="entr" presetSubtype="10" fill="hold" nodeType="afterEffect">
                                  <p:stCondLst>
                                    <p:cond delay="0"/>
                                  </p:stCondLst>
                                  <p:childTnLst>
                                    <p:set>
                                      <p:cBhvr>
                                        <p:cTn id="57" dur="1" fill="hold">
                                          <p:stCondLst>
                                            <p:cond delay="0"/>
                                          </p:stCondLst>
                                        </p:cTn>
                                        <p:tgtEl>
                                          <p:spTgt spid="179204"/>
                                        </p:tgtEl>
                                        <p:attrNameLst>
                                          <p:attrName>style.visibility</p:attrName>
                                        </p:attrNameLst>
                                      </p:cBhvr>
                                      <p:to>
                                        <p:strVal val="visible"/>
                                      </p:to>
                                    </p:set>
                                    <p:animEffect transition="in" filter="blinds(horizontal)">
                                      <p:cBhvr>
                                        <p:cTn id="58" dur="500"/>
                                        <p:tgtEl>
                                          <p:spTgt spid="179204"/>
                                        </p:tgtEl>
                                      </p:cBhvr>
                                    </p:animEffect>
                                  </p:childTnLst>
                                </p:cTn>
                              </p:par>
                            </p:childTnLst>
                          </p:cTn>
                        </p:par>
                        <p:par>
                          <p:cTn id="59" fill="hold" nodeType="afterGroup">
                            <p:stCondLst>
                              <p:cond delay="6000"/>
                            </p:stCondLst>
                            <p:childTnLst>
                              <p:par>
                                <p:cTn id="60" presetID="12" presetClass="entr" presetSubtype="1" fill="hold" nodeType="afterEffect">
                                  <p:stCondLst>
                                    <p:cond delay="0"/>
                                  </p:stCondLst>
                                  <p:childTnLst>
                                    <p:set>
                                      <p:cBhvr>
                                        <p:cTn id="61" dur="1" fill="hold">
                                          <p:stCondLst>
                                            <p:cond delay="0"/>
                                          </p:stCondLst>
                                        </p:cTn>
                                        <p:tgtEl>
                                          <p:spTgt spid="179211"/>
                                        </p:tgtEl>
                                        <p:attrNameLst>
                                          <p:attrName>style.visibility</p:attrName>
                                        </p:attrNameLst>
                                      </p:cBhvr>
                                      <p:to>
                                        <p:strVal val="visible"/>
                                      </p:to>
                                    </p:set>
                                    <p:animEffect transition="in" filter="slide(fromTop)">
                                      <p:cBhvr>
                                        <p:cTn id="62" dur="1000"/>
                                        <p:tgtEl>
                                          <p:spTgt spid="17921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179212"/>
                                        </p:tgtEl>
                                        <p:attrNameLst>
                                          <p:attrName>style.visibility</p:attrName>
                                        </p:attrNameLst>
                                      </p:cBhvr>
                                      <p:to>
                                        <p:strVal val="visible"/>
                                      </p:to>
                                    </p:set>
                                    <p:anim calcmode="lin" valueType="num">
                                      <p:cBhvr additive="base">
                                        <p:cTn id="67" dur="500" fill="hold"/>
                                        <p:tgtEl>
                                          <p:spTgt spid="179212"/>
                                        </p:tgtEl>
                                        <p:attrNameLst>
                                          <p:attrName>ppt_x</p:attrName>
                                        </p:attrNameLst>
                                      </p:cBhvr>
                                      <p:tavLst>
                                        <p:tav tm="0">
                                          <p:val>
                                            <p:strVal val="#ppt_x"/>
                                          </p:val>
                                        </p:tav>
                                        <p:tav tm="100000">
                                          <p:val>
                                            <p:strVal val="#ppt_x"/>
                                          </p:val>
                                        </p:tav>
                                      </p:tavLst>
                                    </p:anim>
                                    <p:anim calcmode="lin" valueType="num">
                                      <p:cBhvr additive="base">
                                        <p:cTn id="68" dur="500" fill="hold"/>
                                        <p:tgtEl>
                                          <p:spTgt spid="179212"/>
                                        </p:tgtEl>
                                        <p:attrNameLst>
                                          <p:attrName>ppt_y</p:attrName>
                                        </p:attrNameLst>
                                      </p:cBhvr>
                                      <p:tavLst>
                                        <p:tav tm="0">
                                          <p:val>
                                            <p:strVal val="0-#ppt_h/2"/>
                                          </p:val>
                                        </p:tav>
                                        <p:tav tm="100000">
                                          <p:val>
                                            <p:strVal val="#ppt_y"/>
                                          </p:val>
                                        </p:tav>
                                      </p:tavLst>
                                    </p:anim>
                                  </p:childTnLst>
                                </p:cTn>
                              </p:par>
                            </p:childTnLst>
                          </p:cTn>
                        </p:par>
                        <p:par>
                          <p:cTn id="69" fill="hold" nodeType="afterGroup">
                            <p:stCondLst>
                              <p:cond delay="500"/>
                            </p:stCondLst>
                            <p:childTnLst>
                              <p:par>
                                <p:cTn id="70" presetID="3" presetClass="entr" presetSubtype="10" fill="hold" nodeType="afterEffect">
                                  <p:stCondLst>
                                    <p:cond delay="0"/>
                                  </p:stCondLst>
                                  <p:childTnLst>
                                    <p:set>
                                      <p:cBhvr>
                                        <p:cTn id="71" dur="1" fill="hold">
                                          <p:stCondLst>
                                            <p:cond delay="0"/>
                                          </p:stCondLst>
                                        </p:cTn>
                                        <p:tgtEl>
                                          <p:spTgt spid="179203"/>
                                        </p:tgtEl>
                                        <p:attrNameLst>
                                          <p:attrName>style.visibility</p:attrName>
                                        </p:attrNameLst>
                                      </p:cBhvr>
                                      <p:to>
                                        <p:strVal val="visible"/>
                                      </p:to>
                                    </p:set>
                                    <p:animEffect transition="in" filter="blinds(horizontal)">
                                      <p:cBhvr>
                                        <p:cTn id="72" dur="500"/>
                                        <p:tgtEl>
                                          <p:spTgt spid="179203"/>
                                        </p:tgtEl>
                                      </p:cBhvr>
                                    </p:animEffect>
                                  </p:childTnLst>
                                </p:cTn>
                              </p:par>
                            </p:childTnLst>
                          </p:cTn>
                        </p:par>
                        <p:par>
                          <p:cTn id="73" fill="hold" nodeType="afterGroup">
                            <p:stCondLst>
                              <p:cond delay="100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79214"/>
                                        </p:tgtEl>
                                        <p:attrNameLst>
                                          <p:attrName>style.visibility</p:attrName>
                                        </p:attrNameLst>
                                      </p:cBhvr>
                                      <p:to>
                                        <p:strVal val="visible"/>
                                      </p:to>
                                    </p:set>
                                    <p:anim calcmode="lin" valueType="num">
                                      <p:cBhvr>
                                        <p:cTn id="76" dur="1000" fill="hold"/>
                                        <p:tgtEl>
                                          <p:spTgt spid="179214"/>
                                        </p:tgtEl>
                                        <p:attrNameLst>
                                          <p:attrName>ppt_w</p:attrName>
                                        </p:attrNameLst>
                                      </p:cBhvr>
                                      <p:tavLst>
                                        <p:tav tm="0">
                                          <p:val>
                                            <p:fltVal val="0"/>
                                          </p:val>
                                        </p:tav>
                                        <p:tav tm="100000">
                                          <p:val>
                                            <p:strVal val="#ppt_w"/>
                                          </p:val>
                                        </p:tav>
                                      </p:tavLst>
                                    </p:anim>
                                    <p:anim calcmode="lin" valueType="num">
                                      <p:cBhvr>
                                        <p:cTn id="77" dur="1000" fill="hold"/>
                                        <p:tgtEl>
                                          <p:spTgt spid="179214"/>
                                        </p:tgtEl>
                                        <p:attrNameLst>
                                          <p:attrName>ppt_h</p:attrName>
                                        </p:attrNameLst>
                                      </p:cBhvr>
                                      <p:tavLst>
                                        <p:tav tm="0">
                                          <p:val>
                                            <p:fltVal val="0"/>
                                          </p:val>
                                        </p:tav>
                                        <p:tav tm="100000">
                                          <p:val>
                                            <p:strVal val="#ppt_h"/>
                                          </p:val>
                                        </p:tav>
                                      </p:tavLst>
                                    </p:anim>
                                    <p:anim calcmode="lin" valueType="num">
                                      <p:cBhvr>
                                        <p:cTn id="78" dur="1000" fill="hold"/>
                                        <p:tgtEl>
                                          <p:spTgt spid="179214"/>
                                        </p:tgtEl>
                                        <p:attrNameLst>
                                          <p:attrName>style.rotation</p:attrName>
                                        </p:attrNameLst>
                                      </p:cBhvr>
                                      <p:tavLst>
                                        <p:tav tm="0">
                                          <p:val>
                                            <p:fltVal val="90"/>
                                          </p:val>
                                        </p:tav>
                                        <p:tav tm="100000">
                                          <p:val>
                                            <p:fltVal val="0"/>
                                          </p:val>
                                        </p:tav>
                                      </p:tavLst>
                                    </p:anim>
                                    <p:animEffect transition="in" filter="fade">
                                      <p:cBhvr>
                                        <p:cTn id="79" dur="1000"/>
                                        <p:tgtEl>
                                          <p:spTgt spid="179214"/>
                                        </p:tgtEl>
                                      </p:cBhvr>
                                    </p:animEffect>
                                  </p:childTnLst>
                                </p:cTn>
                              </p:par>
                            </p:childTnLst>
                          </p:cTn>
                        </p:par>
                        <p:par>
                          <p:cTn id="80" fill="hold" nodeType="afterGroup">
                            <p:stCondLst>
                              <p:cond delay="2000"/>
                            </p:stCondLst>
                            <p:childTnLst>
                              <p:par>
                                <p:cTn id="81" presetID="31" presetClass="entr" presetSubtype="0" fill="hold" grpId="0" nodeType="afterEffect">
                                  <p:stCondLst>
                                    <p:cond delay="0"/>
                                  </p:stCondLst>
                                  <p:iterate type="lt">
                                    <p:tmPct val="5000"/>
                                  </p:iterate>
                                  <p:childTnLst>
                                    <p:set>
                                      <p:cBhvr>
                                        <p:cTn id="82" dur="1" fill="hold">
                                          <p:stCondLst>
                                            <p:cond delay="0"/>
                                          </p:stCondLst>
                                        </p:cTn>
                                        <p:tgtEl>
                                          <p:spTgt spid="179220"/>
                                        </p:tgtEl>
                                        <p:attrNameLst>
                                          <p:attrName>style.visibility</p:attrName>
                                        </p:attrNameLst>
                                      </p:cBhvr>
                                      <p:to>
                                        <p:strVal val="visible"/>
                                      </p:to>
                                    </p:set>
                                    <p:anim calcmode="lin" valueType="num">
                                      <p:cBhvr>
                                        <p:cTn id="83" dur="1000" fill="hold"/>
                                        <p:tgtEl>
                                          <p:spTgt spid="179220"/>
                                        </p:tgtEl>
                                        <p:attrNameLst>
                                          <p:attrName>ppt_w</p:attrName>
                                        </p:attrNameLst>
                                      </p:cBhvr>
                                      <p:tavLst>
                                        <p:tav tm="0">
                                          <p:val>
                                            <p:fltVal val="0"/>
                                          </p:val>
                                        </p:tav>
                                        <p:tav tm="100000">
                                          <p:val>
                                            <p:strVal val="#ppt_w"/>
                                          </p:val>
                                        </p:tav>
                                      </p:tavLst>
                                    </p:anim>
                                    <p:anim calcmode="lin" valueType="num">
                                      <p:cBhvr>
                                        <p:cTn id="84" dur="1000" fill="hold"/>
                                        <p:tgtEl>
                                          <p:spTgt spid="179220"/>
                                        </p:tgtEl>
                                        <p:attrNameLst>
                                          <p:attrName>ppt_h</p:attrName>
                                        </p:attrNameLst>
                                      </p:cBhvr>
                                      <p:tavLst>
                                        <p:tav tm="0">
                                          <p:val>
                                            <p:fltVal val="0"/>
                                          </p:val>
                                        </p:tav>
                                        <p:tav tm="100000">
                                          <p:val>
                                            <p:strVal val="#ppt_h"/>
                                          </p:val>
                                        </p:tav>
                                      </p:tavLst>
                                    </p:anim>
                                    <p:anim calcmode="lin" valueType="num">
                                      <p:cBhvr>
                                        <p:cTn id="85" dur="1000" fill="hold"/>
                                        <p:tgtEl>
                                          <p:spTgt spid="179220"/>
                                        </p:tgtEl>
                                        <p:attrNameLst>
                                          <p:attrName>style.rotation</p:attrName>
                                        </p:attrNameLst>
                                      </p:cBhvr>
                                      <p:tavLst>
                                        <p:tav tm="0">
                                          <p:val>
                                            <p:fltVal val="90"/>
                                          </p:val>
                                        </p:tav>
                                        <p:tav tm="100000">
                                          <p:val>
                                            <p:fltVal val="0"/>
                                          </p:val>
                                        </p:tav>
                                      </p:tavLst>
                                    </p:anim>
                                    <p:animEffect transition="in" filter="fade">
                                      <p:cBhvr>
                                        <p:cTn id="86" dur="1000"/>
                                        <p:tgtEl>
                                          <p:spTgt spid="179220"/>
                                        </p:tgtEl>
                                      </p:cBhvr>
                                    </p:animEffect>
                                  </p:childTnLst>
                                </p:cTn>
                              </p:par>
                            </p:childTnLst>
                          </p:cTn>
                        </p:par>
                        <p:par>
                          <p:cTn id="87" fill="hold" nodeType="afterGroup">
                            <p:stCondLst>
                              <p:cond delay="3000"/>
                            </p:stCondLst>
                            <p:childTnLst>
                              <p:par>
                                <p:cTn id="88" presetID="31" presetClass="entr" presetSubtype="0" fill="hold" grpId="0" nodeType="afterEffect">
                                  <p:stCondLst>
                                    <p:cond delay="0"/>
                                  </p:stCondLst>
                                  <p:iterate type="lt">
                                    <p:tmPct val="5000"/>
                                  </p:iterate>
                                  <p:childTnLst>
                                    <p:set>
                                      <p:cBhvr>
                                        <p:cTn id="89" dur="1" fill="hold">
                                          <p:stCondLst>
                                            <p:cond delay="0"/>
                                          </p:stCondLst>
                                        </p:cTn>
                                        <p:tgtEl>
                                          <p:spTgt spid="179215"/>
                                        </p:tgtEl>
                                        <p:attrNameLst>
                                          <p:attrName>style.visibility</p:attrName>
                                        </p:attrNameLst>
                                      </p:cBhvr>
                                      <p:to>
                                        <p:strVal val="visible"/>
                                      </p:to>
                                    </p:set>
                                    <p:anim calcmode="lin" valueType="num">
                                      <p:cBhvr>
                                        <p:cTn id="90" dur="1000" fill="hold"/>
                                        <p:tgtEl>
                                          <p:spTgt spid="179215"/>
                                        </p:tgtEl>
                                        <p:attrNameLst>
                                          <p:attrName>ppt_w</p:attrName>
                                        </p:attrNameLst>
                                      </p:cBhvr>
                                      <p:tavLst>
                                        <p:tav tm="0">
                                          <p:val>
                                            <p:fltVal val="0"/>
                                          </p:val>
                                        </p:tav>
                                        <p:tav tm="100000">
                                          <p:val>
                                            <p:strVal val="#ppt_w"/>
                                          </p:val>
                                        </p:tav>
                                      </p:tavLst>
                                    </p:anim>
                                    <p:anim calcmode="lin" valueType="num">
                                      <p:cBhvr>
                                        <p:cTn id="91" dur="1000" fill="hold"/>
                                        <p:tgtEl>
                                          <p:spTgt spid="179215"/>
                                        </p:tgtEl>
                                        <p:attrNameLst>
                                          <p:attrName>ppt_h</p:attrName>
                                        </p:attrNameLst>
                                      </p:cBhvr>
                                      <p:tavLst>
                                        <p:tav tm="0">
                                          <p:val>
                                            <p:fltVal val="0"/>
                                          </p:val>
                                        </p:tav>
                                        <p:tav tm="100000">
                                          <p:val>
                                            <p:strVal val="#ppt_h"/>
                                          </p:val>
                                        </p:tav>
                                      </p:tavLst>
                                    </p:anim>
                                    <p:anim calcmode="lin" valueType="num">
                                      <p:cBhvr>
                                        <p:cTn id="92" dur="1000" fill="hold"/>
                                        <p:tgtEl>
                                          <p:spTgt spid="179215"/>
                                        </p:tgtEl>
                                        <p:attrNameLst>
                                          <p:attrName>style.rotation</p:attrName>
                                        </p:attrNameLst>
                                      </p:cBhvr>
                                      <p:tavLst>
                                        <p:tav tm="0">
                                          <p:val>
                                            <p:fltVal val="90"/>
                                          </p:val>
                                        </p:tav>
                                        <p:tav tm="100000">
                                          <p:val>
                                            <p:fltVal val="0"/>
                                          </p:val>
                                        </p:tav>
                                      </p:tavLst>
                                    </p:anim>
                                    <p:animEffect transition="in" filter="fade">
                                      <p:cBhvr>
                                        <p:cTn id="93" dur="1000"/>
                                        <p:tgtEl>
                                          <p:spTgt spid="179215"/>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6" presetClass="entr" presetSubtype="0" fill="hold" grpId="0" nodeType="clickEffect">
                                  <p:stCondLst>
                                    <p:cond delay="0"/>
                                  </p:stCondLst>
                                  <p:childTnLst>
                                    <p:set>
                                      <p:cBhvr>
                                        <p:cTn id="97" dur="1" fill="hold">
                                          <p:stCondLst>
                                            <p:cond delay="0"/>
                                          </p:stCondLst>
                                        </p:cTn>
                                        <p:tgtEl>
                                          <p:spTgt spid="179213"/>
                                        </p:tgtEl>
                                        <p:attrNameLst>
                                          <p:attrName>style.visibility</p:attrName>
                                        </p:attrNameLst>
                                      </p:cBhvr>
                                      <p:to>
                                        <p:strVal val="visible"/>
                                      </p:to>
                                    </p:set>
                                    <p:animEffect transition="in" filter="wipe(down)">
                                      <p:cBhvr>
                                        <p:cTn id="98" dur="580">
                                          <p:stCondLst>
                                            <p:cond delay="0"/>
                                          </p:stCondLst>
                                        </p:cTn>
                                        <p:tgtEl>
                                          <p:spTgt spid="179213"/>
                                        </p:tgtEl>
                                      </p:cBhvr>
                                    </p:animEffect>
                                    <p:anim calcmode="lin" valueType="num">
                                      <p:cBhvr>
                                        <p:cTn id="99" dur="1822" tmFilter="0,0; 0.14,0.36; 0.43,0.73; 0.71,0.91; 1.0,1.0">
                                          <p:stCondLst>
                                            <p:cond delay="0"/>
                                          </p:stCondLst>
                                        </p:cTn>
                                        <p:tgtEl>
                                          <p:spTgt spid="179213"/>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179213"/>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179213"/>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179213"/>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179213"/>
                                        </p:tgtEl>
                                        <p:attrNameLst>
                                          <p:attrName>ppt_y</p:attrName>
                                        </p:attrNameLst>
                                      </p:cBhvr>
                                      <p:tavLst>
                                        <p:tav tm="0" fmla="#ppt_y-sin(pi*$)/81">
                                          <p:val>
                                            <p:fltVal val="0"/>
                                          </p:val>
                                        </p:tav>
                                        <p:tav tm="100000">
                                          <p:val>
                                            <p:fltVal val="1"/>
                                          </p:val>
                                        </p:tav>
                                      </p:tavLst>
                                    </p:anim>
                                    <p:animScale>
                                      <p:cBhvr>
                                        <p:cTn id="104" dur="26">
                                          <p:stCondLst>
                                            <p:cond delay="650"/>
                                          </p:stCondLst>
                                        </p:cTn>
                                        <p:tgtEl>
                                          <p:spTgt spid="179213"/>
                                        </p:tgtEl>
                                      </p:cBhvr>
                                      <p:to x="100000" y="60000"/>
                                    </p:animScale>
                                    <p:animScale>
                                      <p:cBhvr>
                                        <p:cTn id="105" dur="166" decel="50000">
                                          <p:stCondLst>
                                            <p:cond delay="676"/>
                                          </p:stCondLst>
                                        </p:cTn>
                                        <p:tgtEl>
                                          <p:spTgt spid="179213"/>
                                        </p:tgtEl>
                                      </p:cBhvr>
                                      <p:to x="100000" y="100000"/>
                                    </p:animScale>
                                    <p:animScale>
                                      <p:cBhvr>
                                        <p:cTn id="106" dur="26">
                                          <p:stCondLst>
                                            <p:cond delay="1312"/>
                                          </p:stCondLst>
                                        </p:cTn>
                                        <p:tgtEl>
                                          <p:spTgt spid="179213"/>
                                        </p:tgtEl>
                                      </p:cBhvr>
                                      <p:to x="100000" y="80000"/>
                                    </p:animScale>
                                    <p:animScale>
                                      <p:cBhvr>
                                        <p:cTn id="107" dur="166" decel="50000">
                                          <p:stCondLst>
                                            <p:cond delay="1338"/>
                                          </p:stCondLst>
                                        </p:cTn>
                                        <p:tgtEl>
                                          <p:spTgt spid="179213"/>
                                        </p:tgtEl>
                                      </p:cBhvr>
                                      <p:to x="100000" y="100000"/>
                                    </p:animScale>
                                    <p:animScale>
                                      <p:cBhvr>
                                        <p:cTn id="108" dur="26">
                                          <p:stCondLst>
                                            <p:cond delay="1642"/>
                                          </p:stCondLst>
                                        </p:cTn>
                                        <p:tgtEl>
                                          <p:spTgt spid="179213"/>
                                        </p:tgtEl>
                                      </p:cBhvr>
                                      <p:to x="100000" y="90000"/>
                                    </p:animScale>
                                    <p:animScale>
                                      <p:cBhvr>
                                        <p:cTn id="109" dur="166" decel="50000">
                                          <p:stCondLst>
                                            <p:cond delay="1668"/>
                                          </p:stCondLst>
                                        </p:cTn>
                                        <p:tgtEl>
                                          <p:spTgt spid="179213"/>
                                        </p:tgtEl>
                                      </p:cBhvr>
                                      <p:to x="100000" y="100000"/>
                                    </p:animScale>
                                    <p:animScale>
                                      <p:cBhvr>
                                        <p:cTn id="110" dur="26">
                                          <p:stCondLst>
                                            <p:cond delay="1808"/>
                                          </p:stCondLst>
                                        </p:cTn>
                                        <p:tgtEl>
                                          <p:spTgt spid="179213"/>
                                        </p:tgtEl>
                                      </p:cBhvr>
                                      <p:to x="100000" y="95000"/>
                                    </p:animScale>
                                    <p:animScale>
                                      <p:cBhvr>
                                        <p:cTn id="111" dur="166" decel="50000">
                                          <p:stCondLst>
                                            <p:cond delay="1834"/>
                                          </p:stCondLst>
                                        </p:cTn>
                                        <p:tgtEl>
                                          <p:spTgt spid="179213"/>
                                        </p:tgtEl>
                                      </p:cBhvr>
                                      <p:to x="100000" y="100000"/>
                                    </p:animScale>
                                  </p:childTnLst>
                                </p:cTn>
                              </p:par>
                            </p:childTnLst>
                          </p:cTn>
                        </p:par>
                        <p:par>
                          <p:cTn id="112" fill="hold" nodeType="afterGroup">
                            <p:stCondLst>
                              <p:cond delay="2000"/>
                            </p:stCondLst>
                            <p:childTnLst>
                              <p:par>
                                <p:cTn id="113" presetID="12" presetClass="entr" presetSubtype="8" fill="hold" grpId="0" nodeType="afterEffect">
                                  <p:stCondLst>
                                    <p:cond delay="0"/>
                                  </p:stCondLst>
                                  <p:childTnLst>
                                    <p:set>
                                      <p:cBhvr>
                                        <p:cTn id="114" dur="1" fill="hold">
                                          <p:stCondLst>
                                            <p:cond delay="0"/>
                                          </p:stCondLst>
                                        </p:cTn>
                                        <p:tgtEl>
                                          <p:spTgt spid="179216"/>
                                        </p:tgtEl>
                                        <p:attrNameLst>
                                          <p:attrName>style.visibility</p:attrName>
                                        </p:attrNameLst>
                                      </p:cBhvr>
                                      <p:to>
                                        <p:strVal val="visible"/>
                                      </p:to>
                                    </p:set>
                                    <p:animEffect transition="in" filter="slide(fromLeft)">
                                      <p:cBhvr>
                                        <p:cTn id="115" dur="1000"/>
                                        <p:tgtEl>
                                          <p:spTgt spid="179216"/>
                                        </p:tgtEl>
                                      </p:cBhvr>
                                    </p:animEffect>
                                  </p:childTnLst>
                                </p:cTn>
                              </p:par>
                            </p:childTnLst>
                          </p:cTn>
                        </p:par>
                        <p:par>
                          <p:cTn id="116" fill="hold" nodeType="afterGroup">
                            <p:stCondLst>
                              <p:cond delay="3000"/>
                            </p:stCondLst>
                            <p:childTnLst>
                              <p:par>
                                <p:cTn id="117" presetID="12" presetClass="entr" presetSubtype="8" fill="hold" grpId="0" nodeType="afterEffect">
                                  <p:stCondLst>
                                    <p:cond delay="0"/>
                                  </p:stCondLst>
                                  <p:childTnLst>
                                    <p:set>
                                      <p:cBhvr>
                                        <p:cTn id="118" dur="1" fill="hold">
                                          <p:stCondLst>
                                            <p:cond delay="0"/>
                                          </p:stCondLst>
                                        </p:cTn>
                                        <p:tgtEl>
                                          <p:spTgt spid="179217"/>
                                        </p:tgtEl>
                                        <p:attrNameLst>
                                          <p:attrName>style.visibility</p:attrName>
                                        </p:attrNameLst>
                                      </p:cBhvr>
                                      <p:to>
                                        <p:strVal val="visible"/>
                                      </p:to>
                                    </p:set>
                                    <p:animEffect transition="in" filter="slide(fromLeft)">
                                      <p:cBhvr>
                                        <p:cTn id="119" dur="1000"/>
                                        <p:tgtEl>
                                          <p:spTgt spid="179217"/>
                                        </p:tgtEl>
                                      </p:cBhvr>
                                    </p:animEffect>
                                  </p:childTnLst>
                                </p:cTn>
                              </p:par>
                            </p:childTnLst>
                          </p:cTn>
                        </p:par>
                        <p:par>
                          <p:cTn id="120" fill="hold" nodeType="afterGroup">
                            <p:stCondLst>
                              <p:cond delay="4000"/>
                            </p:stCondLst>
                            <p:childTnLst>
                              <p:par>
                                <p:cTn id="121" presetID="12" presetClass="entr" presetSubtype="8" fill="hold" grpId="0" nodeType="afterEffect">
                                  <p:stCondLst>
                                    <p:cond delay="0"/>
                                  </p:stCondLst>
                                  <p:childTnLst>
                                    <p:set>
                                      <p:cBhvr>
                                        <p:cTn id="122" dur="1" fill="hold">
                                          <p:stCondLst>
                                            <p:cond delay="0"/>
                                          </p:stCondLst>
                                        </p:cTn>
                                        <p:tgtEl>
                                          <p:spTgt spid="179218"/>
                                        </p:tgtEl>
                                        <p:attrNameLst>
                                          <p:attrName>style.visibility</p:attrName>
                                        </p:attrNameLst>
                                      </p:cBhvr>
                                      <p:to>
                                        <p:strVal val="visible"/>
                                      </p:to>
                                    </p:set>
                                    <p:animEffect transition="in" filter="slide(fromLeft)">
                                      <p:cBhvr>
                                        <p:cTn id="123" dur="1000"/>
                                        <p:tgtEl>
                                          <p:spTgt spid="179218"/>
                                        </p:tgtEl>
                                      </p:cBhvr>
                                    </p:animEffect>
                                  </p:childTnLst>
                                </p:cTn>
                              </p:par>
                            </p:childTnLst>
                          </p:cTn>
                        </p:par>
                        <p:par>
                          <p:cTn id="124" fill="hold" nodeType="afterGroup">
                            <p:stCondLst>
                              <p:cond delay="5000"/>
                            </p:stCondLst>
                            <p:childTnLst>
                              <p:par>
                                <p:cTn id="125" presetID="12" presetClass="entr" presetSubtype="8" fill="hold" grpId="0" nodeType="afterEffect">
                                  <p:stCondLst>
                                    <p:cond delay="0"/>
                                  </p:stCondLst>
                                  <p:childTnLst>
                                    <p:set>
                                      <p:cBhvr>
                                        <p:cTn id="126" dur="1" fill="hold">
                                          <p:stCondLst>
                                            <p:cond delay="0"/>
                                          </p:stCondLst>
                                        </p:cTn>
                                        <p:tgtEl>
                                          <p:spTgt spid="179219"/>
                                        </p:tgtEl>
                                        <p:attrNameLst>
                                          <p:attrName>style.visibility</p:attrName>
                                        </p:attrNameLst>
                                      </p:cBhvr>
                                      <p:to>
                                        <p:strVal val="visible"/>
                                      </p:to>
                                    </p:set>
                                    <p:animEffect transition="in" filter="slide(fromLeft)">
                                      <p:cBhvr>
                                        <p:cTn id="127" dur="1000"/>
                                        <p:tgtEl>
                                          <p:spTgt spid="17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6" grpId="0" build="p" animBg="1"/>
      <p:bldP spid="179208" grpId="0" animBg="1"/>
      <p:bldP spid="179210" grpId="0" animBg="1"/>
      <p:bldP spid="179212" grpId="0" animBg="1"/>
      <p:bldP spid="179213" grpId="0" animBg="1"/>
      <p:bldP spid="179214" grpId="0" animBg="1"/>
      <p:bldP spid="179215" grpId="0" animBg="1"/>
      <p:bldP spid="179216" grpId="0" animBg="1"/>
      <p:bldP spid="179217" grpId="0" animBg="1"/>
      <p:bldP spid="179218" grpId="0" animBg="1"/>
      <p:bldP spid="179219" grpId="0" animBg="1"/>
      <p:bldP spid="179220"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76200" y="54114"/>
            <a:ext cx="6019800" cy="707886"/>
          </a:xfrm>
          <a:solidFill>
            <a:schemeClr val="bg1"/>
          </a:solidFill>
          <a:ln>
            <a:solidFill>
              <a:srgbClr val="FFFF00"/>
            </a:solidFill>
            <a:miter lim="800000"/>
            <a:headEnd/>
            <a:tailEnd/>
          </a:ln>
          <a:effectLst>
            <a:prstShdw prst="shdw17" dist="17961" dir="2700000">
              <a:srgbClr val="FFFF00">
                <a:gamma/>
                <a:shade val="60000"/>
                <a:invGamma/>
              </a:srgbClr>
            </a:prstShdw>
          </a:effectLst>
        </p:spPr>
        <p:txBody>
          <a:bodyPr wrap="square" anchor="t" anchorCtr="0">
            <a:spAutoFit/>
          </a:bodyPr>
          <a:lstStyle/>
          <a:p>
            <a:pPr>
              <a:defRPr/>
            </a:pPr>
            <a:r>
              <a:rPr lang="en-US" altLang="ar-SA" dirty="0">
                <a:solidFill>
                  <a:schemeClr val="tx1"/>
                </a:solidFill>
              </a:rPr>
              <a:t>Upper brachial plexus</a:t>
            </a:r>
            <a:endParaRPr lang="en-US" altLang="en-US" dirty="0">
              <a:solidFill>
                <a:schemeClr val="tx1"/>
              </a:solidFill>
            </a:endParaRPr>
          </a:p>
        </p:txBody>
      </p:sp>
      <p:sp>
        <p:nvSpPr>
          <p:cNvPr id="181251" name="Text Box 3"/>
          <p:cNvSpPr txBox="1">
            <a:spLocks noChangeArrowheads="1"/>
          </p:cNvSpPr>
          <p:nvPr/>
        </p:nvSpPr>
        <p:spPr bwMode="auto">
          <a:xfrm>
            <a:off x="6172200" y="533400"/>
            <a:ext cx="2651125" cy="406400"/>
          </a:xfrm>
          <a:prstGeom prst="rect">
            <a:avLst/>
          </a:prstGeom>
          <a:noFill/>
          <a:ln w="9525">
            <a:solidFill>
              <a:srgbClr val="FFFF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ar-SA" sz="2000" b="1">
                <a:effectLst>
                  <a:outerShdw blurRad="38100" dist="38100" dir="2700000" algn="tl">
                    <a:srgbClr val="000000"/>
                  </a:outerShdw>
                </a:effectLst>
                <a:cs typeface="Arial" pitchFamily="34" charset="0"/>
              </a:rPr>
              <a:t>Erb-Duchenne palsy</a:t>
            </a:r>
          </a:p>
        </p:txBody>
      </p:sp>
      <p:sp>
        <p:nvSpPr>
          <p:cNvPr id="181252" name="Text Box 4"/>
          <p:cNvSpPr txBox="1">
            <a:spLocks noChangeArrowheads="1"/>
          </p:cNvSpPr>
          <p:nvPr/>
        </p:nvSpPr>
        <p:spPr bwMode="auto">
          <a:xfrm>
            <a:off x="422275" y="4970463"/>
            <a:ext cx="4149725" cy="650875"/>
          </a:xfrm>
          <a:prstGeom prst="rect">
            <a:avLst/>
          </a:prstGeom>
          <a:noFill/>
          <a:ln w="9525">
            <a:solidFill>
              <a:srgbClr val="FFFF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spcBef>
                <a:spcPct val="20000"/>
              </a:spcBef>
              <a:buClr>
                <a:schemeClr val="hlink"/>
              </a:buClr>
              <a:buFontTx/>
              <a:buChar char="•"/>
              <a:defRPr/>
            </a:pPr>
            <a:r>
              <a:rPr lang="en-US" altLang="ar-SA" sz="1800">
                <a:effectLst>
                  <a:outerShdw blurRad="38100" dist="38100" dir="2700000" algn="tl">
                    <a:srgbClr val="000000"/>
                  </a:outerShdw>
                </a:effectLst>
                <a:latin typeface="Garamond" pitchFamily="18" charset="0"/>
                <a:cs typeface="Courier New" pitchFamily="49" charset="0"/>
              </a:rPr>
              <a:t>Affects C5 &amp; C6 roots or the </a:t>
            </a:r>
            <a:r>
              <a:rPr lang="en-US" altLang="ar-SA" sz="1800" b="1">
                <a:effectLst>
                  <a:outerShdw blurRad="38100" dist="38100" dir="2700000" algn="tl">
                    <a:srgbClr val="000000"/>
                  </a:outerShdw>
                </a:effectLst>
                <a:latin typeface="Garamond" pitchFamily="18" charset="0"/>
                <a:cs typeface="Courier New" pitchFamily="49" charset="0"/>
              </a:rPr>
              <a:t>superior trunk</a:t>
            </a:r>
          </a:p>
        </p:txBody>
      </p:sp>
      <p:sp>
        <p:nvSpPr>
          <p:cNvPr id="181253" name="Text Box 5"/>
          <p:cNvSpPr txBox="1">
            <a:spLocks noChangeArrowheads="1"/>
          </p:cNvSpPr>
          <p:nvPr/>
        </p:nvSpPr>
        <p:spPr bwMode="auto">
          <a:xfrm>
            <a:off x="415925" y="5672138"/>
            <a:ext cx="4156075" cy="923330"/>
          </a:xfrm>
          <a:prstGeom prst="rect">
            <a:avLst/>
          </a:prstGeom>
          <a:noFill/>
          <a:ln w="9525">
            <a:solidFill>
              <a:srgbClr val="FFFF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1" hangingPunct="1">
              <a:spcBef>
                <a:spcPct val="20000"/>
              </a:spcBef>
              <a:buClr>
                <a:schemeClr val="hlink"/>
              </a:buClr>
              <a:buFontTx/>
              <a:buChar char="•"/>
              <a:defRPr/>
            </a:pPr>
            <a:r>
              <a:rPr lang="en-US" altLang="ar-SA" sz="1800">
                <a:effectLst>
                  <a:outerShdw blurRad="38100" dist="38100" dir="2700000" algn="tl">
                    <a:srgbClr val="000000"/>
                  </a:outerShdw>
                </a:effectLst>
                <a:latin typeface="Garamond" pitchFamily="18" charset="0"/>
                <a:cs typeface="Courier New" pitchFamily="49" charset="0"/>
              </a:rPr>
              <a:t>suprascapular nerve, nerve to subclavius, musculocutaneous, and axillary nerves are affected</a:t>
            </a:r>
          </a:p>
        </p:txBody>
      </p:sp>
      <p:sp>
        <p:nvSpPr>
          <p:cNvPr id="181254" name="Text Box 6"/>
          <p:cNvSpPr txBox="1">
            <a:spLocks noChangeArrowheads="1"/>
          </p:cNvSpPr>
          <p:nvPr/>
        </p:nvSpPr>
        <p:spPr bwMode="auto">
          <a:xfrm>
            <a:off x="4716463" y="1038225"/>
            <a:ext cx="4014787" cy="1016000"/>
          </a:xfrm>
          <a:prstGeom prst="rect">
            <a:avLst/>
          </a:prstGeom>
          <a:solidFill>
            <a:srgbClr val="0000FF"/>
          </a:solidFill>
          <a:ln w="9525">
            <a:solidFill>
              <a:srgbClr val="FFFF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spcBef>
                <a:spcPct val="20000"/>
              </a:spcBef>
              <a:buClr>
                <a:schemeClr val="hlink"/>
              </a:buClr>
              <a:buFontTx/>
              <a:buChar char="•"/>
              <a:defRPr/>
            </a:pPr>
            <a:r>
              <a:rPr lang="en-US" altLang="ar-SA" sz="2000" b="1">
                <a:solidFill>
                  <a:srgbClr val="FFFF00"/>
                </a:solidFill>
                <a:effectLst>
                  <a:outerShdw blurRad="38100" dist="38100" dir="2700000" algn="tl">
                    <a:srgbClr val="000000"/>
                  </a:outerShdw>
                </a:effectLst>
                <a:latin typeface="Garamond" pitchFamily="18" charset="0"/>
                <a:cs typeface="Courier New" pitchFamily="49" charset="0"/>
              </a:rPr>
              <a:t>Abduction, lateral rotation, and flexion at the shoulder are affected</a:t>
            </a:r>
          </a:p>
        </p:txBody>
      </p:sp>
      <p:sp>
        <p:nvSpPr>
          <p:cNvPr id="181255" name="Rectangle 7"/>
          <p:cNvSpPr>
            <a:spLocks noChangeArrowheads="1"/>
          </p:cNvSpPr>
          <p:nvPr/>
        </p:nvSpPr>
        <p:spPr bwMode="auto">
          <a:xfrm>
            <a:off x="4724400" y="2362200"/>
            <a:ext cx="4013200" cy="101600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txBody>
          <a:bodyPr>
            <a:spAutoFit/>
          </a:bodyPr>
          <a:lstStyle/>
          <a:p>
            <a:pPr marL="342900" indent="-342900" eaLnBrk="1" hangingPunct="1">
              <a:spcBef>
                <a:spcPct val="20000"/>
              </a:spcBef>
              <a:buClr>
                <a:schemeClr val="hlink"/>
              </a:buClr>
              <a:buFontTx/>
              <a:buChar char="•"/>
              <a:defRPr/>
            </a:pPr>
            <a:r>
              <a:rPr lang="en-US" altLang="ar-SA" sz="2000" dirty="0" smtClean="0">
                <a:effectLst>
                  <a:outerShdw blurRad="38100" dist="38100" dir="2700000" algn="tl">
                    <a:srgbClr val="000000"/>
                  </a:outerShdw>
                </a:effectLst>
                <a:latin typeface="Garamond" pitchFamily="18" charset="0"/>
                <a:cs typeface="Courier New" pitchFamily="49" charset="0"/>
              </a:rPr>
              <a:t>limb </a:t>
            </a:r>
            <a:r>
              <a:rPr lang="en-US" altLang="ar-SA" sz="2000" dirty="0">
                <a:effectLst>
                  <a:outerShdw blurRad="38100" dist="38100" dir="2700000" algn="tl">
                    <a:srgbClr val="000000"/>
                  </a:outerShdw>
                </a:effectLst>
                <a:latin typeface="Garamond" pitchFamily="18" charset="0"/>
                <a:cs typeface="Courier New" pitchFamily="49" charset="0"/>
              </a:rPr>
              <a:t>hangs by </a:t>
            </a:r>
            <a:r>
              <a:rPr lang="en-US" altLang="ar-SA" sz="2000" dirty="0" smtClean="0">
                <a:effectLst>
                  <a:outerShdw blurRad="38100" dist="38100" dir="2700000" algn="tl">
                    <a:srgbClr val="000000"/>
                  </a:outerShdw>
                </a:effectLst>
                <a:latin typeface="Garamond" pitchFamily="18" charset="0"/>
                <a:cs typeface="Courier New" pitchFamily="49" charset="0"/>
              </a:rPr>
              <a:t>side </a:t>
            </a:r>
            <a:r>
              <a:rPr lang="en-US" altLang="ar-SA" sz="2000" dirty="0">
                <a:effectLst>
                  <a:outerShdw blurRad="38100" dist="38100" dir="2700000" algn="tl">
                    <a:srgbClr val="000000"/>
                  </a:outerShdw>
                </a:effectLst>
                <a:latin typeface="Garamond" pitchFamily="18" charset="0"/>
                <a:cs typeface="Courier New" pitchFamily="49" charset="0"/>
              </a:rPr>
              <a:t>adducted and medially rotated by unopposed </a:t>
            </a:r>
            <a:r>
              <a:rPr lang="en-US" altLang="ar-SA" sz="2000" dirty="0" err="1">
                <a:solidFill>
                  <a:srgbClr val="FFFF00"/>
                </a:solidFill>
                <a:effectLst>
                  <a:outerShdw blurRad="38100" dist="38100" dir="2700000" algn="tl">
                    <a:srgbClr val="000000"/>
                  </a:outerShdw>
                </a:effectLst>
                <a:latin typeface="Garamond" pitchFamily="18" charset="0"/>
                <a:cs typeface="Courier New" pitchFamily="49" charset="0"/>
                <a:hlinkClick r:id="rId4" action="ppaction://hlinkpres?slideindex=5&amp;slidetitle=Pectoralis major">
                  <a:snd r:embed="rId3" name="projctor.wav"/>
                </a:hlinkClick>
              </a:rPr>
              <a:t>pectoralis</a:t>
            </a:r>
            <a:r>
              <a:rPr lang="en-US" altLang="ar-SA" sz="2000" dirty="0">
                <a:solidFill>
                  <a:srgbClr val="FFFF00"/>
                </a:solidFill>
                <a:effectLst>
                  <a:outerShdw blurRad="38100" dist="38100" dir="2700000" algn="tl">
                    <a:srgbClr val="000000"/>
                  </a:outerShdw>
                </a:effectLst>
                <a:latin typeface="Garamond" pitchFamily="18" charset="0"/>
                <a:cs typeface="Courier New" pitchFamily="49" charset="0"/>
                <a:hlinkClick r:id="rId4" action="ppaction://hlinkpres?slideindex=5&amp;slidetitle=Pectoralis major">
                  <a:snd r:embed="rId3" name="projctor.wav"/>
                </a:hlinkClick>
              </a:rPr>
              <a:t> major</a:t>
            </a:r>
            <a:endParaRPr lang="en-US" altLang="ar-SA" sz="2000" dirty="0">
              <a:solidFill>
                <a:srgbClr val="FFFF00"/>
              </a:solidFill>
              <a:effectLst>
                <a:outerShdw blurRad="38100" dist="38100" dir="2700000" algn="tl">
                  <a:srgbClr val="000000"/>
                </a:outerShdw>
              </a:effectLst>
              <a:latin typeface="Garamond" pitchFamily="18" charset="0"/>
            </a:endParaRPr>
          </a:p>
        </p:txBody>
      </p:sp>
      <p:sp>
        <p:nvSpPr>
          <p:cNvPr id="181256" name="Rectangle 8"/>
          <p:cNvSpPr>
            <a:spLocks noChangeArrowheads="1"/>
          </p:cNvSpPr>
          <p:nvPr/>
        </p:nvSpPr>
        <p:spPr bwMode="auto">
          <a:xfrm>
            <a:off x="4724400" y="3581400"/>
            <a:ext cx="4191000" cy="707886"/>
          </a:xfrm>
          <a:prstGeom prst="rect">
            <a:avLst/>
          </a:prstGeom>
          <a:solidFill>
            <a:srgbClr val="0000FF"/>
          </a:solidFill>
          <a:ln w="9525">
            <a:solidFill>
              <a:srgbClr val="FFFF00"/>
            </a:solidFill>
            <a:miter lim="800000"/>
            <a:headEnd/>
            <a:tailEnd/>
          </a:ln>
        </p:spPr>
        <p:txBody>
          <a:bodyPr>
            <a:spAutoFit/>
          </a:bodyPr>
          <a:lstStyle/>
          <a:p>
            <a:pPr marL="342900" indent="-342900" eaLnBrk="1" hangingPunct="1">
              <a:spcBef>
                <a:spcPct val="20000"/>
              </a:spcBef>
              <a:buClr>
                <a:schemeClr val="hlink"/>
              </a:buClr>
              <a:buFontTx/>
              <a:buChar char="•"/>
              <a:defRPr/>
            </a:pPr>
            <a:r>
              <a:rPr lang="en-US" altLang="ar-SA" sz="2000" b="1" dirty="0" smtClean="0">
                <a:effectLst>
                  <a:outerShdw blurRad="38100" dist="38100" dir="2700000" algn="tl">
                    <a:srgbClr val="000000"/>
                  </a:outerShdw>
                </a:effectLst>
                <a:latin typeface="Garamond" pitchFamily="18" charset="0"/>
                <a:cs typeface="Courier New" pitchFamily="49" charset="0"/>
              </a:rPr>
              <a:t>forearm </a:t>
            </a:r>
            <a:r>
              <a:rPr lang="en-US" altLang="ar-SA" sz="2000" b="1" dirty="0">
                <a:effectLst>
                  <a:outerShdw blurRad="38100" dist="38100" dir="2700000" algn="tl">
                    <a:srgbClr val="000000"/>
                  </a:outerShdw>
                </a:effectLst>
                <a:latin typeface="Garamond" pitchFamily="18" charset="0"/>
                <a:cs typeface="Courier New" pitchFamily="49" charset="0"/>
              </a:rPr>
              <a:t>extended and </a:t>
            </a:r>
            <a:r>
              <a:rPr lang="en-US" altLang="ar-SA" sz="2000" b="1" dirty="0" err="1">
                <a:effectLst>
                  <a:outerShdw blurRad="38100" dist="38100" dir="2700000" algn="tl">
                    <a:srgbClr val="000000"/>
                  </a:outerShdw>
                </a:effectLst>
                <a:latin typeface="Garamond" pitchFamily="18" charset="0"/>
                <a:cs typeface="Courier New" pitchFamily="49" charset="0"/>
              </a:rPr>
              <a:t>pronated</a:t>
            </a:r>
            <a:r>
              <a:rPr lang="en-US" altLang="ar-SA" sz="2000" b="1" dirty="0">
                <a:effectLst>
                  <a:outerShdw blurRad="38100" dist="38100" dir="2700000" algn="tl">
                    <a:srgbClr val="000000"/>
                  </a:outerShdw>
                </a:effectLst>
                <a:latin typeface="Garamond" pitchFamily="18" charset="0"/>
                <a:cs typeface="Courier New" pitchFamily="49" charset="0"/>
              </a:rPr>
              <a:t> because  </a:t>
            </a:r>
            <a:r>
              <a:rPr lang="en-US" altLang="ar-SA" sz="2000" b="1" dirty="0" smtClean="0">
                <a:effectLst>
                  <a:outerShdw blurRad="38100" dist="38100" dir="2700000" algn="tl">
                    <a:srgbClr val="000000"/>
                  </a:outerShdw>
                </a:effectLst>
                <a:latin typeface="Garamond" pitchFamily="18" charset="0"/>
                <a:cs typeface="Courier New" pitchFamily="49" charset="0"/>
              </a:rPr>
              <a:t>action </a:t>
            </a:r>
            <a:r>
              <a:rPr lang="en-US" altLang="ar-SA" sz="2000" b="1" dirty="0">
                <a:effectLst>
                  <a:outerShdw blurRad="38100" dist="38100" dir="2700000" algn="tl">
                    <a:srgbClr val="000000"/>
                  </a:outerShdw>
                </a:effectLst>
                <a:latin typeface="Garamond" pitchFamily="18" charset="0"/>
                <a:cs typeface="Courier New" pitchFamily="49" charset="0"/>
              </a:rPr>
              <a:t>of biceps is lost</a:t>
            </a:r>
            <a:endParaRPr lang="en-US" altLang="ar-SA" sz="2000" b="1" dirty="0">
              <a:effectLst>
                <a:outerShdw blurRad="38100" dist="38100" dir="2700000" algn="tl">
                  <a:srgbClr val="000000"/>
                </a:outerShdw>
              </a:effectLst>
              <a:latin typeface="Garamond" pitchFamily="18" charset="0"/>
            </a:endParaRPr>
          </a:p>
        </p:txBody>
      </p:sp>
      <p:sp>
        <p:nvSpPr>
          <p:cNvPr id="181257" name="Text Box 9"/>
          <p:cNvSpPr txBox="1">
            <a:spLocks noChangeArrowheads="1"/>
          </p:cNvSpPr>
          <p:nvPr/>
        </p:nvSpPr>
        <p:spPr bwMode="auto">
          <a:xfrm>
            <a:off x="250825" y="6237288"/>
            <a:ext cx="2665413" cy="406400"/>
          </a:xfrm>
          <a:prstGeom prst="rect">
            <a:avLst/>
          </a:prstGeom>
          <a:noFill/>
          <a:ln w="9525">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ar-SA" sz="2000" b="1" dirty="0">
                <a:solidFill>
                  <a:srgbClr val="FF0000"/>
                </a:solidFill>
                <a:effectLst>
                  <a:outerShdw blurRad="38100" dist="38100" dir="2700000" algn="tl">
                    <a:srgbClr val="000000"/>
                  </a:outerShdw>
                </a:effectLst>
              </a:rPr>
              <a:t>Waiter’s tip position</a:t>
            </a:r>
          </a:p>
        </p:txBody>
      </p:sp>
      <p:pic>
        <p:nvPicPr>
          <p:cNvPr id="181258" name="Picture 10" descr="Picture8"/>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87675" y="1052513"/>
            <a:ext cx="1539875" cy="381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1259" name="Picture 11" descr="Picture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95288" y="1125538"/>
            <a:ext cx="2346325" cy="3743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Date Placeholder 11"/>
          <p:cNvSpPr>
            <a:spLocks noGrp="1"/>
          </p:cNvSpPr>
          <p:nvPr>
            <p:ph type="dt" sz="half" idx="10"/>
          </p:nvPr>
        </p:nvSpPr>
        <p:spPr/>
        <p:txBody>
          <a:bodyPr/>
          <a:lstStyle/>
          <a:p>
            <a:pPr>
              <a:defRPr/>
            </a:pPr>
            <a:fld id="{38E2ABDC-2E37-4C03-AACE-83E2FFCD7F6D}" type="datetime1">
              <a:rPr lang="en-US" smtClean="0"/>
              <a:pPr>
                <a:defRPr/>
              </a:pPr>
              <a:t>12-Sep-18</a:t>
            </a:fld>
            <a:endParaRPr lang="en-US"/>
          </a:p>
        </p:txBody>
      </p:sp>
      <p:sp>
        <p:nvSpPr>
          <p:cNvPr id="13" name="Slide Number Placeholder 12"/>
          <p:cNvSpPr>
            <a:spLocks noGrp="1"/>
          </p:cNvSpPr>
          <p:nvPr>
            <p:ph type="sldNum" sz="quarter" idx="12"/>
          </p:nvPr>
        </p:nvSpPr>
        <p:spPr/>
        <p:txBody>
          <a:bodyPr/>
          <a:lstStyle/>
          <a:p>
            <a:pPr>
              <a:defRPr/>
            </a:pPr>
            <a:fld id="{A758B1DE-9FCC-4DC3-847D-46029CFD16E1}" type="slidenum">
              <a:rPr lang="en-US" smtClean="0"/>
              <a:pPr>
                <a:defRPr/>
              </a:pPr>
              <a:t>32</a:t>
            </a:fld>
            <a:endParaRPr lang="en-US"/>
          </a:p>
        </p:txBody>
      </p:sp>
      <p:sp>
        <p:nvSpPr>
          <p:cNvPr id="14" name="Footer Placeholder 13"/>
          <p:cNvSpPr>
            <a:spLocks noGrp="1"/>
          </p:cNvSpPr>
          <p:nvPr>
            <p:ph type="ftr" sz="quarter" idx="11"/>
          </p:nvPr>
        </p:nvSpPr>
        <p:spPr/>
        <p:txBody>
          <a:bodyPr/>
          <a:lstStyle/>
          <a:p>
            <a:pPr>
              <a:defRPr/>
            </a:pPr>
            <a:r>
              <a:rPr lang="en-US" dirty="0" err="1" smtClean="0"/>
              <a:t>Dr.Ravi</a:t>
            </a:r>
            <a:endParaRPr lang="en-US" dirty="0"/>
          </a:p>
        </p:txBody>
      </p:sp>
    </p:spTree>
    <p:extLst>
      <p:ext uri="{BB962C8B-B14F-4D97-AF65-F5344CB8AC3E}">
        <p14:creationId xmlns="" xmlns:p14="http://schemas.microsoft.com/office/powerpoint/2010/main" val="25381404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81255"/>
                                        </p:tgtEl>
                                        <p:attrNameLst>
                                          <p:attrName>style.visibility</p:attrName>
                                        </p:attrNameLst>
                                      </p:cBhvr>
                                      <p:to>
                                        <p:strVal val="visible"/>
                                      </p:to>
                                    </p:set>
                                    <p:animEffect transition="in" filter="wipe(down)">
                                      <p:cBhvr>
                                        <p:cTn id="7" dur="580">
                                          <p:stCondLst>
                                            <p:cond delay="0"/>
                                          </p:stCondLst>
                                        </p:cTn>
                                        <p:tgtEl>
                                          <p:spTgt spid="181255"/>
                                        </p:tgtEl>
                                      </p:cBhvr>
                                    </p:animEffect>
                                    <p:anim calcmode="lin" valueType="num">
                                      <p:cBhvr>
                                        <p:cTn id="8" dur="1822" tmFilter="0,0; 0.14,0.36; 0.43,0.73; 0.71,0.91; 1.0,1.0">
                                          <p:stCondLst>
                                            <p:cond delay="0"/>
                                          </p:stCondLst>
                                        </p:cTn>
                                        <p:tgtEl>
                                          <p:spTgt spid="18125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125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125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125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1255"/>
                                        </p:tgtEl>
                                        <p:attrNameLst>
                                          <p:attrName>ppt_y</p:attrName>
                                        </p:attrNameLst>
                                      </p:cBhvr>
                                      <p:tavLst>
                                        <p:tav tm="0" fmla="#ppt_y-sin(pi*$)/81">
                                          <p:val>
                                            <p:fltVal val="0"/>
                                          </p:val>
                                        </p:tav>
                                        <p:tav tm="100000">
                                          <p:val>
                                            <p:fltVal val="1"/>
                                          </p:val>
                                        </p:tav>
                                      </p:tavLst>
                                    </p:anim>
                                    <p:animScale>
                                      <p:cBhvr>
                                        <p:cTn id="13" dur="26">
                                          <p:stCondLst>
                                            <p:cond delay="650"/>
                                          </p:stCondLst>
                                        </p:cTn>
                                        <p:tgtEl>
                                          <p:spTgt spid="181255"/>
                                        </p:tgtEl>
                                      </p:cBhvr>
                                      <p:to x="100000" y="60000"/>
                                    </p:animScale>
                                    <p:animScale>
                                      <p:cBhvr>
                                        <p:cTn id="14" dur="166" decel="50000">
                                          <p:stCondLst>
                                            <p:cond delay="676"/>
                                          </p:stCondLst>
                                        </p:cTn>
                                        <p:tgtEl>
                                          <p:spTgt spid="181255"/>
                                        </p:tgtEl>
                                      </p:cBhvr>
                                      <p:to x="100000" y="100000"/>
                                    </p:animScale>
                                    <p:animScale>
                                      <p:cBhvr>
                                        <p:cTn id="15" dur="26">
                                          <p:stCondLst>
                                            <p:cond delay="1312"/>
                                          </p:stCondLst>
                                        </p:cTn>
                                        <p:tgtEl>
                                          <p:spTgt spid="181255"/>
                                        </p:tgtEl>
                                      </p:cBhvr>
                                      <p:to x="100000" y="80000"/>
                                    </p:animScale>
                                    <p:animScale>
                                      <p:cBhvr>
                                        <p:cTn id="16" dur="166" decel="50000">
                                          <p:stCondLst>
                                            <p:cond delay="1338"/>
                                          </p:stCondLst>
                                        </p:cTn>
                                        <p:tgtEl>
                                          <p:spTgt spid="181255"/>
                                        </p:tgtEl>
                                      </p:cBhvr>
                                      <p:to x="100000" y="100000"/>
                                    </p:animScale>
                                    <p:animScale>
                                      <p:cBhvr>
                                        <p:cTn id="17" dur="26">
                                          <p:stCondLst>
                                            <p:cond delay="1642"/>
                                          </p:stCondLst>
                                        </p:cTn>
                                        <p:tgtEl>
                                          <p:spTgt spid="181255"/>
                                        </p:tgtEl>
                                      </p:cBhvr>
                                      <p:to x="100000" y="90000"/>
                                    </p:animScale>
                                    <p:animScale>
                                      <p:cBhvr>
                                        <p:cTn id="18" dur="166" decel="50000">
                                          <p:stCondLst>
                                            <p:cond delay="1668"/>
                                          </p:stCondLst>
                                        </p:cTn>
                                        <p:tgtEl>
                                          <p:spTgt spid="181255"/>
                                        </p:tgtEl>
                                      </p:cBhvr>
                                      <p:to x="100000" y="100000"/>
                                    </p:animScale>
                                    <p:animScale>
                                      <p:cBhvr>
                                        <p:cTn id="19" dur="26">
                                          <p:stCondLst>
                                            <p:cond delay="1808"/>
                                          </p:stCondLst>
                                        </p:cTn>
                                        <p:tgtEl>
                                          <p:spTgt spid="181255"/>
                                        </p:tgtEl>
                                      </p:cBhvr>
                                      <p:to x="100000" y="95000"/>
                                    </p:animScale>
                                    <p:animScale>
                                      <p:cBhvr>
                                        <p:cTn id="20" dur="166" decel="50000">
                                          <p:stCondLst>
                                            <p:cond delay="1834"/>
                                          </p:stCondLst>
                                        </p:cTn>
                                        <p:tgtEl>
                                          <p:spTgt spid="18125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81258"/>
                                        </p:tgtEl>
                                        <p:attrNameLst>
                                          <p:attrName>style.visibility</p:attrName>
                                        </p:attrNameLst>
                                      </p:cBhvr>
                                      <p:to>
                                        <p:strVal val="visible"/>
                                      </p:to>
                                    </p:set>
                                    <p:animEffect transition="in" filter="blinds(horizontal)">
                                      <p:cBhvr>
                                        <p:cTn id="25" dur="500"/>
                                        <p:tgtEl>
                                          <p:spTgt spid="181258"/>
                                        </p:tgtEl>
                                      </p:cBhvr>
                                    </p:animEffect>
                                  </p:childTnLst>
                                </p:cTn>
                              </p:par>
                            </p:childTnLst>
                          </p:cTn>
                        </p:par>
                        <p:par>
                          <p:cTn id="26" fill="hold" nodeType="afterGroup">
                            <p:stCondLst>
                              <p:cond delay="500"/>
                            </p:stCondLst>
                            <p:childTnLst>
                              <p:par>
                                <p:cTn id="27" presetID="3" presetClass="entr" presetSubtype="10" fill="hold" nodeType="afterEffect">
                                  <p:stCondLst>
                                    <p:cond delay="0"/>
                                  </p:stCondLst>
                                  <p:childTnLst>
                                    <p:set>
                                      <p:cBhvr>
                                        <p:cTn id="28" dur="1" fill="hold">
                                          <p:stCondLst>
                                            <p:cond delay="0"/>
                                          </p:stCondLst>
                                        </p:cTn>
                                        <p:tgtEl>
                                          <p:spTgt spid="181259"/>
                                        </p:tgtEl>
                                        <p:attrNameLst>
                                          <p:attrName>style.visibility</p:attrName>
                                        </p:attrNameLst>
                                      </p:cBhvr>
                                      <p:to>
                                        <p:strVal val="visible"/>
                                      </p:to>
                                    </p:set>
                                    <p:animEffect transition="in" filter="blinds(horizontal)">
                                      <p:cBhvr>
                                        <p:cTn id="29" dur="500"/>
                                        <p:tgtEl>
                                          <p:spTgt spid="181259"/>
                                        </p:tgtEl>
                                      </p:cBhvr>
                                    </p:animEffect>
                                  </p:childTnLst>
                                </p:cTn>
                              </p:par>
                            </p:childTnLst>
                          </p:cTn>
                        </p:par>
                        <p:par>
                          <p:cTn id="30" fill="hold" nodeType="afterGroup">
                            <p:stCondLst>
                              <p:cond delay="1000"/>
                            </p:stCondLst>
                            <p:childTnLst>
                              <p:par>
                                <p:cTn id="31" presetID="12" presetClass="entr" presetSubtype="4" fill="hold" grpId="0" nodeType="afterEffect">
                                  <p:stCondLst>
                                    <p:cond delay="0"/>
                                  </p:stCondLst>
                                  <p:childTnLst>
                                    <p:set>
                                      <p:cBhvr>
                                        <p:cTn id="32" dur="1" fill="hold">
                                          <p:stCondLst>
                                            <p:cond delay="0"/>
                                          </p:stCondLst>
                                        </p:cTn>
                                        <p:tgtEl>
                                          <p:spTgt spid="181256"/>
                                        </p:tgtEl>
                                        <p:attrNameLst>
                                          <p:attrName>style.visibility</p:attrName>
                                        </p:attrNameLst>
                                      </p:cBhvr>
                                      <p:to>
                                        <p:strVal val="visible"/>
                                      </p:to>
                                    </p:set>
                                    <p:animEffect transition="in" filter="slide(fromBottom)">
                                      <p:cBhvr>
                                        <p:cTn id="33" dur="1000"/>
                                        <p:tgtEl>
                                          <p:spTgt spid="181256"/>
                                        </p:tgtEl>
                                      </p:cBhvr>
                                    </p:animEffect>
                                  </p:childTnLst>
                                </p:cTn>
                              </p:par>
                            </p:childTnLst>
                          </p:cTn>
                        </p:par>
                        <p:par>
                          <p:cTn id="34" fill="hold" nodeType="afterGroup">
                            <p:stCondLst>
                              <p:cond delay="2000"/>
                            </p:stCondLst>
                            <p:childTnLst>
                              <p:par>
                                <p:cTn id="35" presetID="2" presetClass="entr" presetSubtype="4" fill="hold" grpId="0" nodeType="afterEffect">
                                  <p:stCondLst>
                                    <p:cond delay="0"/>
                                  </p:stCondLst>
                                  <p:childTnLst>
                                    <p:set>
                                      <p:cBhvr>
                                        <p:cTn id="36" dur="1" fill="hold">
                                          <p:stCondLst>
                                            <p:cond delay="0"/>
                                          </p:stCondLst>
                                        </p:cTn>
                                        <p:tgtEl>
                                          <p:spTgt spid="181257"/>
                                        </p:tgtEl>
                                        <p:attrNameLst>
                                          <p:attrName>style.visibility</p:attrName>
                                        </p:attrNameLst>
                                      </p:cBhvr>
                                      <p:to>
                                        <p:strVal val="visible"/>
                                      </p:to>
                                    </p:set>
                                    <p:anim calcmode="lin" valueType="num">
                                      <p:cBhvr additive="base">
                                        <p:cTn id="37" dur="500" fill="hold"/>
                                        <p:tgtEl>
                                          <p:spTgt spid="181257"/>
                                        </p:tgtEl>
                                        <p:attrNameLst>
                                          <p:attrName>ppt_x</p:attrName>
                                        </p:attrNameLst>
                                      </p:cBhvr>
                                      <p:tavLst>
                                        <p:tav tm="0">
                                          <p:val>
                                            <p:strVal val="#ppt_x"/>
                                          </p:val>
                                        </p:tav>
                                        <p:tav tm="100000">
                                          <p:val>
                                            <p:strVal val="#ppt_x"/>
                                          </p:val>
                                        </p:tav>
                                      </p:tavLst>
                                    </p:anim>
                                    <p:anim calcmode="lin" valueType="num">
                                      <p:cBhvr additive="base">
                                        <p:cTn id="38" dur="500" fill="hold"/>
                                        <p:tgtEl>
                                          <p:spTgt spid="181257"/>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2500"/>
                            </p:stCondLst>
                            <p:childTnLst>
                              <p:par>
                                <p:cTn id="40" presetID="0" presetClass="path" presetSubtype="0" accel="50000" decel="50000" fill="hold" grpId="1" nodeType="afterEffect">
                                  <p:stCondLst>
                                    <p:cond delay="0"/>
                                  </p:stCondLst>
                                  <p:childTnLst>
                                    <p:animMotion origin="layout" path="M -2.77778E-7 -0.00023 C 0.00295 -0.01367 0.00035 -0.0058 0.00903 -0.02271 C 0.01493 -0.03407 0.02101 -0.05191 0.03177 -0.05724 C 0.04063 -0.06165 0.05451 -0.06582 0.06406 -0.06721 C 0.0684 -0.0679 0.08368 -0.07045 0.08837 -0.07208 C 0.09236 -0.07323 0.09983 -0.07694 0.09983 -0.07671 C 0.10382 -0.09363 0.09844 -0.07393 0.10747 -0.09432 C 0.11181 -0.10429 0.11198 -0.11773 0.11528 -0.12885 C 0.12083 -0.25817 0.15955 -0.18123 0.31701 -0.18308 C 0.33403 -0.18586 0.34983 -0.19166 0.36632 -0.1956 C 0.37726 -0.20255 0.38941 -0.2058 0.40017 -0.21298 C 0.41458 -0.22225 0.42274 -0.24241 0.43819 -0.25238 C 0.44063 -0.25748 0.44323 -0.26234 0.44549 -0.26721 C 0.44688 -0.26976 0.44965 -0.27416 0.44965 -0.27393 C 0.45139 -0.29108 0.45382 -0.30753 0.45694 -0.32422 C 0.45747 -0.35203 0.45764 -0.38007 0.45851 -0.40765 C 0.45955 -0.42642 0.46632 -0.43963 0.47778 -0.4496 C 0.47934 -0.45099 0.48993 -0.45423 0.4908 -0.45469 C 0.51024 -0.46257 0.52986 -0.46814 0.54965 -0.47462 C 0.56129 -0.48575 0.55521 -0.47833 0.56493 -0.49687 C 0.56615 -0.49942 0.56858 -0.50406 0.56858 -0.50383 C 0.56979 -0.50892 0.57118 -0.51402 0.5724 -0.51912 C 0.57361 -0.52399 0.57622 -0.53395 0.57622 -0.53372 C 0.58681 -0.65354 0.58004 -0.7664 0.58004 -0.89154 " pathEditMode="relative" rAng="0" ptsTypes="fffffffffffffffffffffffA">
                                      <p:cBhvr>
                                        <p:cTn id="41" dur="2000" fill="hold"/>
                                        <p:tgtEl>
                                          <p:spTgt spid="181257"/>
                                        </p:tgtEl>
                                        <p:attrNameLst>
                                          <p:attrName>ppt_x</p:attrName>
                                          <p:attrName>ppt_y</p:attrName>
                                        </p:attrNameLst>
                                      </p:cBhvr>
                                      <p:rCtr x="29340" y="-445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5" grpId="0" animBg="1"/>
      <p:bldP spid="181256" grpId="0" animBg="1"/>
      <p:bldP spid="181257" grpId="0" animBg="1"/>
      <p:bldP spid="18125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5562600" cy="914400"/>
          </a:xfrm>
        </p:spPr>
        <p:txBody>
          <a:bodyPr>
            <a:normAutofit fontScale="90000"/>
          </a:bodyPr>
          <a:lstStyle/>
          <a:p>
            <a:r>
              <a:rPr lang="en-US" b="1" dirty="0" err="1" smtClean="0">
                <a:solidFill>
                  <a:schemeClr val="tx1"/>
                </a:solidFill>
              </a:rPr>
              <a:t>Klumpke’s</a:t>
            </a:r>
            <a:r>
              <a:rPr lang="en-US" b="1" dirty="0" smtClean="0">
                <a:solidFill>
                  <a:schemeClr val="tx1"/>
                </a:solidFill>
              </a:rPr>
              <a:t> Paralysis</a:t>
            </a:r>
            <a:br>
              <a:rPr lang="en-US" b="1" dirty="0" smtClean="0">
                <a:solidFill>
                  <a:schemeClr val="tx1"/>
                </a:solidFill>
              </a:rPr>
            </a:br>
            <a:endParaRPr lang="en-US" dirty="0"/>
          </a:p>
        </p:txBody>
      </p:sp>
      <p:sp>
        <p:nvSpPr>
          <p:cNvPr id="3" name="Content Placeholder 2"/>
          <p:cNvSpPr>
            <a:spLocks noGrp="1"/>
          </p:cNvSpPr>
          <p:nvPr>
            <p:ph idx="1"/>
          </p:nvPr>
        </p:nvSpPr>
        <p:spPr>
          <a:xfrm>
            <a:off x="0" y="990600"/>
            <a:ext cx="9144000" cy="5867400"/>
          </a:xfrm>
        </p:spPr>
        <p:txBody>
          <a:bodyPr>
            <a:normAutofit/>
          </a:bodyPr>
          <a:lstStyle/>
          <a:p>
            <a:pPr>
              <a:buFont typeface="Wingdings" pitchFamily="2" charset="2"/>
              <a:buChar char="§"/>
            </a:pPr>
            <a:r>
              <a:rPr lang="en-US" sz="3000" dirty="0" smtClean="0">
                <a:solidFill>
                  <a:srgbClr val="FFFF00"/>
                </a:solidFill>
              </a:rPr>
              <a:t>Injury of lower trunk</a:t>
            </a:r>
          </a:p>
          <a:p>
            <a:pPr>
              <a:buFont typeface="Wingdings" pitchFamily="2" charset="2"/>
              <a:buChar char="§"/>
            </a:pPr>
            <a:r>
              <a:rPr lang="en-US" sz="3000" dirty="0" smtClean="0">
                <a:solidFill>
                  <a:schemeClr val="tx1"/>
                </a:solidFill>
              </a:rPr>
              <a:t>Caused due to </a:t>
            </a:r>
            <a:r>
              <a:rPr lang="en-US" sz="3000" dirty="0" smtClean="0">
                <a:solidFill>
                  <a:srgbClr val="FFFF00"/>
                </a:solidFill>
              </a:rPr>
              <a:t>hyper abduction of arm </a:t>
            </a:r>
            <a:r>
              <a:rPr lang="en-US" sz="3000" dirty="0" smtClean="0">
                <a:solidFill>
                  <a:schemeClr val="tx1"/>
                </a:solidFill>
              </a:rPr>
              <a:t>(extended arm in a </a:t>
            </a:r>
            <a:r>
              <a:rPr lang="en-US" sz="3000" dirty="0" smtClean="0">
                <a:solidFill>
                  <a:srgbClr val="FFFF00"/>
                </a:solidFill>
              </a:rPr>
              <a:t>breech delivery</a:t>
            </a:r>
            <a:r>
              <a:rPr lang="en-US" sz="3000" dirty="0" smtClean="0">
                <a:solidFill>
                  <a:schemeClr val="tx1"/>
                </a:solidFill>
              </a:rPr>
              <a:t>, a fall on a </a:t>
            </a:r>
            <a:r>
              <a:rPr lang="en-US" sz="3000" dirty="0" smtClean="0">
                <a:solidFill>
                  <a:srgbClr val="FFFF00"/>
                </a:solidFill>
              </a:rPr>
              <a:t>outstretched arm</a:t>
            </a:r>
            <a:r>
              <a:rPr lang="en-US" sz="3000" dirty="0" smtClean="0">
                <a:solidFill>
                  <a:schemeClr val="tx1"/>
                </a:solidFill>
              </a:rPr>
              <a:t>)</a:t>
            </a:r>
          </a:p>
          <a:p>
            <a:pPr>
              <a:buFont typeface="Wingdings" pitchFamily="2" charset="2"/>
              <a:buChar char="§"/>
            </a:pPr>
            <a:r>
              <a:rPr lang="en-US" sz="3000" dirty="0" smtClean="0">
                <a:solidFill>
                  <a:srgbClr val="FF0000"/>
                </a:solidFill>
              </a:rPr>
              <a:t>C8,T1 </a:t>
            </a:r>
            <a:r>
              <a:rPr lang="en-US" dirty="0" smtClean="0">
                <a:solidFill>
                  <a:srgbClr val="FF0000"/>
                </a:solidFill>
              </a:rPr>
              <a:t>&amp;</a:t>
            </a:r>
            <a:r>
              <a:rPr lang="en-US" sz="3000" dirty="0" smtClean="0">
                <a:solidFill>
                  <a:srgbClr val="FF0000"/>
                </a:solidFill>
              </a:rPr>
              <a:t> some time C7 </a:t>
            </a:r>
            <a:r>
              <a:rPr lang="en-US" sz="3000" dirty="0" smtClean="0">
                <a:solidFill>
                  <a:schemeClr val="tx1"/>
                </a:solidFill>
              </a:rPr>
              <a:t>are involved</a:t>
            </a:r>
          </a:p>
          <a:p>
            <a:pPr>
              <a:buFont typeface="Wingdings" pitchFamily="2" charset="2"/>
              <a:buChar char="§"/>
            </a:pPr>
            <a:r>
              <a:rPr lang="en-US" sz="3000" dirty="0" smtClean="0">
                <a:solidFill>
                  <a:schemeClr val="tx1"/>
                </a:solidFill>
              </a:rPr>
              <a:t>Intrinsic muscles of  hand &amp; flexors of wrist(C6,C7,C8)  &amp; fingers (C8,T1) are affected</a:t>
            </a:r>
          </a:p>
          <a:p>
            <a:pPr>
              <a:buFont typeface="Wingdings" pitchFamily="2" charset="2"/>
              <a:buChar char="§"/>
            </a:pPr>
            <a:r>
              <a:rPr lang="en-US" sz="3000" dirty="0" smtClean="0">
                <a:solidFill>
                  <a:srgbClr val="FFFF00"/>
                </a:solidFill>
              </a:rPr>
              <a:t>Claw hand deformity </a:t>
            </a:r>
            <a:r>
              <a:rPr lang="en-US" sz="3000" dirty="0" smtClean="0">
                <a:solidFill>
                  <a:schemeClr val="tx1"/>
                </a:solidFill>
              </a:rPr>
              <a:t>&amp; anesthesia along the ulnar border of the forearm &amp; hand</a:t>
            </a:r>
          </a:p>
          <a:p>
            <a:pPr>
              <a:buFont typeface="Wingdings" pitchFamily="2" charset="2"/>
              <a:buChar char="§"/>
            </a:pPr>
            <a:r>
              <a:rPr lang="en-US" sz="3000" dirty="0" smtClean="0">
                <a:solidFill>
                  <a:srgbClr val="FFFF00"/>
                </a:solidFill>
              </a:rPr>
              <a:t>Horner’s syndrome </a:t>
            </a:r>
            <a:r>
              <a:rPr lang="en-US" sz="3000" dirty="0" smtClean="0">
                <a:solidFill>
                  <a:schemeClr val="tx1"/>
                </a:solidFill>
              </a:rPr>
              <a:t>(injury to sympathetic fibers to head &amp; neck)</a:t>
            </a:r>
          </a:p>
          <a:p>
            <a:endParaRPr lang="en-US" dirty="0"/>
          </a:p>
        </p:txBody>
      </p:sp>
      <p:sp>
        <p:nvSpPr>
          <p:cNvPr id="4" name="Date Placeholder 3"/>
          <p:cNvSpPr>
            <a:spLocks noGrp="1"/>
          </p:cNvSpPr>
          <p:nvPr>
            <p:ph type="dt" sz="half" idx="10"/>
          </p:nvPr>
        </p:nvSpPr>
        <p:spPr/>
        <p:txBody>
          <a:bodyPr/>
          <a:lstStyle/>
          <a:p>
            <a:pPr>
              <a:defRPr/>
            </a:pPr>
            <a:fld id="{23EBCB86-3EF2-49EC-BAC6-0D67957607B2}" type="datetime1">
              <a:rPr lang="en-US" smtClean="0"/>
              <a:pPr>
                <a:defRPr/>
              </a:pPr>
              <a:t>12-Sep-18</a:t>
            </a:fld>
            <a:endParaRPr lang="en-US"/>
          </a:p>
        </p:txBody>
      </p:sp>
      <p:sp>
        <p:nvSpPr>
          <p:cNvPr id="5" name="Slide Number Placeholder 4"/>
          <p:cNvSpPr>
            <a:spLocks noGrp="1"/>
          </p:cNvSpPr>
          <p:nvPr>
            <p:ph type="sldNum" sz="quarter" idx="12"/>
          </p:nvPr>
        </p:nvSpPr>
        <p:spPr/>
        <p:txBody>
          <a:bodyPr/>
          <a:lstStyle/>
          <a:p>
            <a:pPr>
              <a:defRPr/>
            </a:pPr>
            <a:fld id="{D099570C-B036-418A-83DC-6B77C2692675}" type="slidenum">
              <a:rPr lang="en-US" smtClean="0"/>
              <a:pPr>
                <a:defRPr/>
              </a:pPr>
              <a:t>33</a:t>
            </a:fld>
            <a:endParaRPr lang="en-US"/>
          </a:p>
        </p:txBody>
      </p:sp>
      <p:sp>
        <p:nvSpPr>
          <p:cNvPr id="6" name="Footer Placeholder 5"/>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3298" name="Picture 2" descr="Picture1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67400" y="4452938"/>
            <a:ext cx="2857500" cy="200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3299" name="Picture 3" descr="Picture1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08350" y="3213100"/>
            <a:ext cx="1933575"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3300" name="Rectangle 4"/>
          <p:cNvSpPr>
            <a:spLocks noGrp="1" noChangeArrowheads="1"/>
          </p:cNvSpPr>
          <p:nvPr>
            <p:ph type="title"/>
          </p:nvPr>
        </p:nvSpPr>
        <p:spPr>
          <a:xfrm>
            <a:off x="0" y="-30163"/>
            <a:ext cx="5562600" cy="771526"/>
          </a:xfrm>
          <a:solidFill>
            <a:schemeClr val="bg1"/>
          </a:solidFill>
          <a:ln>
            <a:solidFill>
              <a:srgbClr val="FFFF00"/>
            </a:solidFill>
            <a:miter lim="800000"/>
            <a:headEnd/>
            <a:tailEnd/>
          </a:ln>
          <a:effectLst>
            <a:prstShdw prst="shdw17" dist="17961" dir="2700000">
              <a:srgbClr val="FFFF00">
                <a:gamma/>
                <a:shade val="60000"/>
                <a:invGamma/>
              </a:srgbClr>
            </a:prstShdw>
          </a:effectLst>
        </p:spPr>
        <p:txBody>
          <a:bodyPr>
            <a:spAutoFit/>
          </a:bodyPr>
          <a:lstStyle/>
          <a:p>
            <a:pPr>
              <a:defRPr/>
            </a:pPr>
            <a:r>
              <a:rPr lang="en-US" altLang="ar-SA">
                <a:solidFill>
                  <a:schemeClr val="tx1"/>
                </a:solidFill>
              </a:rPr>
              <a:t>Lower brachial plexus</a:t>
            </a:r>
            <a:endParaRPr lang="en-US" altLang="en-US">
              <a:solidFill>
                <a:schemeClr val="tx1"/>
              </a:solidFill>
            </a:endParaRPr>
          </a:p>
        </p:txBody>
      </p:sp>
      <p:sp>
        <p:nvSpPr>
          <p:cNvPr id="183301" name="Rectangle 5"/>
          <p:cNvSpPr>
            <a:spLocks noGrp="1" noChangeArrowheads="1"/>
          </p:cNvSpPr>
          <p:nvPr>
            <p:ph type="body" sz="half" idx="1"/>
          </p:nvPr>
        </p:nvSpPr>
        <p:spPr>
          <a:xfrm>
            <a:off x="395288" y="1125538"/>
            <a:ext cx="3097212" cy="1016000"/>
          </a:xfrm>
          <a:ln>
            <a:solidFill>
              <a:srgbClr val="FFFF00"/>
            </a:solidFill>
            <a:miter lim="800000"/>
            <a:headEnd/>
            <a:tailEnd/>
          </a:ln>
        </p:spPr>
        <p:txBody>
          <a:bodyPr>
            <a:spAutoFit/>
          </a:bodyPr>
          <a:lstStyle/>
          <a:p>
            <a:pPr>
              <a:defRPr/>
            </a:pPr>
            <a:r>
              <a:rPr lang="en-US" altLang="ar-SA" sz="2000" b="1">
                <a:solidFill>
                  <a:srgbClr val="FF3300"/>
                </a:solidFill>
                <a:cs typeface="Courier New" pitchFamily="49" charset="0"/>
              </a:rPr>
              <a:t>results from excessive abduction of the arm as in during labor</a:t>
            </a:r>
          </a:p>
        </p:txBody>
      </p:sp>
      <p:pic>
        <p:nvPicPr>
          <p:cNvPr id="183309" name="Picture 13" descr="Picture13"/>
          <p:cNvPicPr>
            <a:picLocks noGrp="1" noChangeAspect="1" noChangeArrowheads="1"/>
          </p:cNvPicPr>
          <p:nvPr>
            <p:ph sz="half" idx="2"/>
          </p:nvPr>
        </p:nvPicPr>
        <p:blipFill>
          <a:blip r:embed="rId5" cstate="print">
            <a:extLst>
              <a:ext uri="{28A0092B-C50C-407E-A947-70E740481C1C}">
                <a14:useLocalDpi xmlns="" xmlns:a14="http://schemas.microsoft.com/office/drawing/2010/main" val="0"/>
              </a:ext>
            </a:extLst>
          </a:blip>
          <a:srcRect/>
          <a:stretch>
            <a:fillRect/>
          </a:stretch>
        </p:blipFill>
        <p:spPr>
          <a:xfrm>
            <a:off x="6588125" y="1125538"/>
            <a:ext cx="1714500" cy="23812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3302" name="Text Box 6"/>
          <p:cNvSpPr txBox="1">
            <a:spLocks noChangeArrowheads="1"/>
          </p:cNvSpPr>
          <p:nvPr/>
        </p:nvSpPr>
        <p:spPr bwMode="auto">
          <a:xfrm>
            <a:off x="5651500" y="536575"/>
            <a:ext cx="1985963" cy="406400"/>
          </a:xfrm>
          <a:prstGeom prst="rect">
            <a:avLst/>
          </a:prstGeom>
          <a:noFill/>
          <a:ln w="9525">
            <a:solidFill>
              <a:srgbClr val="FFFF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ar-SA" sz="2000" b="1">
                <a:solidFill>
                  <a:srgbClr val="FF3300"/>
                </a:solidFill>
                <a:effectLst>
                  <a:outerShdw blurRad="38100" dist="38100" dir="2700000" algn="tl">
                    <a:srgbClr val="000000"/>
                  </a:outerShdw>
                </a:effectLst>
                <a:cs typeface="Arial" pitchFamily="34" charset="0"/>
              </a:rPr>
              <a:t>Klumpke palsy</a:t>
            </a:r>
          </a:p>
        </p:txBody>
      </p:sp>
      <p:sp>
        <p:nvSpPr>
          <p:cNvPr id="183303" name="Rectangle 7"/>
          <p:cNvSpPr>
            <a:spLocks noChangeArrowheads="1"/>
          </p:cNvSpPr>
          <p:nvPr/>
        </p:nvSpPr>
        <p:spPr bwMode="auto">
          <a:xfrm>
            <a:off x="3708400" y="1125538"/>
            <a:ext cx="2735263" cy="1320800"/>
          </a:xfrm>
          <a:prstGeom prst="rect">
            <a:avLst/>
          </a:prstGeom>
          <a:noFill/>
          <a:ln w="9525">
            <a:solidFill>
              <a:srgbClr val="FF0000"/>
            </a:solidFill>
            <a:miter lim="800000"/>
            <a:headEnd/>
            <a:tailEnd/>
          </a:ln>
          <a:extLst>
            <a:ext uri="{909E8E84-426E-40DD-AFC4-6F175D3DCCD1}">
              <a14:hiddenFill xmlns="" xmlns:a14="http://schemas.microsoft.com/office/drawing/2010/main">
                <a:solidFill>
                  <a:schemeClr val="accent1"/>
                </a:solidFill>
              </a14:hiddenFill>
            </a:ext>
          </a:extLst>
        </p:spPr>
        <p:txBody>
          <a:bodyPr>
            <a:spAutoFit/>
          </a:bodyPr>
          <a:lstStyle/>
          <a:p>
            <a:pPr marL="342900" indent="-342900" eaLnBrk="1" hangingPunct="1">
              <a:spcBef>
                <a:spcPct val="20000"/>
              </a:spcBef>
              <a:buClr>
                <a:schemeClr val="hlink"/>
              </a:buClr>
              <a:buFontTx/>
              <a:buChar char="•"/>
              <a:defRPr/>
            </a:pPr>
            <a:r>
              <a:rPr lang="en-US" altLang="ar-SA" sz="2000" b="1">
                <a:solidFill>
                  <a:srgbClr val="FFFF00"/>
                </a:solidFill>
                <a:effectLst>
                  <a:outerShdw blurRad="38100" dist="38100" dir="2700000" algn="tl">
                    <a:srgbClr val="000000"/>
                  </a:outerShdw>
                </a:effectLst>
                <a:latin typeface="Garamond" pitchFamily="18" charset="0"/>
                <a:cs typeface="Courier New" pitchFamily="49" charset="0"/>
              </a:rPr>
              <a:t>or when a person falls from a height grasping something to save himself</a:t>
            </a:r>
          </a:p>
        </p:txBody>
      </p:sp>
      <p:sp>
        <p:nvSpPr>
          <p:cNvPr id="183304" name="AutoShape 8"/>
          <p:cNvSpPr>
            <a:spLocks noChangeArrowheads="1"/>
          </p:cNvSpPr>
          <p:nvPr/>
        </p:nvSpPr>
        <p:spPr bwMode="auto">
          <a:xfrm>
            <a:off x="6211888" y="5148263"/>
            <a:ext cx="304800" cy="152400"/>
          </a:xfrm>
          <a:prstGeom prst="rightArrow">
            <a:avLst>
              <a:gd name="adj1" fmla="val 50000"/>
              <a:gd name="adj2" fmla="val 50000"/>
            </a:avLst>
          </a:prstGeom>
          <a:solidFill>
            <a:srgbClr val="008000"/>
          </a:solidFill>
          <a:ln w="9525">
            <a:solidFill>
              <a:srgbClr val="FFFF00"/>
            </a:solidFill>
            <a:miter lim="800000"/>
            <a:headEnd/>
            <a:tailEnd/>
          </a:ln>
          <a:effectLst>
            <a:prstShdw prst="shdw17" dist="17961" dir="2700000">
              <a:srgbClr val="999900"/>
            </a:prstShdw>
          </a:effectLst>
        </p:spPr>
        <p:txBody>
          <a:bodyPr wrap="none" anchor="ctr"/>
          <a:lstStyle/>
          <a:p>
            <a:endParaRPr lang="en-US"/>
          </a:p>
        </p:txBody>
      </p:sp>
      <p:sp>
        <p:nvSpPr>
          <p:cNvPr id="183305" name="Text Box 9"/>
          <p:cNvSpPr txBox="1">
            <a:spLocks noChangeArrowheads="1"/>
          </p:cNvSpPr>
          <p:nvPr/>
        </p:nvSpPr>
        <p:spPr bwMode="auto">
          <a:xfrm>
            <a:off x="796925" y="6184900"/>
            <a:ext cx="3746500" cy="376238"/>
          </a:xfrm>
          <a:prstGeom prst="rect">
            <a:avLst/>
          </a:prstGeom>
          <a:solidFill>
            <a:schemeClr val="bg1"/>
          </a:solidFill>
          <a:ln w="9525">
            <a:solidFill>
              <a:srgbClr val="FFFF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r>
              <a:rPr lang="en-US" altLang="ar-SA" sz="1800"/>
              <a:t>Note the transverse process of C7</a:t>
            </a:r>
          </a:p>
        </p:txBody>
      </p:sp>
      <p:sp>
        <p:nvSpPr>
          <p:cNvPr id="183306" name="Rectangle 10"/>
          <p:cNvSpPr>
            <a:spLocks noChangeArrowheads="1"/>
          </p:cNvSpPr>
          <p:nvPr/>
        </p:nvSpPr>
        <p:spPr bwMode="auto">
          <a:xfrm>
            <a:off x="3330575" y="5686425"/>
            <a:ext cx="1771650" cy="406400"/>
          </a:xfrm>
          <a:prstGeom prst="rect">
            <a:avLst/>
          </a:prstGeom>
          <a:solidFill>
            <a:srgbClr val="008000"/>
          </a:solidFill>
          <a:ln w="9525">
            <a:solidFill>
              <a:schemeClr val="tx1"/>
            </a:solidFill>
            <a:miter lim="800000"/>
            <a:headEnd/>
            <a:tailEnd/>
          </a:ln>
        </p:spPr>
        <p:txBody>
          <a:bodyPr wrap="none">
            <a:spAutoFit/>
          </a:bodyPr>
          <a:lstStyle/>
          <a:p>
            <a:pPr marL="342900" indent="-342900" eaLnBrk="1" hangingPunct="1">
              <a:spcBef>
                <a:spcPct val="20000"/>
              </a:spcBef>
              <a:buClr>
                <a:schemeClr val="hlink"/>
              </a:buClr>
              <a:buFontTx/>
              <a:buChar char="•"/>
              <a:defRPr/>
            </a:pPr>
            <a:r>
              <a:rPr lang="en-US" altLang="ar-SA" sz="2000" b="1">
                <a:solidFill>
                  <a:srgbClr val="FF3300"/>
                </a:solidFill>
                <a:effectLst>
                  <a:outerShdw blurRad="38100" dist="38100" dir="2700000" algn="tl">
                    <a:srgbClr val="000000"/>
                  </a:outerShdw>
                </a:effectLst>
                <a:latin typeface="Garamond" pitchFamily="18" charset="0"/>
                <a:cs typeface="Courier New" pitchFamily="49" charset="0"/>
              </a:rPr>
              <a:t>Cervical rib</a:t>
            </a:r>
          </a:p>
        </p:txBody>
      </p:sp>
      <p:sp>
        <p:nvSpPr>
          <p:cNvPr id="183307" name="AutoShape 11"/>
          <p:cNvSpPr>
            <a:spLocks noChangeArrowheads="1"/>
          </p:cNvSpPr>
          <p:nvPr/>
        </p:nvSpPr>
        <p:spPr bwMode="auto">
          <a:xfrm>
            <a:off x="3635375" y="4437063"/>
            <a:ext cx="304800" cy="152400"/>
          </a:xfrm>
          <a:prstGeom prst="rightArrow">
            <a:avLst>
              <a:gd name="adj1" fmla="val 50000"/>
              <a:gd name="adj2" fmla="val 50000"/>
            </a:avLst>
          </a:prstGeom>
          <a:solidFill>
            <a:srgbClr val="008000"/>
          </a:solidFill>
          <a:ln w="9525">
            <a:solidFill>
              <a:srgbClr val="FFFF00"/>
            </a:solidFill>
            <a:miter lim="800000"/>
            <a:headEnd/>
            <a:tailEnd/>
          </a:ln>
          <a:effectLst>
            <a:prstShdw prst="shdw17" dist="17961" dir="2700000">
              <a:srgbClr val="999900"/>
            </a:prstShdw>
          </a:effectLst>
        </p:spPr>
        <p:txBody>
          <a:bodyPr wrap="none" anchor="ctr"/>
          <a:lstStyle/>
          <a:p>
            <a:endParaRPr lang="en-US"/>
          </a:p>
        </p:txBody>
      </p:sp>
      <p:pic>
        <p:nvPicPr>
          <p:cNvPr id="183308" name="Picture 12" descr="Picture10"/>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95288" y="2205038"/>
            <a:ext cx="1905000" cy="173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3310" name="Picture 14" descr="Picture11"/>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55650" y="4581525"/>
            <a:ext cx="1905000"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Date Placeholder 14"/>
          <p:cNvSpPr>
            <a:spLocks noGrp="1"/>
          </p:cNvSpPr>
          <p:nvPr>
            <p:ph type="dt" sz="half" idx="10"/>
          </p:nvPr>
        </p:nvSpPr>
        <p:spPr/>
        <p:txBody>
          <a:bodyPr/>
          <a:lstStyle/>
          <a:p>
            <a:pPr>
              <a:defRPr/>
            </a:pPr>
            <a:fld id="{201B5FFA-66D7-42DC-9DE6-3AB32B93FE7A}" type="datetime1">
              <a:rPr lang="en-US" smtClean="0"/>
              <a:pPr>
                <a:defRPr/>
              </a:pPr>
              <a:t>12-Sep-18</a:t>
            </a:fld>
            <a:endParaRPr lang="en-US"/>
          </a:p>
        </p:txBody>
      </p:sp>
      <p:sp>
        <p:nvSpPr>
          <p:cNvPr id="16" name="Slide Number Placeholder 15"/>
          <p:cNvSpPr>
            <a:spLocks noGrp="1"/>
          </p:cNvSpPr>
          <p:nvPr>
            <p:ph type="sldNum" sz="quarter" idx="12"/>
          </p:nvPr>
        </p:nvSpPr>
        <p:spPr/>
        <p:txBody>
          <a:bodyPr/>
          <a:lstStyle/>
          <a:p>
            <a:pPr>
              <a:defRPr/>
            </a:pPr>
            <a:fld id="{A758B1DE-9FCC-4DC3-847D-46029CFD16E1}" type="slidenum">
              <a:rPr lang="en-US" smtClean="0"/>
              <a:pPr>
                <a:defRPr/>
              </a:pPr>
              <a:t>34</a:t>
            </a:fld>
            <a:endParaRPr lang="en-US"/>
          </a:p>
        </p:txBody>
      </p:sp>
      <p:sp>
        <p:nvSpPr>
          <p:cNvPr id="17" name="Footer Placeholder 16"/>
          <p:cNvSpPr>
            <a:spLocks noGrp="1"/>
          </p:cNvSpPr>
          <p:nvPr>
            <p:ph type="ftr" sz="quarter" idx="11"/>
          </p:nvPr>
        </p:nvSpPr>
        <p:spPr/>
        <p:txBody>
          <a:bodyPr/>
          <a:lstStyle/>
          <a:p>
            <a:pPr>
              <a:defRPr/>
            </a:pPr>
            <a:r>
              <a:rPr lang="en-US" smtClean="0"/>
              <a:t>Dr.Ravi</a:t>
            </a:r>
            <a:endParaRPr lang="en-US"/>
          </a:p>
        </p:txBody>
      </p:sp>
    </p:spTree>
    <p:extLst>
      <p:ext uri="{BB962C8B-B14F-4D97-AF65-F5344CB8AC3E}">
        <p14:creationId xmlns="" xmlns:p14="http://schemas.microsoft.com/office/powerpoint/2010/main" val="41178152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83302"/>
                                        </p:tgtEl>
                                        <p:attrNameLst>
                                          <p:attrName>style.visibility</p:attrName>
                                        </p:attrNameLst>
                                      </p:cBhvr>
                                      <p:to>
                                        <p:strVal val="visible"/>
                                      </p:to>
                                    </p:set>
                                    <p:animEffect transition="in" filter="slide(fromLeft)">
                                      <p:cBhvr>
                                        <p:cTn id="7" dur="500"/>
                                        <p:tgtEl>
                                          <p:spTgt spid="183302"/>
                                        </p:tgtEl>
                                      </p:cBhvr>
                                    </p:animEffect>
                                  </p:childTnLst>
                                </p:cTn>
                              </p:par>
                            </p:childTnLst>
                          </p:cTn>
                        </p:par>
                        <p:par>
                          <p:cTn id="8" fill="hold" nodeType="afterGroup">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83301">
                                            <p:bg/>
                                          </p:spTgt>
                                        </p:tgtEl>
                                        <p:attrNameLst>
                                          <p:attrName>style.visibility</p:attrName>
                                        </p:attrNameLst>
                                      </p:cBhvr>
                                      <p:to>
                                        <p:strVal val="visible"/>
                                      </p:to>
                                    </p:set>
                                    <p:animEffect transition="in" filter="wipe(down)">
                                      <p:cBhvr>
                                        <p:cTn id="11" dur="580">
                                          <p:stCondLst>
                                            <p:cond delay="0"/>
                                          </p:stCondLst>
                                        </p:cTn>
                                        <p:tgtEl>
                                          <p:spTgt spid="183301">
                                            <p:bg/>
                                          </p:spTgt>
                                        </p:tgtEl>
                                      </p:cBhvr>
                                    </p:animEffect>
                                    <p:anim calcmode="lin" valueType="num">
                                      <p:cBhvr>
                                        <p:cTn id="12" dur="1822" tmFilter="0,0; 0.14,0.36; 0.43,0.73; 0.71,0.91; 1.0,1.0">
                                          <p:stCondLst>
                                            <p:cond delay="0"/>
                                          </p:stCondLst>
                                        </p:cTn>
                                        <p:tgtEl>
                                          <p:spTgt spid="183301">
                                            <p:bg/>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83301">
                                            <p:bg/>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83301">
                                            <p:bg/>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83301">
                                            <p:bg/>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83301">
                                            <p:bg/>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183301">
                                            <p:bg/>
                                          </p:spTgt>
                                        </p:tgtEl>
                                      </p:cBhvr>
                                      <p:to x="100000" y="60000"/>
                                    </p:animScale>
                                    <p:animScale>
                                      <p:cBhvr>
                                        <p:cTn id="18" dur="166" decel="50000">
                                          <p:stCondLst>
                                            <p:cond delay="676"/>
                                          </p:stCondLst>
                                        </p:cTn>
                                        <p:tgtEl>
                                          <p:spTgt spid="183301">
                                            <p:bg/>
                                          </p:spTgt>
                                        </p:tgtEl>
                                      </p:cBhvr>
                                      <p:to x="100000" y="100000"/>
                                    </p:animScale>
                                    <p:animScale>
                                      <p:cBhvr>
                                        <p:cTn id="19" dur="26">
                                          <p:stCondLst>
                                            <p:cond delay="1312"/>
                                          </p:stCondLst>
                                        </p:cTn>
                                        <p:tgtEl>
                                          <p:spTgt spid="183301">
                                            <p:bg/>
                                          </p:spTgt>
                                        </p:tgtEl>
                                      </p:cBhvr>
                                      <p:to x="100000" y="80000"/>
                                    </p:animScale>
                                    <p:animScale>
                                      <p:cBhvr>
                                        <p:cTn id="20" dur="166" decel="50000">
                                          <p:stCondLst>
                                            <p:cond delay="1338"/>
                                          </p:stCondLst>
                                        </p:cTn>
                                        <p:tgtEl>
                                          <p:spTgt spid="183301">
                                            <p:bg/>
                                          </p:spTgt>
                                        </p:tgtEl>
                                      </p:cBhvr>
                                      <p:to x="100000" y="100000"/>
                                    </p:animScale>
                                    <p:animScale>
                                      <p:cBhvr>
                                        <p:cTn id="21" dur="26">
                                          <p:stCondLst>
                                            <p:cond delay="1642"/>
                                          </p:stCondLst>
                                        </p:cTn>
                                        <p:tgtEl>
                                          <p:spTgt spid="183301">
                                            <p:bg/>
                                          </p:spTgt>
                                        </p:tgtEl>
                                      </p:cBhvr>
                                      <p:to x="100000" y="90000"/>
                                    </p:animScale>
                                    <p:animScale>
                                      <p:cBhvr>
                                        <p:cTn id="22" dur="166" decel="50000">
                                          <p:stCondLst>
                                            <p:cond delay="1668"/>
                                          </p:stCondLst>
                                        </p:cTn>
                                        <p:tgtEl>
                                          <p:spTgt spid="183301">
                                            <p:bg/>
                                          </p:spTgt>
                                        </p:tgtEl>
                                      </p:cBhvr>
                                      <p:to x="100000" y="100000"/>
                                    </p:animScale>
                                    <p:animScale>
                                      <p:cBhvr>
                                        <p:cTn id="23" dur="26">
                                          <p:stCondLst>
                                            <p:cond delay="1808"/>
                                          </p:stCondLst>
                                        </p:cTn>
                                        <p:tgtEl>
                                          <p:spTgt spid="183301">
                                            <p:bg/>
                                          </p:spTgt>
                                        </p:tgtEl>
                                      </p:cBhvr>
                                      <p:to x="100000" y="95000"/>
                                    </p:animScale>
                                    <p:animScale>
                                      <p:cBhvr>
                                        <p:cTn id="24" dur="166" decel="50000">
                                          <p:stCondLst>
                                            <p:cond delay="1834"/>
                                          </p:stCondLst>
                                        </p:cTn>
                                        <p:tgtEl>
                                          <p:spTgt spid="183301">
                                            <p:bg/>
                                          </p:spTgt>
                                        </p:tgtEl>
                                      </p:cBhvr>
                                      <p:to x="100000" y="100000"/>
                                    </p:animScale>
                                  </p:childTnLst>
                                </p:cTn>
                              </p:par>
                              <p:par>
                                <p:cTn id="25" presetID="26" presetClass="entr" presetSubtype="0" fill="hold" grpId="0" nodeType="withEffect">
                                  <p:stCondLst>
                                    <p:cond delay="0"/>
                                  </p:stCondLst>
                                  <p:childTnLst>
                                    <p:set>
                                      <p:cBhvr>
                                        <p:cTn id="26" dur="1" fill="hold">
                                          <p:stCondLst>
                                            <p:cond delay="0"/>
                                          </p:stCondLst>
                                        </p:cTn>
                                        <p:tgtEl>
                                          <p:spTgt spid="183301">
                                            <p:txEl>
                                              <p:pRg st="0" end="0"/>
                                            </p:txEl>
                                          </p:spTgt>
                                        </p:tgtEl>
                                        <p:attrNameLst>
                                          <p:attrName>style.visibility</p:attrName>
                                        </p:attrNameLst>
                                      </p:cBhvr>
                                      <p:to>
                                        <p:strVal val="visible"/>
                                      </p:to>
                                    </p:set>
                                    <p:animEffect transition="in" filter="wipe(down)">
                                      <p:cBhvr>
                                        <p:cTn id="27" dur="580">
                                          <p:stCondLst>
                                            <p:cond delay="0"/>
                                          </p:stCondLst>
                                        </p:cTn>
                                        <p:tgtEl>
                                          <p:spTgt spid="183301">
                                            <p:txEl>
                                              <p:pRg st="0" end="0"/>
                                            </p:txEl>
                                          </p:spTgt>
                                        </p:tgtEl>
                                      </p:cBhvr>
                                    </p:animEffect>
                                    <p:anim calcmode="lin" valueType="num">
                                      <p:cBhvr>
                                        <p:cTn id="28" dur="1822" tmFilter="0,0; 0.14,0.36; 0.43,0.73; 0.71,0.91; 1.0,1.0">
                                          <p:stCondLst>
                                            <p:cond delay="0"/>
                                          </p:stCondLst>
                                        </p:cTn>
                                        <p:tgtEl>
                                          <p:spTgt spid="183301">
                                            <p:txEl>
                                              <p:pRg st="0" end="0"/>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83301">
                                            <p:txEl>
                                              <p:pRg st="0" end="0"/>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83301">
                                            <p:txEl>
                                              <p:pRg st="0" end="0"/>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83301">
                                            <p:txEl>
                                              <p:pRg st="0" end="0"/>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83301">
                                            <p:txEl>
                                              <p:pRg st="0" end="0"/>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183301">
                                            <p:txEl>
                                              <p:pRg st="0" end="0"/>
                                            </p:txEl>
                                          </p:spTgt>
                                        </p:tgtEl>
                                      </p:cBhvr>
                                      <p:to x="100000" y="60000"/>
                                    </p:animScale>
                                    <p:animScale>
                                      <p:cBhvr>
                                        <p:cTn id="34" dur="166" decel="50000">
                                          <p:stCondLst>
                                            <p:cond delay="676"/>
                                          </p:stCondLst>
                                        </p:cTn>
                                        <p:tgtEl>
                                          <p:spTgt spid="183301">
                                            <p:txEl>
                                              <p:pRg st="0" end="0"/>
                                            </p:txEl>
                                          </p:spTgt>
                                        </p:tgtEl>
                                      </p:cBhvr>
                                      <p:to x="100000" y="100000"/>
                                    </p:animScale>
                                    <p:animScale>
                                      <p:cBhvr>
                                        <p:cTn id="35" dur="26">
                                          <p:stCondLst>
                                            <p:cond delay="1312"/>
                                          </p:stCondLst>
                                        </p:cTn>
                                        <p:tgtEl>
                                          <p:spTgt spid="183301">
                                            <p:txEl>
                                              <p:pRg st="0" end="0"/>
                                            </p:txEl>
                                          </p:spTgt>
                                        </p:tgtEl>
                                      </p:cBhvr>
                                      <p:to x="100000" y="80000"/>
                                    </p:animScale>
                                    <p:animScale>
                                      <p:cBhvr>
                                        <p:cTn id="36" dur="166" decel="50000">
                                          <p:stCondLst>
                                            <p:cond delay="1338"/>
                                          </p:stCondLst>
                                        </p:cTn>
                                        <p:tgtEl>
                                          <p:spTgt spid="183301">
                                            <p:txEl>
                                              <p:pRg st="0" end="0"/>
                                            </p:txEl>
                                          </p:spTgt>
                                        </p:tgtEl>
                                      </p:cBhvr>
                                      <p:to x="100000" y="100000"/>
                                    </p:animScale>
                                    <p:animScale>
                                      <p:cBhvr>
                                        <p:cTn id="37" dur="26">
                                          <p:stCondLst>
                                            <p:cond delay="1642"/>
                                          </p:stCondLst>
                                        </p:cTn>
                                        <p:tgtEl>
                                          <p:spTgt spid="183301">
                                            <p:txEl>
                                              <p:pRg st="0" end="0"/>
                                            </p:txEl>
                                          </p:spTgt>
                                        </p:tgtEl>
                                      </p:cBhvr>
                                      <p:to x="100000" y="90000"/>
                                    </p:animScale>
                                    <p:animScale>
                                      <p:cBhvr>
                                        <p:cTn id="38" dur="166" decel="50000">
                                          <p:stCondLst>
                                            <p:cond delay="1668"/>
                                          </p:stCondLst>
                                        </p:cTn>
                                        <p:tgtEl>
                                          <p:spTgt spid="183301">
                                            <p:txEl>
                                              <p:pRg st="0" end="0"/>
                                            </p:txEl>
                                          </p:spTgt>
                                        </p:tgtEl>
                                      </p:cBhvr>
                                      <p:to x="100000" y="100000"/>
                                    </p:animScale>
                                    <p:animScale>
                                      <p:cBhvr>
                                        <p:cTn id="39" dur="26">
                                          <p:stCondLst>
                                            <p:cond delay="1808"/>
                                          </p:stCondLst>
                                        </p:cTn>
                                        <p:tgtEl>
                                          <p:spTgt spid="183301">
                                            <p:txEl>
                                              <p:pRg st="0" end="0"/>
                                            </p:txEl>
                                          </p:spTgt>
                                        </p:tgtEl>
                                      </p:cBhvr>
                                      <p:to x="100000" y="95000"/>
                                    </p:animScale>
                                    <p:animScale>
                                      <p:cBhvr>
                                        <p:cTn id="40" dur="166" decel="50000">
                                          <p:stCondLst>
                                            <p:cond delay="1834"/>
                                          </p:stCondLst>
                                        </p:cTn>
                                        <p:tgtEl>
                                          <p:spTgt spid="183301">
                                            <p:txEl>
                                              <p:pRg st="0" end="0"/>
                                            </p:txEl>
                                          </p:spTgt>
                                        </p:tgtEl>
                                      </p:cBhvr>
                                      <p:to x="100000" y="100000"/>
                                    </p:animScale>
                                  </p:childTnLst>
                                </p:cTn>
                              </p:par>
                            </p:childTnLst>
                          </p:cTn>
                        </p:par>
                        <p:par>
                          <p:cTn id="41" fill="hold" nodeType="afterGroup">
                            <p:stCondLst>
                              <p:cond delay="2500"/>
                            </p:stCondLst>
                            <p:childTnLst>
                              <p:par>
                                <p:cTn id="42" presetID="3" presetClass="entr" presetSubtype="10" fill="hold" nodeType="afterEffect">
                                  <p:stCondLst>
                                    <p:cond delay="0"/>
                                  </p:stCondLst>
                                  <p:childTnLst>
                                    <p:set>
                                      <p:cBhvr>
                                        <p:cTn id="43" dur="1" fill="hold">
                                          <p:stCondLst>
                                            <p:cond delay="0"/>
                                          </p:stCondLst>
                                        </p:cTn>
                                        <p:tgtEl>
                                          <p:spTgt spid="183308"/>
                                        </p:tgtEl>
                                        <p:attrNameLst>
                                          <p:attrName>style.visibility</p:attrName>
                                        </p:attrNameLst>
                                      </p:cBhvr>
                                      <p:to>
                                        <p:strVal val="visible"/>
                                      </p:to>
                                    </p:set>
                                    <p:animEffect transition="in" filter="blinds(horizontal)">
                                      <p:cBhvr>
                                        <p:cTn id="44" dur="500"/>
                                        <p:tgtEl>
                                          <p:spTgt spid="18330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183303"/>
                                        </p:tgtEl>
                                        <p:attrNameLst>
                                          <p:attrName>style.visibility</p:attrName>
                                        </p:attrNameLst>
                                      </p:cBhvr>
                                      <p:to>
                                        <p:strVal val="visible"/>
                                      </p:to>
                                    </p:set>
                                    <p:animEffect transition="in" filter="wipe(down)">
                                      <p:cBhvr>
                                        <p:cTn id="49" dur="580">
                                          <p:stCondLst>
                                            <p:cond delay="0"/>
                                          </p:stCondLst>
                                        </p:cTn>
                                        <p:tgtEl>
                                          <p:spTgt spid="183303"/>
                                        </p:tgtEl>
                                      </p:cBhvr>
                                    </p:animEffect>
                                    <p:anim calcmode="lin" valueType="num">
                                      <p:cBhvr>
                                        <p:cTn id="50" dur="1822" tmFilter="0,0; 0.14,0.36; 0.43,0.73; 0.71,0.91; 1.0,1.0">
                                          <p:stCondLst>
                                            <p:cond delay="0"/>
                                          </p:stCondLst>
                                        </p:cTn>
                                        <p:tgtEl>
                                          <p:spTgt spid="183303"/>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83303"/>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83303"/>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83303"/>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83303"/>
                                        </p:tgtEl>
                                        <p:attrNameLst>
                                          <p:attrName>ppt_y</p:attrName>
                                        </p:attrNameLst>
                                      </p:cBhvr>
                                      <p:tavLst>
                                        <p:tav tm="0" fmla="#ppt_y-sin(pi*$)/81">
                                          <p:val>
                                            <p:fltVal val="0"/>
                                          </p:val>
                                        </p:tav>
                                        <p:tav tm="100000">
                                          <p:val>
                                            <p:fltVal val="1"/>
                                          </p:val>
                                        </p:tav>
                                      </p:tavLst>
                                    </p:anim>
                                    <p:animScale>
                                      <p:cBhvr>
                                        <p:cTn id="55" dur="26">
                                          <p:stCondLst>
                                            <p:cond delay="650"/>
                                          </p:stCondLst>
                                        </p:cTn>
                                        <p:tgtEl>
                                          <p:spTgt spid="183303"/>
                                        </p:tgtEl>
                                      </p:cBhvr>
                                      <p:to x="100000" y="60000"/>
                                    </p:animScale>
                                    <p:animScale>
                                      <p:cBhvr>
                                        <p:cTn id="56" dur="166" decel="50000">
                                          <p:stCondLst>
                                            <p:cond delay="676"/>
                                          </p:stCondLst>
                                        </p:cTn>
                                        <p:tgtEl>
                                          <p:spTgt spid="183303"/>
                                        </p:tgtEl>
                                      </p:cBhvr>
                                      <p:to x="100000" y="100000"/>
                                    </p:animScale>
                                    <p:animScale>
                                      <p:cBhvr>
                                        <p:cTn id="57" dur="26">
                                          <p:stCondLst>
                                            <p:cond delay="1312"/>
                                          </p:stCondLst>
                                        </p:cTn>
                                        <p:tgtEl>
                                          <p:spTgt spid="183303"/>
                                        </p:tgtEl>
                                      </p:cBhvr>
                                      <p:to x="100000" y="80000"/>
                                    </p:animScale>
                                    <p:animScale>
                                      <p:cBhvr>
                                        <p:cTn id="58" dur="166" decel="50000">
                                          <p:stCondLst>
                                            <p:cond delay="1338"/>
                                          </p:stCondLst>
                                        </p:cTn>
                                        <p:tgtEl>
                                          <p:spTgt spid="183303"/>
                                        </p:tgtEl>
                                      </p:cBhvr>
                                      <p:to x="100000" y="100000"/>
                                    </p:animScale>
                                    <p:animScale>
                                      <p:cBhvr>
                                        <p:cTn id="59" dur="26">
                                          <p:stCondLst>
                                            <p:cond delay="1642"/>
                                          </p:stCondLst>
                                        </p:cTn>
                                        <p:tgtEl>
                                          <p:spTgt spid="183303"/>
                                        </p:tgtEl>
                                      </p:cBhvr>
                                      <p:to x="100000" y="90000"/>
                                    </p:animScale>
                                    <p:animScale>
                                      <p:cBhvr>
                                        <p:cTn id="60" dur="166" decel="50000">
                                          <p:stCondLst>
                                            <p:cond delay="1668"/>
                                          </p:stCondLst>
                                        </p:cTn>
                                        <p:tgtEl>
                                          <p:spTgt spid="183303"/>
                                        </p:tgtEl>
                                      </p:cBhvr>
                                      <p:to x="100000" y="100000"/>
                                    </p:animScale>
                                    <p:animScale>
                                      <p:cBhvr>
                                        <p:cTn id="61" dur="26">
                                          <p:stCondLst>
                                            <p:cond delay="1808"/>
                                          </p:stCondLst>
                                        </p:cTn>
                                        <p:tgtEl>
                                          <p:spTgt spid="183303"/>
                                        </p:tgtEl>
                                      </p:cBhvr>
                                      <p:to x="100000" y="95000"/>
                                    </p:animScale>
                                    <p:animScale>
                                      <p:cBhvr>
                                        <p:cTn id="62" dur="166" decel="50000">
                                          <p:stCondLst>
                                            <p:cond delay="1834"/>
                                          </p:stCondLst>
                                        </p:cTn>
                                        <p:tgtEl>
                                          <p:spTgt spid="183303"/>
                                        </p:tgtEl>
                                      </p:cBhvr>
                                      <p:to x="100000" y="100000"/>
                                    </p:animScale>
                                  </p:childTnLst>
                                </p:cTn>
                              </p:par>
                            </p:childTnLst>
                          </p:cTn>
                        </p:par>
                        <p:par>
                          <p:cTn id="63" fill="hold" nodeType="afterGroup">
                            <p:stCondLst>
                              <p:cond delay="2000"/>
                            </p:stCondLst>
                            <p:childTnLst>
                              <p:par>
                                <p:cTn id="64" presetID="3" presetClass="entr" presetSubtype="10" fill="hold" nodeType="afterEffect">
                                  <p:stCondLst>
                                    <p:cond delay="0"/>
                                  </p:stCondLst>
                                  <p:childTnLst>
                                    <p:set>
                                      <p:cBhvr>
                                        <p:cTn id="65" dur="1" fill="hold">
                                          <p:stCondLst>
                                            <p:cond delay="0"/>
                                          </p:stCondLst>
                                        </p:cTn>
                                        <p:tgtEl>
                                          <p:spTgt spid="183309"/>
                                        </p:tgtEl>
                                        <p:attrNameLst>
                                          <p:attrName>style.visibility</p:attrName>
                                        </p:attrNameLst>
                                      </p:cBhvr>
                                      <p:to>
                                        <p:strVal val="visible"/>
                                      </p:to>
                                    </p:set>
                                    <p:animEffect transition="in" filter="blinds(horizontal)">
                                      <p:cBhvr>
                                        <p:cTn id="66" dur="500"/>
                                        <p:tgtEl>
                                          <p:spTgt spid="183309"/>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183306"/>
                                        </p:tgtEl>
                                        <p:attrNameLst>
                                          <p:attrName>style.visibility</p:attrName>
                                        </p:attrNameLst>
                                      </p:cBhvr>
                                      <p:to>
                                        <p:strVal val="visible"/>
                                      </p:to>
                                    </p:set>
                                    <p:animEffect transition="in" filter="wipe(down)">
                                      <p:cBhvr>
                                        <p:cTn id="71" dur="580">
                                          <p:stCondLst>
                                            <p:cond delay="0"/>
                                          </p:stCondLst>
                                        </p:cTn>
                                        <p:tgtEl>
                                          <p:spTgt spid="183306"/>
                                        </p:tgtEl>
                                      </p:cBhvr>
                                    </p:animEffect>
                                    <p:anim calcmode="lin" valueType="num">
                                      <p:cBhvr>
                                        <p:cTn id="72" dur="1822" tmFilter="0,0; 0.14,0.36; 0.43,0.73; 0.71,0.91; 1.0,1.0">
                                          <p:stCondLst>
                                            <p:cond delay="0"/>
                                          </p:stCondLst>
                                        </p:cTn>
                                        <p:tgtEl>
                                          <p:spTgt spid="18330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8330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8330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8330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83306"/>
                                        </p:tgtEl>
                                        <p:attrNameLst>
                                          <p:attrName>ppt_y</p:attrName>
                                        </p:attrNameLst>
                                      </p:cBhvr>
                                      <p:tavLst>
                                        <p:tav tm="0" fmla="#ppt_y-sin(pi*$)/81">
                                          <p:val>
                                            <p:fltVal val="0"/>
                                          </p:val>
                                        </p:tav>
                                        <p:tav tm="100000">
                                          <p:val>
                                            <p:fltVal val="1"/>
                                          </p:val>
                                        </p:tav>
                                      </p:tavLst>
                                    </p:anim>
                                    <p:animScale>
                                      <p:cBhvr>
                                        <p:cTn id="77" dur="26">
                                          <p:stCondLst>
                                            <p:cond delay="650"/>
                                          </p:stCondLst>
                                        </p:cTn>
                                        <p:tgtEl>
                                          <p:spTgt spid="183306"/>
                                        </p:tgtEl>
                                      </p:cBhvr>
                                      <p:to x="100000" y="60000"/>
                                    </p:animScale>
                                    <p:animScale>
                                      <p:cBhvr>
                                        <p:cTn id="78" dur="166" decel="50000">
                                          <p:stCondLst>
                                            <p:cond delay="676"/>
                                          </p:stCondLst>
                                        </p:cTn>
                                        <p:tgtEl>
                                          <p:spTgt spid="183306"/>
                                        </p:tgtEl>
                                      </p:cBhvr>
                                      <p:to x="100000" y="100000"/>
                                    </p:animScale>
                                    <p:animScale>
                                      <p:cBhvr>
                                        <p:cTn id="79" dur="26">
                                          <p:stCondLst>
                                            <p:cond delay="1312"/>
                                          </p:stCondLst>
                                        </p:cTn>
                                        <p:tgtEl>
                                          <p:spTgt spid="183306"/>
                                        </p:tgtEl>
                                      </p:cBhvr>
                                      <p:to x="100000" y="80000"/>
                                    </p:animScale>
                                    <p:animScale>
                                      <p:cBhvr>
                                        <p:cTn id="80" dur="166" decel="50000">
                                          <p:stCondLst>
                                            <p:cond delay="1338"/>
                                          </p:stCondLst>
                                        </p:cTn>
                                        <p:tgtEl>
                                          <p:spTgt spid="183306"/>
                                        </p:tgtEl>
                                      </p:cBhvr>
                                      <p:to x="100000" y="100000"/>
                                    </p:animScale>
                                    <p:animScale>
                                      <p:cBhvr>
                                        <p:cTn id="81" dur="26">
                                          <p:stCondLst>
                                            <p:cond delay="1642"/>
                                          </p:stCondLst>
                                        </p:cTn>
                                        <p:tgtEl>
                                          <p:spTgt spid="183306"/>
                                        </p:tgtEl>
                                      </p:cBhvr>
                                      <p:to x="100000" y="90000"/>
                                    </p:animScale>
                                    <p:animScale>
                                      <p:cBhvr>
                                        <p:cTn id="82" dur="166" decel="50000">
                                          <p:stCondLst>
                                            <p:cond delay="1668"/>
                                          </p:stCondLst>
                                        </p:cTn>
                                        <p:tgtEl>
                                          <p:spTgt spid="183306"/>
                                        </p:tgtEl>
                                      </p:cBhvr>
                                      <p:to x="100000" y="100000"/>
                                    </p:animScale>
                                    <p:animScale>
                                      <p:cBhvr>
                                        <p:cTn id="83" dur="26">
                                          <p:stCondLst>
                                            <p:cond delay="1808"/>
                                          </p:stCondLst>
                                        </p:cTn>
                                        <p:tgtEl>
                                          <p:spTgt spid="183306"/>
                                        </p:tgtEl>
                                      </p:cBhvr>
                                      <p:to x="100000" y="95000"/>
                                    </p:animScale>
                                    <p:animScale>
                                      <p:cBhvr>
                                        <p:cTn id="84" dur="166" decel="50000">
                                          <p:stCondLst>
                                            <p:cond delay="1834"/>
                                          </p:stCondLst>
                                        </p:cTn>
                                        <p:tgtEl>
                                          <p:spTgt spid="183306"/>
                                        </p:tgtEl>
                                      </p:cBhvr>
                                      <p:to x="100000" y="100000"/>
                                    </p:animScale>
                                  </p:childTnLst>
                                </p:cTn>
                              </p:par>
                            </p:childTnLst>
                          </p:cTn>
                        </p:par>
                        <p:par>
                          <p:cTn id="85" fill="hold" nodeType="afterGroup">
                            <p:stCondLst>
                              <p:cond delay="2000"/>
                            </p:stCondLst>
                            <p:childTnLst>
                              <p:par>
                                <p:cTn id="86" presetID="3" presetClass="entr" presetSubtype="10" fill="hold" nodeType="afterEffect">
                                  <p:stCondLst>
                                    <p:cond delay="0"/>
                                  </p:stCondLst>
                                  <p:childTnLst>
                                    <p:set>
                                      <p:cBhvr>
                                        <p:cTn id="87" dur="1" fill="hold">
                                          <p:stCondLst>
                                            <p:cond delay="0"/>
                                          </p:stCondLst>
                                        </p:cTn>
                                        <p:tgtEl>
                                          <p:spTgt spid="183310"/>
                                        </p:tgtEl>
                                        <p:attrNameLst>
                                          <p:attrName>style.visibility</p:attrName>
                                        </p:attrNameLst>
                                      </p:cBhvr>
                                      <p:to>
                                        <p:strVal val="visible"/>
                                      </p:to>
                                    </p:set>
                                    <p:animEffect transition="in" filter="blinds(horizontal)">
                                      <p:cBhvr>
                                        <p:cTn id="88" dur="500"/>
                                        <p:tgtEl>
                                          <p:spTgt spid="183310"/>
                                        </p:tgtEl>
                                      </p:cBhvr>
                                    </p:animEffect>
                                  </p:childTnLst>
                                </p:cTn>
                              </p:par>
                            </p:childTnLst>
                          </p:cTn>
                        </p:par>
                        <p:par>
                          <p:cTn id="89" fill="hold" nodeType="afterGroup">
                            <p:stCondLst>
                              <p:cond delay="2500"/>
                            </p:stCondLst>
                            <p:childTnLst>
                              <p:par>
                                <p:cTn id="90" presetID="12" presetClass="entr" presetSubtype="8" fill="hold" grpId="0" nodeType="afterEffect">
                                  <p:stCondLst>
                                    <p:cond delay="0"/>
                                  </p:stCondLst>
                                  <p:childTnLst>
                                    <p:set>
                                      <p:cBhvr>
                                        <p:cTn id="91" dur="1" fill="hold">
                                          <p:stCondLst>
                                            <p:cond delay="0"/>
                                          </p:stCondLst>
                                        </p:cTn>
                                        <p:tgtEl>
                                          <p:spTgt spid="183305"/>
                                        </p:tgtEl>
                                        <p:attrNameLst>
                                          <p:attrName>style.visibility</p:attrName>
                                        </p:attrNameLst>
                                      </p:cBhvr>
                                      <p:to>
                                        <p:strVal val="visible"/>
                                      </p:to>
                                    </p:set>
                                    <p:animEffect transition="in" filter="slide(fromLeft)">
                                      <p:cBhvr>
                                        <p:cTn id="92" dur="500"/>
                                        <p:tgtEl>
                                          <p:spTgt spid="18330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183299"/>
                                        </p:tgtEl>
                                        <p:attrNameLst>
                                          <p:attrName>style.visibility</p:attrName>
                                        </p:attrNameLst>
                                      </p:cBhvr>
                                      <p:to>
                                        <p:strVal val="visible"/>
                                      </p:to>
                                    </p:set>
                                    <p:animEffect transition="in" filter="blinds(horizontal)">
                                      <p:cBhvr>
                                        <p:cTn id="97" dur="500"/>
                                        <p:tgtEl>
                                          <p:spTgt spid="183299"/>
                                        </p:tgtEl>
                                      </p:cBhvr>
                                    </p:animEffect>
                                  </p:childTnLst>
                                </p:cTn>
                              </p:par>
                            </p:childTnLst>
                          </p:cTn>
                        </p:par>
                        <p:par>
                          <p:cTn id="98" fill="hold" nodeType="afterGroup">
                            <p:stCondLst>
                              <p:cond delay="500"/>
                            </p:stCondLst>
                            <p:childTnLst>
                              <p:par>
                                <p:cTn id="99" presetID="2" presetClass="entr" presetSubtype="8" fill="hold" grpId="0" nodeType="afterEffect">
                                  <p:stCondLst>
                                    <p:cond delay="0"/>
                                  </p:stCondLst>
                                  <p:childTnLst>
                                    <p:set>
                                      <p:cBhvr>
                                        <p:cTn id="100" dur="1" fill="hold">
                                          <p:stCondLst>
                                            <p:cond delay="0"/>
                                          </p:stCondLst>
                                        </p:cTn>
                                        <p:tgtEl>
                                          <p:spTgt spid="183307"/>
                                        </p:tgtEl>
                                        <p:attrNameLst>
                                          <p:attrName>style.visibility</p:attrName>
                                        </p:attrNameLst>
                                      </p:cBhvr>
                                      <p:to>
                                        <p:strVal val="visible"/>
                                      </p:to>
                                    </p:set>
                                    <p:anim calcmode="lin" valueType="num">
                                      <p:cBhvr additive="base">
                                        <p:cTn id="101" dur="500" fill="hold"/>
                                        <p:tgtEl>
                                          <p:spTgt spid="183307"/>
                                        </p:tgtEl>
                                        <p:attrNameLst>
                                          <p:attrName>ppt_x</p:attrName>
                                        </p:attrNameLst>
                                      </p:cBhvr>
                                      <p:tavLst>
                                        <p:tav tm="0">
                                          <p:val>
                                            <p:strVal val="0-#ppt_w/2"/>
                                          </p:val>
                                        </p:tav>
                                        <p:tav tm="100000">
                                          <p:val>
                                            <p:strVal val="#ppt_x"/>
                                          </p:val>
                                        </p:tav>
                                      </p:tavLst>
                                    </p:anim>
                                    <p:anim calcmode="lin" valueType="num">
                                      <p:cBhvr additive="base">
                                        <p:cTn id="102" dur="500" fill="hold"/>
                                        <p:tgtEl>
                                          <p:spTgt spid="183307"/>
                                        </p:tgtEl>
                                        <p:attrNameLst>
                                          <p:attrName>ppt_y</p:attrName>
                                        </p:attrNameLst>
                                      </p:cBhvr>
                                      <p:tavLst>
                                        <p:tav tm="0">
                                          <p:val>
                                            <p:strVal val="#ppt_y"/>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nodeType="clickEffect">
                                  <p:stCondLst>
                                    <p:cond delay="0"/>
                                  </p:stCondLst>
                                  <p:childTnLst>
                                    <p:set>
                                      <p:cBhvr>
                                        <p:cTn id="106" dur="1" fill="hold">
                                          <p:stCondLst>
                                            <p:cond delay="0"/>
                                          </p:stCondLst>
                                        </p:cTn>
                                        <p:tgtEl>
                                          <p:spTgt spid="183298"/>
                                        </p:tgtEl>
                                        <p:attrNameLst>
                                          <p:attrName>style.visibility</p:attrName>
                                        </p:attrNameLst>
                                      </p:cBhvr>
                                      <p:to>
                                        <p:strVal val="visible"/>
                                      </p:to>
                                    </p:set>
                                    <p:animEffect transition="in" filter="blinds(horizontal)">
                                      <p:cBhvr>
                                        <p:cTn id="107" dur="500"/>
                                        <p:tgtEl>
                                          <p:spTgt spid="183298"/>
                                        </p:tgtEl>
                                      </p:cBhvr>
                                    </p:animEffect>
                                  </p:childTnLst>
                                </p:cTn>
                              </p:par>
                            </p:childTnLst>
                          </p:cTn>
                        </p:par>
                        <p:par>
                          <p:cTn id="108" fill="hold" nodeType="afterGroup">
                            <p:stCondLst>
                              <p:cond delay="500"/>
                            </p:stCondLst>
                            <p:childTnLst>
                              <p:par>
                                <p:cTn id="109" presetID="2" presetClass="entr" presetSubtype="8" fill="hold" grpId="0" nodeType="afterEffect">
                                  <p:stCondLst>
                                    <p:cond delay="0"/>
                                  </p:stCondLst>
                                  <p:childTnLst>
                                    <p:set>
                                      <p:cBhvr>
                                        <p:cTn id="110" dur="1" fill="hold">
                                          <p:stCondLst>
                                            <p:cond delay="0"/>
                                          </p:stCondLst>
                                        </p:cTn>
                                        <p:tgtEl>
                                          <p:spTgt spid="183304"/>
                                        </p:tgtEl>
                                        <p:attrNameLst>
                                          <p:attrName>style.visibility</p:attrName>
                                        </p:attrNameLst>
                                      </p:cBhvr>
                                      <p:to>
                                        <p:strVal val="visible"/>
                                      </p:to>
                                    </p:set>
                                    <p:anim calcmode="lin" valueType="num">
                                      <p:cBhvr additive="base">
                                        <p:cTn id="111" dur="500" fill="hold"/>
                                        <p:tgtEl>
                                          <p:spTgt spid="183304"/>
                                        </p:tgtEl>
                                        <p:attrNameLst>
                                          <p:attrName>ppt_x</p:attrName>
                                        </p:attrNameLst>
                                      </p:cBhvr>
                                      <p:tavLst>
                                        <p:tav tm="0">
                                          <p:val>
                                            <p:strVal val="0-#ppt_w/2"/>
                                          </p:val>
                                        </p:tav>
                                        <p:tav tm="100000">
                                          <p:val>
                                            <p:strVal val="#ppt_x"/>
                                          </p:val>
                                        </p:tav>
                                      </p:tavLst>
                                    </p:anim>
                                    <p:anim calcmode="lin" valueType="num">
                                      <p:cBhvr additive="base">
                                        <p:cTn id="112" dur="500" fill="hold"/>
                                        <p:tgtEl>
                                          <p:spTgt spid="1833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1" grpId="0" build="p" animBg="1"/>
      <p:bldP spid="183302" grpId="0" animBg="1"/>
      <p:bldP spid="183303" grpId="0" animBg="1"/>
      <p:bldP spid="183304" grpId="0" animBg="1"/>
      <p:bldP spid="183305" grpId="0" animBg="1"/>
      <p:bldP spid="183306" grpId="0" animBg="1"/>
      <p:bldP spid="183307"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5346" name="Picture 2" descr="Picture1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4213" y="4221163"/>
            <a:ext cx="3455987"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5347" name="Picture 3" descr="Picture1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5288" y="1125538"/>
            <a:ext cx="4105275" cy="3065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5349" name="Rectangle 5"/>
          <p:cNvSpPr>
            <a:spLocks noGrp="1" noChangeArrowheads="1"/>
          </p:cNvSpPr>
          <p:nvPr>
            <p:ph type="title"/>
          </p:nvPr>
        </p:nvSpPr>
        <p:spPr>
          <a:xfrm>
            <a:off x="-152400" y="-30163"/>
            <a:ext cx="5414963" cy="771526"/>
          </a:xfrm>
          <a:solidFill>
            <a:schemeClr val="bg1"/>
          </a:solidFill>
          <a:ln>
            <a:solidFill>
              <a:srgbClr val="FFFF00"/>
            </a:solidFill>
            <a:miter lim="800000"/>
            <a:headEnd/>
            <a:tailEnd/>
          </a:ln>
          <a:effectLst>
            <a:prstShdw prst="shdw17" dist="17961" dir="2700000">
              <a:srgbClr val="FFFF00">
                <a:gamma/>
                <a:shade val="60000"/>
                <a:invGamma/>
              </a:srgbClr>
            </a:prstShdw>
          </a:effectLst>
        </p:spPr>
        <p:txBody>
          <a:bodyPr wrap="none">
            <a:spAutoFit/>
          </a:bodyPr>
          <a:lstStyle/>
          <a:p>
            <a:pPr>
              <a:defRPr/>
            </a:pPr>
            <a:r>
              <a:rPr lang="en-US" altLang="ar-SA"/>
              <a:t>Lower brachial plexus</a:t>
            </a:r>
            <a:endParaRPr lang="en-US" altLang="en-US"/>
          </a:p>
        </p:txBody>
      </p:sp>
      <p:sp>
        <p:nvSpPr>
          <p:cNvPr id="185350" name="Rectangle 6"/>
          <p:cNvSpPr>
            <a:spLocks noGrp="1" noChangeArrowheads="1"/>
          </p:cNvSpPr>
          <p:nvPr>
            <p:ph type="body" sz="half" idx="1"/>
          </p:nvPr>
        </p:nvSpPr>
        <p:spPr>
          <a:xfrm>
            <a:off x="5651500" y="1052513"/>
            <a:ext cx="1768475" cy="406400"/>
          </a:xfrm>
          <a:ln>
            <a:solidFill>
              <a:schemeClr val="tx1"/>
            </a:solidFill>
            <a:miter lim="800000"/>
            <a:headEnd/>
            <a:tailEnd/>
          </a:ln>
        </p:spPr>
        <p:txBody>
          <a:bodyPr wrap="none">
            <a:spAutoFit/>
          </a:bodyPr>
          <a:lstStyle/>
          <a:p>
            <a:pPr>
              <a:buFontTx/>
              <a:buNone/>
              <a:defRPr/>
            </a:pPr>
            <a:r>
              <a:rPr lang="en-US" altLang="ar-SA" sz="2000" b="1">
                <a:cs typeface="Courier New" pitchFamily="49" charset="0"/>
              </a:rPr>
              <a:t>Affects C8&amp;T1</a:t>
            </a:r>
          </a:p>
        </p:txBody>
      </p:sp>
      <p:pic>
        <p:nvPicPr>
          <p:cNvPr id="185348" name="Picture 4" descr="Picture9"/>
          <p:cNvPicPr>
            <a:picLocks noGrp="1" noChangeAspect="1" noChangeArrowheads="1"/>
          </p:cNvPicPr>
          <p:nvPr>
            <p:ph sz="half" idx="2"/>
          </p:nvPr>
        </p:nvPicPr>
        <p:blipFill>
          <a:blip r:embed="rId5" cstate="print">
            <a:extLst>
              <a:ext uri="{28A0092B-C50C-407E-A947-70E740481C1C}">
                <a14:useLocalDpi xmlns="" xmlns:a14="http://schemas.microsoft.com/office/drawing/2010/main" val="0"/>
              </a:ext>
            </a:extLst>
          </a:blip>
          <a:stretch>
            <a:fillRect/>
          </a:stretch>
        </p:blipFill>
        <p:spPr>
          <a:xfrm>
            <a:off x="5238750" y="2619375"/>
            <a:ext cx="2857500" cy="24574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5351" name="Oval 7"/>
          <p:cNvSpPr>
            <a:spLocks noChangeArrowheads="1"/>
          </p:cNvSpPr>
          <p:nvPr/>
        </p:nvSpPr>
        <p:spPr bwMode="auto">
          <a:xfrm>
            <a:off x="7543800" y="3657600"/>
            <a:ext cx="574675" cy="574675"/>
          </a:xfrm>
          <a:prstGeom prst="ellipse">
            <a:avLst/>
          </a:prstGeom>
          <a:noFill/>
          <a:ln w="19050">
            <a:solidFill>
              <a:srgbClr val="FF0000"/>
            </a:solidFill>
            <a:round/>
            <a:headEnd/>
            <a:tailEnd/>
          </a:ln>
          <a:effectLst>
            <a:prstShdw prst="shdw17" dist="17961" dir="2700000">
              <a:srgbClr val="990000"/>
            </a:prstShdw>
          </a:effectLst>
          <a:extLst>
            <a:ext uri="{909E8E84-426E-40DD-AFC4-6F175D3DCCD1}">
              <a14:hiddenFill xmlns="" xmlns:a14="http://schemas.microsoft.com/office/drawing/2010/main">
                <a:solidFill>
                  <a:schemeClr val="accent1"/>
                </a:solidFill>
              </a14:hiddenFill>
            </a:ext>
          </a:extLst>
        </p:spPr>
        <p:txBody>
          <a:bodyPr wrap="none" anchor="ctr"/>
          <a:lstStyle/>
          <a:p>
            <a:endParaRPr lang="en-US"/>
          </a:p>
        </p:txBody>
      </p:sp>
      <p:sp>
        <p:nvSpPr>
          <p:cNvPr id="185352" name="Line 8"/>
          <p:cNvSpPr>
            <a:spLocks noChangeShapeType="1"/>
          </p:cNvSpPr>
          <p:nvPr/>
        </p:nvSpPr>
        <p:spPr bwMode="auto">
          <a:xfrm>
            <a:off x="4835525" y="6237288"/>
            <a:ext cx="457200" cy="0"/>
          </a:xfrm>
          <a:prstGeom prst="line">
            <a:avLst/>
          </a:prstGeom>
          <a:noFill/>
          <a:ln w="57150">
            <a:solidFill>
              <a:srgbClr val="33CC33"/>
            </a:solidFill>
            <a:round/>
            <a:headEnd/>
            <a:tailEnd type="triangle" w="med" len="med"/>
          </a:ln>
          <a:effectLst>
            <a:prstShdw prst="shdw17" dist="17961" dir="2700000">
              <a:srgbClr val="1F7A1F"/>
            </a:prstShdw>
          </a:effectLst>
          <a:extLst>
            <a:ext uri="{909E8E84-426E-40DD-AFC4-6F175D3DCCD1}">
              <a14:hiddenFill xmlns="" xmlns:a14="http://schemas.microsoft.com/office/drawing/2010/main">
                <a:noFill/>
              </a14:hiddenFill>
            </a:ext>
          </a:extLst>
        </p:spPr>
        <p:txBody>
          <a:bodyPr wrap="none" anchor="ctr"/>
          <a:lstStyle/>
          <a:p>
            <a:endParaRPr lang="en-IN"/>
          </a:p>
        </p:txBody>
      </p:sp>
      <p:sp>
        <p:nvSpPr>
          <p:cNvPr id="185353" name="Text Box 9"/>
          <p:cNvSpPr txBox="1">
            <a:spLocks noChangeArrowheads="1"/>
          </p:cNvSpPr>
          <p:nvPr/>
        </p:nvSpPr>
        <p:spPr bwMode="auto">
          <a:xfrm>
            <a:off x="5646738" y="1539875"/>
            <a:ext cx="1716087" cy="46672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ar-SA" sz="2400" b="1">
                <a:solidFill>
                  <a:srgbClr val="FF0000"/>
                </a:solidFill>
                <a:effectLst>
                  <a:outerShdw blurRad="38100" dist="38100" dir="2700000" algn="tl">
                    <a:srgbClr val="000000"/>
                  </a:outerShdw>
                </a:effectLst>
              </a:rPr>
              <a:t>Claw hand</a:t>
            </a:r>
          </a:p>
        </p:txBody>
      </p:sp>
      <p:sp>
        <p:nvSpPr>
          <p:cNvPr id="185354" name="Rectangle 10"/>
          <p:cNvSpPr>
            <a:spLocks noChangeArrowheads="1"/>
          </p:cNvSpPr>
          <p:nvPr/>
        </p:nvSpPr>
        <p:spPr bwMode="auto">
          <a:xfrm>
            <a:off x="4716463" y="2205038"/>
            <a:ext cx="4032250" cy="831850"/>
          </a:xfrm>
          <a:prstGeom prst="rect">
            <a:avLst/>
          </a:prstGeom>
          <a:noFill/>
          <a:ln w="9525">
            <a:solidFill>
              <a:srgbClr val="008000"/>
            </a:solidFill>
            <a:miter lim="800000"/>
            <a:headEnd/>
            <a:tailEnd/>
          </a:ln>
          <a:extLst>
            <a:ext uri="{909E8E84-426E-40DD-AFC4-6F175D3DCCD1}">
              <a14:hiddenFill xmlns="" xmlns:a14="http://schemas.microsoft.com/office/drawing/2010/main">
                <a:solidFill>
                  <a:schemeClr val="accent1"/>
                </a:solidFill>
              </a14:hiddenFill>
            </a:ext>
          </a:extLst>
        </p:spPr>
        <p:txBody>
          <a:bodyPr>
            <a:spAutoFit/>
          </a:bodyPr>
          <a:lstStyle/>
          <a:p>
            <a:pPr marL="342900" indent="-342900" eaLnBrk="1" hangingPunct="1">
              <a:spcBef>
                <a:spcPct val="20000"/>
              </a:spcBef>
              <a:buClr>
                <a:schemeClr val="hlink"/>
              </a:buClr>
              <a:buFontTx/>
              <a:buChar char="•"/>
              <a:defRPr/>
            </a:pPr>
            <a:r>
              <a:rPr lang="en-US" altLang="ar-SA" sz="2400" dirty="0">
                <a:solidFill>
                  <a:srgbClr val="FFC000"/>
                </a:solidFill>
                <a:effectLst>
                  <a:outerShdw blurRad="38100" dist="38100" dir="2700000" algn="tl">
                    <a:srgbClr val="000000"/>
                  </a:outerShdw>
                </a:effectLst>
                <a:latin typeface="Garamond" pitchFamily="18" charset="0"/>
                <a:cs typeface="Courier New" pitchFamily="49" charset="0"/>
              </a:rPr>
              <a:t>Small muscles of the hand are affected</a:t>
            </a:r>
          </a:p>
        </p:txBody>
      </p:sp>
      <p:sp>
        <p:nvSpPr>
          <p:cNvPr id="185355" name="Text Box 11"/>
          <p:cNvSpPr txBox="1">
            <a:spLocks noChangeArrowheads="1"/>
          </p:cNvSpPr>
          <p:nvPr/>
        </p:nvSpPr>
        <p:spPr bwMode="auto">
          <a:xfrm>
            <a:off x="5651500" y="536575"/>
            <a:ext cx="1985963" cy="4064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ar-SA" sz="2000" b="1">
                <a:solidFill>
                  <a:srgbClr val="FFFF00"/>
                </a:solidFill>
                <a:effectLst>
                  <a:outerShdw blurRad="38100" dist="38100" dir="2700000" algn="tl">
                    <a:srgbClr val="000000"/>
                  </a:outerShdw>
                </a:effectLst>
                <a:cs typeface="Arial" pitchFamily="34" charset="0"/>
              </a:rPr>
              <a:t>Klumpke palsy</a:t>
            </a:r>
          </a:p>
        </p:txBody>
      </p:sp>
      <p:sp>
        <p:nvSpPr>
          <p:cNvPr id="185356" name="Text Box 12"/>
          <p:cNvSpPr txBox="1">
            <a:spLocks noChangeArrowheads="1"/>
          </p:cNvSpPr>
          <p:nvPr/>
        </p:nvSpPr>
        <p:spPr bwMode="auto">
          <a:xfrm>
            <a:off x="444500" y="3557588"/>
            <a:ext cx="3981450" cy="37623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800" b="1">
                <a:solidFill>
                  <a:srgbClr val="FFFF00"/>
                </a:solidFill>
                <a:effectLst>
                  <a:outerShdw blurRad="38100" dist="38100" dir="2700000" algn="tl">
                    <a:srgbClr val="000000"/>
                  </a:outerShdw>
                </a:effectLst>
                <a:latin typeface="Tahoma" pitchFamily="34" charset="0"/>
                <a:cs typeface="Tahoma" pitchFamily="34" charset="0"/>
              </a:rPr>
              <a:t>Note wasting of dorsal interossei</a:t>
            </a:r>
          </a:p>
        </p:txBody>
      </p:sp>
      <p:sp>
        <p:nvSpPr>
          <p:cNvPr id="13" name="Date Placeholder 12"/>
          <p:cNvSpPr>
            <a:spLocks noGrp="1"/>
          </p:cNvSpPr>
          <p:nvPr>
            <p:ph type="dt" sz="half" idx="10"/>
          </p:nvPr>
        </p:nvSpPr>
        <p:spPr/>
        <p:txBody>
          <a:bodyPr/>
          <a:lstStyle/>
          <a:p>
            <a:pPr>
              <a:defRPr/>
            </a:pPr>
            <a:fld id="{D623ADD1-BA91-4BC0-9878-A66F71031B20}" type="datetime1">
              <a:rPr lang="en-US" smtClean="0"/>
              <a:pPr>
                <a:defRPr/>
              </a:pPr>
              <a:t>12-Sep-18</a:t>
            </a:fld>
            <a:endParaRPr lang="en-US"/>
          </a:p>
        </p:txBody>
      </p:sp>
      <p:sp>
        <p:nvSpPr>
          <p:cNvPr id="14" name="Slide Number Placeholder 13"/>
          <p:cNvSpPr>
            <a:spLocks noGrp="1"/>
          </p:cNvSpPr>
          <p:nvPr>
            <p:ph type="sldNum" sz="quarter" idx="12"/>
          </p:nvPr>
        </p:nvSpPr>
        <p:spPr/>
        <p:txBody>
          <a:bodyPr/>
          <a:lstStyle/>
          <a:p>
            <a:pPr>
              <a:defRPr/>
            </a:pPr>
            <a:fld id="{A758B1DE-9FCC-4DC3-847D-46029CFD16E1}" type="slidenum">
              <a:rPr lang="en-US" smtClean="0"/>
              <a:pPr>
                <a:defRPr/>
              </a:pPr>
              <a:t>35</a:t>
            </a:fld>
            <a:endParaRPr lang="en-US"/>
          </a:p>
        </p:txBody>
      </p:sp>
      <p:sp>
        <p:nvSpPr>
          <p:cNvPr id="15" name="Footer Placeholder 14"/>
          <p:cNvSpPr>
            <a:spLocks noGrp="1"/>
          </p:cNvSpPr>
          <p:nvPr>
            <p:ph type="ftr" sz="quarter" idx="11"/>
          </p:nvPr>
        </p:nvSpPr>
        <p:spPr/>
        <p:txBody>
          <a:bodyPr/>
          <a:lstStyle/>
          <a:p>
            <a:pPr>
              <a:defRPr/>
            </a:pPr>
            <a:r>
              <a:rPr lang="en-US" smtClean="0"/>
              <a:t>Dr.Ravi</a:t>
            </a:r>
            <a:endParaRPr lang="en-US"/>
          </a:p>
        </p:txBody>
      </p:sp>
    </p:spTree>
    <p:extLst>
      <p:ext uri="{BB962C8B-B14F-4D97-AF65-F5344CB8AC3E}">
        <p14:creationId xmlns="" xmlns:p14="http://schemas.microsoft.com/office/powerpoint/2010/main" val="14012806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85355"/>
                                        </p:tgtEl>
                                        <p:attrNameLst>
                                          <p:attrName>style.visibility</p:attrName>
                                        </p:attrNameLst>
                                      </p:cBhvr>
                                      <p:to>
                                        <p:strVal val="visible"/>
                                      </p:to>
                                    </p:set>
                                    <p:animEffect transition="in" filter="slide(fromLeft)">
                                      <p:cBhvr>
                                        <p:cTn id="7" dur="500"/>
                                        <p:tgtEl>
                                          <p:spTgt spid="1853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85350">
                                            <p:bg/>
                                          </p:spTgt>
                                        </p:tgtEl>
                                        <p:attrNameLst>
                                          <p:attrName>style.visibility</p:attrName>
                                        </p:attrNameLst>
                                      </p:cBhvr>
                                      <p:to>
                                        <p:strVal val="visible"/>
                                      </p:to>
                                    </p:set>
                                    <p:animEffect transition="in" filter="wipe(down)">
                                      <p:cBhvr>
                                        <p:cTn id="12" dur="580">
                                          <p:stCondLst>
                                            <p:cond delay="0"/>
                                          </p:stCondLst>
                                        </p:cTn>
                                        <p:tgtEl>
                                          <p:spTgt spid="185350">
                                            <p:bg/>
                                          </p:spTgt>
                                        </p:tgtEl>
                                      </p:cBhvr>
                                    </p:animEffect>
                                    <p:anim calcmode="lin" valueType="num">
                                      <p:cBhvr>
                                        <p:cTn id="13" dur="1822" tmFilter="0,0; 0.14,0.36; 0.43,0.73; 0.71,0.91; 1.0,1.0">
                                          <p:stCondLst>
                                            <p:cond delay="0"/>
                                          </p:stCondLst>
                                        </p:cTn>
                                        <p:tgtEl>
                                          <p:spTgt spid="185350">
                                            <p:bg/>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85350">
                                            <p:bg/>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85350">
                                            <p:bg/>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85350">
                                            <p:bg/>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85350">
                                            <p:bg/>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185350">
                                            <p:bg/>
                                          </p:spTgt>
                                        </p:tgtEl>
                                      </p:cBhvr>
                                      <p:to x="100000" y="60000"/>
                                    </p:animScale>
                                    <p:animScale>
                                      <p:cBhvr>
                                        <p:cTn id="19" dur="166" decel="50000">
                                          <p:stCondLst>
                                            <p:cond delay="676"/>
                                          </p:stCondLst>
                                        </p:cTn>
                                        <p:tgtEl>
                                          <p:spTgt spid="185350">
                                            <p:bg/>
                                          </p:spTgt>
                                        </p:tgtEl>
                                      </p:cBhvr>
                                      <p:to x="100000" y="100000"/>
                                    </p:animScale>
                                    <p:animScale>
                                      <p:cBhvr>
                                        <p:cTn id="20" dur="26">
                                          <p:stCondLst>
                                            <p:cond delay="1312"/>
                                          </p:stCondLst>
                                        </p:cTn>
                                        <p:tgtEl>
                                          <p:spTgt spid="185350">
                                            <p:bg/>
                                          </p:spTgt>
                                        </p:tgtEl>
                                      </p:cBhvr>
                                      <p:to x="100000" y="80000"/>
                                    </p:animScale>
                                    <p:animScale>
                                      <p:cBhvr>
                                        <p:cTn id="21" dur="166" decel="50000">
                                          <p:stCondLst>
                                            <p:cond delay="1338"/>
                                          </p:stCondLst>
                                        </p:cTn>
                                        <p:tgtEl>
                                          <p:spTgt spid="185350">
                                            <p:bg/>
                                          </p:spTgt>
                                        </p:tgtEl>
                                      </p:cBhvr>
                                      <p:to x="100000" y="100000"/>
                                    </p:animScale>
                                    <p:animScale>
                                      <p:cBhvr>
                                        <p:cTn id="22" dur="26">
                                          <p:stCondLst>
                                            <p:cond delay="1642"/>
                                          </p:stCondLst>
                                        </p:cTn>
                                        <p:tgtEl>
                                          <p:spTgt spid="185350">
                                            <p:bg/>
                                          </p:spTgt>
                                        </p:tgtEl>
                                      </p:cBhvr>
                                      <p:to x="100000" y="90000"/>
                                    </p:animScale>
                                    <p:animScale>
                                      <p:cBhvr>
                                        <p:cTn id="23" dur="166" decel="50000">
                                          <p:stCondLst>
                                            <p:cond delay="1668"/>
                                          </p:stCondLst>
                                        </p:cTn>
                                        <p:tgtEl>
                                          <p:spTgt spid="185350">
                                            <p:bg/>
                                          </p:spTgt>
                                        </p:tgtEl>
                                      </p:cBhvr>
                                      <p:to x="100000" y="100000"/>
                                    </p:animScale>
                                    <p:animScale>
                                      <p:cBhvr>
                                        <p:cTn id="24" dur="26">
                                          <p:stCondLst>
                                            <p:cond delay="1808"/>
                                          </p:stCondLst>
                                        </p:cTn>
                                        <p:tgtEl>
                                          <p:spTgt spid="185350">
                                            <p:bg/>
                                          </p:spTgt>
                                        </p:tgtEl>
                                      </p:cBhvr>
                                      <p:to x="100000" y="95000"/>
                                    </p:animScale>
                                    <p:animScale>
                                      <p:cBhvr>
                                        <p:cTn id="25" dur="166" decel="50000">
                                          <p:stCondLst>
                                            <p:cond delay="1834"/>
                                          </p:stCondLst>
                                        </p:cTn>
                                        <p:tgtEl>
                                          <p:spTgt spid="185350">
                                            <p:bg/>
                                          </p:spTgt>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85350">
                                            <p:txEl>
                                              <p:pRg st="0" end="0"/>
                                            </p:txEl>
                                          </p:spTgt>
                                        </p:tgtEl>
                                        <p:attrNameLst>
                                          <p:attrName>style.visibility</p:attrName>
                                        </p:attrNameLst>
                                      </p:cBhvr>
                                      <p:to>
                                        <p:strVal val="visible"/>
                                      </p:to>
                                    </p:set>
                                    <p:animEffect transition="in" filter="wipe(down)">
                                      <p:cBhvr>
                                        <p:cTn id="28" dur="580">
                                          <p:stCondLst>
                                            <p:cond delay="0"/>
                                          </p:stCondLst>
                                        </p:cTn>
                                        <p:tgtEl>
                                          <p:spTgt spid="185350">
                                            <p:txEl>
                                              <p:pRg st="0" end="0"/>
                                            </p:txEl>
                                          </p:spTgt>
                                        </p:tgtEl>
                                      </p:cBhvr>
                                    </p:animEffect>
                                    <p:anim calcmode="lin" valueType="num">
                                      <p:cBhvr>
                                        <p:cTn id="29" dur="1822" tmFilter="0,0; 0.14,0.36; 0.43,0.73; 0.71,0.91; 1.0,1.0">
                                          <p:stCondLst>
                                            <p:cond delay="0"/>
                                          </p:stCondLst>
                                        </p:cTn>
                                        <p:tgtEl>
                                          <p:spTgt spid="185350">
                                            <p:txEl>
                                              <p:pRg st="0" end="0"/>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85350">
                                            <p:txEl>
                                              <p:pRg st="0" end="0"/>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85350">
                                            <p:txEl>
                                              <p:pRg st="0" end="0"/>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85350">
                                            <p:txEl>
                                              <p:pRg st="0" end="0"/>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85350">
                                            <p:txEl>
                                              <p:pRg st="0" end="0"/>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185350">
                                            <p:txEl>
                                              <p:pRg st="0" end="0"/>
                                            </p:txEl>
                                          </p:spTgt>
                                        </p:tgtEl>
                                      </p:cBhvr>
                                      <p:to x="100000" y="60000"/>
                                    </p:animScale>
                                    <p:animScale>
                                      <p:cBhvr>
                                        <p:cTn id="35" dur="166" decel="50000">
                                          <p:stCondLst>
                                            <p:cond delay="676"/>
                                          </p:stCondLst>
                                        </p:cTn>
                                        <p:tgtEl>
                                          <p:spTgt spid="185350">
                                            <p:txEl>
                                              <p:pRg st="0" end="0"/>
                                            </p:txEl>
                                          </p:spTgt>
                                        </p:tgtEl>
                                      </p:cBhvr>
                                      <p:to x="100000" y="100000"/>
                                    </p:animScale>
                                    <p:animScale>
                                      <p:cBhvr>
                                        <p:cTn id="36" dur="26">
                                          <p:stCondLst>
                                            <p:cond delay="1312"/>
                                          </p:stCondLst>
                                        </p:cTn>
                                        <p:tgtEl>
                                          <p:spTgt spid="185350">
                                            <p:txEl>
                                              <p:pRg st="0" end="0"/>
                                            </p:txEl>
                                          </p:spTgt>
                                        </p:tgtEl>
                                      </p:cBhvr>
                                      <p:to x="100000" y="80000"/>
                                    </p:animScale>
                                    <p:animScale>
                                      <p:cBhvr>
                                        <p:cTn id="37" dur="166" decel="50000">
                                          <p:stCondLst>
                                            <p:cond delay="1338"/>
                                          </p:stCondLst>
                                        </p:cTn>
                                        <p:tgtEl>
                                          <p:spTgt spid="185350">
                                            <p:txEl>
                                              <p:pRg st="0" end="0"/>
                                            </p:txEl>
                                          </p:spTgt>
                                        </p:tgtEl>
                                      </p:cBhvr>
                                      <p:to x="100000" y="100000"/>
                                    </p:animScale>
                                    <p:animScale>
                                      <p:cBhvr>
                                        <p:cTn id="38" dur="26">
                                          <p:stCondLst>
                                            <p:cond delay="1642"/>
                                          </p:stCondLst>
                                        </p:cTn>
                                        <p:tgtEl>
                                          <p:spTgt spid="185350">
                                            <p:txEl>
                                              <p:pRg st="0" end="0"/>
                                            </p:txEl>
                                          </p:spTgt>
                                        </p:tgtEl>
                                      </p:cBhvr>
                                      <p:to x="100000" y="90000"/>
                                    </p:animScale>
                                    <p:animScale>
                                      <p:cBhvr>
                                        <p:cTn id="39" dur="166" decel="50000">
                                          <p:stCondLst>
                                            <p:cond delay="1668"/>
                                          </p:stCondLst>
                                        </p:cTn>
                                        <p:tgtEl>
                                          <p:spTgt spid="185350">
                                            <p:txEl>
                                              <p:pRg st="0" end="0"/>
                                            </p:txEl>
                                          </p:spTgt>
                                        </p:tgtEl>
                                      </p:cBhvr>
                                      <p:to x="100000" y="100000"/>
                                    </p:animScale>
                                    <p:animScale>
                                      <p:cBhvr>
                                        <p:cTn id="40" dur="26">
                                          <p:stCondLst>
                                            <p:cond delay="1808"/>
                                          </p:stCondLst>
                                        </p:cTn>
                                        <p:tgtEl>
                                          <p:spTgt spid="185350">
                                            <p:txEl>
                                              <p:pRg st="0" end="0"/>
                                            </p:txEl>
                                          </p:spTgt>
                                        </p:tgtEl>
                                      </p:cBhvr>
                                      <p:to x="100000" y="95000"/>
                                    </p:animScale>
                                    <p:animScale>
                                      <p:cBhvr>
                                        <p:cTn id="41" dur="166" decel="50000">
                                          <p:stCondLst>
                                            <p:cond delay="1834"/>
                                          </p:stCondLst>
                                        </p:cTn>
                                        <p:tgtEl>
                                          <p:spTgt spid="185350">
                                            <p:txEl>
                                              <p:pRg st="0" end="0"/>
                                            </p:txEl>
                                          </p:spTgt>
                                        </p:tgtEl>
                                      </p:cBhvr>
                                      <p:to x="100000" y="100000"/>
                                    </p:animScale>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185348"/>
                                        </p:tgtEl>
                                        <p:attrNameLst>
                                          <p:attrName>style.visibility</p:attrName>
                                        </p:attrNameLst>
                                      </p:cBhvr>
                                      <p:to>
                                        <p:strVal val="visible"/>
                                      </p:to>
                                    </p:set>
                                    <p:animEffect transition="in" filter="blinds(horizontal)">
                                      <p:cBhvr>
                                        <p:cTn id="46" dur="500"/>
                                        <p:tgtEl>
                                          <p:spTgt spid="185348"/>
                                        </p:tgtEl>
                                      </p:cBhvr>
                                    </p:animEffect>
                                  </p:childTnLst>
                                </p:cTn>
                              </p:par>
                            </p:childTnLst>
                          </p:cTn>
                        </p:par>
                        <p:par>
                          <p:cTn id="47" fill="hold" nodeType="afterGroup">
                            <p:stCondLst>
                              <p:cond delay="500"/>
                            </p:stCondLst>
                            <p:childTnLst>
                              <p:par>
                                <p:cTn id="48" presetID="31" presetClass="entr" presetSubtype="0" fill="hold" grpId="0" nodeType="afterEffect">
                                  <p:stCondLst>
                                    <p:cond delay="0"/>
                                  </p:stCondLst>
                                  <p:iterate type="lt">
                                    <p:tmPct val="5000"/>
                                  </p:iterate>
                                  <p:childTnLst>
                                    <p:set>
                                      <p:cBhvr>
                                        <p:cTn id="49" dur="1" fill="hold">
                                          <p:stCondLst>
                                            <p:cond delay="0"/>
                                          </p:stCondLst>
                                        </p:cTn>
                                        <p:tgtEl>
                                          <p:spTgt spid="185351"/>
                                        </p:tgtEl>
                                        <p:attrNameLst>
                                          <p:attrName>style.visibility</p:attrName>
                                        </p:attrNameLst>
                                      </p:cBhvr>
                                      <p:to>
                                        <p:strVal val="visible"/>
                                      </p:to>
                                    </p:set>
                                    <p:anim calcmode="lin" valueType="num">
                                      <p:cBhvr>
                                        <p:cTn id="50" dur="1000" fill="hold"/>
                                        <p:tgtEl>
                                          <p:spTgt spid="185351"/>
                                        </p:tgtEl>
                                        <p:attrNameLst>
                                          <p:attrName>ppt_w</p:attrName>
                                        </p:attrNameLst>
                                      </p:cBhvr>
                                      <p:tavLst>
                                        <p:tav tm="0">
                                          <p:val>
                                            <p:fltVal val="0"/>
                                          </p:val>
                                        </p:tav>
                                        <p:tav tm="100000">
                                          <p:val>
                                            <p:strVal val="#ppt_w"/>
                                          </p:val>
                                        </p:tav>
                                      </p:tavLst>
                                    </p:anim>
                                    <p:anim calcmode="lin" valueType="num">
                                      <p:cBhvr>
                                        <p:cTn id="51" dur="1000" fill="hold"/>
                                        <p:tgtEl>
                                          <p:spTgt spid="185351"/>
                                        </p:tgtEl>
                                        <p:attrNameLst>
                                          <p:attrName>ppt_h</p:attrName>
                                        </p:attrNameLst>
                                      </p:cBhvr>
                                      <p:tavLst>
                                        <p:tav tm="0">
                                          <p:val>
                                            <p:fltVal val="0"/>
                                          </p:val>
                                        </p:tav>
                                        <p:tav tm="100000">
                                          <p:val>
                                            <p:strVal val="#ppt_h"/>
                                          </p:val>
                                        </p:tav>
                                      </p:tavLst>
                                    </p:anim>
                                    <p:anim calcmode="lin" valueType="num">
                                      <p:cBhvr>
                                        <p:cTn id="52" dur="1000" fill="hold"/>
                                        <p:tgtEl>
                                          <p:spTgt spid="185351"/>
                                        </p:tgtEl>
                                        <p:attrNameLst>
                                          <p:attrName>style.rotation</p:attrName>
                                        </p:attrNameLst>
                                      </p:cBhvr>
                                      <p:tavLst>
                                        <p:tav tm="0">
                                          <p:val>
                                            <p:fltVal val="90"/>
                                          </p:val>
                                        </p:tav>
                                        <p:tav tm="100000">
                                          <p:val>
                                            <p:fltVal val="0"/>
                                          </p:val>
                                        </p:tav>
                                      </p:tavLst>
                                    </p:anim>
                                    <p:animEffect transition="in" filter="fade">
                                      <p:cBhvr>
                                        <p:cTn id="53" dur="1000"/>
                                        <p:tgtEl>
                                          <p:spTgt spid="185351"/>
                                        </p:tgtEl>
                                      </p:cBhvr>
                                    </p:animEffect>
                                  </p:childTnLst>
                                </p:cTn>
                              </p:par>
                            </p:childTnLst>
                          </p:cTn>
                        </p:par>
                        <p:par>
                          <p:cTn id="54" fill="hold" nodeType="afterGroup">
                            <p:stCondLst>
                              <p:cond delay="1500"/>
                            </p:stCondLst>
                            <p:childTnLst>
                              <p:par>
                                <p:cTn id="55" presetID="2" presetClass="entr" presetSubtype="8" fill="hold" grpId="0" nodeType="afterEffect">
                                  <p:stCondLst>
                                    <p:cond delay="0"/>
                                  </p:stCondLst>
                                  <p:childTnLst>
                                    <p:set>
                                      <p:cBhvr>
                                        <p:cTn id="56" dur="1" fill="hold">
                                          <p:stCondLst>
                                            <p:cond delay="0"/>
                                          </p:stCondLst>
                                        </p:cTn>
                                        <p:tgtEl>
                                          <p:spTgt spid="185352"/>
                                        </p:tgtEl>
                                        <p:attrNameLst>
                                          <p:attrName>style.visibility</p:attrName>
                                        </p:attrNameLst>
                                      </p:cBhvr>
                                      <p:to>
                                        <p:strVal val="visible"/>
                                      </p:to>
                                    </p:set>
                                    <p:anim calcmode="lin" valueType="num">
                                      <p:cBhvr additive="base">
                                        <p:cTn id="57" dur="500" fill="hold"/>
                                        <p:tgtEl>
                                          <p:spTgt spid="185352"/>
                                        </p:tgtEl>
                                        <p:attrNameLst>
                                          <p:attrName>ppt_x</p:attrName>
                                        </p:attrNameLst>
                                      </p:cBhvr>
                                      <p:tavLst>
                                        <p:tav tm="0">
                                          <p:val>
                                            <p:strVal val="0-#ppt_w/2"/>
                                          </p:val>
                                        </p:tav>
                                        <p:tav tm="100000">
                                          <p:val>
                                            <p:strVal val="#ppt_x"/>
                                          </p:val>
                                        </p:tav>
                                      </p:tavLst>
                                    </p:anim>
                                    <p:anim calcmode="lin" valueType="num">
                                      <p:cBhvr additive="base">
                                        <p:cTn id="58" dur="500" fill="hold"/>
                                        <p:tgtEl>
                                          <p:spTgt spid="185352"/>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85354"/>
                                        </p:tgtEl>
                                        <p:attrNameLst>
                                          <p:attrName>style.visibility</p:attrName>
                                        </p:attrNameLst>
                                      </p:cBhvr>
                                      <p:to>
                                        <p:strVal val="visible"/>
                                      </p:to>
                                    </p:set>
                                    <p:animEffect transition="in" filter="dissolve">
                                      <p:cBhvr>
                                        <p:cTn id="63" dur="500"/>
                                        <p:tgtEl>
                                          <p:spTgt spid="185354"/>
                                        </p:tgtEl>
                                      </p:cBhvr>
                                    </p:animEffect>
                                  </p:childTnLst>
                                </p:cTn>
                              </p:par>
                            </p:childTnLst>
                          </p:cTn>
                        </p:par>
                        <p:par>
                          <p:cTn id="64" fill="hold" nodeType="afterGroup">
                            <p:stCondLst>
                              <p:cond delay="500"/>
                            </p:stCondLst>
                            <p:childTnLst>
                              <p:par>
                                <p:cTn id="65" presetID="3" presetClass="entr" presetSubtype="10" fill="hold" nodeType="afterEffect">
                                  <p:stCondLst>
                                    <p:cond delay="0"/>
                                  </p:stCondLst>
                                  <p:childTnLst>
                                    <p:set>
                                      <p:cBhvr>
                                        <p:cTn id="66" dur="1" fill="hold">
                                          <p:stCondLst>
                                            <p:cond delay="0"/>
                                          </p:stCondLst>
                                        </p:cTn>
                                        <p:tgtEl>
                                          <p:spTgt spid="185347"/>
                                        </p:tgtEl>
                                        <p:attrNameLst>
                                          <p:attrName>style.visibility</p:attrName>
                                        </p:attrNameLst>
                                      </p:cBhvr>
                                      <p:to>
                                        <p:strVal val="visible"/>
                                      </p:to>
                                    </p:set>
                                    <p:animEffect transition="in" filter="blinds(horizontal)">
                                      <p:cBhvr>
                                        <p:cTn id="67" dur="500"/>
                                        <p:tgtEl>
                                          <p:spTgt spid="185347"/>
                                        </p:tgtEl>
                                      </p:cBhvr>
                                    </p:animEffect>
                                  </p:childTnLst>
                                </p:cTn>
                              </p:par>
                            </p:childTnLst>
                          </p:cTn>
                        </p:par>
                        <p:par>
                          <p:cTn id="68" fill="hold" nodeType="afterGroup">
                            <p:stCondLst>
                              <p:cond delay="1000"/>
                            </p:stCondLst>
                            <p:childTnLst>
                              <p:par>
                                <p:cTn id="69" presetID="26" presetClass="entr" presetSubtype="0" fill="hold" grpId="0" nodeType="afterEffect">
                                  <p:stCondLst>
                                    <p:cond delay="0"/>
                                  </p:stCondLst>
                                  <p:childTnLst>
                                    <p:set>
                                      <p:cBhvr>
                                        <p:cTn id="70" dur="1" fill="hold">
                                          <p:stCondLst>
                                            <p:cond delay="0"/>
                                          </p:stCondLst>
                                        </p:cTn>
                                        <p:tgtEl>
                                          <p:spTgt spid="185356"/>
                                        </p:tgtEl>
                                        <p:attrNameLst>
                                          <p:attrName>style.visibility</p:attrName>
                                        </p:attrNameLst>
                                      </p:cBhvr>
                                      <p:to>
                                        <p:strVal val="visible"/>
                                      </p:to>
                                    </p:set>
                                    <p:animEffect transition="in" filter="wipe(down)">
                                      <p:cBhvr>
                                        <p:cTn id="71" dur="580">
                                          <p:stCondLst>
                                            <p:cond delay="0"/>
                                          </p:stCondLst>
                                        </p:cTn>
                                        <p:tgtEl>
                                          <p:spTgt spid="185356"/>
                                        </p:tgtEl>
                                      </p:cBhvr>
                                    </p:animEffect>
                                    <p:anim calcmode="lin" valueType="num">
                                      <p:cBhvr>
                                        <p:cTn id="72" dur="1822" tmFilter="0,0; 0.14,0.36; 0.43,0.73; 0.71,0.91; 1.0,1.0">
                                          <p:stCondLst>
                                            <p:cond delay="0"/>
                                          </p:stCondLst>
                                        </p:cTn>
                                        <p:tgtEl>
                                          <p:spTgt spid="18535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8535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8535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8535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85356"/>
                                        </p:tgtEl>
                                        <p:attrNameLst>
                                          <p:attrName>ppt_y</p:attrName>
                                        </p:attrNameLst>
                                      </p:cBhvr>
                                      <p:tavLst>
                                        <p:tav tm="0" fmla="#ppt_y-sin(pi*$)/81">
                                          <p:val>
                                            <p:fltVal val="0"/>
                                          </p:val>
                                        </p:tav>
                                        <p:tav tm="100000">
                                          <p:val>
                                            <p:fltVal val="1"/>
                                          </p:val>
                                        </p:tav>
                                      </p:tavLst>
                                    </p:anim>
                                    <p:animScale>
                                      <p:cBhvr>
                                        <p:cTn id="77" dur="26">
                                          <p:stCondLst>
                                            <p:cond delay="650"/>
                                          </p:stCondLst>
                                        </p:cTn>
                                        <p:tgtEl>
                                          <p:spTgt spid="185356"/>
                                        </p:tgtEl>
                                      </p:cBhvr>
                                      <p:to x="100000" y="60000"/>
                                    </p:animScale>
                                    <p:animScale>
                                      <p:cBhvr>
                                        <p:cTn id="78" dur="166" decel="50000">
                                          <p:stCondLst>
                                            <p:cond delay="676"/>
                                          </p:stCondLst>
                                        </p:cTn>
                                        <p:tgtEl>
                                          <p:spTgt spid="185356"/>
                                        </p:tgtEl>
                                      </p:cBhvr>
                                      <p:to x="100000" y="100000"/>
                                    </p:animScale>
                                    <p:animScale>
                                      <p:cBhvr>
                                        <p:cTn id="79" dur="26">
                                          <p:stCondLst>
                                            <p:cond delay="1312"/>
                                          </p:stCondLst>
                                        </p:cTn>
                                        <p:tgtEl>
                                          <p:spTgt spid="185356"/>
                                        </p:tgtEl>
                                      </p:cBhvr>
                                      <p:to x="100000" y="80000"/>
                                    </p:animScale>
                                    <p:animScale>
                                      <p:cBhvr>
                                        <p:cTn id="80" dur="166" decel="50000">
                                          <p:stCondLst>
                                            <p:cond delay="1338"/>
                                          </p:stCondLst>
                                        </p:cTn>
                                        <p:tgtEl>
                                          <p:spTgt spid="185356"/>
                                        </p:tgtEl>
                                      </p:cBhvr>
                                      <p:to x="100000" y="100000"/>
                                    </p:animScale>
                                    <p:animScale>
                                      <p:cBhvr>
                                        <p:cTn id="81" dur="26">
                                          <p:stCondLst>
                                            <p:cond delay="1642"/>
                                          </p:stCondLst>
                                        </p:cTn>
                                        <p:tgtEl>
                                          <p:spTgt spid="185356"/>
                                        </p:tgtEl>
                                      </p:cBhvr>
                                      <p:to x="100000" y="90000"/>
                                    </p:animScale>
                                    <p:animScale>
                                      <p:cBhvr>
                                        <p:cTn id="82" dur="166" decel="50000">
                                          <p:stCondLst>
                                            <p:cond delay="1668"/>
                                          </p:stCondLst>
                                        </p:cTn>
                                        <p:tgtEl>
                                          <p:spTgt spid="185356"/>
                                        </p:tgtEl>
                                      </p:cBhvr>
                                      <p:to x="100000" y="100000"/>
                                    </p:animScale>
                                    <p:animScale>
                                      <p:cBhvr>
                                        <p:cTn id="83" dur="26">
                                          <p:stCondLst>
                                            <p:cond delay="1808"/>
                                          </p:stCondLst>
                                        </p:cTn>
                                        <p:tgtEl>
                                          <p:spTgt spid="185356"/>
                                        </p:tgtEl>
                                      </p:cBhvr>
                                      <p:to x="100000" y="95000"/>
                                    </p:animScale>
                                    <p:animScale>
                                      <p:cBhvr>
                                        <p:cTn id="84" dur="166" decel="50000">
                                          <p:stCondLst>
                                            <p:cond delay="1834"/>
                                          </p:stCondLst>
                                        </p:cTn>
                                        <p:tgtEl>
                                          <p:spTgt spid="185356"/>
                                        </p:tgtEl>
                                      </p:cBhvr>
                                      <p:to x="100000" y="100000"/>
                                    </p:animScale>
                                  </p:childTnLst>
                                </p:cTn>
                              </p:par>
                            </p:childTnLst>
                          </p:cTn>
                        </p:par>
                        <p:par>
                          <p:cTn id="85" fill="hold" nodeType="afterGroup">
                            <p:stCondLst>
                              <p:cond delay="3000"/>
                            </p:stCondLst>
                            <p:childTnLst>
                              <p:par>
                                <p:cTn id="86" presetID="4" presetClass="entr" presetSubtype="32" fill="hold" grpId="0" nodeType="afterEffect">
                                  <p:stCondLst>
                                    <p:cond delay="0"/>
                                  </p:stCondLst>
                                  <p:childTnLst>
                                    <p:set>
                                      <p:cBhvr>
                                        <p:cTn id="87" dur="1" fill="hold">
                                          <p:stCondLst>
                                            <p:cond delay="0"/>
                                          </p:stCondLst>
                                        </p:cTn>
                                        <p:tgtEl>
                                          <p:spTgt spid="185353"/>
                                        </p:tgtEl>
                                        <p:attrNameLst>
                                          <p:attrName>style.visibility</p:attrName>
                                        </p:attrNameLst>
                                      </p:cBhvr>
                                      <p:to>
                                        <p:strVal val="visible"/>
                                      </p:to>
                                    </p:set>
                                    <p:animEffect transition="in" filter="box(out)">
                                      <p:cBhvr>
                                        <p:cTn id="88" dur="2000"/>
                                        <p:tgtEl>
                                          <p:spTgt spid="185353"/>
                                        </p:tgtEl>
                                      </p:cBhvr>
                                    </p:animEffect>
                                  </p:childTnLst>
                                </p:cTn>
                              </p:par>
                            </p:childTnLst>
                          </p:cTn>
                        </p:par>
                        <p:par>
                          <p:cTn id="89" fill="hold" nodeType="afterGroup">
                            <p:stCondLst>
                              <p:cond delay="5000"/>
                            </p:stCondLst>
                            <p:childTnLst>
                              <p:par>
                                <p:cTn id="90" presetID="3" presetClass="entr" presetSubtype="10" fill="hold" nodeType="afterEffect">
                                  <p:stCondLst>
                                    <p:cond delay="0"/>
                                  </p:stCondLst>
                                  <p:childTnLst>
                                    <p:set>
                                      <p:cBhvr>
                                        <p:cTn id="91" dur="1" fill="hold">
                                          <p:stCondLst>
                                            <p:cond delay="0"/>
                                          </p:stCondLst>
                                        </p:cTn>
                                        <p:tgtEl>
                                          <p:spTgt spid="185346"/>
                                        </p:tgtEl>
                                        <p:attrNameLst>
                                          <p:attrName>style.visibility</p:attrName>
                                        </p:attrNameLst>
                                      </p:cBhvr>
                                      <p:to>
                                        <p:strVal val="visible"/>
                                      </p:to>
                                    </p:set>
                                    <p:animEffect transition="in" filter="blinds(horizontal)">
                                      <p:cBhvr>
                                        <p:cTn id="92" dur="500"/>
                                        <p:tgtEl>
                                          <p:spTgt spid="185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0" grpId="0" build="p" animBg="1"/>
      <p:bldP spid="185351" grpId="0" animBg="1"/>
      <p:bldP spid="185352" grpId="0" animBg="1"/>
      <p:bldP spid="185353" grpId="0" animBg="1"/>
      <p:bldP spid="185354" grpId="0" animBg="1"/>
      <p:bldP spid="185355" grpId="0" animBg="1"/>
      <p:bldP spid="18535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dirty="0" smtClean="0">
                <a:solidFill>
                  <a:schemeClr val="tx1"/>
                </a:solidFill>
              </a:rPr>
              <a:t>Klumpke’s Paralysis</a:t>
            </a:r>
            <a:endParaRPr lang="en-US" dirty="0">
              <a:solidFill>
                <a:schemeClr val="tx1"/>
              </a:solidFill>
            </a:endParaRPr>
          </a:p>
        </p:txBody>
      </p:sp>
      <p:pic>
        <p:nvPicPr>
          <p:cNvPr id="3" name="Content Placeholder 2" descr="C:\Users\CHETU\Pictures\M1700093-Horner_s_syndrome_ptosis_constricted_pupil-SPL.jpg"/>
          <p:cNvPicPr>
            <a:picLocks noGrp="1" noChangeAspect="1" noChangeArrowheads="1"/>
          </p:cNvPicPr>
          <p:nvPr>
            <p:ph sz="half" idx="1"/>
          </p:nvPr>
        </p:nvPicPr>
        <p:blipFill>
          <a:blip r:embed="rId2" cstate="print"/>
          <a:srcRect/>
          <a:stretch>
            <a:fillRect/>
          </a:stretch>
        </p:blipFill>
        <p:spPr bwMode="auto">
          <a:xfrm>
            <a:off x="4662052" y="990600"/>
            <a:ext cx="4405748" cy="3108960"/>
          </a:xfrm>
          <a:prstGeom prst="rect">
            <a:avLst/>
          </a:prstGeom>
          <a:noFill/>
        </p:spPr>
      </p:pic>
      <p:pic>
        <p:nvPicPr>
          <p:cNvPr id="1026" name="Picture 2" descr="C:\Users\CHETU\Pictures\imageforarticle22.jpg"/>
          <p:cNvPicPr>
            <a:picLocks noGrp="1" noChangeAspect="1" noChangeArrowheads="1"/>
          </p:cNvPicPr>
          <p:nvPr>
            <p:ph sz="half" idx="2"/>
          </p:nvPr>
        </p:nvPicPr>
        <p:blipFill>
          <a:blip r:embed="rId3" cstate="print"/>
          <a:stretch>
            <a:fillRect/>
          </a:stretch>
        </p:blipFill>
        <p:spPr bwMode="auto">
          <a:xfrm>
            <a:off x="0" y="990600"/>
            <a:ext cx="4584398" cy="4663440"/>
          </a:xfrm>
          <a:prstGeom prst="rect">
            <a:avLst/>
          </a:prstGeom>
          <a:noFill/>
        </p:spPr>
      </p:pic>
      <p:sp>
        <p:nvSpPr>
          <p:cNvPr id="7" name="TextBox 6"/>
          <p:cNvSpPr txBox="1"/>
          <p:nvPr/>
        </p:nvSpPr>
        <p:spPr>
          <a:xfrm>
            <a:off x="0" y="5791200"/>
            <a:ext cx="4343400" cy="523220"/>
          </a:xfrm>
          <a:prstGeom prst="rect">
            <a:avLst/>
          </a:prstGeom>
          <a:noFill/>
        </p:spPr>
        <p:txBody>
          <a:bodyPr wrap="square" rtlCol="0">
            <a:spAutoFit/>
          </a:bodyPr>
          <a:lstStyle/>
          <a:p>
            <a:pPr algn="ctr"/>
            <a:r>
              <a:rPr lang="en-US" sz="2800" b="1" dirty="0" smtClean="0"/>
              <a:t>Claw hand deformity</a:t>
            </a:r>
            <a:endParaRPr lang="en-US" sz="2800" b="1" dirty="0"/>
          </a:p>
        </p:txBody>
      </p:sp>
      <p:sp>
        <p:nvSpPr>
          <p:cNvPr id="10" name="TextBox 9"/>
          <p:cNvSpPr txBox="1"/>
          <p:nvPr/>
        </p:nvSpPr>
        <p:spPr>
          <a:xfrm>
            <a:off x="4953000" y="4195227"/>
            <a:ext cx="4191000" cy="1138773"/>
          </a:xfrm>
          <a:prstGeom prst="rect">
            <a:avLst/>
          </a:prstGeom>
          <a:noFill/>
        </p:spPr>
        <p:txBody>
          <a:bodyPr wrap="square" rtlCol="0">
            <a:spAutoFit/>
          </a:bodyPr>
          <a:lstStyle/>
          <a:p>
            <a:r>
              <a:rPr lang="en-US" sz="2800" b="1" dirty="0" smtClean="0"/>
              <a:t>Horner’s syndrome</a:t>
            </a:r>
          </a:p>
          <a:p>
            <a:r>
              <a:rPr lang="en-US" sz="2000" dirty="0" smtClean="0"/>
              <a:t>Ptosis, myosis,enophthalmos and loss of ciliospinal reflex</a:t>
            </a:r>
            <a:endParaRPr lang="en-US" sz="2000" dirty="0"/>
          </a:p>
        </p:txBody>
      </p:sp>
      <p:pic>
        <p:nvPicPr>
          <p:cNvPr id="1027" name="Picture 3" descr="C:\Users\CHETU\Pictures\claw hand.jpg"/>
          <p:cNvPicPr>
            <a:picLocks noChangeAspect="1" noChangeArrowheads="1"/>
          </p:cNvPicPr>
          <p:nvPr/>
        </p:nvPicPr>
        <p:blipFill>
          <a:blip r:embed="rId4" cstate="print"/>
          <a:srcRect/>
          <a:stretch>
            <a:fillRect/>
          </a:stretch>
        </p:blipFill>
        <p:spPr bwMode="auto">
          <a:xfrm>
            <a:off x="0" y="3733800"/>
            <a:ext cx="2790825" cy="1752600"/>
          </a:xfrm>
          <a:prstGeom prst="rect">
            <a:avLst/>
          </a:prstGeom>
          <a:noFill/>
        </p:spPr>
      </p:pic>
      <p:sp>
        <p:nvSpPr>
          <p:cNvPr id="8" name="Date Placeholder 7"/>
          <p:cNvSpPr>
            <a:spLocks noGrp="1"/>
          </p:cNvSpPr>
          <p:nvPr>
            <p:ph type="dt" sz="half" idx="10"/>
          </p:nvPr>
        </p:nvSpPr>
        <p:spPr/>
        <p:txBody>
          <a:bodyPr/>
          <a:lstStyle/>
          <a:p>
            <a:pPr>
              <a:defRPr/>
            </a:pPr>
            <a:fld id="{1FC0B4C1-CFD3-4EA7-BD84-DE2997D60706}" type="datetime1">
              <a:rPr lang="en-US" smtClean="0"/>
              <a:pPr>
                <a:defRPr/>
              </a:pPr>
              <a:t>12-Sep-18</a:t>
            </a:fld>
            <a:endParaRPr lang="en-US"/>
          </a:p>
        </p:txBody>
      </p:sp>
      <p:sp>
        <p:nvSpPr>
          <p:cNvPr id="9" name="Slide Number Placeholder 8"/>
          <p:cNvSpPr>
            <a:spLocks noGrp="1"/>
          </p:cNvSpPr>
          <p:nvPr>
            <p:ph type="sldNum" sz="quarter" idx="12"/>
          </p:nvPr>
        </p:nvSpPr>
        <p:spPr/>
        <p:txBody>
          <a:bodyPr/>
          <a:lstStyle/>
          <a:p>
            <a:pPr>
              <a:defRPr/>
            </a:pPr>
            <a:fld id="{BEE61496-68A6-495C-805A-36D3110FA3C3}" type="slidenum">
              <a:rPr lang="en-US" smtClean="0"/>
              <a:pPr>
                <a:defRPr/>
              </a:pPr>
              <a:t>36</a:t>
            </a:fld>
            <a:endParaRPr lang="en-US"/>
          </a:p>
        </p:txBody>
      </p:sp>
      <p:sp>
        <p:nvSpPr>
          <p:cNvPr id="11" name="Footer Placeholder 10"/>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914400"/>
          </a:xfrm>
        </p:spPr>
        <p:txBody>
          <a:bodyPr/>
          <a:lstStyle/>
          <a:p>
            <a:r>
              <a:rPr lang="en-US" sz="3200" b="1" dirty="0" smtClean="0">
                <a:solidFill>
                  <a:schemeClr val="tx1"/>
                </a:solidFill>
              </a:rPr>
              <a:t>Supraclavicular Brachial Plexopathies</a:t>
            </a:r>
            <a:endParaRPr lang="en-US" sz="3200" b="1" dirty="0">
              <a:solidFill>
                <a:schemeClr val="tx1"/>
              </a:solidFill>
            </a:endParaRPr>
          </a:p>
        </p:txBody>
      </p:sp>
      <p:sp>
        <p:nvSpPr>
          <p:cNvPr id="3" name="Content Placeholder 2"/>
          <p:cNvSpPr>
            <a:spLocks noGrp="1"/>
          </p:cNvSpPr>
          <p:nvPr>
            <p:ph idx="1"/>
          </p:nvPr>
        </p:nvSpPr>
        <p:spPr>
          <a:xfrm>
            <a:off x="381000" y="1066800"/>
            <a:ext cx="8763000" cy="5791200"/>
          </a:xfrm>
        </p:spPr>
        <p:txBody>
          <a:bodyPr>
            <a:normAutofit/>
          </a:bodyPr>
          <a:lstStyle/>
          <a:p>
            <a:pPr>
              <a:buNone/>
            </a:pPr>
            <a:r>
              <a:rPr lang="en-US" sz="3000" b="1" dirty="0" smtClean="0">
                <a:solidFill>
                  <a:srgbClr val="FFFF00"/>
                </a:solidFill>
              </a:rPr>
              <a:t>Burner syndrome (stinger syndrome)</a:t>
            </a:r>
          </a:p>
          <a:p>
            <a:pPr>
              <a:buFont typeface="Wingdings" pitchFamily="2" charset="2"/>
              <a:buChar char="§"/>
            </a:pPr>
            <a:r>
              <a:rPr lang="en-US" sz="2800" dirty="0" smtClean="0">
                <a:solidFill>
                  <a:schemeClr val="tx1"/>
                </a:solidFill>
              </a:rPr>
              <a:t>Forceful separation of head &amp; shoulder ( lateral neck extension &amp; shoulder depression  after a blunt force to head &amp; neck)</a:t>
            </a:r>
          </a:p>
          <a:p>
            <a:pPr>
              <a:buFont typeface="Wingdings" pitchFamily="2" charset="2"/>
              <a:buChar char="§"/>
            </a:pPr>
            <a:r>
              <a:rPr lang="en-US" sz="2800" dirty="0" smtClean="0">
                <a:solidFill>
                  <a:schemeClr val="tx1"/>
                </a:solidFill>
              </a:rPr>
              <a:t>Presented with unilateral sharp burning pain in neck  radiating to arm</a:t>
            </a:r>
          </a:p>
          <a:p>
            <a:pPr>
              <a:buFont typeface="Wingdings" pitchFamily="2" charset="2"/>
              <a:buChar char="§"/>
            </a:pPr>
            <a:r>
              <a:rPr lang="en-US" sz="2800" dirty="0" smtClean="0">
                <a:solidFill>
                  <a:schemeClr val="tx1"/>
                </a:solidFill>
              </a:rPr>
              <a:t>Classical C6 distribution,C5 may also affected </a:t>
            </a:r>
          </a:p>
          <a:p>
            <a:pPr>
              <a:buFont typeface="Wingdings" pitchFamily="2" charset="2"/>
              <a:buChar char="§"/>
            </a:pPr>
            <a:r>
              <a:rPr lang="en-US" sz="2800" dirty="0" smtClean="0">
                <a:solidFill>
                  <a:schemeClr val="tx1"/>
                </a:solidFill>
              </a:rPr>
              <a:t>Male sports person</a:t>
            </a:r>
          </a:p>
          <a:p>
            <a:pPr>
              <a:buFont typeface="Wingdings" pitchFamily="2" charset="2"/>
              <a:buChar char="§"/>
            </a:pPr>
            <a:r>
              <a:rPr lang="en-US" sz="2800" dirty="0" smtClean="0">
                <a:solidFill>
                  <a:schemeClr val="tx1"/>
                </a:solidFill>
              </a:rPr>
              <a:t>Permanent neurological dysfunction is rare</a:t>
            </a:r>
          </a:p>
          <a:p>
            <a:pPr>
              <a:buFont typeface="Wingdings" pitchFamily="2" charset="2"/>
              <a:buChar char="§"/>
            </a:pPr>
            <a:endParaRPr lang="en-US" sz="2800" dirty="0" smtClean="0">
              <a:solidFill>
                <a:schemeClr val="tx1"/>
              </a:solidFill>
            </a:endParaRPr>
          </a:p>
          <a:p>
            <a:pPr>
              <a:buNone/>
            </a:pPr>
            <a:endParaRPr lang="en-US" dirty="0" smtClean="0"/>
          </a:p>
          <a:p>
            <a:pPr>
              <a:buNone/>
            </a:pPr>
            <a:endParaRPr lang="en-US" dirty="0"/>
          </a:p>
        </p:txBody>
      </p:sp>
      <p:sp>
        <p:nvSpPr>
          <p:cNvPr id="4" name="Date Placeholder 3"/>
          <p:cNvSpPr>
            <a:spLocks noGrp="1"/>
          </p:cNvSpPr>
          <p:nvPr>
            <p:ph type="dt" sz="half" idx="10"/>
          </p:nvPr>
        </p:nvSpPr>
        <p:spPr/>
        <p:txBody>
          <a:bodyPr/>
          <a:lstStyle/>
          <a:p>
            <a:pPr>
              <a:defRPr/>
            </a:pPr>
            <a:fld id="{1F44F044-8C6D-4672-A37C-EC6E9A995E3B}" type="datetime1">
              <a:rPr lang="en-US" smtClean="0"/>
              <a:pPr>
                <a:defRPr/>
              </a:pPr>
              <a:t>11-Sep-18</a:t>
            </a:fld>
            <a:endParaRPr lang="en-US"/>
          </a:p>
        </p:txBody>
      </p:sp>
      <p:sp>
        <p:nvSpPr>
          <p:cNvPr id="5" name="Slide Number Placeholder 4"/>
          <p:cNvSpPr>
            <a:spLocks noGrp="1"/>
          </p:cNvSpPr>
          <p:nvPr>
            <p:ph type="sldNum" sz="quarter" idx="12"/>
          </p:nvPr>
        </p:nvSpPr>
        <p:spPr/>
        <p:txBody>
          <a:bodyPr/>
          <a:lstStyle/>
          <a:p>
            <a:pPr>
              <a:defRPr/>
            </a:pPr>
            <a:fld id="{D099570C-B036-418A-83DC-6B77C2692675}" type="slidenum">
              <a:rPr lang="en-US" smtClean="0"/>
              <a:pPr>
                <a:defRPr/>
              </a:pPr>
              <a:t>37</a:t>
            </a:fld>
            <a:endParaRPr lang="en-US"/>
          </a:p>
        </p:txBody>
      </p:sp>
      <p:sp>
        <p:nvSpPr>
          <p:cNvPr id="6" name="Footer Placeholder 5"/>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676400"/>
          </a:xfrm>
        </p:spPr>
        <p:txBody>
          <a:bodyPr/>
          <a:lstStyle/>
          <a:p>
            <a:r>
              <a:rPr lang="en-US" sz="3600" b="1" dirty="0" smtClean="0">
                <a:solidFill>
                  <a:schemeClr val="tx1"/>
                </a:solidFill>
              </a:rPr>
              <a:t>Burner syndrome (Stinger syndrome)</a:t>
            </a:r>
            <a:br>
              <a:rPr lang="en-US" sz="3600" b="1" dirty="0" smtClean="0">
                <a:solidFill>
                  <a:schemeClr val="tx1"/>
                </a:solidFill>
              </a:rPr>
            </a:br>
            <a:endParaRPr lang="en-US" sz="3600" dirty="0">
              <a:solidFill>
                <a:schemeClr val="tx1"/>
              </a:solidFill>
            </a:endParaRPr>
          </a:p>
        </p:txBody>
      </p:sp>
      <p:pic>
        <p:nvPicPr>
          <p:cNvPr id="2051" name="Picture 3" descr="C:\Users\CHETU\Pictures\footballstinger.jpg"/>
          <p:cNvPicPr>
            <a:picLocks noChangeAspect="1" noChangeArrowheads="1"/>
          </p:cNvPicPr>
          <p:nvPr/>
        </p:nvPicPr>
        <p:blipFill>
          <a:blip r:embed="rId2" cstate="print"/>
          <a:srcRect/>
          <a:stretch>
            <a:fillRect/>
          </a:stretch>
        </p:blipFill>
        <p:spPr bwMode="auto">
          <a:xfrm>
            <a:off x="4312920" y="1676400"/>
            <a:ext cx="4754880" cy="4383405"/>
          </a:xfrm>
          <a:prstGeom prst="rect">
            <a:avLst/>
          </a:prstGeom>
          <a:noFill/>
        </p:spPr>
      </p:pic>
      <p:pic>
        <p:nvPicPr>
          <p:cNvPr id="3" name="Picture 2" descr="C:\Users\CHETU\Pictures\fig2.gif"/>
          <p:cNvPicPr>
            <a:picLocks noChangeAspect="1" noChangeArrowheads="1"/>
          </p:cNvPicPr>
          <p:nvPr/>
        </p:nvPicPr>
        <p:blipFill>
          <a:blip r:embed="rId3" cstate="print"/>
          <a:srcRect/>
          <a:stretch>
            <a:fillRect/>
          </a:stretch>
        </p:blipFill>
        <p:spPr bwMode="auto">
          <a:xfrm>
            <a:off x="152400" y="1645920"/>
            <a:ext cx="4114800" cy="5160162"/>
          </a:xfrm>
          <a:prstGeom prst="rect">
            <a:avLst/>
          </a:prstGeom>
          <a:noFill/>
        </p:spPr>
      </p:pic>
      <p:sp>
        <p:nvSpPr>
          <p:cNvPr id="5" name="Date Placeholder 4"/>
          <p:cNvSpPr>
            <a:spLocks noGrp="1"/>
          </p:cNvSpPr>
          <p:nvPr>
            <p:ph type="dt" sz="half" idx="10"/>
          </p:nvPr>
        </p:nvSpPr>
        <p:spPr/>
        <p:txBody>
          <a:bodyPr/>
          <a:lstStyle/>
          <a:p>
            <a:pPr>
              <a:defRPr/>
            </a:pPr>
            <a:fld id="{90F06659-CA70-4DF8-95D0-ED4296C57125}" type="datetime1">
              <a:rPr lang="en-US" smtClean="0"/>
              <a:pPr>
                <a:defRPr/>
              </a:pPr>
              <a:t>11-Sep-18</a:t>
            </a:fld>
            <a:endParaRPr lang="en-US"/>
          </a:p>
        </p:txBody>
      </p:sp>
      <p:sp>
        <p:nvSpPr>
          <p:cNvPr id="6" name="Slide Number Placeholder 5"/>
          <p:cNvSpPr>
            <a:spLocks noGrp="1"/>
          </p:cNvSpPr>
          <p:nvPr>
            <p:ph type="sldNum" sz="quarter" idx="12"/>
          </p:nvPr>
        </p:nvSpPr>
        <p:spPr/>
        <p:txBody>
          <a:bodyPr/>
          <a:lstStyle/>
          <a:p>
            <a:pPr>
              <a:defRPr/>
            </a:pPr>
            <a:fld id="{D099570C-B036-418A-83DC-6B77C2692675}" type="slidenum">
              <a:rPr lang="en-US" smtClean="0"/>
              <a:pPr>
                <a:defRPr/>
              </a:pPr>
              <a:t>38</a:t>
            </a:fld>
            <a:endParaRPr lang="en-US"/>
          </a:p>
        </p:txBody>
      </p:sp>
      <p:sp>
        <p:nvSpPr>
          <p:cNvPr id="7" name="Footer Placeholder 6"/>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858000" cy="838200"/>
          </a:xfrm>
        </p:spPr>
        <p:txBody>
          <a:bodyPr/>
          <a:lstStyle/>
          <a:p>
            <a:r>
              <a:rPr lang="en-US" dirty="0" smtClean="0">
                <a:solidFill>
                  <a:schemeClr val="tx1"/>
                </a:solidFill>
              </a:rPr>
              <a:t>Winging of Scapula</a:t>
            </a:r>
            <a:endParaRPr lang="en-US" dirty="0">
              <a:solidFill>
                <a:schemeClr val="tx1"/>
              </a:solidFill>
            </a:endParaRPr>
          </a:p>
        </p:txBody>
      </p:sp>
      <p:sp>
        <p:nvSpPr>
          <p:cNvPr id="5" name="Content Placeholder 4"/>
          <p:cNvSpPr>
            <a:spLocks noGrp="1"/>
          </p:cNvSpPr>
          <p:nvPr>
            <p:ph idx="1"/>
          </p:nvPr>
        </p:nvSpPr>
        <p:spPr>
          <a:xfrm>
            <a:off x="0" y="838200"/>
            <a:ext cx="5029200" cy="6019800"/>
          </a:xfrm>
        </p:spPr>
        <p:txBody>
          <a:bodyPr>
            <a:normAutofit/>
          </a:bodyPr>
          <a:lstStyle/>
          <a:p>
            <a:pPr>
              <a:buNone/>
            </a:pPr>
            <a:endParaRPr lang="en-US" dirty="0" smtClean="0">
              <a:solidFill>
                <a:schemeClr val="tx1">
                  <a:lumMod val="95000"/>
                  <a:lumOff val="5000"/>
                </a:schemeClr>
              </a:solidFill>
            </a:endParaRPr>
          </a:p>
          <a:p>
            <a:pPr>
              <a:buFont typeface="Wingdings" pitchFamily="2" charset="2"/>
              <a:buChar char="§"/>
            </a:pPr>
            <a:r>
              <a:rPr lang="en-US" sz="2800" dirty="0" smtClean="0">
                <a:solidFill>
                  <a:schemeClr val="tx1">
                    <a:lumMod val="95000"/>
                    <a:lumOff val="5000"/>
                  </a:schemeClr>
                </a:solidFill>
              </a:rPr>
              <a:t>Serratus anterior stabilizes the scapula </a:t>
            </a:r>
          </a:p>
          <a:p>
            <a:pPr>
              <a:buFont typeface="Wingdings" pitchFamily="2" charset="2"/>
              <a:buChar char="§"/>
            </a:pPr>
            <a:r>
              <a:rPr lang="en-US" sz="2800" dirty="0" smtClean="0">
                <a:solidFill>
                  <a:schemeClr val="tx1">
                    <a:lumMod val="95000"/>
                    <a:lumOff val="5000"/>
                  </a:schemeClr>
                </a:solidFill>
              </a:rPr>
              <a:t>Winging occurs due to weakness in serratus anterior </a:t>
            </a:r>
          </a:p>
          <a:p>
            <a:pPr>
              <a:buFont typeface="Wingdings" pitchFamily="2" charset="2"/>
              <a:buChar char="§"/>
            </a:pPr>
            <a:r>
              <a:rPr lang="en-US" sz="2800" dirty="0" smtClean="0">
                <a:solidFill>
                  <a:schemeClr val="tx1">
                    <a:lumMod val="95000"/>
                    <a:lumOff val="5000"/>
                  </a:schemeClr>
                </a:solidFill>
              </a:rPr>
              <a:t>Injury to the nerve to serratus anterior ( long thoracic nerve)</a:t>
            </a:r>
          </a:p>
          <a:p>
            <a:pPr>
              <a:buFont typeface="Wingdings" pitchFamily="2" charset="2"/>
              <a:buChar char="§"/>
            </a:pPr>
            <a:r>
              <a:rPr lang="en-US" sz="2800" dirty="0" smtClean="0">
                <a:solidFill>
                  <a:schemeClr val="tx1">
                    <a:lumMod val="95000"/>
                    <a:lumOff val="5000"/>
                  </a:schemeClr>
                </a:solidFill>
              </a:rPr>
              <a:t>Injury occurs during surgery or due to infection</a:t>
            </a:r>
          </a:p>
          <a:p>
            <a:pPr>
              <a:buFont typeface="Wingdings" pitchFamily="2" charset="2"/>
              <a:buChar char="§"/>
            </a:pPr>
            <a:r>
              <a:rPr lang="en-US" sz="2800" dirty="0" smtClean="0">
                <a:solidFill>
                  <a:schemeClr val="tx1">
                    <a:lumMod val="95000"/>
                    <a:lumOff val="5000"/>
                  </a:schemeClr>
                </a:solidFill>
              </a:rPr>
              <a:t>Pushing and/or punching defect</a:t>
            </a:r>
          </a:p>
          <a:p>
            <a:pPr>
              <a:buNone/>
            </a:pPr>
            <a:endParaRPr lang="en-US" dirty="0">
              <a:solidFill>
                <a:schemeClr val="tx1">
                  <a:lumMod val="95000"/>
                  <a:lumOff val="5000"/>
                </a:schemeClr>
              </a:solidFill>
            </a:endParaRPr>
          </a:p>
        </p:txBody>
      </p:sp>
      <p:pic>
        <p:nvPicPr>
          <p:cNvPr id="6" name="Content Placeholder 3"/>
          <p:cNvPicPr>
            <a:picLocks noChangeAspect="1" noChangeArrowheads="1"/>
          </p:cNvPicPr>
          <p:nvPr/>
        </p:nvPicPr>
        <p:blipFill>
          <a:blip r:embed="rId2" cstate="print"/>
          <a:srcRect/>
          <a:stretch>
            <a:fillRect/>
          </a:stretch>
        </p:blipFill>
        <p:spPr bwMode="auto">
          <a:xfrm>
            <a:off x="4876800" y="1371600"/>
            <a:ext cx="4038600" cy="48006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fld id="{0762515C-C9B0-4DEB-AA55-E47931DB601E}" type="datetime1">
              <a:rPr lang="en-US" smtClean="0"/>
              <a:pPr>
                <a:defRPr/>
              </a:pPr>
              <a:t>11-Sep-18</a:t>
            </a:fld>
            <a:endParaRPr lang="en-US"/>
          </a:p>
        </p:txBody>
      </p:sp>
      <p:sp>
        <p:nvSpPr>
          <p:cNvPr id="8" name="Slide Number Placeholder 7"/>
          <p:cNvSpPr>
            <a:spLocks noGrp="1"/>
          </p:cNvSpPr>
          <p:nvPr>
            <p:ph type="sldNum" sz="quarter" idx="12"/>
          </p:nvPr>
        </p:nvSpPr>
        <p:spPr/>
        <p:txBody>
          <a:bodyPr/>
          <a:lstStyle/>
          <a:p>
            <a:pPr>
              <a:defRPr/>
            </a:pPr>
            <a:fld id="{D099570C-B036-418A-83DC-6B77C2692675}" type="slidenum">
              <a:rPr lang="en-US" smtClean="0"/>
              <a:pPr>
                <a:defRPr/>
              </a:pPr>
              <a:t>39</a:t>
            </a:fld>
            <a:endParaRPr lang="en-US"/>
          </a:p>
        </p:txBody>
      </p:sp>
      <p:sp>
        <p:nvSpPr>
          <p:cNvPr id="9" name="Footer Placeholder 8"/>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64540" y="642620"/>
            <a:ext cx="3502660" cy="695960"/>
          </a:xfrm>
          <a:prstGeom prst="rect">
            <a:avLst/>
          </a:prstGeom>
        </p:spPr>
        <p:txBody>
          <a:bodyPr vert="horz" wrap="square" lIns="0" tIns="12700" rIns="0" bIns="0" rtlCol="0">
            <a:spAutoFit/>
          </a:bodyPr>
          <a:lstStyle/>
          <a:p>
            <a:pPr marL="12700">
              <a:lnSpc>
                <a:spcPct val="100000"/>
              </a:lnSpc>
              <a:spcBef>
                <a:spcPts val="100"/>
              </a:spcBef>
            </a:pPr>
            <a:r>
              <a:rPr sz="4400" spc="-5" dirty="0">
                <a:latin typeface="Arial"/>
                <a:cs typeface="Arial"/>
              </a:rPr>
              <a:t>Spinal</a:t>
            </a:r>
            <a:r>
              <a:rPr sz="4400" spc="-75" dirty="0">
                <a:latin typeface="Arial"/>
                <a:cs typeface="Arial"/>
              </a:rPr>
              <a:t> </a:t>
            </a:r>
            <a:r>
              <a:rPr sz="4400" spc="-5" dirty="0">
                <a:latin typeface="Arial"/>
                <a:cs typeface="Arial"/>
              </a:rPr>
              <a:t>Nerves</a:t>
            </a:r>
            <a:endParaRPr sz="4400">
              <a:latin typeface="Arial"/>
              <a:cs typeface="Arial"/>
            </a:endParaRPr>
          </a:p>
        </p:txBody>
      </p:sp>
      <p:sp>
        <p:nvSpPr>
          <p:cNvPr id="5" name="object 5"/>
          <p:cNvSpPr txBox="1"/>
          <p:nvPr/>
        </p:nvSpPr>
        <p:spPr>
          <a:xfrm>
            <a:off x="764540" y="1848908"/>
            <a:ext cx="7556500" cy="3776345"/>
          </a:xfrm>
          <a:prstGeom prst="rect">
            <a:avLst/>
          </a:prstGeom>
        </p:spPr>
        <p:txBody>
          <a:bodyPr vert="horz" wrap="square" lIns="0" tIns="58419" rIns="0" bIns="0" rtlCol="0">
            <a:spAutoFit/>
          </a:bodyPr>
          <a:lstStyle/>
          <a:p>
            <a:pPr marL="355600" indent="-342900">
              <a:lnSpc>
                <a:spcPct val="100000"/>
              </a:lnSpc>
              <a:spcBef>
                <a:spcPts val="459"/>
              </a:spcBef>
              <a:buClr>
                <a:srgbClr val="CCFF33"/>
              </a:buClr>
              <a:buSzPct val="69642"/>
              <a:buFont typeface="Symbol"/>
              <a:buChar char=""/>
              <a:tabLst>
                <a:tab pos="354965" algn="l"/>
                <a:tab pos="355600" algn="l"/>
              </a:tabLst>
            </a:pPr>
            <a:r>
              <a:rPr sz="2800" spc="-5" dirty="0">
                <a:solidFill>
                  <a:srgbClr val="FFFFCC"/>
                </a:solidFill>
                <a:latin typeface="Arial"/>
                <a:cs typeface="Arial"/>
              </a:rPr>
              <a:t>31</a:t>
            </a:r>
            <a:r>
              <a:rPr sz="2800" spc="-10" dirty="0">
                <a:solidFill>
                  <a:srgbClr val="FFFFCC"/>
                </a:solidFill>
                <a:latin typeface="Arial"/>
                <a:cs typeface="Arial"/>
              </a:rPr>
              <a:t> </a:t>
            </a:r>
            <a:r>
              <a:rPr sz="2800" spc="-5" dirty="0">
                <a:solidFill>
                  <a:srgbClr val="FFFFCC"/>
                </a:solidFill>
                <a:latin typeface="Arial"/>
                <a:cs typeface="Arial"/>
              </a:rPr>
              <a:t>pair</a:t>
            </a:r>
            <a:endParaRPr sz="2800">
              <a:latin typeface="Arial"/>
              <a:cs typeface="Arial"/>
            </a:endParaRPr>
          </a:p>
          <a:p>
            <a:pPr marL="755650" lvl="1" indent="-285750">
              <a:lnSpc>
                <a:spcPct val="100000"/>
              </a:lnSpc>
              <a:spcBef>
                <a:spcPts val="310"/>
              </a:spcBef>
              <a:buClr>
                <a:srgbClr val="CC9900"/>
              </a:buClr>
              <a:buSzPct val="64583"/>
              <a:buFont typeface="Symbol"/>
              <a:buChar char=""/>
              <a:tabLst>
                <a:tab pos="755015" algn="l"/>
                <a:tab pos="755650" algn="l"/>
              </a:tabLst>
            </a:pPr>
            <a:r>
              <a:rPr sz="2400" spc="-5" dirty="0">
                <a:solidFill>
                  <a:srgbClr val="FFFFCC"/>
                </a:solidFill>
                <a:latin typeface="Arial"/>
                <a:cs typeface="Arial"/>
              </a:rPr>
              <a:t>each </a:t>
            </a:r>
            <a:r>
              <a:rPr sz="2400" spc="-10" dirty="0">
                <a:solidFill>
                  <a:srgbClr val="FFFFCC"/>
                </a:solidFill>
                <a:latin typeface="Arial"/>
                <a:cs typeface="Arial"/>
              </a:rPr>
              <a:t>contains thousands </a:t>
            </a:r>
            <a:r>
              <a:rPr sz="2400" spc="-5" dirty="0">
                <a:solidFill>
                  <a:srgbClr val="FFFFCC"/>
                </a:solidFill>
                <a:latin typeface="Arial"/>
                <a:cs typeface="Arial"/>
              </a:rPr>
              <a:t>of nerve</a:t>
            </a:r>
            <a:r>
              <a:rPr sz="2400" spc="45" dirty="0">
                <a:solidFill>
                  <a:srgbClr val="FFFFCC"/>
                </a:solidFill>
                <a:latin typeface="Arial"/>
                <a:cs typeface="Arial"/>
              </a:rPr>
              <a:t> </a:t>
            </a:r>
            <a:r>
              <a:rPr sz="2400" spc="-5" dirty="0">
                <a:solidFill>
                  <a:srgbClr val="FFFFCC"/>
                </a:solidFill>
                <a:latin typeface="Arial"/>
                <a:cs typeface="Arial"/>
              </a:rPr>
              <a:t>fibers</a:t>
            </a:r>
            <a:endParaRPr sz="2400">
              <a:latin typeface="Arial"/>
              <a:cs typeface="Arial"/>
            </a:endParaRPr>
          </a:p>
          <a:p>
            <a:pPr marL="755650" marR="5080" lvl="1" indent="-285750">
              <a:lnSpc>
                <a:spcPts val="2590"/>
              </a:lnSpc>
              <a:spcBef>
                <a:spcPts val="640"/>
              </a:spcBef>
              <a:buClr>
                <a:srgbClr val="CC9900"/>
              </a:buClr>
              <a:buSzPct val="64583"/>
              <a:buFont typeface="Symbol"/>
              <a:buChar char=""/>
              <a:tabLst>
                <a:tab pos="755015" algn="l"/>
                <a:tab pos="755650" algn="l"/>
              </a:tabLst>
            </a:pPr>
            <a:r>
              <a:rPr sz="2400" spc="-10" dirty="0">
                <a:solidFill>
                  <a:srgbClr val="FFFFCC"/>
                </a:solidFill>
                <a:latin typeface="Arial"/>
                <a:cs typeface="Arial"/>
              </a:rPr>
              <a:t>All </a:t>
            </a:r>
            <a:r>
              <a:rPr sz="2400" dirty="0">
                <a:solidFill>
                  <a:srgbClr val="FFFFCC"/>
                </a:solidFill>
                <a:latin typeface="Arial"/>
                <a:cs typeface="Arial"/>
              </a:rPr>
              <a:t>are </a:t>
            </a:r>
            <a:r>
              <a:rPr sz="2400" i="1" spc="-10" dirty="0">
                <a:solidFill>
                  <a:srgbClr val="FFFFCC"/>
                </a:solidFill>
                <a:latin typeface="Arial"/>
                <a:cs typeface="Arial"/>
              </a:rPr>
              <a:t>mixed </a:t>
            </a:r>
            <a:r>
              <a:rPr sz="2400" i="1" spc="-5" dirty="0">
                <a:solidFill>
                  <a:srgbClr val="FFFFCC"/>
                </a:solidFill>
                <a:latin typeface="Arial"/>
                <a:cs typeface="Arial"/>
              </a:rPr>
              <a:t>nerves </a:t>
            </a:r>
            <a:r>
              <a:rPr sz="2400" spc="-10" dirty="0">
                <a:solidFill>
                  <a:srgbClr val="FFFFCC"/>
                </a:solidFill>
                <a:latin typeface="Arial"/>
                <a:cs typeface="Arial"/>
              </a:rPr>
              <a:t>have </a:t>
            </a:r>
            <a:r>
              <a:rPr sz="2400" spc="-5" dirty="0">
                <a:solidFill>
                  <a:srgbClr val="FFFFCC"/>
                </a:solidFill>
                <a:latin typeface="Arial"/>
                <a:cs typeface="Arial"/>
              </a:rPr>
              <a:t>both sensory </a:t>
            </a:r>
            <a:r>
              <a:rPr sz="2400" spc="-10" dirty="0">
                <a:solidFill>
                  <a:srgbClr val="FFFFCC"/>
                </a:solidFill>
                <a:latin typeface="Arial"/>
                <a:cs typeface="Arial"/>
              </a:rPr>
              <a:t>and </a:t>
            </a:r>
            <a:r>
              <a:rPr sz="2400" dirty="0">
                <a:solidFill>
                  <a:srgbClr val="FFFFCC"/>
                </a:solidFill>
                <a:latin typeface="Arial"/>
                <a:cs typeface="Arial"/>
              </a:rPr>
              <a:t>motor  </a:t>
            </a:r>
            <a:r>
              <a:rPr sz="2400" spc="-10" dirty="0">
                <a:solidFill>
                  <a:srgbClr val="FFFFCC"/>
                </a:solidFill>
                <a:latin typeface="Arial"/>
                <a:cs typeface="Arial"/>
              </a:rPr>
              <a:t>neurons</a:t>
            </a:r>
            <a:endParaRPr sz="2400">
              <a:latin typeface="Arial"/>
              <a:cs typeface="Arial"/>
            </a:endParaRPr>
          </a:p>
          <a:p>
            <a:pPr lvl="1">
              <a:lnSpc>
                <a:spcPct val="100000"/>
              </a:lnSpc>
              <a:buClr>
                <a:srgbClr val="CC9900"/>
              </a:buClr>
              <a:buFont typeface="Symbol"/>
              <a:buChar char=""/>
            </a:pPr>
            <a:endParaRPr sz="3050">
              <a:latin typeface="Times New Roman"/>
              <a:cs typeface="Times New Roman"/>
            </a:endParaRPr>
          </a:p>
          <a:p>
            <a:pPr marL="355600" indent="-342900">
              <a:lnSpc>
                <a:spcPct val="100000"/>
              </a:lnSpc>
              <a:spcBef>
                <a:spcPts val="5"/>
              </a:spcBef>
              <a:buClr>
                <a:srgbClr val="CCFF33"/>
              </a:buClr>
              <a:buSzPct val="69642"/>
              <a:buFont typeface="Symbol"/>
              <a:buChar char=""/>
              <a:tabLst>
                <a:tab pos="354965" algn="l"/>
                <a:tab pos="355600" algn="l"/>
              </a:tabLst>
            </a:pPr>
            <a:r>
              <a:rPr sz="2800" spc="-5" dirty="0">
                <a:solidFill>
                  <a:srgbClr val="FFFFCC"/>
                </a:solidFill>
                <a:latin typeface="Arial"/>
                <a:cs typeface="Arial"/>
              </a:rPr>
              <a:t>Connect </a:t>
            </a:r>
            <a:r>
              <a:rPr sz="2800" dirty="0">
                <a:solidFill>
                  <a:srgbClr val="FFFFCC"/>
                </a:solidFill>
                <a:latin typeface="Arial"/>
                <a:cs typeface="Arial"/>
              </a:rPr>
              <a:t>to </a:t>
            </a:r>
            <a:r>
              <a:rPr sz="2800" spc="-5" dirty="0">
                <a:solidFill>
                  <a:srgbClr val="FFFFCC"/>
                </a:solidFill>
                <a:latin typeface="Arial"/>
                <a:cs typeface="Arial"/>
              </a:rPr>
              <a:t>the spinal</a:t>
            </a:r>
            <a:r>
              <a:rPr sz="2800" spc="-10" dirty="0">
                <a:solidFill>
                  <a:srgbClr val="FFFFCC"/>
                </a:solidFill>
                <a:latin typeface="Arial"/>
                <a:cs typeface="Arial"/>
              </a:rPr>
              <a:t> </a:t>
            </a:r>
            <a:r>
              <a:rPr sz="2800" dirty="0">
                <a:solidFill>
                  <a:srgbClr val="FFFFCC"/>
                </a:solidFill>
                <a:latin typeface="Arial"/>
                <a:cs typeface="Arial"/>
              </a:rPr>
              <a:t>cord</a:t>
            </a:r>
            <a:endParaRPr sz="2800">
              <a:latin typeface="Arial"/>
              <a:cs typeface="Arial"/>
            </a:endParaRPr>
          </a:p>
          <a:p>
            <a:pPr>
              <a:lnSpc>
                <a:spcPct val="100000"/>
              </a:lnSpc>
              <a:spcBef>
                <a:spcPts val="50"/>
              </a:spcBef>
              <a:buClr>
                <a:srgbClr val="CCFF33"/>
              </a:buClr>
              <a:buFont typeface="Symbol"/>
              <a:buChar char=""/>
            </a:pPr>
            <a:endParaRPr sz="3700">
              <a:latin typeface="Times New Roman"/>
              <a:cs typeface="Times New Roman"/>
            </a:endParaRPr>
          </a:p>
          <a:p>
            <a:pPr marL="355600" marR="86360" indent="-342900">
              <a:lnSpc>
                <a:spcPct val="90200"/>
              </a:lnSpc>
              <a:spcBef>
                <a:spcPts val="5"/>
              </a:spcBef>
              <a:buClr>
                <a:srgbClr val="CCFF33"/>
              </a:buClr>
              <a:buSzPct val="69642"/>
              <a:buFont typeface="Symbol"/>
              <a:buChar char=""/>
              <a:tabLst>
                <a:tab pos="354965" algn="l"/>
                <a:tab pos="355600" algn="l"/>
              </a:tabLst>
            </a:pPr>
            <a:r>
              <a:rPr sz="2800" spc="-10" dirty="0">
                <a:solidFill>
                  <a:srgbClr val="FFFFCC"/>
                </a:solidFill>
                <a:latin typeface="Arial"/>
                <a:cs typeface="Arial"/>
              </a:rPr>
              <a:t>Exit </a:t>
            </a:r>
            <a:r>
              <a:rPr sz="2800" dirty="0">
                <a:solidFill>
                  <a:srgbClr val="FFFFCC"/>
                </a:solidFill>
                <a:latin typeface="Arial"/>
                <a:cs typeface="Arial"/>
              </a:rPr>
              <a:t>from </a:t>
            </a:r>
            <a:r>
              <a:rPr sz="2800" spc="-5" dirty="0">
                <a:solidFill>
                  <a:srgbClr val="FFFFCC"/>
                </a:solidFill>
                <a:latin typeface="Arial"/>
                <a:cs typeface="Arial"/>
              </a:rPr>
              <a:t>SC </a:t>
            </a:r>
            <a:r>
              <a:rPr sz="2400" dirty="0">
                <a:solidFill>
                  <a:srgbClr val="FFFFCC"/>
                </a:solidFill>
                <a:latin typeface="Arial"/>
                <a:cs typeface="Arial"/>
              </a:rPr>
              <a:t>– </a:t>
            </a:r>
            <a:r>
              <a:rPr sz="2400" spc="-10" dirty="0">
                <a:solidFill>
                  <a:srgbClr val="FFFFCC"/>
                </a:solidFill>
                <a:latin typeface="Arial"/>
                <a:cs typeface="Arial"/>
              </a:rPr>
              <a:t>Supplying </a:t>
            </a:r>
            <a:r>
              <a:rPr sz="2400" dirty="0">
                <a:solidFill>
                  <a:srgbClr val="FFFFCC"/>
                </a:solidFill>
                <a:latin typeface="Arial"/>
                <a:cs typeface="Arial"/>
              </a:rPr>
              <a:t>the muscles &amp; </a:t>
            </a:r>
            <a:r>
              <a:rPr sz="2400" spc="-5" dirty="0">
                <a:solidFill>
                  <a:srgbClr val="FFFFCC"/>
                </a:solidFill>
                <a:latin typeface="Arial"/>
                <a:cs typeface="Arial"/>
              </a:rPr>
              <a:t>structures  of </a:t>
            </a:r>
            <a:r>
              <a:rPr sz="2400" dirty="0">
                <a:solidFill>
                  <a:srgbClr val="FFFFCC"/>
                </a:solidFill>
                <a:latin typeface="Arial"/>
                <a:cs typeface="Arial"/>
              </a:rPr>
              <a:t>the</a:t>
            </a:r>
            <a:r>
              <a:rPr sz="2400" spc="-5" dirty="0">
                <a:solidFill>
                  <a:srgbClr val="FFFFCC"/>
                </a:solidFill>
                <a:latin typeface="Arial"/>
                <a:cs typeface="Arial"/>
              </a:rPr>
              <a:t> body</a:t>
            </a:r>
            <a:endParaRPr sz="2400">
              <a:latin typeface="Arial"/>
              <a:cs typeface="Arial"/>
            </a:endParaRPr>
          </a:p>
        </p:txBody>
      </p:sp>
      <p:sp>
        <p:nvSpPr>
          <p:cNvPr id="6" name="Date Placeholder 5"/>
          <p:cNvSpPr>
            <a:spLocks noGrp="1"/>
          </p:cNvSpPr>
          <p:nvPr>
            <p:ph type="dt" sz="half" idx="10"/>
          </p:nvPr>
        </p:nvSpPr>
        <p:spPr/>
        <p:txBody>
          <a:bodyPr/>
          <a:lstStyle/>
          <a:p>
            <a:pPr>
              <a:defRPr/>
            </a:pPr>
            <a:fld id="{0883FCED-D7B7-4A49-A2C5-35CB447C2881}" type="datetime1">
              <a:rPr lang="en-US" smtClean="0"/>
              <a:pPr>
                <a:defRPr/>
              </a:pPr>
              <a:t>11-Sep-18</a:t>
            </a:fld>
            <a:endParaRPr lang="en-US"/>
          </a:p>
        </p:txBody>
      </p:sp>
      <p:sp>
        <p:nvSpPr>
          <p:cNvPr id="7" name="Slide Number Placeholder 6"/>
          <p:cNvSpPr>
            <a:spLocks noGrp="1"/>
          </p:cNvSpPr>
          <p:nvPr>
            <p:ph type="sldNum" sz="quarter" idx="12"/>
          </p:nvPr>
        </p:nvSpPr>
        <p:spPr/>
        <p:txBody>
          <a:bodyPr/>
          <a:lstStyle/>
          <a:p>
            <a:pPr>
              <a:defRPr/>
            </a:pPr>
            <a:fld id="{D099570C-B036-418A-83DC-6B77C2692675}" type="slidenum">
              <a:rPr lang="en-US" smtClean="0"/>
              <a:pPr>
                <a:defRPr/>
              </a:pPr>
              <a:t>4</a:t>
            </a:fld>
            <a:endParaRPr lang="en-US"/>
          </a:p>
        </p:txBody>
      </p:sp>
      <p:sp>
        <p:nvSpPr>
          <p:cNvPr id="8" name="Footer Placeholder 7"/>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533400" y="685800"/>
            <a:ext cx="5181600" cy="5262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r>
              <a:rPr lang="en-US" sz="2400" u="sng" dirty="0">
                <a:latin typeface="Garamond" pitchFamily="18" charset="0"/>
              </a:rPr>
              <a:t>Winging scapula</a:t>
            </a:r>
            <a:r>
              <a:rPr lang="en-US" sz="2400" dirty="0">
                <a:latin typeface="Garamond" pitchFamily="18" charset="0"/>
              </a:rPr>
              <a:t>:</a:t>
            </a:r>
          </a:p>
          <a:p>
            <a:pPr>
              <a:buFontTx/>
              <a:buChar char="•"/>
            </a:pPr>
            <a:r>
              <a:rPr lang="en-US" sz="2400" dirty="0">
                <a:latin typeface="Garamond" pitchFamily="18" charset="0"/>
              </a:rPr>
              <a:t>Injury to the long thoracic nerve</a:t>
            </a:r>
          </a:p>
          <a:p>
            <a:pPr>
              <a:buFontTx/>
              <a:buChar char="•"/>
            </a:pPr>
            <a:endParaRPr lang="en-US" sz="2400" dirty="0">
              <a:latin typeface="Garamond" pitchFamily="18" charset="0"/>
            </a:endParaRPr>
          </a:p>
          <a:p>
            <a:pPr>
              <a:buFontTx/>
              <a:buChar char="•"/>
            </a:pPr>
            <a:r>
              <a:rPr lang="en-US" sz="2400" dirty="0">
                <a:latin typeface="Garamond" pitchFamily="18" charset="0"/>
              </a:rPr>
              <a:t>Resulting from the blows on the posterior triangle of the neck</a:t>
            </a:r>
          </a:p>
          <a:p>
            <a:endParaRPr lang="en-US" sz="2400" dirty="0">
              <a:latin typeface="Garamond" pitchFamily="18" charset="0"/>
            </a:endParaRPr>
          </a:p>
          <a:p>
            <a:pPr>
              <a:buFontTx/>
              <a:buChar char="•"/>
            </a:pPr>
            <a:r>
              <a:rPr lang="en-US" sz="2400" dirty="0" err="1">
                <a:latin typeface="Garamond" pitchFamily="18" charset="0"/>
              </a:rPr>
              <a:t>Serratus</a:t>
            </a:r>
            <a:r>
              <a:rPr lang="en-US" sz="2400" dirty="0">
                <a:latin typeface="Garamond" pitchFamily="18" charset="0"/>
              </a:rPr>
              <a:t> anterior muscle </a:t>
            </a:r>
            <a:r>
              <a:rPr lang="en-US" sz="2400" dirty="0" err="1">
                <a:latin typeface="Garamond" pitchFamily="18" charset="0"/>
              </a:rPr>
              <a:t>paralysed</a:t>
            </a:r>
            <a:endParaRPr lang="en-US" sz="2400" dirty="0">
              <a:latin typeface="Garamond" pitchFamily="18" charset="0"/>
            </a:endParaRPr>
          </a:p>
          <a:p>
            <a:pPr>
              <a:buFontTx/>
              <a:buChar char="•"/>
            </a:pPr>
            <a:endParaRPr lang="en-US" sz="2400" dirty="0">
              <a:latin typeface="Garamond" pitchFamily="18" charset="0"/>
            </a:endParaRPr>
          </a:p>
          <a:p>
            <a:pPr>
              <a:buFontTx/>
              <a:buChar char="•"/>
            </a:pPr>
            <a:r>
              <a:rPr lang="en-US" sz="2400" dirty="0">
                <a:latin typeface="Garamond" pitchFamily="18" charset="0"/>
              </a:rPr>
              <a:t>Inability to protract &amp; rotate the scapula during the abduction of the arm above the head</a:t>
            </a:r>
          </a:p>
          <a:p>
            <a:pPr>
              <a:buFontTx/>
              <a:buChar char="•"/>
            </a:pPr>
            <a:endParaRPr lang="en-US" sz="2400" dirty="0">
              <a:latin typeface="Garamond" pitchFamily="18" charset="0"/>
            </a:endParaRPr>
          </a:p>
          <a:p>
            <a:pPr>
              <a:buFontTx/>
              <a:buChar char="•"/>
            </a:pPr>
            <a:r>
              <a:rPr lang="en-US" sz="2400" dirty="0">
                <a:latin typeface="Garamond" pitchFamily="18" charset="0"/>
              </a:rPr>
              <a:t>Medial border and inferior angle of the scapula elevated</a:t>
            </a:r>
          </a:p>
        </p:txBody>
      </p:sp>
      <p:pic>
        <p:nvPicPr>
          <p:cNvPr id="40963" name="Picture 7" descr="3D Rendering of Winging Scapula Surgery "/>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10200" y="1600200"/>
            <a:ext cx="3733800" cy="360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pPr>
              <a:defRPr/>
            </a:pPr>
            <a:fld id="{04A8CFD4-C042-47FE-B35E-8F6A7BC264C5}" type="datetime1">
              <a:rPr lang="en-US" smtClean="0"/>
              <a:pPr>
                <a:defRPr/>
              </a:pPr>
              <a:t>11-Sep-18</a:t>
            </a:fld>
            <a:endParaRPr lang="en-US"/>
          </a:p>
        </p:txBody>
      </p:sp>
      <p:sp>
        <p:nvSpPr>
          <p:cNvPr id="5" name="Slide Number Placeholder 4"/>
          <p:cNvSpPr>
            <a:spLocks noGrp="1"/>
          </p:cNvSpPr>
          <p:nvPr>
            <p:ph type="sldNum" sz="quarter" idx="12"/>
          </p:nvPr>
        </p:nvSpPr>
        <p:spPr/>
        <p:txBody>
          <a:bodyPr/>
          <a:lstStyle/>
          <a:p>
            <a:pPr>
              <a:defRPr/>
            </a:pPr>
            <a:fld id="{D099570C-B036-418A-83DC-6B77C2692675}" type="slidenum">
              <a:rPr lang="en-US" smtClean="0"/>
              <a:pPr>
                <a:defRPr/>
              </a:pPr>
              <a:t>40</a:t>
            </a:fld>
            <a:endParaRPr lang="en-US"/>
          </a:p>
        </p:txBody>
      </p:sp>
      <p:sp>
        <p:nvSpPr>
          <p:cNvPr id="6" name="Footer Placeholder 5"/>
          <p:cNvSpPr>
            <a:spLocks noGrp="1"/>
          </p:cNvSpPr>
          <p:nvPr>
            <p:ph type="ftr" sz="quarter" idx="11"/>
          </p:nvPr>
        </p:nvSpPr>
        <p:spPr/>
        <p:txBody>
          <a:bodyPr/>
          <a:lstStyle/>
          <a:p>
            <a:pPr>
              <a:defRPr/>
            </a:pPr>
            <a:r>
              <a:rPr lang="en-US" smtClean="0"/>
              <a:t>Dr.Ravi</a:t>
            </a:r>
            <a:endParaRPr lang="en-US"/>
          </a:p>
        </p:txBody>
      </p:sp>
    </p:spTree>
    <p:extLst>
      <p:ext uri="{BB962C8B-B14F-4D97-AF65-F5344CB8AC3E}">
        <p14:creationId xmlns="" xmlns:p14="http://schemas.microsoft.com/office/powerpoint/2010/main" val="18645708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762000"/>
          </a:xfrm>
        </p:spPr>
        <p:txBody>
          <a:bodyPr/>
          <a:lstStyle/>
          <a:p>
            <a:r>
              <a:rPr lang="en-US" sz="3200" b="1" dirty="0" smtClean="0">
                <a:solidFill>
                  <a:schemeClr val="tx1"/>
                </a:solidFill>
              </a:rPr>
              <a:t>Supraclavicular Brachial Plexopathies</a:t>
            </a:r>
            <a:endParaRPr lang="en-US" sz="3200" b="1" dirty="0">
              <a:solidFill>
                <a:schemeClr val="tx1"/>
              </a:solidFill>
            </a:endParaRPr>
          </a:p>
        </p:txBody>
      </p:sp>
      <p:sp>
        <p:nvSpPr>
          <p:cNvPr id="3" name="Content Placeholder 2"/>
          <p:cNvSpPr>
            <a:spLocks noGrp="1"/>
          </p:cNvSpPr>
          <p:nvPr>
            <p:ph idx="1"/>
          </p:nvPr>
        </p:nvSpPr>
        <p:spPr>
          <a:xfrm>
            <a:off x="381000" y="838200"/>
            <a:ext cx="6096000" cy="5867400"/>
          </a:xfrm>
        </p:spPr>
        <p:txBody>
          <a:bodyPr>
            <a:normAutofit/>
          </a:bodyPr>
          <a:lstStyle/>
          <a:p>
            <a:pPr>
              <a:buNone/>
            </a:pPr>
            <a:r>
              <a:rPr lang="en-US" sz="2800" b="1" dirty="0" smtClean="0">
                <a:solidFill>
                  <a:schemeClr val="tx1"/>
                </a:solidFill>
              </a:rPr>
              <a:t>Rucksack palsy ( cadet palsy, pack palsy)</a:t>
            </a:r>
          </a:p>
          <a:p>
            <a:pPr>
              <a:buFont typeface="Wingdings" pitchFamily="2" charset="2"/>
              <a:buChar char="§"/>
            </a:pPr>
            <a:r>
              <a:rPr lang="en-US" sz="2800" b="1" dirty="0" smtClean="0">
                <a:solidFill>
                  <a:schemeClr val="tx1"/>
                </a:solidFill>
              </a:rPr>
              <a:t>Classical presentation </a:t>
            </a:r>
            <a:r>
              <a:rPr lang="en-US" sz="2800" dirty="0" smtClean="0">
                <a:solidFill>
                  <a:schemeClr val="tx1"/>
                </a:solidFill>
              </a:rPr>
              <a:t>–pain weakness associated with wearing a backpack</a:t>
            </a:r>
          </a:p>
          <a:p>
            <a:pPr>
              <a:buFont typeface="Wingdings" pitchFamily="2" charset="2"/>
              <a:buChar char="§"/>
            </a:pPr>
            <a:r>
              <a:rPr lang="en-US" sz="2800" dirty="0" smtClean="0">
                <a:solidFill>
                  <a:schemeClr val="tx1"/>
                </a:solidFill>
              </a:rPr>
              <a:t>Sensory involvement and most are  due to demyelinating conduction block (neuropraxia) of brachial plexus</a:t>
            </a:r>
          </a:p>
        </p:txBody>
      </p:sp>
      <p:pic>
        <p:nvPicPr>
          <p:cNvPr id="4098" name="Picture 2"/>
          <p:cNvPicPr>
            <a:picLocks noChangeAspect="1" noChangeArrowheads="1"/>
          </p:cNvPicPr>
          <p:nvPr/>
        </p:nvPicPr>
        <p:blipFill>
          <a:blip r:embed="rId2" cstate="print"/>
          <a:srcRect/>
          <a:stretch>
            <a:fillRect/>
          </a:stretch>
        </p:blipFill>
        <p:spPr bwMode="auto">
          <a:xfrm>
            <a:off x="6553201" y="762000"/>
            <a:ext cx="2590800" cy="3093720"/>
          </a:xfrm>
          <a:prstGeom prst="rect">
            <a:avLst/>
          </a:prstGeom>
          <a:noFill/>
          <a:ln w="9525">
            <a:noFill/>
            <a:miter lim="800000"/>
            <a:headEnd/>
            <a:tailEnd/>
          </a:ln>
        </p:spPr>
      </p:pic>
      <p:pic>
        <p:nvPicPr>
          <p:cNvPr id="4099" name="Picture 3" descr="C:\Users\CHETU\Pictures\backpackoneshoulder.jpg"/>
          <p:cNvPicPr>
            <a:picLocks noChangeAspect="1" noChangeArrowheads="1"/>
          </p:cNvPicPr>
          <p:nvPr/>
        </p:nvPicPr>
        <p:blipFill>
          <a:blip r:embed="rId3" cstate="print"/>
          <a:srcRect/>
          <a:stretch>
            <a:fillRect/>
          </a:stretch>
        </p:blipFill>
        <p:spPr bwMode="auto">
          <a:xfrm>
            <a:off x="6553200" y="3505200"/>
            <a:ext cx="2590800" cy="3352800"/>
          </a:xfrm>
          <a:prstGeom prst="rect">
            <a:avLst/>
          </a:prstGeom>
          <a:noFill/>
        </p:spPr>
      </p:pic>
      <p:sp>
        <p:nvSpPr>
          <p:cNvPr id="6" name="Date Placeholder 5"/>
          <p:cNvSpPr>
            <a:spLocks noGrp="1"/>
          </p:cNvSpPr>
          <p:nvPr>
            <p:ph type="dt" sz="half" idx="10"/>
          </p:nvPr>
        </p:nvSpPr>
        <p:spPr/>
        <p:txBody>
          <a:bodyPr/>
          <a:lstStyle/>
          <a:p>
            <a:pPr>
              <a:defRPr/>
            </a:pPr>
            <a:fld id="{57CA3DE7-004E-46CF-BCC4-4606F55F9AE7}" type="datetime1">
              <a:rPr lang="en-US" smtClean="0"/>
              <a:pPr>
                <a:defRPr/>
              </a:pPr>
              <a:t>11-Sep-18</a:t>
            </a:fld>
            <a:endParaRPr lang="en-US"/>
          </a:p>
        </p:txBody>
      </p:sp>
      <p:sp>
        <p:nvSpPr>
          <p:cNvPr id="7" name="Slide Number Placeholder 6"/>
          <p:cNvSpPr>
            <a:spLocks noGrp="1"/>
          </p:cNvSpPr>
          <p:nvPr>
            <p:ph type="sldNum" sz="quarter" idx="12"/>
          </p:nvPr>
        </p:nvSpPr>
        <p:spPr/>
        <p:txBody>
          <a:bodyPr/>
          <a:lstStyle/>
          <a:p>
            <a:pPr>
              <a:defRPr/>
            </a:pPr>
            <a:fld id="{D099570C-B036-418A-83DC-6B77C2692675}" type="slidenum">
              <a:rPr lang="en-US" smtClean="0"/>
              <a:pPr>
                <a:defRPr/>
              </a:pPr>
              <a:t>41</a:t>
            </a:fld>
            <a:endParaRPr lang="en-US"/>
          </a:p>
        </p:txBody>
      </p:sp>
      <p:sp>
        <p:nvSpPr>
          <p:cNvPr id="8" name="Footer Placeholder 7"/>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smtClean="0">
                <a:solidFill>
                  <a:schemeClr val="tx1"/>
                </a:solidFill>
              </a:rPr>
              <a:t>Cervical rib</a:t>
            </a:r>
            <a:endParaRPr lang="en-US" dirty="0">
              <a:solidFill>
                <a:schemeClr val="tx1"/>
              </a:solidFill>
            </a:endParaRPr>
          </a:p>
        </p:txBody>
      </p:sp>
      <p:sp>
        <p:nvSpPr>
          <p:cNvPr id="4" name="Content Placeholder 3"/>
          <p:cNvSpPr>
            <a:spLocks noGrp="1"/>
          </p:cNvSpPr>
          <p:nvPr>
            <p:ph sz="half" idx="2"/>
          </p:nvPr>
        </p:nvSpPr>
        <p:spPr/>
        <p:txBody>
          <a:bodyPr/>
          <a:lstStyle/>
          <a:p>
            <a:pPr>
              <a:defRPr/>
            </a:pPr>
            <a:endParaRPr lang="en-US" dirty="0" smtClean="0"/>
          </a:p>
          <a:p>
            <a:pPr>
              <a:defRPr/>
            </a:pPr>
            <a:endParaRPr lang="en-US" dirty="0"/>
          </a:p>
        </p:txBody>
      </p:sp>
      <p:pic>
        <p:nvPicPr>
          <p:cNvPr id="115714" name="Picture 2"/>
          <p:cNvPicPr>
            <a:picLocks noChangeAspect="1" noChangeArrowheads="1"/>
          </p:cNvPicPr>
          <p:nvPr/>
        </p:nvPicPr>
        <p:blipFill>
          <a:blip r:embed="rId2" cstate="print"/>
          <a:srcRect/>
          <a:stretch>
            <a:fillRect/>
          </a:stretch>
        </p:blipFill>
        <p:spPr bwMode="auto">
          <a:xfrm>
            <a:off x="2438400" y="1143000"/>
            <a:ext cx="4610100" cy="5535613"/>
          </a:xfrm>
          <a:prstGeom prst="rect">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Date Placeholder 5"/>
          <p:cNvSpPr>
            <a:spLocks noGrp="1"/>
          </p:cNvSpPr>
          <p:nvPr>
            <p:ph type="dt" sz="half" idx="10"/>
          </p:nvPr>
        </p:nvSpPr>
        <p:spPr/>
        <p:txBody>
          <a:bodyPr/>
          <a:lstStyle/>
          <a:p>
            <a:pPr>
              <a:defRPr/>
            </a:pPr>
            <a:fld id="{CAF52B1B-0467-41FB-AE7B-CCD97E7A8EE3}" type="datetime1">
              <a:rPr lang="en-US" smtClean="0"/>
              <a:pPr>
                <a:defRPr/>
              </a:pPr>
              <a:t>11-Sep-18</a:t>
            </a:fld>
            <a:endParaRPr lang="en-US"/>
          </a:p>
        </p:txBody>
      </p:sp>
      <p:sp>
        <p:nvSpPr>
          <p:cNvPr id="7" name="Slide Number Placeholder 6"/>
          <p:cNvSpPr>
            <a:spLocks noGrp="1"/>
          </p:cNvSpPr>
          <p:nvPr>
            <p:ph type="sldNum" sz="quarter" idx="12"/>
          </p:nvPr>
        </p:nvSpPr>
        <p:spPr/>
        <p:txBody>
          <a:bodyPr/>
          <a:lstStyle/>
          <a:p>
            <a:pPr>
              <a:defRPr/>
            </a:pPr>
            <a:fld id="{A758B1DE-9FCC-4DC3-847D-46029CFD16E1}" type="slidenum">
              <a:rPr lang="en-US" smtClean="0"/>
              <a:pPr>
                <a:defRPr/>
              </a:pPr>
              <a:t>42</a:t>
            </a:fld>
            <a:endParaRPr lang="en-US"/>
          </a:p>
        </p:txBody>
      </p:sp>
      <p:sp>
        <p:nvSpPr>
          <p:cNvPr id="8" name="Footer Placeholder 7"/>
          <p:cNvSpPr>
            <a:spLocks noGrp="1"/>
          </p:cNvSpPr>
          <p:nvPr>
            <p:ph type="ftr" sz="quarter" idx="11"/>
          </p:nvPr>
        </p:nvSpPr>
        <p:spPr/>
        <p:txBody>
          <a:bodyPr/>
          <a:lstStyle/>
          <a:p>
            <a:pPr>
              <a:defRPr/>
            </a:pPr>
            <a:r>
              <a:rPr lang="en-US" smtClean="0"/>
              <a:t>Dr.Ravi</a:t>
            </a:r>
            <a:endParaRPr lang="en-US"/>
          </a:p>
        </p:txBody>
      </p:sp>
    </p:spTree>
    <p:extLst>
      <p:ext uri="{BB962C8B-B14F-4D97-AF65-F5344CB8AC3E}">
        <p14:creationId xmlns="" xmlns:p14="http://schemas.microsoft.com/office/powerpoint/2010/main" val="6707052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77200" cy="1066800"/>
          </a:xfrm>
        </p:spPr>
        <p:txBody>
          <a:bodyPr>
            <a:normAutofit fontScale="90000"/>
          </a:bodyPr>
          <a:lstStyle/>
          <a:p>
            <a:r>
              <a:rPr lang="en-US" sz="4000" b="1" dirty="0" smtClean="0">
                <a:solidFill>
                  <a:schemeClr val="tx1"/>
                </a:solidFill>
              </a:rPr>
              <a:t>True neurogenic thoracic outlet syndrome</a:t>
            </a:r>
          </a:p>
        </p:txBody>
      </p:sp>
      <p:pic>
        <p:nvPicPr>
          <p:cNvPr id="1026" name="Picture 2" descr="C:\Users\CHETU\Pictures\cervical rib.jpg"/>
          <p:cNvPicPr>
            <a:picLocks noGrp="1" noChangeAspect="1" noChangeArrowheads="1"/>
          </p:cNvPicPr>
          <p:nvPr>
            <p:ph idx="1"/>
          </p:nvPr>
        </p:nvPicPr>
        <p:blipFill>
          <a:blip r:embed="rId2" cstate="print"/>
          <a:stretch>
            <a:fillRect/>
          </a:stretch>
        </p:blipFill>
        <p:spPr bwMode="auto">
          <a:xfrm>
            <a:off x="2896579" y="1784350"/>
            <a:ext cx="3808041" cy="4572000"/>
          </a:xfrm>
          <a:prstGeom prst="rect">
            <a:avLst/>
          </a:prstGeom>
          <a:noFill/>
        </p:spPr>
      </p:pic>
      <p:pic>
        <p:nvPicPr>
          <p:cNvPr id="1027" name="Picture 3" descr="C:\Users\CHETU\Pictures\Thoracic-Outlet-syndrome-scalene-triangle.jpg"/>
          <p:cNvPicPr>
            <a:picLocks noChangeAspect="1" noChangeArrowheads="1"/>
          </p:cNvPicPr>
          <p:nvPr/>
        </p:nvPicPr>
        <p:blipFill>
          <a:blip r:embed="rId3" cstate="print"/>
          <a:srcRect/>
          <a:stretch>
            <a:fillRect/>
          </a:stretch>
        </p:blipFill>
        <p:spPr bwMode="auto">
          <a:xfrm>
            <a:off x="228601" y="1752600"/>
            <a:ext cx="4551998" cy="4937760"/>
          </a:xfrm>
          <a:prstGeom prst="rect">
            <a:avLst/>
          </a:prstGeom>
          <a:noFill/>
        </p:spPr>
      </p:pic>
      <p:sp>
        <p:nvSpPr>
          <p:cNvPr id="5" name="Date Placeholder 4"/>
          <p:cNvSpPr>
            <a:spLocks noGrp="1"/>
          </p:cNvSpPr>
          <p:nvPr>
            <p:ph type="dt" sz="half" idx="10"/>
          </p:nvPr>
        </p:nvSpPr>
        <p:spPr/>
        <p:txBody>
          <a:bodyPr/>
          <a:lstStyle/>
          <a:p>
            <a:pPr>
              <a:defRPr/>
            </a:pPr>
            <a:fld id="{36478BE3-CB26-4524-A311-A5BF46A8F495}" type="datetime1">
              <a:rPr lang="en-US" smtClean="0"/>
              <a:pPr>
                <a:defRPr/>
              </a:pPr>
              <a:t>11-Sep-18</a:t>
            </a:fld>
            <a:endParaRPr lang="en-US"/>
          </a:p>
        </p:txBody>
      </p:sp>
      <p:sp>
        <p:nvSpPr>
          <p:cNvPr id="6" name="Slide Number Placeholder 5"/>
          <p:cNvSpPr>
            <a:spLocks noGrp="1"/>
          </p:cNvSpPr>
          <p:nvPr>
            <p:ph type="sldNum" sz="quarter" idx="12"/>
          </p:nvPr>
        </p:nvSpPr>
        <p:spPr/>
        <p:txBody>
          <a:bodyPr/>
          <a:lstStyle/>
          <a:p>
            <a:pPr>
              <a:defRPr/>
            </a:pPr>
            <a:fld id="{D099570C-B036-418A-83DC-6B77C2692675}" type="slidenum">
              <a:rPr lang="en-US" smtClean="0"/>
              <a:pPr>
                <a:defRPr/>
              </a:pPr>
              <a:t>43</a:t>
            </a:fld>
            <a:endParaRPr lang="en-US"/>
          </a:p>
        </p:txBody>
      </p:sp>
      <p:sp>
        <p:nvSpPr>
          <p:cNvPr id="7" name="Footer Placeholder 6"/>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026"/>
                                        </p:tgtEl>
                                      </p:cBhvr>
                                      <p:by x="25000" y="25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02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3"/>
          </a:xfrm>
        </p:spPr>
        <p:txBody>
          <a:bodyPr>
            <a:normAutofit/>
          </a:bodyPr>
          <a:lstStyle/>
          <a:p>
            <a:pPr>
              <a:defRPr/>
            </a:pPr>
            <a:r>
              <a:rPr lang="en-US" dirty="0" smtClean="0">
                <a:solidFill>
                  <a:schemeClr val="tx1"/>
                </a:solidFill>
              </a:rPr>
              <a:t>Thoracic outlet syndrome</a:t>
            </a:r>
            <a:endParaRPr lang="en-US" dirty="0">
              <a:solidFill>
                <a:schemeClr val="tx1"/>
              </a:solidFill>
            </a:endParaRPr>
          </a:p>
        </p:txBody>
      </p:sp>
      <p:sp>
        <p:nvSpPr>
          <p:cNvPr id="3" name="Text Placeholder 2"/>
          <p:cNvSpPr>
            <a:spLocks noGrp="1"/>
          </p:cNvSpPr>
          <p:nvPr>
            <p:ph type="body" sz="half" idx="1"/>
          </p:nvPr>
        </p:nvSpPr>
        <p:spPr>
          <a:xfrm>
            <a:off x="6350" y="1447800"/>
            <a:ext cx="4489450" cy="4495800"/>
          </a:xfrm>
        </p:spPr>
        <p:txBody>
          <a:bodyPr>
            <a:normAutofit fontScale="92500"/>
          </a:bodyPr>
          <a:lstStyle/>
          <a:p>
            <a:pPr>
              <a:defRPr/>
            </a:pPr>
            <a:r>
              <a:rPr lang="en-US" sz="2400" dirty="0"/>
              <a:t>C</a:t>
            </a:r>
            <a:r>
              <a:rPr lang="en-US" sz="2400" dirty="0" smtClean="0"/>
              <a:t>ompression of </a:t>
            </a:r>
            <a:r>
              <a:rPr lang="en-US" sz="2400" dirty="0" err="1" smtClean="0"/>
              <a:t>subclavian</a:t>
            </a:r>
            <a:r>
              <a:rPr lang="en-US" sz="2400" dirty="0" smtClean="0"/>
              <a:t> artery and  lower trunk of brachial plexus in the area of the clavicle. </a:t>
            </a:r>
          </a:p>
          <a:p>
            <a:pPr>
              <a:defRPr/>
            </a:pPr>
            <a:r>
              <a:rPr lang="en-US" sz="2400" dirty="0" smtClean="0"/>
              <a:t>This can happen when there is an extra cervical rib </a:t>
            </a:r>
          </a:p>
          <a:p>
            <a:pPr>
              <a:defRPr/>
            </a:pPr>
            <a:r>
              <a:rPr lang="en-US" sz="2400" dirty="0" smtClean="0"/>
              <a:t>There may be pain in neck &amp; shoulders, &amp; </a:t>
            </a:r>
            <a:r>
              <a:rPr lang="en-US" sz="2400" dirty="0" err="1" smtClean="0"/>
              <a:t>numbess</a:t>
            </a:r>
            <a:r>
              <a:rPr lang="en-US" sz="2400" dirty="0" smtClean="0"/>
              <a:t> in the last 3 fingers &amp; inner forearm. </a:t>
            </a:r>
          </a:p>
          <a:p>
            <a:pPr>
              <a:defRPr/>
            </a:pPr>
            <a:r>
              <a:rPr lang="en-US" sz="2400" dirty="0" smtClean="0"/>
              <a:t>radial pulse may be easily obliterated by movements of the arm, particularly with arm extended &amp; abducted at shoulder.</a:t>
            </a:r>
          </a:p>
          <a:p>
            <a:pPr>
              <a:defRPr/>
            </a:pPr>
            <a:endParaRPr lang="en-US" sz="2400" dirty="0"/>
          </a:p>
        </p:txBody>
      </p:sp>
      <p:pic>
        <p:nvPicPr>
          <p:cNvPr id="38916" name="Picture 2" descr="Thoracic outlet anatomy"/>
          <p:cNvPicPr>
            <a:picLocks noChangeAspect="1" noChangeArrowheads="1"/>
          </p:cNvPicPr>
          <p:nvPr/>
        </p:nvPicPr>
        <p:blipFill>
          <a:blip cstate="print">
            <a:extLst>
              <a:ext uri="{28A0092B-C50C-407E-A947-70E740481C1C}">
                <a14:useLocalDpi xmlns="" xmlns:a14="http://schemas.microsoft.com/office/drawing/2010/main" val="0"/>
              </a:ext>
            </a:extLst>
          </a:blip>
          <a:srcRect b="9544"/>
          <a:stretch>
            <a:fillRect/>
          </a:stretch>
        </p:blipFill>
        <p:spPr bwMode="auto">
          <a:xfrm>
            <a:off x="4597400" y="1738313"/>
            <a:ext cx="4546600" cy="329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Date Placeholder 4"/>
          <p:cNvSpPr>
            <a:spLocks noGrp="1"/>
          </p:cNvSpPr>
          <p:nvPr>
            <p:ph type="dt" sz="half" idx="10"/>
          </p:nvPr>
        </p:nvSpPr>
        <p:spPr/>
        <p:txBody>
          <a:bodyPr/>
          <a:lstStyle/>
          <a:p>
            <a:pPr>
              <a:defRPr/>
            </a:pPr>
            <a:fld id="{38CFA499-7607-4E8E-B3CB-07F73303ACE4}" type="datetime1">
              <a:rPr lang="en-US" smtClean="0"/>
              <a:pPr>
                <a:defRPr/>
              </a:pPr>
              <a:t>12-Sep-18</a:t>
            </a:fld>
            <a:endParaRPr lang="en-US"/>
          </a:p>
        </p:txBody>
      </p:sp>
      <p:sp>
        <p:nvSpPr>
          <p:cNvPr id="6" name="Slide Number Placeholder 5"/>
          <p:cNvSpPr>
            <a:spLocks noGrp="1"/>
          </p:cNvSpPr>
          <p:nvPr>
            <p:ph type="sldNum" sz="quarter" idx="12"/>
          </p:nvPr>
        </p:nvSpPr>
        <p:spPr/>
        <p:txBody>
          <a:bodyPr/>
          <a:lstStyle/>
          <a:p>
            <a:pPr>
              <a:defRPr/>
            </a:pPr>
            <a:fld id="{A758B1DE-9FCC-4DC3-847D-46029CFD16E1}" type="slidenum">
              <a:rPr lang="en-US" smtClean="0"/>
              <a:pPr>
                <a:defRPr/>
              </a:pPr>
              <a:t>44</a:t>
            </a:fld>
            <a:endParaRPr lang="en-US"/>
          </a:p>
        </p:txBody>
      </p:sp>
      <p:sp>
        <p:nvSpPr>
          <p:cNvPr id="7" name="Footer Placeholder 6"/>
          <p:cNvSpPr>
            <a:spLocks noGrp="1"/>
          </p:cNvSpPr>
          <p:nvPr>
            <p:ph type="ftr" sz="quarter" idx="11"/>
          </p:nvPr>
        </p:nvSpPr>
        <p:spPr/>
        <p:txBody>
          <a:bodyPr/>
          <a:lstStyle/>
          <a:p>
            <a:pPr>
              <a:defRPr/>
            </a:pPr>
            <a:r>
              <a:rPr lang="en-US" smtClean="0"/>
              <a:t>Dr.Ravi</a:t>
            </a:r>
            <a:endParaRPr lang="en-US"/>
          </a:p>
        </p:txBody>
      </p:sp>
    </p:spTree>
    <p:extLst>
      <p:ext uri="{BB962C8B-B14F-4D97-AF65-F5344CB8AC3E}">
        <p14:creationId xmlns="" xmlns:p14="http://schemas.microsoft.com/office/powerpoint/2010/main" val="16206939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
            <a:ext cx="8763000" cy="838200"/>
          </a:xfrm>
        </p:spPr>
        <p:txBody>
          <a:bodyPr>
            <a:normAutofit fontScale="90000"/>
          </a:bodyPr>
          <a:lstStyle/>
          <a:p>
            <a:r>
              <a:rPr lang="en-US" sz="3600" b="1" dirty="0" smtClean="0">
                <a:solidFill>
                  <a:schemeClr val="tx1"/>
                </a:solidFill>
              </a:rPr>
              <a:t>True neurogenic thoracic outlet syndrome</a:t>
            </a:r>
            <a:br>
              <a:rPr lang="en-US" sz="3600" b="1" dirty="0" smtClean="0">
                <a:solidFill>
                  <a:schemeClr val="tx1"/>
                </a:solidFill>
              </a:rPr>
            </a:br>
            <a:endParaRPr lang="en-US" sz="3600" dirty="0"/>
          </a:p>
        </p:txBody>
      </p:sp>
      <p:sp>
        <p:nvSpPr>
          <p:cNvPr id="3" name="Content Placeholder 2"/>
          <p:cNvSpPr>
            <a:spLocks noGrp="1"/>
          </p:cNvSpPr>
          <p:nvPr>
            <p:ph idx="1"/>
          </p:nvPr>
        </p:nvSpPr>
        <p:spPr>
          <a:xfrm>
            <a:off x="381000" y="1066800"/>
            <a:ext cx="5181600" cy="5791200"/>
          </a:xfrm>
        </p:spPr>
        <p:txBody>
          <a:bodyPr>
            <a:normAutofit/>
          </a:bodyPr>
          <a:lstStyle/>
          <a:p>
            <a:pPr>
              <a:buFont typeface="Wingdings" pitchFamily="2" charset="2"/>
              <a:buChar char="§"/>
            </a:pPr>
            <a:r>
              <a:rPr lang="en-US" sz="2400" dirty="0" smtClean="0">
                <a:solidFill>
                  <a:schemeClr val="tx1"/>
                </a:solidFill>
              </a:rPr>
              <a:t>Brachial plexus fibers  compromised by a translucent band extending from rudimentary cervical rib to 1</a:t>
            </a:r>
            <a:r>
              <a:rPr lang="en-US" sz="2400" baseline="30000" dirty="0" smtClean="0">
                <a:solidFill>
                  <a:schemeClr val="tx1"/>
                </a:solidFill>
              </a:rPr>
              <a:t>st</a:t>
            </a:r>
            <a:r>
              <a:rPr lang="en-US" sz="2400" dirty="0" smtClean="0">
                <a:solidFill>
                  <a:schemeClr val="tx1"/>
                </a:solidFill>
              </a:rPr>
              <a:t> rib </a:t>
            </a:r>
          </a:p>
          <a:p>
            <a:pPr>
              <a:buFont typeface="Wingdings" pitchFamily="2" charset="2"/>
              <a:buChar char="§"/>
            </a:pPr>
            <a:r>
              <a:rPr lang="en-US" sz="2400" dirty="0" smtClean="0">
                <a:solidFill>
                  <a:schemeClr val="tx1"/>
                </a:solidFill>
              </a:rPr>
              <a:t>C8 and T1 fibers are mostly affected</a:t>
            </a:r>
          </a:p>
          <a:p>
            <a:pPr>
              <a:buFont typeface="Wingdings" pitchFamily="2" charset="2"/>
              <a:buChar char="§"/>
            </a:pPr>
            <a:r>
              <a:rPr lang="en-US" sz="2400" dirty="0" smtClean="0">
                <a:solidFill>
                  <a:schemeClr val="tx1"/>
                </a:solidFill>
              </a:rPr>
              <a:t>Presented with pain, paresthesia in the neck shoulder and along the medial border of hand</a:t>
            </a:r>
          </a:p>
          <a:p>
            <a:pPr>
              <a:buFont typeface="Wingdings" pitchFamily="2" charset="2"/>
              <a:buChar char="§"/>
            </a:pPr>
            <a:r>
              <a:rPr lang="en-US" sz="2400" dirty="0" smtClean="0">
                <a:solidFill>
                  <a:schemeClr val="tx1"/>
                </a:solidFill>
              </a:rPr>
              <a:t>Weakness of the muscles in the hand</a:t>
            </a:r>
          </a:p>
          <a:p>
            <a:pPr>
              <a:buFont typeface="Wingdings" pitchFamily="2" charset="2"/>
              <a:buChar char="§"/>
            </a:pPr>
            <a:r>
              <a:rPr lang="en-US" sz="2400" dirty="0" smtClean="0">
                <a:solidFill>
                  <a:schemeClr val="tx1"/>
                </a:solidFill>
              </a:rPr>
              <a:t> symptom &amp; sign of vascular compromise</a:t>
            </a:r>
          </a:p>
          <a:p>
            <a:pPr>
              <a:buNone/>
            </a:pPr>
            <a:endParaRPr lang="en-US" dirty="0" smtClean="0"/>
          </a:p>
          <a:p>
            <a:pPr>
              <a:buNone/>
            </a:pPr>
            <a:endParaRPr lang="en-US" dirty="0"/>
          </a:p>
        </p:txBody>
      </p:sp>
      <p:pic>
        <p:nvPicPr>
          <p:cNvPr id="4098" name="Picture 2" descr="C:\Users\CHETU\Pictures\cervical_rib1.jpg"/>
          <p:cNvPicPr>
            <a:picLocks noChangeAspect="1" noChangeArrowheads="1"/>
          </p:cNvPicPr>
          <p:nvPr/>
        </p:nvPicPr>
        <p:blipFill>
          <a:blip r:embed="rId2" cstate="print"/>
          <a:srcRect/>
          <a:stretch>
            <a:fillRect/>
          </a:stretch>
        </p:blipFill>
        <p:spPr bwMode="auto">
          <a:xfrm>
            <a:off x="5638801" y="1295400"/>
            <a:ext cx="3505200" cy="4724400"/>
          </a:xfrm>
          <a:prstGeom prst="rect">
            <a:avLst/>
          </a:prstGeom>
          <a:noFill/>
        </p:spPr>
      </p:pic>
      <p:sp>
        <p:nvSpPr>
          <p:cNvPr id="6" name="Date Placeholder 5"/>
          <p:cNvSpPr>
            <a:spLocks noGrp="1"/>
          </p:cNvSpPr>
          <p:nvPr>
            <p:ph type="dt" sz="half" idx="10"/>
          </p:nvPr>
        </p:nvSpPr>
        <p:spPr/>
        <p:txBody>
          <a:bodyPr/>
          <a:lstStyle/>
          <a:p>
            <a:pPr>
              <a:defRPr/>
            </a:pPr>
            <a:fld id="{02E61108-7FCC-40DF-A4A3-026A24045383}" type="datetime1">
              <a:rPr lang="en-US" smtClean="0"/>
              <a:pPr>
                <a:defRPr/>
              </a:pPr>
              <a:t>12-Sep-18</a:t>
            </a:fld>
            <a:endParaRPr lang="en-US"/>
          </a:p>
        </p:txBody>
      </p:sp>
      <p:sp>
        <p:nvSpPr>
          <p:cNvPr id="7" name="Slide Number Placeholder 6"/>
          <p:cNvSpPr>
            <a:spLocks noGrp="1"/>
          </p:cNvSpPr>
          <p:nvPr>
            <p:ph type="sldNum" sz="quarter" idx="12"/>
          </p:nvPr>
        </p:nvSpPr>
        <p:spPr/>
        <p:txBody>
          <a:bodyPr/>
          <a:lstStyle/>
          <a:p>
            <a:pPr>
              <a:defRPr/>
            </a:pPr>
            <a:fld id="{D099570C-B036-418A-83DC-6B77C2692675}" type="slidenum">
              <a:rPr lang="en-US" smtClean="0"/>
              <a:pPr>
                <a:defRPr/>
              </a:pPr>
              <a:t>45</a:t>
            </a:fld>
            <a:endParaRPr lang="en-US"/>
          </a:p>
        </p:txBody>
      </p:sp>
      <p:sp>
        <p:nvSpPr>
          <p:cNvPr id="8" name="Footer Placeholder 7"/>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
            <a:ext cx="8839200" cy="6324600"/>
          </a:xfrm>
        </p:spPr>
        <p:txBody>
          <a:bodyPr>
            <a:normAutofit/>
          </a:bodyPr>
          <a:lstStyle/>
          <a:p>
            <a:pPr>
              <a:buNone/>
            </a:pPr>
            <a:r>
              <a:rPr lang="en-US" sz="3200" b="1" dirty="0" smtClean="0">
                <a:solidFill>
                  <a:schemeClr val="tx1"/>
                </a:solidFill>
              </a:rPr>
              <a:t>True neurogenic thoracic outlet syndrome</a:t>
            </a:r>
            <a:endParaRPr lang="en-US" sz="2400" b="1" dirty="0" smtClean="0">
              <a:solidFill>
                <a:schemeClr val="tx1"/>
              </a:solidFill>
            </a:endParaRPr>
          </a:p>
          <a:p>
            <a:pPr>
              <a:buNone/>
            </a:pPr>
            <a:endParaRPr lang="en-US" b="1" dirty="0" smtClean="0">
              <a:solidFill>
                <a:schemeClr val="tx1"/>
              </a:solidFill>
            </a:endParaRPr>
          </a:p>
          <a:p>
            <a:pPr>
              <a:buNone/>
            </a:pPr>
            <a:endParaRPr lang="en-US" dirty="0" smtClean="0">
              <a:solidFill>
                <a:schemeClr val="tx1"/>
              </a:solidFill>
            </a:endParaRPr>
          </a:p>
          <a:p>
            <a:pPr>
              <a:buNone/>
            </a:pPr>
            <a:endParaRPr lang="en-US" dirty="0" smtClean="0">
              <a:solidFill>
                <a:schemeClr val="tx1"/>
              </a:solidFill>
            </a:endParaRPr>
          </a:p>
          <a:p>
            <a:pPr>
              <a:buNone/>
            </a:pPr>
            <a:endParaRPr lang="en-US" dirty="0" smtClean="0">
              <a:solidFill>
                <a:schemeClr val="tx1"/>
              </a:solidFill>
            </a:endParaRPr>
          </a:p>
          <a:p>
            <a:pPr>
              <a:buNone/>
            </a:pPr>
            <a:endParaRPr lang="en-US" dirty="0" smtClean="0">
              <a:solidFill>
                <a:schemeClr val="tx1"/>
              </a:solidFill>
            </a:endParaRPr>
          </a:p>
          <a:p>
            <a:pPr>
              <a:buNone/>
            </a:pPr>
            <a:endParaRPr lang="en-US" dirty="0" smtClean="0">
              <a:solidFill>
                <a:schemeClr val="tx1"/>
              </a:solidFill>
            </a:endParaRPr>
          </a:p>
          <a:p>
            <a:pPr>
              <a:buNone/>
            </a:pPr>
            <a:endParaRPr lang="en-US" sz="2000" b="1" dirty="0" smtClean="0">
              <a:solidFill>
                <a:schemeClr val="tx1"/>
              </a:solidFill>
            </a:endParaRPr>
          </a:p>
          <a:p>
            <a:pPr>
              <a:buNone/>
            </a:pPr>
            <a:endParaRPr lang="en-US" sz="2000" b="1" dirty="0" smtClean="0">
              <a:solidFill>
                <a:schemeClr val="tx1"/>
              </a:solidFill>
            </a:endParaRPr>
          </a:p>
          <a:p>
            <a:pPr>
              <a:buNone/>
            </a:pPr>
            <a:r>
              <a:rPr lang="en-US" sz="2800" b="1" dirty="0" smtClean="0">
                <a:solidFill>
                  <a:schemeClr val="tx1"/>
                </a:solidFill>
              </a:rPr>
              <a:t>   Adson’s Maneuver                 Allen’s Test</a:t>
            </a:r>
          </a:p>
          <a:p>
            <a:pPr>
              <a:buNone/>
            </a:pPr>
            <a:r>
              <a:rPr lang="en-US" sz="2800" b="1" dirty="0" smtClean="0">
                <a:solidFill>
                  <a:schemeClr val="tx1"/>
                </a:solidFill>
              </a:rPr>
              <a:t>Management</a:t>
            </a:r>
            <a:r>
              <a:rPr lang="en-US" sz="2800" dirty="0" smtClean="0">
                <a:solidFill>
                  <a:schemeClr val="tx1"/>
                </a:solidFill>
              </a:rPr>
              <a:t>-Surgical lysis of fibrous band or resection of  cervical rib</a:t>
            </a:r>
            <a:endParaRPr lang="en-US" sz="2800" dirty="0">
              <a:solidFill>
                <a:schemeClr val="tx1"/>
              </a:solidFill>
            </a:endParaRPr>
          </a:p>
        </p:txBody>
      </p:sp>
      <p:pic>
        <p:nvPicPr>
          <p:cNvPr id="3074" name="Picture 2" descr="C:\Users\CHETU\Pictures\index.jpg"/>
          <p:cNvPicPr>
            <a:picLocks noChangeAspect="1" noChangeArrowheads="1"/>
          </p:cNvPicPr>
          <p:nvPr/>
        </p:nvPicPr>
        <p:blipFill>
          <a:blip r:embed="rId3" cstate="print"/>
          <a:srcRect/>
          <a:stretch>
            <a:fillRect/>
          </a:stretch>
        </p:blipFill>
        <p:spPr bwMode="auto">
          <a:xfrm>
            <a:off x="228598" y="1447800"/>
            <a:ext cx="4174890" cy="3108960"/>
          </a:xfrm>
          <a:prstGeom prst="rect">
            <a:avLst/>
          </a:prstGeom>
          <a:noFill/>
        </p:spPr>
      </p:pic>
      <p:pic>
        <p:nvPicPr>
          <p:cNvPr id="3076" name="Picture 4" descr="C:\Users\CHETU\Pictures\allen's test_edited.jpg"/>
          <p:cNvPicPr>
            <a:picLocks noChangeAspect="1" noChangeArrowheads="1"/>
          </p:cNvPicPr>
          <p:nvPr/>
        </p:nvPicPr>
        <p:blipFill>
          <a:blip r:embed="rId4" cstate="print"/>
          <a:srcRect/>
          <a:stretch>
            <a:fillRect/>
          </a:stretch>
        </p:blipFill>
        <p:spPr bwMode="auto">
          <a:xfrm>
            <a:off x="4495800" y="1447800"/>
            <a:ext cx="4483173" cy="3017520"/>
          </a:xfrm>
          <a:prstGeom prst="rect">
            <a:avLst/>
          </a:prstGeom>
          <a:noFill/>
        </p:spPr>
      </p:pic>
      <p:sp>
        <p:nvSpPr>
          <p:cNvPr id="5" name="Date Placeholder 4"/>
          <p:cNvSpPr>
            <a:spLocks noGrp="1"/>
          </p:cNvSpPr>
          <p:nvPr>
            <p:ph type="dt" sz="half" idx="10"/>
          </p:nvPr>
        </p:nvSpPr>
        <p:spPr/>
        <p:txBody>
          <a:bodyPr/>
          <a:lstStyle/>
          <a:p>
            <a:pPr>
              <a:defRPr/>
            </a:pPr>
            <a:fld id="{FD42E2DB-0806-4F3F-A06D-55BFC8BB363A}" type="datetime1">
              <a:rPr lang="en-US" smtClean="0"/>
              <a:pPr>
                <a:defRPr/>
              </a:pPr>
              <a:t>12-Sep-18</a:t>
            </a:fld>
            <a:endParaRPr lang="en-US"/>
          </a:p>
        </p:txBody>
      </p:sp>
      <p:sp>
        <p:nvSpPr>
          <p:cNvPr id="6" name="Slide Number Placeholder 5"/>
          <p:cNvSpPr>
            <a:spLocks noGrp="1"/>
          </p:cNvSpPr>
          <p:nvPr>
            <p:ph type="sldNum" sz="quarter" idx="12"/>
          </p:nvPr>
        </p:nvSpPr>
        <p:spPr/>
        <p:txBody>
          <a:bodyPr/>
          <a:lstStyle/>
          <a:p>
            <a:pPr>
              <a:defRPr/>
            </a:pPr>
            <a:fld id="{D099570C-B036-418A-83DC-6B77C2692675}" type="slidenum">
              <a:rPr lang="en-US" smtClean="0"/>
              <a:pPr>
                <a:defRPr/>
              </a:pPr>
              <a:t>46</a:t>
            </a:fld>
            <a:endParaRPr lang="en-US"/>
          </a:p>
        </p:txBody>
      </p:sp>
      <p:sp>
        <p:nvSpPr>
          <p:cNvPr id="7" name="Footer Placeholder 6"/>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152400"/>
            <a:ext cx="8153400" cy="609600"/>
          </a:xfrm>
        </p:spPr>
        <p:txBody>
          <a:bodyPr/>
          <a:lstStyle/>
          <a:p>
            <a:r>
              <a:rPr lang="en-US" sz="3200" b="1" dirty="0" smtClean="0">
                <a:solidFill>
                  <a:schemeClr val="tx1">
                    <a:lumMod val="95000"/>
                    <a:lumOff val="5000"/>
                  </a:schemeClr>
                </a:solidFill>
              </a:rPr>
              <a:t>Supraclavicular Brachial Plexopathies</a:t>
            </a:r>
            <a:endParaRPr lang="en-US" sz="3200" b="1" dirty="0">
              <a:solidFill>
                <a:schemeClr val="tx1">
                  <a:lumMod val="95000"/>
                  <a:lumOff val="5000"/>
                </a:schemeClr>
              </a:solidFill>
            </a:endParaRPr>
          </a:p>
        </p:txBody>
      </p:sp>
      <p:sp>
        <p:nvSpPr>
          <p:cNvPr id="3" name="Content Placeholder 2"/>
          <p:cNvSpPr>
            <a:spLocks noGrp="1"/>
          </p:cNvSpPr>
          <p:nvPr>
            <p:ph idx="1"/>
          </p:nvPr>
        </p:nvSpPr>
        <p:spPr>
          <a:xfrm>
            <a:off x="381000" y="762000"/>
            <a:ext cx="4876800" cy="6096000"/>
          </a:xfrm>
        </p:spPr>
        <p:txBody>
          <a:bodyPr>
            <a:normAutofit/>
          </a:bodyPr>
          <a:lstStyle/>
          <a:p>
            <a:pPr>
              <a:buNone/>
            </a:pPr>
            <a:r>
              <a:rPr lang="en-US" sz="3000" b="1" dirty="0" smtClean="0">
                <a:solidFill>
                  <a:schemeClr val="tx1">
                    <a:lumMod val="95000"/>
                    <a:lumOff val="5000"/>
                  </a:schemeClr>
                </a:solidFill>
              </a:rPr>
              <a:t>Pancoast Syndrome</a:t>
            </a:r>
            <a:endParaRPr lang="en-US" sz="3000" dirty="0" smtClean="0">
              <a:solidFill>
                <a:schemeClr val="tx1">
                  <a:lumMod val="95000"/>
                  <a:lumOff val="5000"/>
                </a:schemeClr>
              </a:solidFill>
            </a:endParaRPr>
          </a:p>
          <a:p>
            <a:pPr>
              <a:buFont typeface="Wingdings" pitchFamily="2" charset="2"/>
              <a:buChar char="§"/>
            </a:pPr>
            <a:r>
              <a:rPr lang="en-US" sz="2800" dirty="0" smtClean="0">
                <a:solidFill>
                  <a:schemeClr val="tx1"/>
                </a:solidFill>
              </a:rPr>
              <a:t>Superior lobe carcinoma of lung, mainly NSCC</a:t>
            </a:r>
          </a:p>
          <a:p>
            <a:pPr>
              <a:buFont typeface="Wingdings" pitchFamily="2" charset="2"/>
              <a:buChar char="§"/>
            </a:pPr>
            <a:r>
              <a:rPr lang="en-US" sz="2800" dirty="0" smtClean="0">
                <a:solidFill>
                  <a:schemeClr val="tx1"/>
                </a:solidFill>
              </a:rPr>
              <a:t>Compression of T1 as only pleura separates lung from T1</a:t>
            </a:r>
          </a:p>
          <a:p>
            <a:pPr>
              <a:buFont typeface="Wingdings" pitchFamily="2" charset="2"/>
              <a:buChar char="§"/>
            </a:pPr>
            <a:r>
              <a:rPr lang="en-US" sz="2800" dirty="0" smtClean="0">
                <a:solidFill>
                  <a:schemeClr val="tx1"/>
                </a:solidFill>
              </a:rPr>
              <a:t> Shoulder pain radiating in an ulnar distribution down the arm</a:t>
            </a:r>
          </a:p>
          <a:p>
            <a:pPr>
              <a:buFont typeface="Wingdings" pitchFamily="2" charset="2"/>
              <a:buChar char="§"/>
            </a:pPr>
            <a:r>
              <a:rPr lang="en-US" sz="2800" dirty="0" smtClean="0">
                <a:solidFill>
                  <a:schemeClr val="tx1"/>
                </a:solidFill>
              </a:rPr>
              <a:t>Shoulder pain worse at night</a:t>
            </a:r>
          </a:p>
          <a:p>
            <a:pPr>
              <a:buFont typeface="Wingdings" pitchFamily="2" charset="2"/>
              <a:buChar char="§"/>
            </a:pPr>
            <a:r>
              <a:rPr lang="en-US" sz="2800" dirty="0" smtClean="0">
                <a:solidFill>
                  <a:schemeClr val="tx1"/>
                </a:solidFill>
              </a:rPr>
              <a:t>Associated with Horner syndrome</a:t>
            </a:r>
          </a:p>
          <a:p>
            <a:pPr>
              <a:buNone/>
            </a:pP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5257800" y="1143000"/>
            <a:ext cx="3886200" cy="4191000"/>
          </a:xfrm>
          <a:prstGeom prst="rect">
            <a:avLst/>
          </a:prstGeom>
          <a:noFill/>
          <a:ln w="9525">
            <a:noFill/>
            <a:miter lim="800000"/>
            <a:headEnd/>
            <a:tailEnd/>
          </a:ln>
        </p:spPr>
      </p:pic>
      <p:sp>
        <p:nvSpPr>
          <p:cNvPr id="6" name="TextBox 5"/>
          <p:cNvSpPr txBox="1"/>
          <p:nvPr/>
        </p:nvSpPr>
        <p:spPr>
          <a:xfrm>
            <a:off x="5943600" y="4800600"/>
            <a:ext cx="2159566" cy="369332"/>
          </a:xfrm>
          <a:prstGeom prst="rect">
            <a:avLst/>
          </a:prstGeom>
          <a:noFill/>
        </p:spPr>
        <p:txBody>
          <a:bodyPr wrap="none" rtlCol="0">
            <a:spAutoFit/>
          </a:bodyPr>
          <a:lstStyle/>
          <a:p>
            <a:r>
              <a:rPr lang="en-US" dirty="0" smtClean="0"/>
              <a:t>Pancost tumor MRI</a:t>
            </a:r>
            <a:endParaRPr lang="en-US" dirty="0"/>
          </a:p>
        </p:txBody>
      </p:sp>
      <p:pic>
        <p:nvPicPr>
          <p:cNvPr id="5123" name="Picture 3" descr="C:\Users\CHETU\Pictures\pancoast_nerve_jpg.jpeg"/>
          <p:cNvPicPr>
            <a:picLocks noChangeAspect="1" noChangeArrowheads="1"/>
          </p:cNvPicPr>
          <p:nvPr/>
        </p:nvPicPr>
        <p:blipFill>
          <a:blip r:embed="rId4" cstate="print"/>
          <a:srcRect/>
          <a:stretch>
            <a:fillRect/>
          </a:stretch>
        </p:blipFill>
        <p:spPr bwMode="auto">
          <a:xfrm>
            <a:off x="5257800" y="3276600"/>
            <a:ext cx="1676400" cy="2700338"/>
          </a:xfrm>
          <a:prstGeom prst="rect">
            <a:avLst/>
          </a:prstGeom>
          <a:noFill/>
        </p:spPr>
      </p:pic>
      <p:sp>
        <p:nvSpPr>
          <p:cNvPr id="7" name="Date Placeholder 6"/>
          <p:cNvSpPr>
            <a:spLocks noGrp="1"/>
          </p:cNvSpPr>
          <p:nvPr>
            <p:ph type="dt" sz="half" idx="10"/>
          </p:nvPr>
        </p:nvSpPr>
        <p:spPr/>
        <p:txBody>
          <a:bodyPr/>
          <a:lstStyle/>
          <a:p>
            <a:pPr>
              <a:defRPr/>
            </a:pPr>
            <a:fld id="{557D8849-B148-4279-A758-684794556700}" type="datetime1">
              <a:rPr lang="en-US" smtClean="0"/>
              <a:pPr>
                <a:defRPr/>
              </a:pPr>
              <a:t>12-Sep-18</a:t>
            </a:fld>
            <a:endParaRPr lang="en-US"/>
          </a:p>
        </p:txBody>
      </p:sp>
      <p:sp>
        <p:nvSpPr>
          <p:cNvPr id="8" name="Slide Number Placeholder 7"/>
          <p:cNvSpPr>
            <a:spLocks noGrp="1"/>
          </p:cNvSpPr>
          <p:nvPr>
            <p:ph type="sldNum" sz="quarter" idx="12"/>
          </p:nvPr>
        </p:nvSpPr>
        <p:spPr/>
        <p:txBody>
          <a:bodyPr/>
          <a:lstStyle/>
          <a:p>
            <a:pPr>
              <a:defRPr/>
            </a:pPr>
            <a:fld id="{D099570C-B036-418A-83DC-6B77C2692675}" type="slidenum">
              <a:rPr lang="en-US" smtClean="0"/>
              <a:pPr>
                <a:defRPr/>
              </a:pPr>
              <a:t>47</a:t>
            </a:fld>
            <a:endParaRPr lang="en-US"/>
          </a:p>
        </p:txBody>
      </p:sp>
      <p:sp>
        <p:nvSpPr>
          <p:cNvPr id="9" name="Footer Placeholder 8"/>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990600"/>
          </a:xfrm>
        </p:spPr>
        <p:txBody>
          <a:bodyPr/>
          <a:lstStyle/>
          <a:p>
            <a:r>
              <a:rPr lang="en-US" sz="4000" b="1" dirty="0" smtClean="0">
                <a:solidFill>
                  <a:schemeClr val="tx1">
                    <a:lumMod val="95000"/>
                    <a:lumOff val="5000"/>
                  </a:schemeClr>
                </a:solidFill>
              </a:rPr>
              <a:t>Pancoast Tumor</a:t>
            </a:r>
            <a:endParaRPr lang="en-US" sz="4000" b="1" dirty="0">
              <a:solidFill>
                <a:schemeClr val="tx1">
                  <a:lumMod val="95000"/>
                  <a:lumOff val="5000"/>
                </a:schemeClr>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914400"/>
            <a:ext cx="8305800" cy="5029200"/>
          </a:xfrm>
          <a:prstGeom prst="rect">
            <a:avLst/>
          </a:prstGeom>
          <a:noFill/>
          <a:ln w="9525">
            <a:noFill/>
            <a:miter lim="800000"/>
            <a:headEnd/>
            <a:tailEnd/>
          </a:ln>
        </p:spPr>
      </p:pic>
      <p:sp>
        <p:nvSpPr>
          <p:cNvPr id="5" name="TextBox 4"/>
          <p:cNvSpPr txBox="1"/>
          <p:nvPr/>
        </p:nvSpPr>
        <p:spPr>
          <a:xfrm>
            <a:off x="691430" y="5943600"/>
            <a:ext cx="6395170" cy="461665"/>
          </a:xfrm>
          <a:prstGeom prst="rect">
            <a:avLst/>
          </a:prstGeom>
          <a:noFill/>
        </p:spPr>
        <p:txBody>
          <a:bodyPr wrap="square" rtlCol="0">
            <a:spAutoFit/>
          </a:bodyPr>
          <a:lstStyle/>
          <a:p>
            <a:r>
              <a:rPr lang="en-US" sz="2400" b="1" dirty="0" smtClean="0"/>
              <a:t>CT Chest- Pancoast Tumor Invading T1</a:t>
            </a:r>
            <a:endParaRPr lang="en-US" sz="2400" b="1" dirty="0"/>
          </a:p>
        </p:txBody>
      </p:sp>
      <p:sp>
        <p:nvSpPr>
          <p:cNvPr id="6" name="Date Placeholder 5"/>
          <p:cNvSpPr>
            <a:spLocks noGrp="1"/>
          </p:cNvSpPr>
          <p:nvPr>
            <p:ph type="dt" sz="half" idx="10"/>
          </p:nvPr>
        </p:nvSpPr>
        <p:spPr/>
        <p:txBody>
          <a:bodyPr/>
          <a:lstStyle/>
          <a:p>
            <a:pPr>
              <a:defRPr/>
            </a:pPr>
            <a:fld id="{6D7EB6E0-3ECC-4D14-A81D-2E15B60D5C29}" type="datetime1">
              <a:rPr lang="en-US" smtClean="0"/>
              <a:pPr>
                <a:defRPr/>
              </a:pPr>
              <a:t>12-Sep-18</a:t>
            </a:fld>
            <a:endParaRPr lang="en-US"/>
          </a:p>
        </p:txBody>
      </p:sp>
      <p:sp>
        <p:nvSpPr>
          <p:cNvPr id="7" name="Slide Number Placeholder 6"/>
          <p:cNvSpPr>
            <a:spLocks noGrp="1"/>
          </p:cNvSpPr>
          <p:nvPr>
            <p:ph type="sldNum" sz="quarter" idx="12"/>
          </p:nvPr>
        </p:nvSpPr>
        <p:spPr/>
        <p:txBody>
          <a:bodyPr/>
          <a:lstStyle/>
          <a:p>
            <a:pPr>
              <a:defRPr/>
            </a:pPr>
            <a:fld id="{D099570C-B036-418A-83DC-6B77C2692675}" type="slidenum">
              <a:rPr lang="en-US" smtClean="0"/>
              <a:pPr>
                <a:defRPr/>
              </a:pPr>
              <a:t>48</a:t>
            </a:fld>
            <a:endParaRPr lang="en-US"/>
          </a:p>
        </p:txBody>
      </p:sp>
      <p:sp>
        <p:nvSpPr>
          <p:cNvPr id="8" name="Footer Placeholder 7"/>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9144000" cy="1295400"/>
          </a:xfrm>
        </p:spPr>
        <p:txBody>
          <a:bodyPr/>
          <a:lstStyle/>
          <a:p>
            <a:r>
              <a:rPr lang="en-US" sz="3600" b="1" dirty="0" smtClean="0">
                <a:solidFill>
                  <a:schemeClr val="tx1">
                    <a:lumMod val="95000"/>
                    <a:lumOff val="5000"/>
                  </a:schemeClr>
                </a:solidFill>
              </a:rPr>
              <a:t>Infraclavicular Brachial Plexopathies</a:t>
            </a:r>
            <a:endParaRPr lang="en-US" sz="3600" b="1" dirty="0">
              <a:solidFill>
                <a:schemeClr val="tx1">
                  <a:lumMod val="95000"/>
                  <a:lumOff val="5000"/>
                </a:schemeClr>
              </a:solidFill>
            </a:endParaRPr>
          </a:p>
        </p:txBody>
      </p:sp>
      <p:sp>
        <p:nvSpPr>
          <p:cNvPr id="3" name="Content Placeholder 2"/>
          <p:cNvSpPr>
            <a:spLocks noGrp="1"/>
          </p:cNvSpPr>
          <p:nvPr>
            <p:ph idx="1"/>
          </p:nvPr>
        </p:nvSpPr>
        <p:spPr>
          <a:xfrm>
            <a:off x="457200" y="2438400"/>
            <a:ext cx="8534400" cy="3962400"/>
          </a:xfrm>
        </p:spPr>
        <p:txBody>
          <a:bodyPr>
            <a:normAutofit/>
          </a:bodyPr>
          <a:lstStyle/>
          <a:p>
            <a:pPr>
              <a:buFont typeface="Wingdings" pitchFamily="2" charset="2"/>
              <a:buChar char="§"/>
            </a:pPr>
            <a:r>
              <a:rPr lang="en-US" sz="3600" b="1" dirty="0" smtClean="0">
                <a:solidFill>
                  <a:srgbClr val="FFFF00"/>
                </a:solidFill>
              </a:rPr>
              <a:t>Crutch palsy</a:t>
            </a:r>
            <a:r>
              <a:rPr lang="en-US" sz="3600" b="1" dirty="0" smtClean="0">
                <a:solidFill>
                  <a:schemeClr val="tx1"/>
                </a:solidFill>
              </a:rPr>
              <a:t>: </a:t>
            </a:r>
            <a:r>
              <a:rPr lang="en-US" sz="3600" dirty="0" smtClean="0">
                <a:solidFill>
                  <a:schemeClr val="tx1"/>
                </a:solidFill>
              </a:rPr>
              <a:t>radial nerve </a:t>
            </a:r>
            <a:r>
              <a:rPr lang="en-US" sz="3600" dirty="0" smtClean="0">
                <a:solidFill>
                  <a:schemeClr val="tx1"/>
                </a:solidFill>
              </a:rPr>
              <a:t>compression</a:t>
            </a:r>
          </a:p>
          <a:p>
            <a:pPr>
              <a:buNone/>
            </a:pPr>
            <a:endParaRPr lang="en-US" sz="4000" dirty="0" smtClean="0">
              <a:solidFill>
                <a:schemeClr val="tx1"/>
              </a:solidFill>
            </a:endParaRPr>
          </a:p>
          <a:p>
            <a:pPr>
              <a:buFont typeface="Wingdings" pitchFamily="2" charset="2"/>
              <a:buChar char="§"/>
            </a:pPr>
            <a:r>
              <a:rPr lang="en-US" sz="3600" b="1" dirty="0" smtClean="0">
                <a:solidFill>
                  <a:schemeClr val="tx1"/>
                </a:solidFill>
              </a:rPr>
              <a:t>Midshaft clavicular fracture</a:t>
            </a:r>
            <a:r>
              <a:rPr lang="en-US" sz="3600" dirty="0" smtClean="0">
                <a:solidFill>
                  <a:schemeClr val="tx1"/>
                </a:solidFill>
              </a:rPr>
              <a:t>: medial cord injury</a:t>
            </a:r>
          </a:p>
          <a:p>
            <a:pPr>
              <a:buNone/>
            </a:pPr>
            <a:endParaRPr lang="en-US" dirty="0" smtClean="0"/>
          </a:p>
        </p:txBody>
      </p:sp>
      <p:sp>
        <p:nvSpPr>
          <p:cNvPr id="4" name="Date Placeholder 3"/>
          <p:cNvSpPr>
            <a:spLocks noGrp="1"/>
          </p:cNvSpPr>
          <p:nvPr>
            <p:ph type="dt" sz="half" idx="10"/>
          </p:nvPr>
        </p:nvSpPr>
        <p:spPr/>
        <p:txBody>
          <a:bodyPr/>
          <a:lstStyle/>
          <a:p>
            <a:pPr>
              <a:defRPr/>
            </a:pPr>
            <a:fld id="{DBDD5661-FD9E-4DD5-8224-54061596833A}" type="datetime1">
              <a:rPr lang="en-US" smtClean="0"/>
              <a:pPr>
                <a:defRPr/>
              </a:pPr>
              <a:t>12-Sep-18</a:t>
            </a:fld>
            <a:endParaRPr lang="en-US"/>
          </a:p>
        </p:txBody>
      </p:sp>
      <p:sp>
        <p:nvSpPr>
          <p:cNvPr id="5" name="Slide Number Placeholder 4"/>
          <p:cNvSpPr>
            <a:spLocks noGrp="1"/>
          </p:cNvSpPr>
          <p:nvPr>
            <p:ph type="sldNum" sz="quarter" idx="12"/>
          </p:nvPr>
        </p:nvSpPr>
        <p:spPr/>
        <p:txBody>
          <a:bodyPr/>
          <a:lstStyle/>
          <a:p>
            <a:pPr>
              <a:defRPr/>
            </a:pPr>
            <a:fld id="{D099570C-B036-418A-83DC-6B77C2692675}" type="slidenum">
              <a:rPr lang="en-US" smtClean="0"/>
              <a:pPr>
                <a:defRPr/>
              </a:pPr>
              <a:t>49</a:t>
            </a:fld>
            <a:endParaRPr lang="en-US"/>
          </a:p>
        </p:txBody>
      </p:sp>
      <p:sp>
        <p:nvSpPr>
          <p:cNvPr id="6" name="Footer Placeholder 5"/>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98209" y="6179820"/>
            <a:ext cx="3141980" cy="7492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953000" y="0"/>
            <a:ext cx="4191000" cy="68580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82270" y="1786890"/>
            <a:ext cx="4361180" cy="4388380"/>
          </a:xfrm>
          <a:prstGeom prst="rect">
            <a:avLst/>
          </a:prstGeom>
        </p:spPr>
        <p:txBody>
          <a:bodyPr vert="horz" wrap="square" lIns="0" tIns="27939" rIns="0" bIns="0" rtlCol="0">
            <a:spAutoFit/>
          </a:bodyPr>
          <a:lstStyle/>
          <a:p>
            <a:pPr marL="12700" marR="5080">
              <a:lnSpc>
                <a:spcPts val="3350"/>
              </a:lnSpc>
              <a:spcBef>
                <a:spcPts val="219"/>
              </a:spcBef>
            </a:pPr>
            <a:r>
              <a:rPr sz="2800" spc="-50" dirty="0">
                <a:solidFill>
                  <a:srgbClr val="FFFF00"/>
                </a:solidFill>
                <a:latin typeface="Trebuchet MS"/>
                <a:cs typeface="Trebuchet MS"/>
              </a:rPr>
              <a:t>8</a:t>
            </a:r>
            <a:r>
              <a:rPr sz="2800" spc="-635" dirty="0">
                <a:solidFill>
                  <a:srgbClr val="FFFF00"/>
                </a:solidFill>
                <a:latin typeface="Trebuchet MS"/>
                <a:cs typeface="Trebuchet MS"/>
              </a:rPr>
              <a:t> </a:t>
            </a:r>
            <a:r>
              <a:rPr sz="2800" spc="-110" dirty="0">
                <a:solidFill>
                  <a:srgbClr val="FFFF00"/>
                </a:solidFill>
                <a:latin typeface="Trebuchet MS"/>
                <a:cs typeface="Trebuchet MS"/>
              </a:rPr>
              <a:t>pairs </a:t>
            </a:r>
            <a:r>
              <a:rPr sz="2800" spc="-105" dirty="0">
                <a:latin typeface="Trebuchet MS"/>
                <a:cs typeface="Trebuchet MS"/>
              </a:rPr>
              <a:t>of </a:t>
            </a:r>
            <a:r>
              <a:rPr sz="2800" spc="-160" dirty="0">
                <a:latin typeface="Trebuchet MS"/>
                <a:cs typeface="Trebuchet MS"/>
              </a:rPr>
              <a:t>cervical </a:t>
            </a:r>
            <a:r>
              <a:rPr sz="2800" spc="-105" dirty="0">
                <a:latin typeface="Trebuchet MS"/>
                <a:cs typeface="Trebuchet MS"/>
              </a:rPr>
              <a:t>nerves </a:t>
            </a:r>
            <a:r>
              <a:rPr sz="2800" spc="-110" dirty="0">
                <a:latin typeface="Trebuchet MS"/>
                <a:cs typeface="Trebuchet MS"/>
              </a:rPr>
              <a:t>from  </a:t>
            </a:r>
            <a:r>
              <a:rPr sz="2800" spc="-120" dirty="0">
                <a:latin typeface="Trebuchet MS"/>
                <a:cs typeface="Trebuchet MS"/>
              </a:rPr>
              <a:t>C1 </a:t>
            </a:r>
            <a:r>
              <a:rPr sz="2800" spc="-100" dirty="0">
                <a:latin typeface="Trebuchet MS"/>
                <a:cs typeface="Trebuchet MS"/>
              </a:rPr>
              <a:t>to</a:t>
            </a:r>
            <a:r>
              <a:rPr sz="2800" spc="-315" dirty="0">
                <a:latin typeface="Trebuchet MS"/>
                <a:cs typeface="Trebuchet MS"/>
              </a:rPr>
              <a:t> </a:t>
            </a:r>
            <a:r>
              <a:rPr sz="2800" spc="-120" dirty="0">
                <a:latin typeface="Trebuchet MS"/>
                <a:cs typeface="Trebuchet MS"/>
              </a:rPr>
              <a:t>C8</a:t>
            </a:r>
            <a:endParaRPr sz="2800" dirty="0">
              <a:latin typeface="Trebuchet MS"/>
              <a:cs typeface="Trebuchet MS"/>
            </a:endParaRPr>
          </a:p>
          <a:p>
            <a:pPr marL="12700" marR="533400">
              <a:lnSpc>
                <a:spcPts val="3360"/>
              </a:lnSpc>
            </a:pPr>
            <a:r>
              <a:rPr sz="2800" spc="-55" dirty="0">
                <a:solidFill>
                  <a:srgbClr val="FFFF00"/>
                </a:solidFill>
                <a:latin typeface="Trebuchet MS"/>
                <a:cs typeface="Trebuchet MS"/>
              </a:rPr>
              <a:t>12 </a:t>
            </a:r>
            <a:r>
              <a:rPr sz="2800" spc="-114" dirty="0">
                <a:solidFill>
                  <a:srgbClr val="FFFF00"/>
                </a:solidFill>
                <a:latin typeface="Trebuchet MS"/>
                <a:cs typeface="Trebuchet MS"/>
              </a:rPr>
              <a:t>pairs </a:t>
            </a:r>
            <a:r>
              <a:rPr sz="2800" spc="-105" dirty="0">
                <a:latin typeface="Trebuchet MS"/>
                <a:cs typeface="Trebuchet MS"/>
              </a:rPr>
              <a:t>of </a:t>
            </a:r>
            <a:r>
              <a:rPr sz="2800" spc="-140" dirty="0">
                <a:latin typeface="Trebuchet MS"/>
                <a:cs typeface="Trebuchet MS"/>
              </a:rPr>
              <a:t>thoracic</a:t>
            </a:r>
            <a:r>
              <a:rPr sz="2800" spc="-605" dirty="0">
                <a:latin typeface="Trebuchet MS"/>
                <a:cs typeface="Trebuchet MS"/>
              </a:rPr>
              <a:t> </a:t>
            </a:r>
            <a:r>
              <a:rPr sz="2800" spc="-105" dirty="0">
                <a:latin typeface="Trebuchet MS"/>
                <a:cs typeface="Trebuchet MS"/>
              </a:rPr>
              <a:t>nerves  </a:t>
            </a:r>
            <a:r>
              <a:rPr sz="2800" spc="-110" dirty="0">
                <a:latin typeface="Trebuchet MS"/>
                <a:cs typeface="Trebuchet MS"/>
              </a:rPr>
              <a:t>from</a:t>
            </a:r>
            <a:r>
              <a:rPr sz="2800" spc="-220" dirty="0">
                <a:latin typeface="Trebuchet MS"/>
                <a:cs typeface="Trebuchet MS"/>
              </a:rPr>
              <a:t> </a:t>
            </a:r>
            <a:r>
              <a:rPr sz="2800" spc="-150" dirty="0">
                <a:latin typeface="Trebuchet MS"/>
                <a:cs typeface="Trebuchet MS"/>
              </a:rPr>
              <a:t>T1-T12</a:t>
            </a:r>
            <a:endParaRPr sz="2800" dirty="0">
              <a:latin typeface="Trebuchet MS"/>
              <a:cs typeface="Trebuchet MS"/>
            </a:endParaRPr>
          </a:p>
          <a:p>
            <a:pPr marL="12700" marR="69215">
              <a:lnSpc>
                <a:spcPts val="3360"/>
              </a:lnSpc>
            </a:pPr>
            <a:r>
              <a:rPr sz="2800" spc="-50" dirty="0">
                <a:solidFill>
                  <a:srgbClr val="FFFF00"/>
                </a:solidFill>
                <a:latin typeface="Trebuchet MS"/>
                <a:cs typeface="Trebuchet MS"/>
              </a:rPr>
              <a:t>5</a:t>
            </a:r>
            <a:r>
              <a:rPr sz="2800" spc="-235" dirty="0">
                <a:solidFill>
                  <a:srgbClr val="FFFF00"/>
                </a:solidFill>
                <a:latin typeface="Trebuchet MS"/>
                <a:cs typeface="Trebuchet MS"/>
              </a:rPr>
              <a:t> </a:t>
            </a:r>
            <a:r>
              <a:rPr sz="2800" spc="-110" dirty="0">
                <a:solidFill>
                  <a:srgbClr val="FFFF00"/>
                </a:solidFill>
                <a:latin typeface="Trebuchet MS"/>
                <a:cs typeface="Trebuchet MS"/>
              </a:rPr>
              <a:t>pairs</a:t>
            </a:r>
            <a:r>
              <a:rPr sz="2800" spc="-220" dirty="0">
                <a:solidFill>
                  <a:srgbClr val="FFFF00"/>
                </a:solidFill>
                <a:latin typeface="Trebuchet MS"/>
                <a:cs typeface="Trebuchet MS"/>
              </a:rPr>
              <a:t> </a:t>
            </a:r>
            <a:r>
              <a:rPr sz="2800" spc="-105" dirty="0">
                <a:latin typeface="Trebuchet MS"/>
                <a:cs typeface="Trebuchet MS"/>
              </a:rPr>
              <a:t>of</a:t>
            </a:r>
            <a:r>
              <a:rPr sz="2800" spc="-225" dirty="0">
                <a:latin typeface="Trebuchet MS"/>
                <a:cs typeface="Trebuchet MS"/>
              </a:rPr>
              <a:t> </a:t>
            </a:r>
            <a:r>
              <a:rPr sz="2800" spc="-120" dirty="0">
                <a:latin typeface="Trebuchet MS"/>
                <a:cs typeface="Trebuchet MS"/>
              </a:rPr>
              <a:t>lumbar</a:t>
            </a:r>
            <a:r>
              <a:rPr sz="2800" spc="-225" dirty="0">
                <a:latin typeface="Trebuchet MS"/>
                <a:cs typeface="Trebuchet MS"/>
              </a:rPr>
              <a:t> </a:t>
            </a:r>
            <a:r>
              <a:rPr sz="2800" spc="-105" dirty="0">
                <a:latin typeface="Trebuchet MS"/>
                <a:cs typeface="Trebuchet MS"/>
              </a:rPr>
              <a:t>nerves</a:t>
            </a:r>
            <a:r>
              <a:rPr sz="2800" spc="-229" dirty="0">
                <a:latin typeface="Trebuchet MS"/>
                <a:cs typeface="Trebuchet MS"/>
              </a:rPr>
              <a:t> </a:t>
            </a:r>
            <a:r>
              <a:rPr sz="2800" spc="-105" dirty="0">
                <a:latin typeface="Trebuchet MS"/>
                <a:cs typeface="Trebuchet MS"/>
              </a:rPr>
              <a:t>from  </a:t>
            </a:r>
            <a:r>
              <a:rPr sz="2800" spc="-150" dirty="0">
                <a:latin typeface="Trebuchet MS"/>
                <a:cs typeface="Trebuchet MS"/>
              </a:rPr>
              <a:t>L1 </a:t>
            </a:r>
            <a:r>
              <a:rPr sz="2800" spc="-105" dirty="0">
                <a:latin typeface="Trebuchet MS"/>
                <a:cs typeface="Trebuchet MS"/>
              </a:rPr>
              <a:t>to</a:t>
            </a:r>
            <a:r>
              <a:rPr sz="2800" spc="-275" dirty="0">
                <a:latin typeface="Trebuchet MS"/>
                <a:cs typeface="Trebuchet MS"/>
              </a:rPr>
              <a:t> </a:t>
            </a:r>
            <a:r>
              <a:rPr sz="2800" spc="-150" dirty="0">
                <a:latin typeface="Trebuchet MS"/>
                <a:cs typeface="Trebuchet MS"/>
              </a:rPr>
              <a:t>L5</a:t>
            </a:r>
            <a:endParaRPr sz="2800" dirty="0">
              <a:latin typeface="Trebuchet MS"/>
              <a:cs typeface="Trebuchet MS"/>
            </a:endParaRPr>
          </a:p>
          <a:p>
            <a:pPr marL="12700" marR="263525">
              <a:lnSpc>
                <a:spcPts val="3360"/>
              </a:lnSpc>
            </a:pPr>
            <a:r>
              <a:rPr sz="2800" spc="-50" dirty="0">
                <a:solidFill>
                  <a:srgbClr val="FFFF00"/>
                </a:solidFill>
                <a:latin typeface="Trebuchet MS"/>
                <a:cs typeface="Trebuchet MS"/>
              </a:rPr>
              <a:t>5</a:t>
            </a:r>
            <a:r>
              <a:rPr sz="2800" spc="-235" dirty="0">
                <a:solidFill>
                  <a:srgbClr val="FFFF00"/>
                </a:solidFill>
                <a:latin typeface="Trebuchet MS"/>
                <a:cs typeface="Trebuchet MS"/>
              </a:rPr>
              <a:t> </a:t>
            </a:r>
            <a:r>
              <a:rPr sz="2800" spc="-110" dirty="0">
                <a:solidFill>
                  <a:srgbClr val="FFFF00"/>
                </a:solidFill>
                <a:latin typeface="Trebuchet MS"/>
                <a:cs typeface="Trebuchet MS"/>
              </a:rPr>
              <a:t>pairs</a:t>
            </a:r>
            <a:r>
              <a:rPr sz="2800" spc="-220" dirty="0">
                <a:solidFill>
                  <a:srgbClr val="FFFF00"/>
                </a:solidFill>
                <a:latin typeface="Trebuchet MS"/>
                <a:cs typeface="Trebuchet MS"/>
              </a:rPr>
              <a:t> </a:t>
            </a:r>
            <a:r>
              <a:rPr sz="2800" spc="-105" dirty="0">
                <a:latin typeface="Trebuchet MS"/>
                <a:cs typeface="Trebuchet MS"/>
              </a:rPr>
              <a:t>of</a:t>
            </a:r>
            <a:r>
              <a:rPr sz="2800" spc="-225" dirty="0">
                <a:latin typeface="Trebuchet MS"/>
                <a:cs typeface="Trebuchet MS"/>
              </a:rPr>
              <a:t> </a:t>
            </a:r>
            <a:r>
              <a:rPr sz="2800" spc="-135" dirty="0">
                <a:latin typeface="Trebuchet MS"/>
                <a:cs typeface="Trebuchet MS"/>
              </a:rPr>
              <a:t>sacral</a:t>
            </a:r>
            <a:r>
              <a:rPr sz="2800" spc="-229" dirty="0">
                <a:latin typeface="Trebuchet MS"/>
                <a:cs typeface="Trebuchet MS"/>
              </a:rPr>
              <a:t> </a:t>
            </a:r>
            <a:r>
              <a:rPr sz="2800" spc="-105" dirty="0">
                <a:latin typeface="Trebuchet MS"/>
                <a:cs typeface="Trebuchet MS"/>
              </a:rPr>
              <a:t>nerves</a:t>
            </a:r>
            <a:r>
              <a:rPr sz="2800" spc="-225" dirty="0">
                <a:latin typeface="Trebuchet MS"/>
                <a:cs typeface="Trebuchet MS"/>
              </a:rPr>
              <a:t> </a:t>
            </a:r>
            <a:r>
              <a:rPr sz="2800" spc="-110" dirty="0">
                <a:latin typeface="Trebuchet MS"/>
                <a:cs typeface="Trebuchet MS"/>
              </a:rPr>
              <a:t>from  </a:t>
            </a:r>
            <a:r>
              <a:rPr sz="2800" spc="-60" dirty="0">
                <a:latin typeface="Trebuchet MS"/>
                <a:cs typeface="Trebuchet MS"/>
              </a:rPr>
              <a:t>S1 </a:t>
            </a:r>
            <a:r>
              <a:rPr sz="2800" spc="-105" dirty="0">
                <a:latin typeface="Trebuchet MS"/>
                <a:cs typeface="Trebuchet MS"/>
              </a:rPr>
              <a:t>to</a:t>
            </a:r>
            <a:r>
              <a:rPr sz="2800" spc="-370" dirty="0">
                <a:latin typeface="Trebuchet MS"/>
                <a:cs typeface="Trebuchet MS"/>
              </a:rPr>
              <a:t> </a:t>
            </a:r>
            <a:r>
              <a:rPr sz="2800" spc="-55" dirty="0">
                <a:latin typeface="Trebuchet MS"/>
                <a:cs typeface="Trebuchet MS"/>
              </a:rPr>
              <a:t>S5</a:t>
            </a:r>
            <a:endParaRPr sz="2800" dirty="0">
              <a:latin typeface="Trebuchet MS"/>
              <a:cs typeface="Trebuchet MS"/>
            </a:endParaRPr>
          </a:p>
          <a:p>
            <a:pPr marL="12700" marR="624840">
              <a:lnSpc>
                <a:spcPts val="3360"/>
              </a:lnSpc>
            </a:pPr>
            <a:r>
              <a:rPr sz="2800" spc="-50" dirty="0">
                <a:solidFill>
                  <a:srgbClr val="FFFF00"/>
                </a:solidFill>
                <a:latin typeface="Trebuchet MS"/>
                <a:cs typeface="Trebuchet MS"/>
              </a:rPr>
              <a:t>1 </a:t>
            </a:r>
            <a:r>
              <a:rPr sz="2800" spc="-130" dirty="0">
                <a:solidFill>
                  <a:srgbClr val="FFFF00"/>
                </a:solidFill>
                <a:latin typeface="Trebuchet MS"/>
                <a:cs typeface="Trebuchet MS"/>
              </a:rPr>
              <a:t>pair </a:t>
            </a:r>
            <a:r>
              <a:rPr sz="2800" spc="-105" dirty="0">
                <a:latin typeface="Trebuchet MS"/>
                <a:cs typeface="Trebuchet MS"/>
              </a:rPr>
              <a:t>of </a:t>
            </a:r>
            <a:r>
              <a:rPr sz="2800" spc="-150" dirty="0">
                <a:latin typeface="Trebuchet MS"/>
                <a:cs typeface="Trebuchet MS"/>
              </a:rPr>
              <a:t>coccygeal</a:t>
            </a:r>
            <a:r>
              <a:rPr sz="2800" spc="-600" dirty="0">
                <a:latin typeface="Trebuchet MS"/>
                <a:cs typeface="Trebuchet MS"/>
              </a:rPr>
              <a:t> </a:t>
            </a:r>
            <a:r>
              <a:rPr sz="2800" spc="-105" dirty="0">
                <a:latin typeface="Trebuchet MS"/>
                <a:cs typeface="Trebuchet MS"/>
              </a:rPr>
              <a:t>nerves  </a:t>
            </a:r>
            <a:r>
              <a:rPr sz="2800" spc="-140" dirty="0">
                <a:latin typeface="Trebuchet MS"/>
                <a:cs typeface="Trebuchet MS"/>
              </a:rPr>
              <a:t>located </a:t>
            </a:r>
            <a:r>
              <a:rPr sz="2800" spc="-150" dirty="0">
                <a:latin typeface="Trebuchet MS"/>
                <a:cs typeface="Trebuchet MS"/>
              </a:rPr>
              <a:t>at </a:t>
            </a:r>
            <a:r>
              <a:rPr sz="2800" spc="-185" dirty="0">
                <a:latin typeface="Trebuchet MS"/>
                <a:cs typeface="Trebuchet MS"/>
              </a:rPr>
              <a:t>C </a:t>
            </a:r>
            <a:r>
              <a:rPr sz="2800" spc="-130" dirty="0">
                <a:latin typeface="Trebuchet MS"/>
                <a:cs typeface="Trebuchet MS"/>
              </a:rPr>
              <a:t>zero</a:t>
            </a:r>
            <a:r>
              <a:rPr sz="2800" spc="-420" dirty="0">
                <a:latin typeface="Trebuchet MS"/>
                <a:cs typeface="Trebuchet MS"/>
              </a:rPr>
              <a:t> </a:t>
            </a:r>
            <a:r>
              <a:rPr sz="2800" spc="-145" dirty="0">
                <a:latin typeface="Trebuchet MS"/>
                <a:cs typeface="Trebuchet MS"/>
              </a:rPr>
              <a:t>(Co)</a:t>
            </a:r>
            <a:endParaRPr sz="2800" dirty="0">
              <a:latin typeface="Trebuchet MS"/>
              <a:cs typeface="Trebuchet MS"/>
            </a:endParaRPr>
          </a:p>
        </p:txBody>
      </p:sp>
      <p:sp>
        <p:nvSpPr>
          <p:cNvPr id="6" name="object 6"/>
          <p:cNvSpPr txBox="1">
            <a:spLocks noGrp="1"/>
          </p:cNvSpPr>
          <p:nvPr>
            <p:ph type="title"/>
          </p:nvPr>
        </p:nvSpPr>
        <p:spPr>
          <a:xfrm>
            <a:off x="396240" y="755650"/>
            <a:ext cx="3501390" cy="695960"/>
          </a:xfrm>
          <a:prstGeom prst="rect">
            <a:avLst/>
          </a:prstGeom>
        </p:spPr>
        <p:txBody>
          <a:bodyPr vert="horz" wrap="square" lIns="0" tIns="12700" rIns="0" bIns="0" rtlCol="0">
            <a:spAutoFit/>
          </a:bodyPr>
          <a:lstStyle/>
          <a:p>
            <a:pPr marL="12700">
              <a:lnSpc>
                <a:spcPct val="100000"/>
              </a:lnSpc>
              <a:spcBef>
                <a:spcPts val="100"/>
              </a:spcBef>
            </a:pPr>
            <a:r>
              <a:rPr sz="4400" spc="-5" dirty="0">
                <a:solidFill>
                  <a:srgbClr val="FFFF00"/>
                </a:solidFill>
                <a:latin typeface="Arial"/>
                <a:cs typeface="Arial"/>
              </a:rPr>
              <a:t>Spinal</a:t>
            </a:r>
            <a:r>
              <a:rPr sz="4400" spc="-65" dirty="0">
                <a:solidFill>
                  <a:srgbClr val="FFFF00"/>
                </a:solidFill>
                <a:latin typeface="Arial"/>
                <a:cs typeface="Arial"/>
              </a:rPr>
              <a:t> </a:t>
            </a:r>
            <a:r>
              <a:rPr sz="4400" spc="-10" dirty="0">
                <a:solidFill>
                  <a:srgbClr val="FFFF00"/>
                </a:solidFill>
                <a:latin typeface="Arial"/>
                <a:cs typeface="Arial"/>
              </a:rPr>
              <a:t>Nerves</a:t>
            </a:r>
            <a:endParaRPr sz="4400" dirty="0">
              <a:solidFill>
                <a:srgbClr val="FFFF00"/>
              </a:solidFill>
              <a:latin typeface="Arial"/>
              <a:cs typeface="Arial"/>
            </a:endParaRPr>
          </a:p>
        </p:txBody>
      </p:sp>
      <p:sp>
        <p:nvSpPr>
          <p:cNvPr id="7" name="Date Placeholder 6"/>
          <p:cNvSpPr>
            <a:spLocks noGrp="1"/>
          </p:cNvSpPr>
          <p:nvPr>
            <p:ph type="dt" sz="half" idx="10"/>
          </p:nvPr>
        </p:nvSpPr>
        <p:spPr/>
        <p:txBody>
          <a:bodyPr/>
          <a:lstStyle/>
          <a:p>
            <a:pPr>
              <a:defRPr/>
            </a:pPr>
            <a:fld id="{3F052418-4EE0-42E0-865E-F446860EE8B1}" type="datetime1">
              <a:rPr lang="en-US" smtClean="0"/>
              <a:pPr>
                <a:defRPr/>
              </a:pPr>
              <a:t>11-Sep-18</a:t>
            </a:fld>
            <a:endParaRPr lang="en-US"/>
          </a:p>
        </p:txBody>
      </p:sp>
      <p:sp>
        <p:nvSpPr>
          <p:cNvPr id="8" name="Slide Number Placeholder 7"/>
          <p:cNvSpPr>
            <a:spLocks noGrp="1"/>
          </p:cNvSpPr>
          <p:nvPr>
            <p:ph type="sldNum" sz="quarter" idx="12"/>
          </p:nvPr>
        </p:nvSpPr>
        <p:spPr/>
        <p:txBody>
          <a:bodyPr/>
          <a:lstStyle/>
          <a:p>
            <a:pPr>
              <a:defRPr/>
            </a:pPr>
            <a:fld id="{D099570C-B036-418A-83DC-6B77C2692675}" type="slidenum">
              <a:rPr lang="en-US" smtClean="0"/>
              <a:pPr>
                <a:defRPr/>
              </a:pPr>
              <a:t>5</a:t>
            </a:fld>
            <a:endParaRPr lang="en-US"/>
          </a:p>
        </p:txBody>
      </p:sp>
      <p:sp>
        <p:nvSpPr>
          <p:cNvPr id="9" name="Footer Placeholder 8"/>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1066800"/>
          </a:xfrm>
        </p:spPr>
        <p:txBody>
          <a:bodyPr/>
          <a:lstStyle/>
          <a:p>
            <a:r>
              <a:rPr lang="en-US" sz="3600" b="1" dirty="0" smtClean="0">
                <a:solidFill>
                  <a:schemeClr val="tx1"/>
                </a:solidFill>
              </a:rPr>
              <a:t>Nonspecific Brachial Plexopathies </a:t>
            </a:r>
            <a:endParaRPr lang="en-US" sz="3600" b="1" dirty="0"/>
          </a:p>
        </p:txBody>
      </p:sp>
      <p:sp>
        <p:nvSpPr>
          <p:cNvPr id="3" name="Content Placeholder 2"/>
          <p:cNvSpPr>
            <a:spLocks noGrp="1"/>
          </p:cNvSpPr>
          <p:nvPr>
            <p:ph idx="1"/>
          </p:nvPr>
        </p:nvSpPr>
        <p:spPr>
          <a:xfrm>
            <a:off x="228600" y="1447800"/>
            <a:ext cx="8534400" cy="4953000"/>
          </a:xfrm>
        </p:spPr>
        <p:txBody>
          <a:bodyPr>
            <a:normAutofit/>
          </a:bodyPr>
          <a:lstStyle/>
          <a:p>
            <a:pPr>
              <a:buNone/>
            </a:pPr>
            <a:r>
              <a:rPr lang="en-US" sz="3200" b="1" dirty="0" smtClean="0">
                <a:solidFill>
                  <a:schemeClr val="tx1"/>
                </a:solidFill>
              </a:rPr>
              <a:t>Neuralgic Amyotrophy</a:t>
            </a:r>
          </a:p>
          <a:p>
            <a:pPr>
              <a:buFont typeface="Wingdings" pitchFamily="2" charset="2"/>
              <a:buChar char="§"/>
            </a:pPr>
            <a:r>
              <a:rPr lang="en-US" sz="3200" dirty="0" smtClean="0">
                <a:solidFill>
                  <a:schemeClr val="tx1"/>
                </a:solidFill>
              </a:rPr>
              <a:t>Frequently involves long thoracic, axillary and supraclavicular nerves </a:t>
            </a:r>
          </a:p>
          <a:p>
            <a:pPr>
              <a:buFont typeface="Wingdings" pitchFamily="2" charset="2"/>
              <a:buChar char="§"/>
            </a:pPr>
            <a:r>
              <a:rPr lang="en-US" sz="3200" dirty="0" smtClean="0">
                <a:solidFill>
                  <a:schemeClr val="tx1"/>
                </a:solidFill>
              </a:rPr>
              <a:t>Presenting feature: abrupt shoulder or upper arm pain, often nocturnal onset</a:t>
            </a:r>
          </a:p>
          <a:p>
            <a:pPr>
              <a:buFont typeface="Wingdings" pitchFamily="2" charset="2"/>
              <a:buChar char="§"/>
            </a:pPr>
            <a:r>
              <a:rPr lang="en-US" sz="3200" dirty="0" smtClean="0">
                <a:solidFill>
                  <a:schemeClr val="tx1"/>
                </a:solidFill>
              </a:rPr>
              <a:t>Pain abates after 7-10 days</a:t>
            </a:r>
          </a:p>
          <a:p>
            <a:pPr>
              <a:buFont typeface="Wingdings" pitchFamily="2" charset="2"/>
              <a:buChar char="§"/>
            </a:pPr>
            <a:r>
              <a:rPr lang="en-US" sz="3200" dirty="0" smtClean="0">
                <a:solidFill>
                  <a:schemeClr val="tx1"/>
                </a:solidFill>
              </a:rPr>
              <a:t>50% associated with infection</a:t>
            </a:r>
          </a:p>
        </p:txBody>
      </p:sp>
      <p:sp>
        <p:nvSpPr>
          <p:cNvPr id="4" name="Date Placeholder 3"/>
          <p:cNvSpPr>
            <a:spLocks noGrp="1"/>
          </p:cNvSpPr>
          <p:nvPr>
            <p:ph type="dt" sz="half" idx="10"/>
          </p:nvPr>
        </p:nvSpPr>
        <p:spPr/>
        <p:txBody>
          <a:bodyPr/>
          <a:lstStyle/>
          <a:p>
            <a:pPr>
              <a:defRPr/>
            </a:pPr>
            <a:fld id="{FDA82164-D006-43A6-91EC-826EECD43058}" type="datetime1">
              <a:rPr lang="en-US" smtClean="0"/>
              <a:pPr>
                <a:defRPr/>
              </a:pPr>
              <a:t>12-Sep-18</a:t>
            </a:fld>
            <a:endParaRPr lang="en-US"/>
          </a:p>
        </p:txBody>
      </p:sp>
      <p:sp>
        <p:nvSpPr>
          <p:cNvPr id="5" name="Slide Number Placeholder 4"/>
          <p:cNvSpPr>
            <a:spLocks noGrp="1"/>
          </p:cNvSpPr>
          <p:nvPr>
            <p:ph type="sldNum" sz="quarter" idx="12"/>
          </p:nvPr>
        </p:nvSpPr>
        <p:spPr/>
        <p:txBody>
          <a:bodyPr/>
          <a:lstStyle/>
          <a:p>
            <a:pPr>
              <a:defRPr/>
            </a:pPr>
            <a:fld id="{D099570C-B036-418A-83DC-6B77C2692675}" type="slidenum">
              <a:rPr lang="en-US" smtClean="0"/>
              <a:pPr>
                <a:defRPr/>
              </a:pPr>
              <a:t>50</a:t>
            </a:fld>
            <a:endParaRPr lang="en-US"/>
          </a:p>
        </p:txBody>
      </p:sp>
      <p:sp>
        <p:nvSpPr>
          <p:cNvPr id="6" name="Footer Placeholder 5"/>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a:defRPr/>
            </a:pPr>
            <a:endParaRPr lang="en-US"/>
          </a:p>
        </p:txBody>
      </p:sp>
      <p:sp>
        <p:nvSpPr>
          <p:cNvPr id="219139" name="Rectangle 3"/>
          <p:cNvSpPr>
            <a:spLocks noGrp="1" noChangeArrowheads="1"/>
          </p:cNvSpPr>
          <p:nvPr>
            <p:ph idx="1"/>
          </p:nvPr>
        </p:nvSpPr>
        <p:spPr/>
        <p:txBody>
          <a:bodyPr/>
          <a:lstStyle/>
          <a:p>
            <a:pPr>
              <a:buFontTx/>
              <a:buNone/>
              <a:defRPr/>
            </a:pPr>
            <a:r>
              <a:rPr lang="en-US" dirty="0">
                <a:latin typeface="Arial" pitchFamily="34" charset="0"/>
                <a:cs typeface="Arial" pitchFamily="34" charset="0"/>
              </a:rPr>
              <a:t>1. The middle trunk of the brachial plexus is formed by anterior </a:t>
            </a:r>
            <a:r>
              <a:rPr lang="en-US" dirty="0" err="1">
                <a:latin typeface="Arial" pitchFamily="34" charset="0"/>
                <a:cs typeface="Arial" pitchFamily="34" charset="0"/>
              </a:rPr>
              <a:t>rami</a:t>
            </a:r>
            <a:r>
              <a:rPr lang="en-US" dirty="0">
                <a:latin typeface="Arial" pitchFamily="34" charset="0"/>
                <a:cs typeface="Arial" pitchFamily="34" charset="0"/>
              </a:rPr>
              <a:t> of which spinal cord segments?</a:t>
            </a:r>
          </a:p>
          <a:p>
            <a:pPr>
              <a:buFontTx/>
              <a:buNone/>
              <a:defRPr/>
            </a:pPr>
            <a:r>
              <a:rPr lang="en-US" dirty="0">
                <a:latin typeface="Arial" pitchFamily="34" charset="0"/>
                <a:cs typeface="Arial" pitchFamily="34" charset="0"/>
              </a:rPr>
              <a:t>	a. C7 </a:t>
            </a:r>
          </a:p>
          <a:p>
            <a:pPr>
              <a:buFontTx/>
              <a:buNone/>
              <a:defRPr/>
            </a:pPr>
            <a:r>
              <a:rPr lang="en-US" dirty="0">
                <a:latin typeface="Arial" pitchFamily="34" charset="0"/>
                <a:cs typeface="Arial" pitchFamily="34" charset="0"/>
              </a:rPr>
              <a:t>	b. C6 and C7 </a:t>
            </a:r>
          </a:p>
          <a:p>
            <a:pPr>
              <a:buFontTx/>
              <a:buNone/>
              <a:defRPr/>
            </a:pPr>
            <a:r>
              <a:rPr lang="en-US" dirty="0">
                <a:latin typeface="Arial" pitchFamily="34" charset="0"/>
                <a:cs typeface="Arial" pitchFamily="34" charset="0"/>
              </a:rPr>
              <a:t>	c. C6 </a:t>
            </a:r>
          </a:p>
          <a:p>
            <a:pPr>
              <a:buFontTx/>
              <a:buNone/>
              <a:defRPr/>
            </a:pPr>
            <a:r>
              <a:rPr lang="en-US" dirty="0">
                <a:latin typeface="Arial" pitchFamily="34" charset="0"/>
                <a:cs typeface="Arial" pitchFamily="34" charset="0"/>
              </a:rPr>
              <a:t>	d. C5 and C6 </a:t>
            </a:r>
          </a:p>
          <a:p>
            <a:pPr>
              <a:buFontTx/>
              <a:buNone/>
              <a:defRPr/>
            </a:pPr>
            <a:r>
              <a:rPr lang="en-US" dirty="0">
                <a:latin typeface="Arial" pitchFamily="34" charset="0"/>
                <a:cs typeface="Arial" pitchFamily="34" charset="0"/>
              </a:rPr>
              <a:t>	e. C7 and T1</a:t>
            </a:r>
          </a:p>
        </p:txBody>
      </p:sp>
      <p:sp>
        <p:nvSpPr>
          <p:cNvPr id="4" name="Date Placeholder 3"/>
          <p:cNvSpPr>
            <a:spLocks noGrp="1"/>
          </p:cNvSpPr>
          <p:nvPr>
            <p:ph type="dt" sz="half" idx="10"/>
          </p:nvPr>
        </p:nvSpPr>
        <p:spPr/>
        <p:txBody>
          <a:bodyPr/>
          <a:lstStyle/>
          <a:p>
            <a:pPr>
              <a:defRPr/>
            </a:pPr>
            <a:fld id="{85EDFE40-FE50-4689-875F-FF919AFC0682}" type="datetime1">
              <a:rPr lang="en-US" smtClean="0"/>
              <a:pPr>
                <a:defRPr/>
              </a:pPr>
              <a:t>11-Sep-18</a:t>
            </a:fld>
            <a:endParaRPr lang="en-US"/>
          </a:p>
        </p:txBody>
      </p:sp>
      <p:sp>
        <p:nvSpPr>
          <p:cNvPr id="5" name="Slide Number Placeholder 4"/>
          <p:cNvSpPr>
            <a:spLocks noGrp="1"/>
          </p:cNvSpPr>
          <p:nvPr>
            <p:ph type="sldNum" sz="quarter" idx="12"/>
          </p:nvPr>
        </p:nvSpPr>
        <p:spPr/>
        <p:txBody>
          <a:bodyPr/>
          <a:lstStyle/>
          <a:p>
            <a:pPr>
              <a:defRPr/>
            </a:pPr>
            <a:fld id="{D099570C-B036-418A-83DC-6B77C2692675}" type="slidenum">
              <a:rPr lang="en-US" smtClean="0"/>
              <a:pPr>
                <a:defRPr/>
              </a:pPr>
              <a:t>51</a:t>
            </a:fld>
            <a:endParaRPr lang="en-US"/>
          </a:p>
        </p:txBody>
      </p:sp>
      <p:sp>
        <p:nvSpPr>
          <p:cNvPr id="6" name="Footer Placeholder 5"/>
          <p:cNvSpPr>
            <a:spLocks noGrp="1"/>
          </p:cNvSpPr>
          <p:nvPr>
            <p:ph type="ftr" sz="quarter" idx="11"/>
          </p:nvPr>
        </p:nvSpPr>
        <p:spPr/>
        <p:txBody>
          <a:bodyPr/>
          <a:lstStyle/>
          <a:p>
            <a:pPr>
              <a:defRPr/>
            </a:pPr>
            <a:r>
              <a:rPr lang="en-US" smtClean="0"/>
              <a:t>Dr.Ravi</a:t>
            </a:r>
            <a:endParaRPr lang="en-US"/>
          </a:p>
        </p:txBody>
      </p:sp>
    </p:spTree>
    <p:extLst>
      <p:ext uri="{BB962C8B-B14F-4D97-AF65-F5344CB8AC3E}">
        <p14:creationId xmlns="" xmlns:p14="http://schemas.microsoft.com/office/powerpoint/2010/main" val="30256597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a:defRPr/>
            </a:pPr>
            <a:endParaRPr lang="en-US"/>
          </a:p>
        </p:txBody>
      </p:sp>
      <p:sp>
        <p:nvSpPr>
          <p:cNvPr id="221187" name="Rectangle 3"/>
          <p:cNvSpPr>
            <a:spLocks noGrp="1" noChangeArrowheads="1"/>
          </p:cNvSpPr>
          <p:nvPr>
            <p:ph idx="1"/>
          </p:nvPr>
        </p:nvSpPr>
        <p:spPr/>
        <p:txBody>
          <a:bodyPr>
            <a:normAutofit lnSpcReduction="10000"/>
          </a:bodyPr>
          <a:lstStyle/>
          <a:p>
            <a:pPr>
              <a:lnSpc>
                <a:spcPct val="80000"/>
              </a:lnSpc>
              <a:buFontTx/>
              <a:buNone/>
              <a:defRPr/>
            </a:pPr>
            <a:r>
              <a:rPr lang="en-US" sz="2800" dirty="0"/>
              <a:t>2. </a:t>
            </a:r>
            <a:r>
              <a:rPr lang="en-US" sz="2800" dirty="0">
                <a:latin typeface="Arial" pitchFamily="34" charset="0"/>
                <a:cs typeface="Arial" pitchFamily="34" charset="0"/>
              </a:rPr>
              <a:t>Postoperative examination revealed that the medial border and inferior angle of the left scapula became unusually prominent (projected </a:t>
            </a:r>
            <a:r>
              <a:rPr lang="en-US" sz="2800" dirty="0" err="1">
                <a:latin typeface="Arial" pitchFamily="34" charset="0"/>
                <a:cs typeface="Arial" pitchFamily="34" charset="0"/>
              </a:rPr>
              <a:t>posteriorly</a:t>
            </a:r>
            <a:r>
              <a:rPr lang="en-US" sz="2800" dirty="0">
                <a:latin typeface="Arial" pitchFamily="34" charset="0"/>
                <a:cs typeface="Arial" pitchFamily="34" charset="0"/>
              </a:rPr>
              <a:t>) when the arm was carried forward in the </a:t>
            </a:r>
            <a:r>
              <a:rPr lang="en-US" sz="2800" dirty="0" err="1">
                <a:latin typeface="Arial" pitchFamily="34" charset="0"/>
                <a:cs typeface="Arial" pitchFamily="34" charset="0"/>
              </a:rPr>
              <a:t>sagittal</a:t>
            </a:r>
            <a:r>
              <a:rPr lang="en-US" sz="2800" dirty="0">
                <a:latin typeface="Arial" pitchFamily="34" charset="0"/>
                <a:cs typeface="Arial" pitchFamily="34" charset="0"/>
              </a:rPr>
              <a:t> plane, especially if the patient pushed with outstretched arm against heavy resistance (e.g., a wall). What muscle must have been </a:t>
            </a:r>
            <a:r>
              <a:rPr lang="en-US" sz="2800" dirty="0" err="1">
                <a:latin typeface="Arial" pitchFamily="34" charset="0"/>
                <a:cs typeface="Arial" pitchFamily="34" charset="0"/>
              </a:rPr>
              <a:t>denervated</a:t>
            </a:r>
            <a:r>
              <a:rPr lang="en-US" sz="2800" dirty="0">
                <a:latin typeface="Arial" pitchFamily="34" charset="0"/>
                <a:cs typeface="Arial" pitchFamily="34" charset="0"/>
              </a:rPr>
              <a:t> during the </a:t>
            </a:r>
            <a:r>
              <a:rPr lang="en-US" sz="2800" dirty="0" err="1">
                <a:latin typeface="Arial" pitchFamily="34" charset="0"/>
                <a:cs typeface="Arial" pitchFamily="34" charset="0"/>
              </a:rPr>
              <a:t>axillary</a:t>
            </a:r>
            <a:r>
              <a:rPr lang="en-US" sz="2800" dirty="0">
                <a:latin typeface="Arial" pitchFamily="34" charset="0"/>
                <a:cs typeface="Arial" pitchFamily="34" charset="0"/>
              </a:rPr>
              <a:t> dissection? </a:t>
            </a:r>
            <a:r>
              <a:rPr lang="en-US" sz="2800" dirty="0"/>
              <a:t/>
            </a:r>
            <a:br>
              <a:rPr lang="en-US" sz="2800" dirty="0"/>
            </a:br>
            <a:r>
              <a:rPr lang="en-US" sz="2800" dirty="0">
                <a:latin typeface="Arial" pitchFamily="34" charset="0"/>
                <a:cs typeface="Arial" pitchFamily="34" charset="0"/>
              </a:rPr>
              <a:t>A. </a:t>
            </a:r>
            <a:r>
              <a:rPr lang="en-US" sz="2800" dirty="0" err="1">
                <a:latin typeface="Arial" pitchFamily="34" charset="0"/>
                <a:cs typeface="Arial" pitchFamily="34" charset="0"/>
              </a:rPr>
              <a:t>Levator</a:t>
            </a:r>
            <a:r>
              <a:rPr lang="en-US" sz="2800" dirty="0">
                <a:latin typeface="Arial" pitchFamily="34" charset="0"/>
                <a:cs typeface="Arial" pitchFamily="34" charset="0"/>
              </a:rPr>
              <a:t> scapulae</a:t>
            </a:r>
            <a:br>
              <a:rPr lang="en-US" sz="2800" dirty="0">
                <a:latin typeface="Arial" pitchFamily="34" charset="0"/>
                <a:cs typeface="Arial" pitchFamily="34" charset="0"/>
              </a:rPr>
            </a:br>
            <a:r>
              <a:rPr lang="en-US" sz="2800" dirty="0">
                <a:latin typeface="Arial" pitchFamily="34" charset="0"/>
                <a:cs typeface="Arial" pitchFamily="34" charset="0"/>
              </a:rPr>
              <a:t>b. </a:t>
            </a:r>
            <a:r>
              <a:rPr lang="en-US" sz="2800" dirty="0" err="1">
                <a:latin typeface="Arial" pitchFamily="34" charset="0"/>
                <a:cs typeface="Arial" pitchFamily="34" charset="0"/>
              </a:rPr>
              <a:t>Pectoralis</a:t>
            </a:r>
            <a:r>
              <a:rPr lang="en-US" sz="2800" dirty="0">
                <a:latin typeface="Arial" pitchFamily="34" charset="0"/>
                <a:cs typeface="Arial" pitchFamily="34" charset="0"/>
              </a:rPr>
              <a:t> major</a:t>
            </a:r>
            <a:br>
              <a:rPr lang="en-US" sz="2800" dirty="0">
                <a:latin typeface="Arial" pitchFamily="34" charset="0"/>
                <a:cs typeface="Arial" pitchFamily="34" charset="0"/>
              </a:rPr>
            </a:br>
            <a:r>
              <a:rPr lang="en-US" sz="2800" dirty="0">
                <a:latin typeface="Arial" pitchFamily="34" charset="0"/>
                <a:cs typeface="Arial" pitchFamily="34" charset="0"/>
              </a:rPr>
              <a:t>c. </a:t>
            </a:r>
            <a:r>
              <a:rPr lang="en-US" sz="2800" dirty="0" err="1">
                <a:latin typeface="Arial" pitchFamily="34" charset="0"/>
                <a:cs typeface="Arial" pitchFamily="34" charset="0"/>
              </a:rPr>
              <a:t>Rhomboideus</a:t>
            </a:r>
            <a:r>
              <a:rPr lang="en-US" sz="2800" dirty="0">
                <a:latin typeface="Arial" pitchFamily="34" charset="0"/>
                <a:cs typeface="Arial" pitchFamily="34" charset="0"/>
              </a:rPr>
              <a:t> major</a:t>
            </a:r>
            <a:br>
              <a:rPr lang="en-US" sz="2800" dirty="0">
                <a:latin typeface="Arial" pitchFamily="34" charset="0"/>
                <a:cs typeface="Arial" pitchFamily="34" charset="0"/>
              </a:rPr>
            </a:br>
            <a:r>
              <a:rPr lang="en-US" sz="2800" dirty="0">
                <a:latin typeface="Arial" pitchFamily="34" charset="0"/>
                <a:cs typeface="Arial" pitchFamily="34" charset="0"/>
              </a:rPr>
              <a:t>d. </a:t>
            </a:r>
            <a:r>
              <a:rPr lang="en-US" sz="2800" dirty="0" err="1">
                <a:latin typeface="Arial" pitchFamily="34" charset="0"/>
                <a:cs typeface="Arial" pitchFamily="34" charset="0"/>
              </a:rPr>
              <a:t>Serratus</a:t>
            </a:r>
            <a:r>
              <a:rPr lang="en-US" sz="2800" dirty="0">
                <a:latin typeface="Arial" pitchFamily="34" charset="0"/>
                <a:cs typeface="Arial" pitchFamily="34" charset="0"/>
              </a:rPr>
              <a:t> anterior</a:t>
            </a:r>
            <a:br>
              <a:rPr lang="en-US" sz="2800" dirty="0">
                <a:latin typeface="Arial" pitchFamily="34" charset="0"/>
                <a:cs typeface="Arial" pitchFamily="34" charset="0"/>
              </a:rPr>
            </a:br>
            <a:r>
              <a:rPr lang="en-US" sz="2800" dirty="0">
                <a:latin typeface="Arial" pitchFamily="34" charset="0"/>
                <a:cs typeface="Arial" pitchFamily="34" charset="0"/>
              </a:rPr>
              <a:t>e. </a:t>
            </a:r>
            <a:r>
              <a:rPr lang="en-US" sz="2800" dirty="0" err="1">
                <a:latin typeface="Arial" pitchFamily="34" charset="0"/>
                <a:cs typeface="Arial" pitchFamily="34" charset="0"/>
              </a:rPr>
              <a:t>Subscapularis</a:t>
            </a:r>
            <a:r>
              <a:rPr lang="en-US" sz="2800" dirty="0">
                <a:latin typeface="Arial" pitchFamily="34" charset="0"/>
                <a:cs typeface="Arial" pitchFamily="34" charset="0"/>
              </a:rPr>
              <a:t> </a:t>
            </a:r>
          </a:p>
        </p:txBody>
      </p:sp>
      <p:sp>
        <p:nvSpPr>
          <p:cNvPr id="4" name="Date Placeholder 3"/>
          <p:cNvSpPr>
            <a:spLocks noGrp="1"/>
          </p:cNvSpPr>
          <p:nvPr>
            <p:ph type="dt" sz="half" idx="10"/>
          </p:nvPr>
        </p:nvSpPr>
        <p:spPr/>
        <p:txBody>
          <a:bodyPr/>
          <a:lstStyle/>
          <a:p>
            <a:pPr>
              <a:defRPr/>
            </a:pPr>
            <a:fld id="{26B1D42F-EEA6-416B-A8E8-D4B9479031C5}" type="datetime1">
              <a:rPr lang="en-US" smtClean="0"/>
              <a:pPr>
                <a:defRPr/>
              </a:pPr>
              <a:t>11-Sep-18</a:t>
            </a:fld>
            <a:endParaRPr lang="en-US"/>
          </a:p>
        </p:txBody>
      </p:sp>
      <p:sp>
        <p:nvSpPr>
          <p:cNvPr id="5" name="Slide Number Placeholder 4"/>
          <p:cNvSpPr>
            <a:spLocks noGrp="1"/>
          </p:cNvSpPr>
          <p:nvPr>
            <p:ph type="sldNum" sz="quarter" idx="12"/>
          </p:nvPr>
        </p:nvSpPr>
        <p:spPr/>
        <p:txBody>
          <a:bodyPr/>
          <a:lstStyle/>
          <a:p>
            <a:pPr>
              <a:defRPr/>
            </a:pPr>
            <a:fld id="{D099570C-B036-418A-83DC-6B77C2692675}" type="slidenum">
              <a:rPr lang="en-US" smtClean="0"/>
              <a:pPr>
                <a:defRPr/>
              </a:pPr>
              <a:t>52</a:t>
            </a:fld>
            <a:endParaRPr lang="en-US"/>
          </a:p>
        </p:txBody>
      </p:sp>
      <p:sp>
        <p:nvSpPr>
          <p:cNvPr id="6" name="Footer Placeholder 5"/>
          <p:cNvSpPr>
            <a:spLocks noGrp="1"/>
          </p:cNvSpPr>
          <p:nvPr>
            <p:ph type="ftr" sz="quarter" idx="11"/>
          </p:nvPr>
        </p:nvSpPr>
        <p:spPr/>
        <p:txBody>
          <a:bodyPr/>
          <a:lstStyle/>
          <a:p>
            <a:pPr>
              <a:defRPr/>
            </a:pPr>
            <a:r>
              <a:rPr lang="en-US" smtClean="0"/>
              <a:t>Dr.Ravi</a:t>
            </a:r>
            <a:endParaRPr lang="en-US"/>
          </a:p>
        </p:txBody>
      </p:sp>
    </p:spTree>
    <p:extLst>
      <p:ext uri="{BB962C8B-B14F-4D97-AF65-F5344CB8AC3E}">
        <p14:creationId xmlns="" xmlns:p14="http://schemas.microsoft.com/office/powerpoint/2010/main" val="36614506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3"/>
          <p:cNvSpPr>
            <a:spLocks noGrp="1" noChangeArrowheads="1"/>
          </p:cNvSpPr>
          <p:nvPr>
            <p:ph idx="1"/>
          </p:nvPr>
        </p:nvSpPr>
        <p:spPr>
          <a:xfrm>
            <a:off x="457200" y="304800"/>
            <a:ext cx="8458200" cy="6050760"/>
          </a:xfrm>
        </p:spPr>
        <p:txBody>
          <a:bodyPr>
            <a:normAutofit fontScale="92500" lnSpcReduction="10000"/>
          </a:bodyPr>
          <a:lstStyle/>
          <a:p>
            <a:pPr marL="609600" indent="-609600">
              <a:lnSpc>
                <a:spcPct val="90000"/>
              </a:lnSpc>
              <a:buFontTx/>
              <a:buNone/>
              <a:defRPr/>
            </a:pPr>
            <a:r>
              <a:rPr lang="en-US" sz="2400" dirty="0"/>
              <a:t>3</a:t>
            </a:r>
            <a:r>
              <a:rPr lang="en-US" sz="2400" dirty="0">
                <a:latin typeface="Arial" pitchFamily="34" charset="0"/>
                <a:cs typeface="Arial" pitchFamily="34" charset="0"/>
              </a:rPr>
              <a:t>. A person sustains a left brachial plexus injury in an auto accident. After initial recovery the following is observed: </a:t>
            </a:r>
            <a:endParaRPr lang="en-US" sz="2400" dirty="0" smtClean="0">
              <a:latin typeface="Arial" pitchFamily="34" charset="0"/>
              <a:cs typeface="Arial" pitchFamily="34" charset="0"/>
            </a:endParaRPr>
          </a:p>
          <a:p>
            <a:pPr marL="609600" indent="-609600">
              <a:lnSpc>
                <a:spcPct val="90000"/>
              </a:lnSpc>
              <a:buFontTx/>
              <a:buAutoNum type="arabicParenR"/>
              <a:defRPr/>
            </a:pPr>
            <a:r>
              <a:rPr lang="en-US" sz="2400" dirty="0" smtClean="0">
                <a:latin typeface="Arial" pitchFamily="34" charset="0"/>
                <a:cs typeface="Arial" pitchFamily="34" charset="0"/>
              </a:rPr>
              <a:t>the </a:t>
            </a:r>
            <a:r>
              <a:rPr lang="en-US" sz="2400" dirty="0">
                <a:latin typeface="Arial" pitchFamily="34" charset="0"/>
                <a:cs typeface="Arial" pitchFamily="34" charset="0"/>
              </a:rPr>
              <a:t>diaphragm functions normally</a:t>
            </a:r>
            <a:r>
              <a:rPr lang="en-US" sz="2400" dirty="0" smtClean="0">
                <a:latin typeface="Arial" pitchFamily="34" charset="0"/>
                <a:cs typeface="Arial" pitchFamily="34" charset="0"/>
              </a:rPr>
              <a:t>,</a:t>
            </a:r>
          </a:p>
          <a:p>
            <a:pPr marL="609600" indent="-609600">
              <a:lnSpc>
                <a:spcPct val="90000"/>
              </a:lnSpc>
              <a:buFontTx/>
              <a:buAutoNum type="arabicParenR"/>
              <a:defRPr/>
            </a:pPr>
            <a:r>
              <a:rPr lang="en-US" sz="2400" dirty="0" smtClean="0">
                <a:latin typeface="Arial" pitchFamily="34" charset="0"/>
                <a:cs typeface="Arial" pitchFamily="34" charset="0"/>
              </a:rPr>
              <a:t> there </a:t>
            </a:r>
            <a:r>
              <a:rPr lang="en-US" sz="2400" dirty="0">
                <a:latin typeface="Arial" pitchFamily="34" charset="0"/>
                <a:cs typeface="Arial" pitchFamily="34" charset="0"/>
              </a:rPr>
              <a:t>is no winging of the scapula</a:t>
            </a:r>
            <a:r>
              <a:rPr lang="en-US" sz="2400" dirty="0" smtClean="0">
                <a:latin typeface="Arial" pitchFamily="34" charset="0"/>
                <a:cs typeface="Arial" pitchFamily="34" charset="0"/>
              </a:rPr>
              <a:t>,</a:t>
            </a:r>
          </a:p>
          <a:p>
            <a:pPr marL="609600" indent="-609600">
              <a:lnSpc>
                <a:spcPct val="90000"/>
              </a:lnSpc>
              <a:buFontTx/>
              <a:buAutoNum type="arabicParenR"/>
              <a:defRPr/>
            </a:pPr>
            <a:r>
              <a:rPr lang="en-US" sz="2400" dirty="0" smtClean="0">
                <a:latin typeface="Arial" pitchFamily="34" charset="0"/>
                <a:cs typeface="Arial" pitchFamily="34" charset="0"/>
              </a:rPr>
              <a:t>abduction </a:t>
            </a:r>
            <a:r>
              <a:rPr lang="en-US" sz="2400" dirty="0">
                <a:latin typeface="Arial" pitchFamily="34" charset="0"/>
                <a:cs typeface="Arial" pitchFamily="34" charset="0"/>
              </a:rPr>
              <a:t>cannot be initiated, but if the arm is helped through </a:t>
            </a:r>
            <a:r>
              <a:rPr lang="en-US" sz="2400" dirty="0" smtClean="0">
                <a:latin typeface="Arial" pitchFamily="34" charset="0"/>
                <a:cs typeface="Arial" pitchFamily="34" charset="0"/>
              </a:rPr>
              <a:t>first </a:t>
            </a:r>
            <a:r>
              <a:rPr lang="en-US" sz="2400" dirty="0">
                <a:latin typeface="Arial" pitchFamily="34" charset="0"/>
                <a:cs typeface="Arial" pitchFamily="34" charset="0"/>
              </a:rPr>
              <a:t>45 degrees of abduction, </a:t>
            </a:r>
            <a:r>
              <a:rPr lang="en-US" sz="2400" dirty="0" smtClean="0">
                <a:latin typeface="Arial" pitchFamily="34" charset="0"/>
                <a:cs typeface="Arial" pitchFamily="34" charset="0"/>
              </a:rPr>
              <a:t>patient </a:t>
            </a:r>
            <a:r>
              <a:rPr lang="en-US" sz="2400" dirty="0">
                <a:latin typeface="Arial" pitchFamily="34" charset="0"/>
                <a:cs typeface="Arial" pitchFamily="34" charset="0"/>
              </a:rPr>
              <a:t>can fully </a:t>
            </a:r>
            <a:r>
              <a:rPr lang="en-US" sz="2400" dirty="0" smtClean="0">
                <a:latin typeface="Arial" pitchFamily="34" charset="0"/>
                <a:cs typeface="Arial" pitchFamily="34" charset="0"/>
              </a:rPr>
              <a:t>abduct arm</a:t>
            </a:r>
            <a:r>
              <a:rPr lang="en-US" sz="2400" dirty="0">
                <a:latin typeface="Arial" pitchFamily="34" charset="0"/>
                <a:cs typeface="Arial" pitchFamily="34" charset="0"/>
              </a:rPr>
              <a:t>. From this amount of information and your knowledge of </a:t>
            </a:r>
            <a:r>
              <a:rPr lang="en-US" sz="2400" dirty="0" smtClean="0">
                <a:latin typeface="Arial" pitchFamily="34" charset="0"/>
                <a:cs typeface="Arial" pitchFamily="34" charset="0"/>
              </a:rPr>
              <a:t>formation </a:t>
            </a:r>
            <a:r>
              <a:rPr lang="en-US" sz="2400" dirty="0">
                <a:latin typeface="Arial" pitchFamily="34" charset="0"/>
                <a:cs typeface="Arial" pitchFamily="34" charset="0"/>
              </a:rPr>
              <a:t>of the brachial plexus where would you </a:t>
            </a:r>
            <a:r>
              <a:rPr lang="en-US" sz="2400">
                <a:latin typeface="Arial" pitchFamily="34" charset="0"/>
                <a:cs typeface="Arial" pitchFamily="34" charset="0"/>
              </a:rPr>
              <a:t>expect </a:t>
            </a:r>
            <a:r>
              <a:rPr lang="en-US" sz="2400" smtClean="0">
                <a:latin typeface="Arial" pitchFamily="34" charset="0"/>
                <a:cs typeface="Arial" pitchFamily="34" charset="0"/>
              </a:rPr>
              <a:t>injury </a:t>
            </a:r>
            <a:r>
              <a:rPr lang="en-US" sz="2400" dirty="0">
                <a:latin typeface="Arial" pitchFamily="34" charset="0"/>
                <a:cs typeface="Arial" pitchFamily="34" charset="0"/>
              </a:rPr>
              <a:t>to be: </a:t>
            </a:r>
            <a:endParaRPr lang="en-US" sz="2400" dirty="0" smtClean="0">
              <a:latin typeface="Arial" pitchFamily="34" charset="0"/>
              <a:cs typeface="Arial" pitchFamily="34" charset="0"/>
            </a:endParaRPr>
          </a:p>
          <a:p>
            <a:pPr marL="609600" indent="-609600">
              <a:lnSpc>
                <a:spcPct val="90000"/>
              </a:lnSpc>
              <a:buFontTx/>
              <a:buNone/>
              <a:defRPr/>
            </a:pPr>
            <a:r>
              <a:rPr lang="en-US" sz="2400" dirty="0">
                <a:latin typeface="Arial" pitchFamily="34" charset="0"/>
                <a:cs typeface="Arial" pitchFamily="34" charset="0"/>
              </a:rPr>
              <a:t/>
            </a:r>
            <a:br>
              <a:rPr lang="en-US" sz="2400" dirty="0">
                <a:latin typeface="Arial" pitchFamily="34" charset="0"/>
                <a:cs typeface="Arial" pitchFamily="34" charset="0"/>
              </a:rPr>
            </a:br>
            <a:r>
              <a:rPr lang="en-US" sz="2400" dirty="0">
                <a:latin typeface="Arial" pitchFamily="34" charset="0"/>
                <a:cs typeface="Arial" pitchFamily="34" charset="0"/>
              </a:rPr>
              <a:t>a. </a:t>
            </a:r>
            <a:r>
              <a:rPr lang="en-US" sz="2400" dirty="0" err="1">
                <a:latin typeface="Arial" pitchFamily="34" charset="0"/>
                <a:cs typeface="Arial" pitchFamily="34" charset="0"/>
              </a:rPr>
              <a:t>Axillary</a:t>
            </a:r>
            <a:r>
              <a:rPr lang="en-US" sz="2400" dirty="0">
                <a:latin typeface="Arial" pitchFamily="34" charset="0"/>
                <a:cs typeface="Arial" pitchFamily="34" charset="0"/>
              </a:rPr>
              <a:t> </a:t>
            </a:r>
            <a:r>
              <a:rPr lang="en-US" sz="2400" dirty="0" smtClean="0">
                <a:latin typeface="Arial" pitchFamily="34" charset="0"/>
                <a:cs typeface="Arial" pitchFamily="34" charset="0"/>
              </a:rPr>
              <a:t>nerve</a:t>
            </a:r>
          </a:p>
          <a:p>
            <a:pPr marL="609600" indent="-609600">
              <a:lnSpc>
                <a:spcPct val="90000"/>
              </a:lnSpc>
              <a:buFontTx/>
              <a:buNone/>
              <a:defRPr/>
            </a:pPr>
            <a:r>
              <a:rPr lang="en-US" sz="2400" dirty="0">
                <a:latin typeface="Arial" pitchFamily="34" charset="0"/>
                <a:cs typeface="Arial" pitchFamily="34" charset="0"/>
              </a:rPr>
              <a:t/>
            </a:r>
            <a:br>
              <a:rPr lang="en-US" sz="2400" dirty="0">
                <a:latin typeface="Arial" pitchFamily="34" charset="0"/>
                <a:cs typeface="Arial" pitchFamily="34" charset="0"/>
              </a:rPr>
            </a:br>
            <a:r>
              <a:rPr lang="en-US" sz="2400" dirty="0">
                <a:latin typeface="Arial" pitchFamily="34" charset="0"/>
                <a:cs typeface="Arial" pitchFamily="34" charset="0"/>
              </a:rPr>
              <a:t>b. Posterior </a:t>
            </a:r>
            <a:r>
              <a:rPr lang="en-US" sz="2400" dirty="0" smtClean="0">
                <a:latin typeface="Arial" pitchFamily="34" charset="0"/>
                <a:cs typeface="Arial" pitchFamily="34" charset="0"/>
              </a:rPr>
              <a:t>cord</a:t>
            </a:r>
          </a:p>
          <a:p>
            <a:pPr marL="609600" indent="-609600">
              <a:lnSpc>
                <a:spcPct val="90000"/>
              </a:lnSpc>
              <a:buFontTx/>
              <a:buNone/>
              <a:defRPr/>
            </a:pPr>
            <a:r>
              <a:rPr lang="en-US" sz="2400" dirty="0">
                <a:latin typeface="Arial" pitchFamily="34" charset="0"/>
                <a:cs typeface="Arial" pitchFamily="34" charset="0"/>
              </a:rPr>
              <a:t/>
            </a:r>
            <a:br>
              <a:rPr lang="en-US" sz="2400" dirty="0">
                <a:latin typeface="Arial" pitchFamily="34" charset="0"/>
                <a:cs typeface="Arial" pitchFamily="34" charset="0"/>
              </a:rPr>
            </a:br>
            <a:r>
              <a:rPr lang="en-US" sz="2400" dirty="0">
                <a:latin typeface="Arial" pitchFamily="34" charset="0"/>
                <a:cs typeface="Arial" pitchFamily="34" charset="0"/>
              </a:rPr>
              <a:t>c. Roots of </a:t>
            </a:r>
            <a:r>
              <a:rPr lang="en-US" sz="2400" dirty="0" smtClean="0">
                <a:latin typeface="Arial" pitchFamily="34" charset="0"/>
                <a:cs typeface="Arial" pitchFamily="34" charset="0"/>
              </a:rPr>
              <a:t>plexus</a:t>
            </a:r>
          </a:p>
          <a:p>
            <a:pPr marL="609600" indent="-609600">
              <a:lnSpc>
                <a:spcPct val="90000"/>
              </a:lnSpc>
              <a:buFontTx/>
              <a:buNone/>
              <a:defRPr/>
            </a:pPr>
            <a:r>
              <a:rPr lang="en-US" sz="2400" dirty="0">
                <a:latin typeface="Arial" pitchFamily="34" charset="0"/>
                <a:cs typeface="Arial" pitchFamily="34" charset="0"/>
              </a:rPr>
              <a:t/>
            </a:r>
            <a:br>
              <a:rPr lang="en-US" sz="2400" dirty="0">
                <a:latin typeface="Arial" pitchFamily="34" charset="0"/>
                <a:cs typeface="Arial" pitchFamily="34" charset="0"/>
              </a:rPr>
            </a:br>
            <a:r>
              <a:rPr lang="en-US" sz="2400" dirty="0">
                <a:latin typeface="Arial" pitchFamily="34" charset="0"/>
                <a:cs typeface="Arial" pitchFamily="34" charset="0"/>
              </a:rPr>
              <a:t>d. Superior </a:t>
            </a:r>
            <a:r>
              <a:rPr lang="en-US" sz="2400" dirty="0" smtClean="0">
                <a:latin typeface="Arial" pitchFamily="34" charset="0"/>
                <a:cs typeface="Arial" pitchFamily="34" charset="0"/>
              </a:rPr>
              <a:t>trunk</a:t>
            </a:r>
          </a:p>
          <a:p>
            <a:pPr marL="609600" indent="-609600">
              <a:lnSpc>
                <a:spcPct val="90000"/>
              </a:lnSpc>
              <a:buFontTx/>
              <a:buNone/>
              <a:defRPr/>
            </a:pPr>
            <a:r>
              <a:rPr lang="en-US" sz="2400" dirty="0">
                <a:latin typeface="Arial" pitchFamily="34" charset="0"/>
                <a:cs typeface="Arial" pitchFamily="34" charset="0"/>
              </a:rPr>
              <a:t/>
            </a:r>
            <a:br>
              <a:rPr lang="en-US" sz="2400" dirty="0">
                <a:latin typeface="Arial" pitchFamily="34" charset="0"/>
                <a:cs typeface="Arial" pitchFamily="34" charset="0"/>
              </a:rPr>
            </a:br>
            <a:r>
              <a:rPr lang="en-US" sz="2400" dirty="0">
                <a:latin typeface="Arial" pitchFamily="34" charset="0"/>
                <a:cs typeface="Arial" pitchFamily="34" charset="0"/>
              </a:rPr>
              <a:t>e. </a:t>
            </a:r>
            <a:r>
              <a:rPr lang="en-US" sz="2400" dirty="0" err="1">
                <a:latin typeface="Arial" pitchFamily="34" charset="0"/>
                <a:cs typeface="Arial" pitchFamily="34" charset="0"/>
              </a:rPr>
              <a:t>Suprascapular</a:t>
            </a:r>
            <a:r>
              <a:rPr lang="en-US" sz="2400" dirty="0">
                <a:latin typeface="Arial" pitchFamily="34" charset="0"/>
                <a:cs typeface="Arial" pitchFamily="34" charset="0"/>
              </a:rPr>
              <a:t> nerve</a:t>
            </a:r>
          </a:p>
        </p:txBody>
      </p:sp>
      <p:sp>
        <p:nvSpPr>
          <p:cNvPr id="4" name="Date Placeholder 3"/>
          <p:cNvSpPr>
            <a:spLocks noGrp="1"/>
          </p:cNvSpPr>
          <p:nvPr>
            <p:ph type="dt" sz="half" idx="10"/>
          </p:nvPr>
        </p:nvSpPr>
        <p:spPr/>
        <p:txBody>
          <a:bodyPr/>
          <a:lstStyle/>
          <a:p>
            <a:pPr>
              <a:defRPr/>
            </a:pPr>
            <a:fld id="{0EA17602-6CB6-4D18-B38D-137E68D2DD12}" type="datetime1">
              <a:rPr lang="en-US" smtClean="0"/>
              <a:pPr>
                <a:defRPr/>
              </a:pPr>
              <a:t>11-Sep-18</a:t>
            </a:fld>
            <a:endParaRPr lang="en-US"/>
          </a:p>
        </p:txBody>
      </p:sp>
      <p:sp>
        <p:nvSpPr>
          <p:cNvPr id="5" name="Slide Number Placeholder 4"/>
          <p:cNvSpPr>
            <a:spLocks noGrp="1"/>
          </p:cNvSpPr>
          <p:nvPr>
            <p:ph type="sldNum" sz="quarter" idx="12"/>
          </p:nvPr>
        </p:nvSpPr>
        <p:spPr/>
        <p:txBody>
          <a:bodyPr/>
          <a:lstStyle/>
          <a:p>
            <a:pPr>
              <a:defRPr/>
            </a:pPr>
            <a:fld id="{D099570C-B036-418A-83DC-6B77C2692675}" type="slidenum">
              <a:rPr lang="en-US" smtClean="0"/>
              <a:pPr>
                <a:defRPr/>
              </a:pPr>
              <a:t>53</a:t>
            </a:fld>
            <a:endParaRPr lang="en-US"/>
          </a:p>
        </p:txBody>
      </p:sp>
      <p:sp>
        <p:nvSpPr>
          <p:cNvPr id="6" name="Footer Placeholder 5"/>
          <p:cNvSpPr>
            <a:spLocks noGrp="1"/>
          </p:cNvSpPr>
          <p:nvPr>
            <p:ph type="ftr" sz="quarter" idx="11"/>
          </p:nvPr>
        </p:nvSpPr>
        <p:spPr/>
        <p:txBody>
          <a:bodyPr/>
          <a:lstStyle/>
          <a:p>
            <a:pPr>
              <a:defRPr/>
            </a:pPr>
            <a:r>
              <a:rPr lang="en-US" smtClean="0"/>
              <a:t>Dr.Ravi</a:t>
            </a:r>
            <a:endParaRPr lang="en-US"/>
          </a:p>
        </p:txBody>
      </p:sp>
    </p:spTree>
    <p:extLst>
      <p:ext uri="{BB962C8B-B14F-4D97-AF65-F5344CB8AC3E}">
        <p14:creationId xmlns="" xmlns:p14="http://schemas.microsoft.com/office/powerpoint/2010/main" val="3768833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pPr>
              <a:defRPr/>
            </a:pPr>
            <a:endParaRPr lang="en-US"/>
          </a:p>
        </p:txBody>
      </p:sp>
      <p:sp>
        <p:nvSpPr>
          <p:cNvPr id="225283" name="Rectangle 3"/>
          <p:cNvSpPr>
            <a:spLocks noGrp="1" noChangeArrowheads="1"/>
          </p:cNvSpPr>
          <p:nvPr>
            <p:ph idx="1"/>
          </p:nvPr>
        </p:nvSpPr>
        <p:spPr/>
        <p:txBody>
          <a:bodyPr/>
          <a:lstStyle/>
          <a:p>
            <a:pPr>
              <a:buFontTx/>
              <a:buNone/>
              <a:defRPr/>
            </a:pPr>
            <a:r>
              <a:rPr lang="en-US" dirty="0">
                <a:latin typeface="Arial" pitchFamily="34" charset="0"/>
                <a:cs typeface="Arial" pitchFamily="34" charset="0"/>
              </a:rPr>
              <a:t>4. In a case of </a:t>
            </a:r>
            <a:r>
              <a:rPr lang="en-US" dirty="0" err="1">
                <a:latin typeface="Arial" pitchFamily="34" charset="0"/>
                <a:cs typeface="Arial" pitchFamily="34" charset="0"/>
              </a:rPr>
              <a:t>Erb's</a:t>
            </a:r>
            <a:r>
              <a:rPr lang="en-US" dirty="0">
                <a:latin typeface="Arial" pitchFamily="34" charset="0"/>
                <a:cs typeface="Arial" pitchFamily="34" charset="0"/>
              </a:rPr>
              <a:t> palsy, where roots C5 and C6 of the brachial plexus are avulsed (torn out) which muscle is paralyzed? </a:t>
            </a:r>
            <a:br>
              <a:rPr lang="en-US" dirty="0">
                <a:latin typeface="Arial" pitchFamily="34" charset="0"/>
                <a:cs typeface="Arial" pitchFamily="34" charset="0"/>
              </a:rPr>
            </a:br>
            <a:r>
              <a:rPr lang="en-US" dirty="0">
                <a:latin typeface="Arial" pitchFamily="34" charset="0"/>
                <a:cs typeface="Arial" pitchFamily="34" charset="0"/>
              </a:rPr>
              <a:t>A. </a:t>
            </a:r>
            <a:r>
              <a:rPr lang="en-US" dirty="0" err="1">
                <a:latin typeface="Arial" pitchFamily="34" charset="0"/>
                <a:cs typeface="Arial" pitchFamily="34" charset="0"/>
              </a:rPr>
              <a:t>Latissimus</a:t>
            </a:r>
            <a:r>
              <a:rPr lang="en-US" dirty="0">
                <a:latin typeface="Arial" pitchFamily="34" charset="0"/>
                <a:cs typeface="Arial" pitchFamily="34" charset="0"/>
              </a:rPr>
              <a:t> </a:t>
            </a:r>
            <a:r>
              <a:rPr lang="en-US" dirty="0" err="1">
                <a:latin typeface="Arial" pitchFamily="34" charset="0"/>
                <a:cs typeface="Arial" pitchFamily="34" charset="0"/>
              </a:rPr>
              <a:t>dorsi</a:t>
            </a:r>
            <a:r>
              <a:rPr lang="en-US" dirty="0">
                <a:latin typeface="Arial" pitchFamily="34" charset="0"/>
                <a:cs typeface="Arial" pitchFamily="34" charset="0"/>
              </a:rPr>
              <a:t/>
            </a:r>
            <a:br>
              <a:rPr lang="en-US" dirty="0">
                <a:latin typeface="Arial" pitchFamily="34" charset="0"/>
                <a:cs typeface="Arial" pitchFamily="34" charset="0"/>
              </a:rPr>
            </a:br>
            <a:r>
              <a:rPr lang="en-US" dirty="0">
                <a:latin typeface="Arial" pitchFamily="34" charset="0"/>
                <a:cs typeface="Arial" pitchFamily="34" charset="0"/>
              </a:rPr>
              <a:t>b. </a:t>
            </a:r>
            <a:r>
              <a:rPr lang="en-US" dirty="0" err="1">
                <a:latin typeface="Arial" pitchFamily="34" charset="0"/>
                <a:cs typeface="Arial" pitchFamily="34" charset="0"/>
              </a:rPr>
              <a:t>Pectoralis</a:t>
            </a:r>
            <a:r>
              <a:rPr lang="en-US" dirty="0">
                <a:latin typeface="Arial" pitchFamily="34" charset="0"/>
                <a:cs typeface="Arial" pitchFamily="34" charset="0"/>
              </a:rPr>
              <a:t> minor</a:t>
            </a:r>
            <a:br>
              <a:rPr lang="en-US" dirty="0">
                <a:latin typeface="Arial" pitchFamily="34" charset="0"/>
                <a:cs typeface="Arial" pitchFamily="34" charset="0"/>
              </a:rPr>
            </a:br>
            <a:r>
              <a:rPr lang="en-US" dirty="0">
                <a:latin typeface="Arial" pitchFamily="34" charset="0"/>
                <a:cs typeface="Arial" pitchFamily="34" charset="0"/>
              </a:rPr>
              <a:t>c. </a:t>
            </a:r>
            <a:r>
              <a:rPr lang="en-US" dirty="0" err="1">
                <a:latin typeface="Arial" pitchFamily="34" charset="0"/>
                <a:cs typeface="Arial" pitchFamily="34" charset="0"/>
              </a:rPr>
              <a:t>Supraspinatus</a:t>
            </a:r>
            <a:r>
              <a:rPr lang="en-US" dirty="0">
                <a:latin typeface="Arial" pitchFamily="34" charset="0"/>
                <a:cs typeface="Arial" pitchFamily="34" charset="0"/>
              </a:rPr>
              <a:t/>
            </a:r>
            <a:br>
              <a:rPr lang="en-US" dirty="0">
                <a:latin typeface="Arial" pitchFamily="34" charset="0"/>
                <a:cs typeface="Arial" pitchFamily="34" charset="0"/>
              </a:rPr>
            </a:br>
            <a:r>
              <a:rPr lang="en-US" dirty="0">
                <a:latin typeface="Arial" pitchFamily="34" charset="0"/>
                <a:cs typeface="Arial" pitchFamily="34" charset="0"/>
              </a:rPr>
              <a:t>d. </a:t>
            </a:r>
            <a:r>
              <a:rPr lang="en-US" dirty="0" err="1">
                <a:latin typeface="Arial" pitchFamily="34" charset="0"/>
                <a:cs typeface="Arial" pitchFamily="34" charset="0"/>
              </a:rPr>
              <a:t>Trapezius</a:t>
            </a:r>
            <a:r>
              <a:rPr lang="en-US" dirty="0">
                <a:latin typeface="Arial" pitchFamily="34" charset="0"/>
                <a:cs typeface="Arial" pitchFamily="34" charset="0"/>
              </a:rPr>
              <a:t/>
            </a:r>
            <a:br>
              <a:rPr lang="en-US" dirty="0">
                <a:latin typeface="Arial" pitchFamily="34" charset="0"/>
                <a:cs typeface="Arial" pitchFamily="34" charset="0"/>
              </a:rPr>
            </a:br>
            <a:r>
              <a:rPr lang="en-US" dirty="0">
                <a:latin typeface="Arial" pitchFamily="34" charset="0"/>
                <a:cs typeface="Arial" pitchFamily="34" charset="0"/>
              </a:rPr>
              <a:t>e. Triceps </a:t>
            </a:r>
            <a:r>
              <a:rPr lang="en-US" dirty="0" err="1">
                <a:latin typeface="Arial" pitchFamily="34" charset="0"/>
                <a:cs typeface="Arial" pitchFamily="34" charset="0"/>
              </a:rPr>
              <a:t>brachii</a:t>
            </a:r>
            <a:r>
              <a:rPr lang="en-US" dirty="0">
                <a:latin typeface="Arial" pitchFamily="34" charset="0"/>
                <a:cs typeface="Arial" pitchFamily="34" charset="0"/>
              </a:rPr>
              <a:t> </a:t>
            </a:r>
          </a:p>
        </p:txBody>
      </p:sp>
      <p:sp>
        <p:nvSpPr>
          <p:cNvPr id="4" name="Date Placeholder 3"/>
          <p:cNvSpPr>
            <a:spLocks noGrp="1"/>
          </p:cNvSpPr>
          <p:nvPr>
            <p:ph type="dt" sz="half" idx="10"/>
          </p:nvPr>
        </p:nvSpPr>
        <p:spPr/>
        <p:txBody>
          <a:bodyPr/>
          <a:lstStyle/>
          <a:p>
            <a:pPr>
              <a:defRPr/>
            </a:pPr>
            <a:fld id="{B0A6EA95-EF4E-4194-A285-43596D5B57AC}" type="datetime1">
              <a:rPr lang="en-US" smtClean="0"/>
              <a:pPr>
                <a:defRPr/>
              </a:pPr>
              <a:t>11-Sep-18</a:t>
            </a:fld>
            <a:endParaRPr lang="en-US"/>
          </a:p>
        </p:txBody>
      </p:sp>
      <p:sp>
        <p:nvSpPr>
          <p:cNvPr id="5" name="Slide Number Placeholder 4"/>
          <p:cNvSpPr>
            <a:spLocks noGrp="1"/>
          </p:cNvSpPr>
          <p:nvPr>
            <p:ph type="sldNum" sz="quarter" idx="12"/>
          </p:nvPr>
        </p:nvSpPr>
        <p:spPr/>
        <p:txBody>
          <a:bodyPr/>
          <a:lstStyle/>
          <a:p>
            <a:pPr>
              <a:defRPr/>
            </a:pPr>
            <a:fld id="{D099570C-B036-418A-83DC-6B77C2692675}" type="slidenum">
              <a:rPr lang="en-US" smtClean="0"/>
              <a:pPr>
                <a:defRPr/>
              </a:pPr>
              <a:t>54</a:t>
            </a:fld>
            <a:endParaRPr lang="en-US"/>
          </a:p>
        </p:txBody>
      </p:sp>
      <p:sp>
        <p:nvSpPr>
          <p:cNvPr id="6" name="Footer Placeholder 5"/>
          <p:cNvSpPr>
            <a:spLocks noGrp="1"/>
          </p:cNvSpPr>
          <p:nvPr>
            <p:ph type="ftr" sz="quarter" idx="11"/>
          </p:nvPr>
        </p:nvSpPr>
        <p:spPr/>
        <p:txBody>
          <a:bodyPr/>
          <a:lstStyle/>
          <a:p>
            <a:pPr>
              <a:defRPr/>
            </a:pPr>
            <a:r>
              <a:rPr lang="en-US" smtClean="0"/>
              <a:t>Dr.Ravi</a:t>
            </a:r>
            <a:endParaRPr lang="en-US"/>
          </a:p>
        </p:txBody>
      </p:sp>
    </p:spTree>
    <p:extLst>
      <p:ext uri="{BB962C8B-B14F-4D97-AF65-F5344CB8AC3E}">
        <p14:creationId xmlns="" xmlns:p14="http://schemas.microsoft.com/office/powerpoint/2010/main" val="30197856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6858000"/>
          </a:xfrm>
        </p:spPr>
        <p:txBody>
          <a:bodyPr>
            <a:noAutofit/>
            <a:scene3d>
              <a:camera prst="isometricOffAxis1Left"/>
              <a:lightRig rig="threePt" dir="t"/>
            </a:scene3d>
          </a:bodyPr>
          <a:lstStyle/>
          <a:p>
            <a:pPr algn="ctr">
              <a:buNone/>
            </a:pPr>
            <a:endParaRPr lang="en-US" sz="9600" dirty="0" smtClean="0">
              <a:solidFill>
                <a:schemeClr val="tx1"/>
              </a:solidFill>
            </a:endParaRPr>
          </a:p>
          <a:p>
            <a:pPr algn="ctr">
              <a:buNone/>
            </a:pPr>
            <a:r>
              <a:rPr lang="en-US" sz="13800" b="1"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Thank You</a:t>
            </a:r>
            <a:endParaRPr lang="en-US" sz="13800" b="1"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4" name="Date Placeholder 3"/>
          <p:cNvSpPr>
            <a:spLocks noGrp="1"/>
          </p:cNvSpPr>
          <p:nvPr>
            <p:ph type="dt" sz="half" idx="10"/>
          </p:nvPr>
        </p:nvSpPr>
        <p:spPr/>
        <p:txBody>
          <a:bodyPr/>
          <a:lstStyle/>
          <a:p>
            <a:pPr>
              <a:defRPr/>
            </a:pPr>
            <a:fld id="{B26ED46E-3700-4EFB-B2E6-7104C0C5AB61}" type="datetime1">
              <a:rPr lang="en-US" smtClean="0"/>
              <a:pPr>
                <a:defRPr/>
              </a:pPr>
              <a:t>11-Sep-18</a:t>
            </a:fld>
            <a:endParaRPr lang="en-US"/>
          </a:p>
        </p:txBody>
      </p:sp>
      <p:sp>
        <p:nvSpPr>
          <p:cNvPr id="5" name="Slide Number Placeholder 4"/>
          <p:cNvSpPr>
            <a:spLocks noGrp="1"/>
          </p:cNvSpPr>
          <p:nvPr>
            <p:ph type="sldNum" sz="quarter" idx="12"/>
          </p:nvPr>
        </p:nvSpPr>
        <p:spPr/>
        <p:txBody>
          <a:bodyPr/>
          <a:lstStyle/>
          <a:p>
            <a:pPr>
              <a:defRPr/>
            </a:pPr>
            <a:fld id="{D099570C-B036-418A-83DC-6B77C2692675}" type="slidenum">
              <a:rPr lang="en-US" smtClean="0"/>
              <a:pPr>
                <a:defRPr/>
              </a:pPr>
              <a:t>55</a:t>
            </a:fld>
            <a:endParaRPr lang="en-US"/>
          </a:p>
        </p:txBody>
      </p:sp>
      <p:sp>
        <p:nvSpPr>
          <p:cNvPr id="6" name="Footer Placeholder 5"/>
          <p:cNvSpPr>
            <a:spLocks noGrp="1"/>
          </p:cNvSpPr>
          <p:nvPr>
            <p:ph type="ftr" sz="quarter" idx="11"/>
          </p:nvPr>
        </p:nvSpPr>
        <p:spPr/>
        <p:txBody>
          <a:bodyPr/>
          <a:lstStyle/>
          <a:p>
            <a:pPr>
              <a:defRPr/>
            </a:pPr>
            <a:r>
              <a:rPr lang="en-US" smtClean="0"/>
              <a:t>Dr.Ravi</a:t>
            </a:r>
            <a:endParaRPr lang="en-US"/>
          </a:p>
        </p:txBody>
      </p:sp>
    </p:spTree>
    <p:extLst>
      <p:ext uri="{BB962C8B-B14F-4D97-AF65-F5344CB8AC3E}">
        <p14:creationId xmlns="" xmlns:p14="http://schemas.microsoft.com/office/powerpoint/2010/main" val="139415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3">
                                            <p:txEl>
                                              <p:pRg st="1" end="1"/>
                                            </p:txEl>
                                          </p:spTgt>
                                        </p:tgtEl>
                                        <p:attrNameLst>
                                          <p:attrName>r</p:attrName>
                                        </p:attrNameLst>
                                      </p:cBhvr>
                                    </p:animRot>
                                  </p:childTnLst>
                                </p:cTn>
                              </p:par>
                            </p:childTnLst>
                          </p:cTn>
                        </p:par>
                        <p:par>
                          <p:cTn id="7" fill="hold">
                            <p:stCondLst>
                              <p:cond delay="2000"/>
                            </p:stCondLst>
                            <p:childTnLst>
                              <p:par>
                                <p:cTn id="8" presetID="8" presetClass="emph" presetSubtype="0" fill="hold" nodeType="afterEffect">
                                  <p:stCondLst>
                                    <p:cond delay="0"/>
                                  </p:stCondLst>
                                  <p:childTnLst>
                                    <p:animRot by="21600000">
                                      <p:cBhvr>
                                        <p:cTn id="9" dur="2000" fill="hold"/>
                                        <p:tgtEl>
                                          <p:spTgt spid="3">
                                            <p:txEl>
                                              <p:pRg st="1" end="1"/>
                                            </p:txEl>
                                          </p:spTgt>
                                        </p:tgtEl>
                                        <p:attrNameLst>
                                          <p:attrName>r</p:attrName>
                                        </p:attrNameLst>
                                      </p:cBhvr>
                                    </p:animRot>
                                  </p:childTnLst>
                                </p:cTn>
                              </p:par>
                            </p:childTnLst>
                          </p:cTn>
                        </p:par>
                        <p:par>
                          <p:cTn id="10" fill="hold">
                            <p:stCondLst>
                              <p:cond delay="4000"/>
                            </p:stCondLst>
                            <p:childTnLst>
                              <p:par>
                                <p:cTn id="11" presetID="8" presetClass="emph" presetSubtype="0" fill="hold" nodeType="afterEffect">
                                  <p:stCondLst>
                                    <p:cond delay="0"/>
                                  </p:stCondLst>
                                  <p:childTnLst>
                                    <p:animRot by="21600000">
                                      <p:cBhvr>
                                        <p:cTn id="12" dur="2000" fill="hold"/>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98209" y="6179820"/>
            <a:ext cx="3141980" cy="74929"/>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535940" y="170179"/>
            <a:ext cx="4197350" cy="635000"/>
          </a:xfrm>
          <a:prstGeom prst="rect">
            <a:avLst/>
          </a:prstGeom>
        </p:spPr>
        <p:txBody>
          <a:bodyPr vert="horz" wrap="square" lIns="0" tIns="12700" rIns="0" bIns="0" rtlCol="0">
            <a:spAutoFit/>
          </a:bodyPr>
          <a:lstStyle/>
          <a:p>
            <a:pPr marL="12700">
              <a:lnSpc>
                <a:spcPct val="100000"/>
              </a:lnSpc>
              <a:spcBef>
                <a:spcPts val="100"/>
              </a:spcBef>
            </a:pPr>
            <a:r>
              <a:rPr sz="4000" spc="-5" dirty="0">
                <a:latin typeface="Arial"/>
                <a:cs typeface="Arial"/>
              </a:rPr>
              <a:t>Formation </a:t>
            </a:r>
            <a:r>
              <a:rPr sz="4000" dirty="0">
                <a:latin typeface="Arial"/>
                <a:cs typeface="Arial"/>
              </a:rPr>
              <a:t>of</a:t>
            </a:r>
            <a:r>
              <a:rPr sz="4000" spc="-105" dirty="0">
                <a:latin typeface="Arial"/>
                <a:cs typeface="Arial"/>
              </a:rPr>
              <a:t> </a:t>
            </a:r>
            <a:r>
              <a:rPr sz="4000" spc="-5" dirty="0">
                <a:latin typeface="Arial"/>
                <a:cs typeface="Arial"/>
              </a:rPr>
              <a:t>Rami</a:t>
            </a:r>
            <a:endParaRPr sz="4000">
              <a:latin typeface="Arial"/>
              <a:cs typeface="Arial"/>
            </a:endParaRPr>
          </a:p>
        </p:txBody>
      </p:sp>
      <p:sp>
        <p:nvSpPr>
          <p:cNvPr id="6" name="object 6"/>
          <p:cNvSpPr txBox="1"/>
          <p:nvPr/>
        </p:nvSpPr>
        <p:spPr>
          <a:xfrm>
            <a:off x="383540" y="1019810"/>
            <a:ext cx="174625" cy="260350"/>
          </a:xfrm>
          <a:prstGeom prst="rect">
            <a:avLst/>
          </a:prstGeom>
        </p:spPr>
        <p:txBody>
          <a:bodyPr vert="horz" wrap="square" lIns="0" tIns="11430" rIns="0" bIns="0" rtlCol="0">
            <a:spAutoFit/>
          </a:bodyPr>
          <a:lstStyle/>
          <a:p>
            <a:pPr marL="12700">
              <a:lnSpc>
                <a:spcPct val="100000"/>
              </a:lnSpc>
              <a:spcBef>
                <a:spcPts val="90"/>
              </a:spcBef>
            </a:pPr>
            <a:r>
              <a:rPr sz="1550" spc="445" dirty="0">
                <a:solidFill>
                  <a:srgbClr val="CCFF33"/>
                </a:solidFill>
                <a:latin typeface="Symbol"/>
                <a:cs typeface="Symbol"/>
              </a:rPr>
              <a:t></a:t>
            </a:r>
            <a:endParaRPr sz="1550">
              <a:latin typeface="Symbol"/>
              <a:cs typeface="Symbol"/>
            </a:endParaRPr>
          </a:p>
        </p:txBody>
      </p:sp>
      <p:sp>
        <p:nvSpPr>
          <p:cNvPr id="7" name="object 7"/>
          <p:cNvSpPr txBox="1"/>
          <p:nvPr/>
        </p:nvSpPr>
        <p:spPr>
          <a:xfrm>
            <a:off x="726440" y="989329"/>
            <a:ext cx="3768090" cy="661670"/>
          </a:xfrm>
          <a:prstGeom prst="rect">
            <a:avLst/>
          </a:prstGeom>
        </p:spPr>
        <p:txBody>
          <a:bodyPr vert="horz" wrap="square" lIns="0" tIns="51435" rIns="0" bIns="0" rtlCol="0">
            <a:spAutoFit/>
          </a:bodyPr>
          <a:lstStyle/>
          <a:p>
            <a:pPr marL="12700" marR="5080">
              <a:lnSpc>
                <a:spcPts val="2370"/>
              </a:lnSpc>
              <a:spcBef>
                <a:spcPts val="405"/>
              </a:spcBef>
            </a:pPr>
            <a:r>
              <a:rPr sz="2200" spc="-5" dirty="0">
                <a:solidFill>
                  <a:srgbClr val="FFFFCC"/>
                </a:solidFill>
                <a:latin typeface="Arial"/>
                <a:cs typeface="Arial"/>
              </a:rPr>
              <a:t>Rami are lateral branches </a:t>
            </a:r>
            <a:r>
              <a:rPr sz="2200" dirty="0">
                <a:solidFill>
                  <a:srgbClr val="FFFFCC"/>
                </a:solidFill>
                <a:latin typeface="Arial"/>
                <a:cs typeface="Arial"/>
              </a:rPr>
              <a:t>of a  </a:t>
            </a:r>
            <a:r>
              <a:rPr sz="2200" spc="-5" dirty="0">
                <a:solidFill>
                  <a:srgbClr val="FFFFCC"/>
                </a:solidFill>
                <a:latin typeface="Arial"/>
                <a:cs typeface="Arial"/>
              </a:rPr>
              <a:t>spinal</a:t>
            </a:r>
            <a:r>
              <a:rPr sz="2200" spc="-10" dirty="0">
                <a:solidFill>
                  <a:srgbClr val="FFFFCC"/>
                </a:solidFill>
                <a:latin typeface="Arial"/>
                <a:cs typeface="Arial"/>
              </a:rPr>
              <a:t> </a:t>
            </a:r>
            <a:r>
              <a:rPr sz="2200" spc="-5" dirty="0">
                <a:solidFill>
                  <a:srgbClr val="FFFFCC"/>
                </a:solidFill>
                <a:latin typeface="Arial"/>
                <a:cs typeface="Arial"/>
              </a:rPr>
              <a:t>nerve</a:t>
            </a:r>
            <a:endParaRPr sz="2200">
              <a:latin typeface="Arial"/>
              <a:cs typeface="Arial"/>
            </a:endParaRPr>
          </a:p>
        </p:txBody>
      </p:sp>
      <p:sp>
        <p:nvSpPr>
          <p:cNvPr id="8" name="object 8"/>
          <p:cNvSpPr txBox="1"/>
          <p:nvPr/>
        </p:nvSpPr>
        <p:spPr>
          <a:xfrm>
            <a:off x="383540" y="2029460"/>
            <a:ext cx="174625" cy="260350"/>
          </a:xfrm>
          <a:prstGeom prst="rect">
            <a:avLst/>
          </a:prstGeom>
        </p:spPr>
        <p:txBody>
          <a:bodyPr vert="horz" wrap="square" lIns="0" tIns="11430" rIns="0" bIns="0" rtlCol="0">
            <a:spAutoFit/>
          </a:bodyPr>
          <a:lstStyle/>
          <a:p>
            <a:pPr marL="12700">
              <a:lnSpc>
                <a:spcPct val="100000"/>
              </a:lnSpc>
              <a:spcBef>
                <a:spcPts val="90"/>
              </a:spcBef>
            </a:pPr>
            <a:r>
              <a:rPr sz="1550" spc="445" dirty="0">
                <a:solidFill>
                  <a:srgbClr val="CCFF33"/>
                </a:solidFill>
                <a:latin typeface="Symbol"/>
                <a:cs typeface="Symbol"/>
              </a:rPr>
              <a:t></a:t>
            </a:r>
            <a:endParaRPr sz="1550">
              <a:latin typeface="Symbol"/>
              <a:cs typeface="Symbol"/>
            </a:endParaRPr>
          </a:p>
        </p:txBody>
      </p:sp>
      <p:sp>
        <p:nvSpPr>
          <p:cNvPr id="9" name="object 9"/>
          <p:cNvSpPr txBox="1"/>
          <p:nvPr/>
        </p:nvSpPr>
        <p:spPr>
          <a:xfrm>
            <a:off x="383540" y="2702560"/>
            <a:ext cx="174625" cy="260350"/>
          </a:xfrm>
          <a:prstGeom prst="rect">
            <a:avLst/>
          </a:prstGeom>
        </p:spPr>
        <p:txBody>
          <a:bodyPr vert="horz" wrap="square" lIns="0" tIns="11430" rIns="0" bIns="0" rtlCol="0">
            <a:spAutoFit/>
          </a:bodyPr>
          <a:lstStyle/>
          <a:p>
            <a:pPr marL="12700">
              <a:lnSpc>
                <a:spcPct val="100000"/>
              </a:lnSpc>
              <a:spcBef>
                <a:spcPts val="90"/>
              </a:spcBef>
            </a:pPr>
            <a:r>
              <a:rPr sz="1550" spc="445" dirty="0">
                <a:solidFill>
                  <a:srgbClr val="CCFF33"/>
                </a:solidFill>
                <a:latin typeface="Symbol"/>
                <a:cs typeface="Symbol"/>
              </a:rPr>
              <a:t></a:t>
            </a:r>
            <a:endParaRPr sz="1550">
              <a:latin typeface="Symbol"/>
              <a:cs typeface="Symbol"/>
            </a:endParaRPr>
          </a:p>
        </p:txBody>
      </p:sp>
      <p:sp>
        <p:nvSpPr>
          <p:cNvPr id="10" name="object 10"/>
          <p:cNvSpPr txBox="1"/>
          <p:nvPr/>
        </p:nvSpPr>
        <p:spPr>
          <a:xfrm>
            <a:off x="726440" y="2000250"/>
            <a:ext cx="3876675" cy="1032510"/>
          </a:xfrm>
          <a:prstGeom prst="rect">
            <a:avLst/>
          </a:prstGeom>
        </p:spPr>
        <p:txBody>
          <a:bodyPr vert="horz" wrap="square" lIns="0" tIns="51435" rIns="0" bIns="0" rtlCol="0">
            <a:spAutoFit/>
          </a:bodyPr>
          <a:lstStyle/>
          <a:p>
            <a:pPr marL="12700" marR="5080">
              <a:lnSpc>
                <a:spcPts val="2370"/>
              </a:lnSpc>
              <a:spcBef>
                <a:spcPts val="405"/>
              </a:spcBef>
            </a:pPr>
            <a:r>
              <a:rPr sz="2200" spc="-5" dirty="0">
                <a:solidFill>
                  <a:srgbClr val="FFFFCC"/>
                </a:solidFill>
                <a:latin typeface="Arial"/>
                <a:cs typeface="Arial"/>
              </a:rPr>
              <a:t>Rami contain both sensory and  motor neurons</a:t>
            </a:r>
            <a:endParaRPr sz="2200">
              <a:latin typeface="Arial"/>
              <a:cs typeface="Arial"/>
            </a:endParaRPr>
          </a:p>
          <a:p>
            <a:pPr marL="12700">
              <a:lnSpc>
                <a:spcPct val="100000"/>
              </a:lnSpc>
              <a:spcBef>
                <a:spcPts val="244"/>
              </a:spcBef>
            </a:pPr>
            <a:r>
              <a:rPr sz="2200" spc="-15" dirty="0">
                <a:solidFill>
                  <a:srgbClr val="FFFFCC"/>
                </a:solidFill>
                <a:latin typeface="Arial"/>
                <a:cs typeface="Arial"/>
              </a:rPr>
              <a:t>Two </a:t>
            </a:r>
            <a:r>
              <a:rPr sz="2200" spc="-5" dirty="0">
                <a:solidFill>
                  <a:srgbClr val="FFFFCC"/>
                </a:solidFill>
                <a:latin typeface="Arial"/>
                <a:cs typeface="Arial"/>
              </a:rPr>
              <a:t>major</a:t>
            </a:r>
            <a:r>
              <a:rPr sz="2200" dirty="0">
                <a:solidFill>
                  <a:srgbClr val="FFFFCC"/>
                </a:solidFill>
                <a:latin typeface="Arial"/>
                <a:cs typeface="Arial"/>
              </a:rPr>
              <a:t> </a:t>
            </a:r>
            <a:r>
              <a:rPr sz="2200" spc="-5" dirty="0">
                <a:solidFill>
                  <a:srgbClr val="FFFFCC"/>
                </a:solidFill>
                <a:latin typeface="Arial"/>
                <a:cs typeface="Arial"/>
              </a:rPr>
              <a:t>groups</a:t>
            </a:r>
            <a:endParaRPr sz="2200">
              <a:latin typeface="Arial"/>
              <a:cs typeface="Arial"/>
            </a:endParaRPr>
          </a:p>
        </p:txBody>
      </p:sp>
      <p:sp>
        <p:nvSpPr>
          <p:cNvPr id="11" name="object 11"/>
          <p:cNvSpPr txBox="1"/>
          <p:nvPr/>
        </p:nvSpPr>
        <p:spPr>
          <a:xfrm>
            <a:off x="840739" y="3083560"/>
            <a:ext cx="164465" cy="243840"/>
          </a:xfrm>
          <a:prstGeom prst="rect">
            <a:avLst/>
          </a:prstGeom>
        </p:spPr>
        <p:txBody>
          <a:bodyPr vert="horz" wrap="square" lIns="0" tIns="16510" rIns="0" bIns="0" rtlCol="0">
            <a:spAutoFit/>
          </a:bodyPr>
          <a:lstStyle/>
          <a:p>
            <a:pPr marL="12700">
              <a:lnSpc>
                <a:spcPct val="100000"/>
              </a:lnSpc>
              <a:spcBef>
                <a:spcPts val="130"/>
              </a:spcBef>
            </a:pPr>
            <a:r>
              <a:rPr sz="1400" spc="434" dirty="0">
                <a:solidFill>
                  <a:srgbClr val="CC9900"/>
                </a:solidFill>
                <a:latin typeface="Symbol"/>
                <a:cs typeface="Symbol"/>
              </a:rPr>
              <a:t></a:t>
            </a:r>
            <a:endParaRPr sz="1400">
              <a:latin typeface="Symbol"/>
              <a:cs typeface="Symbol"/>
            </a:endParaRPr>
          </a:p>
        </p:txBody>
      </p:sp>
      <p:sp>
        <p:nvSpPr>
          <p:cNvPr id="12" name="object 12"/>
          <p:cNvSpPr txBox="1"/>
          <p:nvPr/>
        </p:nvSpPr>
        <p:spPr>
          <a:xfrm>
            <a:off x="840739" y="4428490"/>
            <a:ext cx="164465" cy="243840"/>
          </a:xfrm>
          <a:prstGeom prst="rect">
            <a:avLst/>
          </a:prstGeom>
        </p:spPr>
        <p:txBody>
          <a:bodyPr vert="horz" wrap="square" lIns="0" tIns="16510" rIns="0" bIns="0" rtlCol="0">
            <a:spAutoFit/>
          </a:bodyPr>
          <a:lstStyle/>
          <a:p>
            <a:pPr marL="12700">
              <a:lnSpc>
                <a:spcPct val="100000"/>
              </a:lnSpc>
              <a:spcBef>
                <a:spcPts val="130"/>
              </a:spcBef>
            </a:pPr>
            <a:r>
              <a:rPr sz="1400" spc="434" dirty="0">
                <a:solidFill>
                  <a:srgbClr val="CC9900"/>
                </a:solidFill>
                <a:latin typeface="Symbol"/>
                <a:cs typeface="Symbol"/>
              </a:rPr>
              <a:t></a:t>
            </a:r>
            <a:endParaRPr sz="1400">
              <a:latin typeface="Symbol"/>
              <a:cs typeface="Symbol"/>
            </a:endParaRPr>
          </a:p>
        </p:txBody>
      </p:sp>
      <p:sp>
        <p:nvSpPr>
          <p:cNvPr id="13" name="object 13"/>
          <p:cNvSpPr txBox="1"/>
          <p:nvPr/>
        </p:nvSpPr>
        <p:spPr>
          <a:xfrm>
            <a:off x="1126489" y="3006090"/>
            <a:ext cx="3172460" cy="3760470"/>
          </a:xfrm>
          <a:prstGeom prst="rect">
            <a:avLst/>
          </a:prstGeom>
        </p:spPr>
        <p:txBody>
          <a:bodyPr vert="horz" wrap="square" lIns="0" tIns="49530" rIns="0" bIns="0" rtlCol="0">
            <a:spAutoFit/>
          </a:bodyPr>
          <a:lstStyle/>
          <a:p>
            <a:pPr marL="12700">
              <a:lnSpc>
                <a:spcPct val="100000"/>
              </a:lnSpc>
              <a:spcBef>
                <a:spcPts val="390"/>
              </a:spcBef>
            </a:pPr>
            <a:r>
              <a:rPr sz="2200" spc="-5" dirty="0">
                <a:solidFill>
                  <a:srgbClr val="FFFFCC"/>
                </a:solidFill>
                <a:latin typeface="Arial"/>
                <a:cs typeface="Arial"/>
              </a:rPr>
              <a:t>Dorsal</a:t>
            </a:r>
            <a:r>
              <a:rPr sz="2200" spc="-10" dirty="0">
                <a:solidFill>
                  <a:srgbClr val="FFFFCC"/>
                </a:solidFill>
                <a:latin typeface="Arial"/>
                <a:cs typeface="Arial"/>
              </a:rPr>
              <a:t> </a:t>
            </a:r>
            <a:r>
              <a:rPr sz="2200" spc="-5" dirty="0">
                <a:solidFill>
                  <a:srgbClr val="FFFFCC"/>
                </a:solidFill>
                <a:latin typeface="Arial"/>
                <a:cs typeface="Arial"/>
              </a:rPr>
              <a:t>ramus</a:t>
            </a:r>
            <a:endParaRPr sz="2200">
              <a:latin typeface="Arial"/>
              <a:cs typeface="Arial"/>
            </a:endParaRPr>
          </a:p>
          <a:p>
            <a:pPr marL="412750" marR="5080" indent="-228600">
              <a:lnSpc>
                <a:spcPts val="2370"/>
              </a:lnSpc>
              <a:spcBef>
                <a:spcPts val="590"/>
              </a:spcBef>
              <a:buClr>
                <a:srgbClr val="0099CC"/>
              </a:buClr>
              <a:buSzPct val="63636"/>
              <a:buFont typeface="Symbol"/>
              <a:buChar char=""/>
              <a:tabLst>
                <a:tab pos="412750" algn="l"/>
              </a:tabLst>
            </a:pPr>
            <a:r>
              <a:rPr sz="2200" spc="-5" dirty="0">
                <a:solidFill>
                  <a:srgbClr val="FFFFCC"/>
                </a:solidFill>
                <a:latin typeface="Arial"/>
                <a:cs typeface="Arial"/>
              </a:rPr>
              <a:t>Neurons innervate</a:t>
            </a:r>
            <a:r>
              <a:rPr sz="2200" spc="-70" dirty="0">
                <a:solidFill>
                  <a:srgbClr val="FFFFCC"/>
                </a:solidFill>
                <a:latin typeface="Arial"/>
                <a:cs typeface="Arial"/>
              </a:rPr>
              <a:t> </a:t>
            </a:r>
            <a:r>
              <a:rPr sz="2200" spc="-5" dirty="0">
                <a:solidFill>
                  <a:srgbClr val="FFFFCC"/>
                </a:solidFill>
                <a:latin typeface="Arial"/>
                <a:cs typeface="Arial"/>
              </a:rPr>
              <a:t>the  dorsal regions of the  body</a:t>
            </a:r>
            <a:endParaRPr sz="2200">
              <a:latin typeface="Arial"/>
              <a:cs typeface="Arial"/>
            </a:endParaRPr>
          </a:p>
          <a:p>
            <a:pPr marL="12700">
              <a:lnSpc>
                <a:spcPct val="100000"/>
              </a:lnSpc>
              <a:spcBef>
                <a:spcPts val="250"/>
              </a:spcBef>
            </a:pPr>
            <a:r>
              <a:rPr sz="2200" spc="-5" dirty="0">
                <a:solidFill>
                  <a:srgbClr val="FFFFCC"/>
                </a:solidFill>
                <a:latin typeface="Arial"/>
                <a:cs typeface="Arial"/>
              </a:rPr>
              <a:t>Ventral</a:t>
            </a:r>
            <a:r>
              <a:rPr sz="2200" spc="-10" dirty="0">
                <a:solidFill>
                  <a:srgbClr val="FFFFCC"/>
                </a:solidFill>
                <a:latin typeface="Arial"/>
                <a:cs typeface="Arial"/>
              </a:rPr>
              <a:t> </a:t>
            </a:r>
            <a:r>
              <a:rPr sz="2200" spc="-5" dirty="0">
                <a:solidFill>
                  <a:srgbClr val="FFFFCC"/>
                </a:solidFill>
                <a:latin typeface="Arial"/>
                <a:cs typeface="Arial"/>
              </a:rPr>
              <a:t>ramus</a:t>
            </a:r>
            <a:endParaRPr sz="2200">
              <a:latin typeface="Arial"/>
              <a:cs typeface="Arial"/>
            </a:endParaRPr>
          </a:p>
          <a:p>
            <a:pPr marL="412750" indent="-228600">
              <a:lnSpc>
                <a:spcPct val="100000"/>
              </a:lnSpc>
              <a:spcBef>
                <a:spcPts val="290"/>
              </a:spcBef>
              <a:buClr>
                <a:srgbClr val="0099CC"/>
              </a:buClr>
              <a:buSzPct val="63636"/>
              <a:buFont typeface="Symbol"/>
              <a:buChar char=""/>
              <a:tabLst>
                <a:tab pos="412750" algn="l"/>
              </a:tabLst>
            </a:pPr>
            <a:r>
              <a:rPr sz="2200" spc="-5" dirty="0">
                <a:solidFill>
                  <a:srgbClr val="FFFFCC"/>
                </a:solidFill>
                <a:latin typeface="Arial"/>
                <a:cs typeface="Arial"/>
              </a:rPr>
              <a:t>Larger</a:t>
            </a:r>
            <a:endParaRPr sz="2200">
              <a:latin typeface="Arial"/>
              <a:cs typeface="Arial"/>
            </a:endParaRPr>
          </a:p>
          <a:p>
            <a:pPr marL="412750" marR="5080" indent="-228600">
              <a:lnSpc>
                <a:spcPts val="2370"/>
              </a:lnSpc>
              <a:spcBef>
                <a:spcPts val="580"/>
              </a:spcBef>
              <a:buClr>
                <a:srgbClr val="0099CC"/>
              </a:buClr>
              <a:buSzPct val="63636"/>
              <a:buFont typeface="Symbol"/>
              <a:buChar char=""/>
              <a:tabLst>
                <a:tab pos="412750" algn="l"/>
              </a:tabLst>
            </a:pPr>
            <a:r>
              <a:rPr sz="2200" spc="-5" dirty="0">
                <a:solidFill>
                  <a:srgbClr val="FFFFCC"/>
                </a:solidFill>
                <a:latin typeface="Arial"/>
                <a:cs typeface="Arial"/>
              </a:rPr>
              <a:t>Neurons innervate</a:t>
            </a:r>
            <a:r>
              <a:rPr sz="2200" spc="-70" dirty="0">
                <a:solidFill>
                  <a:srgbClr val="FFFFCC"/>
                </a:solidFill>
                <a:latin typeface="Arial"/>
                <a:cs typeface="Arial"/>
              </a:rPr>
              <a:t> </a:t>
            </a:r>
            <a:r>
              <a:rPr sz="2200" spc="-5" dirty="0">
                <a:solidFill>
                  <a:srgbClr val="FFFFCC"/>
                </a:solidFill>
                <a:latin typeface="Arial"/>
                <a:cs typeface="Arial"/>
              </a:rPr>
              <a:t>the  ventral regions of the  body</a:t>
            </a:r>
            <a:endParaRPr sz="2200">
              <a:latin typeface="Arial"/>
              <a:cs typeface="Arial"/>
            </a:endParaRPr>
          </a:p>
          <a:p>
            <a:pPr marL="412750" indent="-228600">
              <a:lnSpc>
                <a:spcPts val="2505"/>
              </a:lnSpc>
              <a:spcBef>
                <a:spcPts val="259"/>
              </a:spcBef>
              <a:buClr>
                <a:srgbClr val="0099CC"/>
              </a:buClr>
              <a:buSzPct val="63636"/>
              <a:buFont typeface="Symbol"/>
              <a:buChar char=""/>
              <a:tabLst>
                <a:tab pos="412750" algn="l"/>
              </a:tabLst>
            </a:pPr>
            <a:r>
              <a:rPr sz="2200" spc="-5" dirty="0">
                <a:solidFill>
                  <a:srgbClr val="FFFFCC"/>
                </a:solidFill>
                <a:latin typeface="Arial"/>
                <a:cs typeface="Arial"/>
              </a:rPr>
              <a:t>Braid together to</a:t>
            </a:r>
            <a:r>
              <a:rPr sz="2200" spc="-45" dirty="0">
                <a:solidFill>
                  <a:srgbClr val="FFFFCC"/>
                </a:solidFill>
                <a:latin typeface="Arial"/>
                <a:cs typeface="Arial"/>
              </a:rPr>
              <a:t> </a:t>
            </a:r>
            <a:r>
              <a:rPr sz="2200" spc="-5" dirty="0">
                <a:solidFill>
                  <a:srgbClr val="FFFFCC"/>
                </a:solidFill>
                <a:latin typeface="Arial"/>
                <a:cs typeface="Arial"/>
              </a:rPr>
              <a:t>form</a:t>
            </a:r>
            <a:endParaRPr sz="2200">
              <a:latin typeface="Arial"/>
              <a:cs typeface="Arial"/>
            </a:endParaRPr>
          </a:p>
          <a:p>
            <a:pPr marL="412750">
              <a:lnSpc>
                <a:spcPts val="2505"/>
              </a:lnSpc>
            </a:pPr>
            <a:r>
              <a:rPr sz="2200" i="1" spc="-5" dirty="0">
                <a:solidFill>
                  <a:srgbClr val="FFFFCC"/>
                </a:solidFill>
                <a:latin typeface="Arial"/>
                <a:cs typeface="Arial"/>
              </a:rPr>
              <a:t>plexus</a:t>
            </a:r>
            <a:r>
              <a:rPr sz="2200" spc="-5" dirty="0">
                <a:solidFill>
                  <a:srgbClr val="FFFFCC"/>
                </a:solidFill>
                <a:latin typeface="Arial"/>
                <a:cs typeface="Arial"/>
              </a:rPr>
              <a:t>es</a:t>
            </a:r>
            <a:r>
              <a:rPr sz="2200" spc="-15" dirty="0">
                <a:solidFill>
                  <a:srgbClr val="FFFFCC"/>
                </a:solidFill>
                <a:latin typeface="Arial"/>
                <a:cs typeface="Arial"/>
              </a:rPr>
              <a:t> </a:t>
            </a:r>
            <a:r>
              <a:rPr sz="2200" spc="-5" dirty="0">
                <a:solidFill>
                  <a:srgbClr val="FFFFCC"/>
                </a:solidFill>
                <a:latin typeface="Arial"/>
                <a:cs typeface="Arial"/>
              </a:rPr>
              <a:t>(plexi)</a:t>
            </a:r>
            <a:endParaRPr sz="2200">
              <a:latin typeface="Arial"/>
              <a:cs typeface="Arial"/>
            </a:endParaRPr>
          </a:p>
        </p:txBody>
      </p:sp>
      <p:sp>
        <p:nvSpPr>
          <p:cNvPr id="14" name="object 14"/>
          <p:cNvSpPr/>
          <p:nvPr/>
        </p:nvSpPr>
        <p:spPr>
          <a:xfrm>
            <a:off x="4876800" y="0"/>
            <a:ext cx="4267200" cy="6858000"/>
          </a:xfrm>
          <a:prstGeom prst="rect">
            <a:avLst/>
          </a:prstGeom>
          <a:blipFill>
            <a:blip r:embed="rId3" cstate="print"/>
            <a:stretch>
              <a:fillRect/>
            </a:stretch>
          </a:blipFill>
        </p:spPr>
        <p:txBody>
          <a:bodyPr wrap="square" lIns="0" tIns="0" rIns="0" bIns="0" rtlCol="0"/>
          <a:lstStyle/>
          <a:p>
            <a:endParaRPr/>
          </a:p>
        </p:txBody>
      </p:sp>
      <p:sp>
        <p:nvSpPr>
          <p:cNvPr id="15" name="Date Placeholder 14"/>
          <p:cNvSpPr>
            <a:spLocks noGrp="1"/>
          </p:cNvSpPr>
          <p:nvPr>
            <p:ph type="dt" sz="half" idx="10"/>
          </p:nvPr>
        </p:nvSpPr>
        <p:spPr/>
        <p:txBody>
          <a:bodyPr/>
          <a:lstStyle/>
          <a:p>
            <a:pPr>
              <a:defRPr/>
            </a:pPr>
            <a:fld id="{ECBD42D3-E4AF-4F71-9BB3-CECE1D338ABA}" type="datetime1">
              <a:rPr lang="en-US" smtClean="0"/>
              <a:pPr>
                <a:defRPr/>
              </a:pPr>
              <a:t>11-Sep-18</a:t>
            </a:fld>
            <a:endParaRPr lang="en-US"/>
          </a:p>
        </p:txBody>
      </p:sp>
      <p:sp>
        <p:nvSpPr>
          <p:cNvPr id="16" name="Slide Number Placeholder 15"/>
          <p:cNvSpPr>
            <a:spLocks noGrp="1"/>
          </p:cNvSpPr>
          <p:nvPr>
            <p:ph type="sldNum" sz="quarter" idx="12"/>
          </p:nvPr>
        </p:nvSpPr>
        <p:spPr/>
        <p:txBody>
          <a:bodyPr/>
          <a:lstStyle/>
          <a:p>
            <a:pPr>
              <a:defRPr/>
            </a:pPr>
            <a:fld id="{D099570C-B036-418A-83DC-6B77C2692675}" type="slidenum">
              <a:rPr lang="en-US" smtClean="0"/>
              <a:pPr>
                <a:defRPr/>
              </a:pPr>
              <a:t>6</a:t>
            </a:fld>
            <a:endParaRPr lang="en-US"/>
          </a:p>
        </p:txBody>
      </p:sp>
      <p:sp>
        <p:nvSpPr>
          <p:cNvPr id="17" name="Footer Placeholder 16"/>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396240" y="755650"/>
            <a:ext cx="3932554" cy="695960"/>
          </a:xfrm>
          <a:prstGeom prst="rect">
            <a:avLst/>
          </a:prstGeom>
        </p:spPr>
        <p:txBody>
          <a:bodyPr vert="horz" wrap="square" lIns="0" tIns="12700" rIns="0" bIns="0" rtlCol="0">
            <a:spAutoFit/>
          </a:bodyPr>
          <a:lstStyle/>
          <a:p>
            <a:pPr marL="12700">
              <a:lnSpc>
                <a:spcPct val="100000"/>
              </a:lnSpc>
              <a:spcBef>
                <a:spcPts val="100"/>
              </a:spcBef>
            </a:pPr>
            <a:r>
              <a:rPr sz="4400" spc="-5" dirty="0">
                <a:latin typeface="Arial"/>
                <a:cs typeface="Arial"/>
              </a:rPr>
              <a:t>Nerve</a:t>
            </a:r>
            <a:r>
              <a:rPr sz="4400" spc="-80" dirty="0">
                <a:latin typeface="Arial"/>
                <a:cs typeface="Arial"/>
              </a:rPr>
              <a:t> </a:t>
            </a:r>
            <a:r>
              <a:rPr sz="4400" spc="-10" dirty="0">
                <a:latin typeface="Arial"/>
                <a:cs typeface="Arial"/>
              </a:rPr>
              <a:t>Plexuses</a:t>
            </a:r>
            <a:endParaRPr sz="4400">
              <a:latin typeface="Arial"/>
              <a:cs typeface="Arial"/>
            </a:endParaRPr>
          </a:p>
        </p:txBody>
      </p:sp>
      <p:sp>
        <p:nvSpPr>
          <p:cNvPr id="6" name="object 6"/>
          <p:cNvSpPr txBox="1"/>
          <p:nvPr/>
        </p:nvSpPr>
        <p:spPr>
          <a:xfrm>
            <a:off x="764540" y="1760038"/>
            <a:ext cx="7533005" cy="4523105"/>
          </a:xfrm>
          <a:prstGeom prst="rect">
            <a:avLst/>
          </a:prstGeom>
        </p:spPr>
        <p:txBody>
          <a:bodyPr vert="horz" wrap="square" lIns="0" tIns="64769" rIns="0" bIns="0" rtlCol="0">
            <a:spAutoFit/>
          </a:bodyPr>
          <a:lstStyle/>
          <a:p>
            <a:pPr marL="355600" indent="-342900">
              <a:lnSpc>
                <a:spcPct val="100000"/>
              </a:lnSpc>
              <a:spcBef>
                <a:spcPts val="509"/>
              </a:spcBef>
              <a:buClr>
                <a:srgbClr val="CCFF33"/>
              </a:buClr>
              <a:buSzPct val="70312"/>
              <a:buFont typeface="Symbol"/>
              <a:buChar char=""/>
              <a:tabLst>
                <a:tab pos="355600" algn="l"/>
              </a:tabLst>
            </a:pPr>
            <a:r>
              <a:rPr sz="3200" spc="-5" dirty="0">
                <a:solidFill>
                  <a:srgbClr val="FFFFCC"/>
                </a:solidFill>
                <a:latin typeface="Arial"/>
                <a:cs typeface="Arial"/>
              </a:rPr>
              <a:t>Nerve</a:t>
            </a:r>
            <a:r>
              <a:rPr sz="3200" spc="-10" dirty="0">
                <a:solidFill>
                  <a:srgbClr val="FFFFCC"/>
                </a:solidFill>
                <a:latin typeface="Arial"/>
                <a:cs typeface="Arial"/>
              </a:rPr>
              <a:t> </a:t>
            </a:r>
            <a:r>
              <a:rPr sz="3200" spc="-5" dirty="0">
                <a:solidFill>
                  <a:srgbClr val="FFFFCC"/>
                </a:solidFill>
                <a:latin typeface="Arial"/>
                <a:cs typeface="Arial"/>
              </a:rPr>
              <a:t>plexus</a:t>
            </a:r>
            <a:endParaRPr sz="3200">
              <a:latin typeface="Arial"/>
              <a:cs typeface="Arial"/>
            </a:endParaRPr>
          </a:p>
          <a:p>
            <a:pPr marL="755650" marR="364490" lvl="1" indent="-285750">
              <a:lnSpc>
                <a:spcPct val="90000"/>
              </a:lnSpc>
              <a:spcBef>
                <a:spcPts val="695"/>
              </a:spcBef>
              <a:buClr>
                <a:srgbClr val="CC9900"/>
              </a:buClr>
              <a:buSzPct val="64285"/>
              <a:buFont typeface="Symbol"/>
              <a:buChar char=""/>
              <a:tabLst>
                <a:tab pos="755650" algn="l"/>
              </a:tabLst>
            </a:pPr>
            <a:r>
              <a:rPr sz="2800" dirty="0">
                <a:solidFill>
                  <a:srgbClr val="FFFFCC"/>
                </a:solidFill>
                <a:latin typeface="Arial"/>
                <a:cs typeface="Arial"/>
              </a:rPr>
              <a:t>A </a:t>
            </a:r>
            <a:r>
              <a:rPr sz="2800" spc="-5" dirty="0">
                <a:solidFill>
                  <a:srgbClr val="FFFFCC"/>
                </a:solidFill>
                <a:latin typeface="Arial"/>
                <a:cs typeface="Arial"/>
              </a:rPr>
              <a:t>nerve </a:t>
            </a:r>
            <a:r>
              <a:rPr sz="2800" spc="-10" dirty="0">
                <a:solidFill>
                  <a:srgbClr val="FFFFCC"/>
                </a:solidFill>
                <a:latin typeface="Arial"/>
                <a:cs typeface="Arial"/>
              </a:rPr>
              <a:t>plexus </a:t>
            </a:r>
            <a:r>
              <a:rPr sz="2800" dirty="0">
                <a:solidFill>
                  <a:srgbClr val="FFFFCC"/>
                </a:solidFill>
                <a:latin typeface="Arial"/>
                <a:cs typeface="Arial"/>
              </a:rPr>
              <a:t>is </a:t>
            </a:r>
            <a:r>
              <a:rPr sz="2800" spc="-5" dirty="0">
                <a:solidFill>
                  <a:srgbClr val="FFFFCC"/>
                </a:solidFill>
                <a:latin typeface="Arial"/>
                <a:cs typeface="Arial"/>
              </a:rPr>
              <a:t>nothing </a:t>
            </a:r>
            <a:r>
              <a:rPr sz="2800" dirty="0">
                <a:solidFill>
                  <a:srgbClr val="FFFFCC"/>
                </a:solidFill>
                <a:latin typeface="Arial"/>
                <a:cs typeface="Arial"/>
              </a:rPr>
              <a:t>more than a  </a:t>
            </a:r>
            <a:r>
              <a:rPr sz="2800" spc="-5" dirty="0">
                <a:solidFill>
                  <a:srgbClr val="FFFFCC"/>
                </a:solidFill>
                <a:latin typeface="Arial"/>
                <a:cs typeface="Arial"/>
              </a:rPr>
              <a:t>system or network of connected nerve  fibers that link spinal nerves with specific  areas of the body </a:t>
            </a:r>
            <a:r>
              <a:rPr sz="2800" dirty="0">
                <a:solidFill>
                  <a:srgbClr val="FFFFCC"/>
                </a:solidFill>
                <a:latin typeface="Arial"/>
                <a:cs typeface="Arial"/>
              </a:rPr>
              <a:t>. A </a:t>
            </a:r>
            <a:r>
              <a:rPr sz="2800" spc="-5" dirty="0">
                <a:solidFill>
                  <a:srgbClr val="FFFFCC"/>
                </a:solidFill>
                <a:latin typeface="Arial"/>
                <a:cs typeface="Arial"/>
              </a:rPr>
              <a:t>network of ventral  </a:t>
            </a:r>
            <a:r>
              <a:rPr sz="2800" dirty="0">
                <a:solidFill>
                  <a:srgbClr val="FFFFCC"/>
                </a:solidFill>
                <a:latin typeface="Arial"/>
                <a:cs typeface="Arial"/>
              </a:rPr>
              <a:t>rami.</a:t>
            </a:r>
            <a:endParaRPr sz="2800">
              <a:latin typeface="Arial"/>
              <a:cs typeface="Arial"/>
            </a:endParaRPr>
          </a:p>
          <a:p>
            <a:pPr marL="355600" indent="-342900">
              <a:lnSpc>
                <a:spcPct val="100000"/>
              </a:lnSpc>
              <a:spcBef>
                <a:spcPts val="360"/>
              </a:spcBef>
              <a:buClr>
                <a:srgbClr val="CCFF33"/>
              </a:buClr>
              <a:buSzPct val="70312"/>
              <a:buFont typeface="Symbol"/>
              <a:buChar char=""/>
              <a:tabLst>
                <a:tab pos="355600" algn="l"/>
              </a:tabLst>
            </a:pPr>
            <a:r>
              <a:rPr sz="3200" spc="-5" dirty="0">
                <a:solidFill>
                  <a:srgbClr val="FFFFCC"/>
                </a:solidFill>
                <a:latin typeface="Arial"/>
                <a:cs typeface="Arial"/>
              </a:rPr>
              <a:t>Ventral </a:t>
            </a:r>
            <a:r>
              <a:rPr sz="3200" spc="5" dirty="0">
                <a:solidFill>
                  <a:srgbClr val="FFFFCC"/>
                </a:solidFill>
                <a:latin typeface="Arial"/>
                <a:cs typeface="Arial"/>
              </a:rPr>
              <a:t>rami </a:t>
            </a:r>
            <a:r>
              <a:rPr sz="3200" spc="-5" dirty="0">
                <a:solidFill>
                  <a:srgbClr val="FFFFCC"/>
                </a:solidFill>
                <a:latin typeface="Arial"/>
                <a:cs typeface="Arial"/>
              </a:rPr>
              <a:t>(except</a:t>
            </a:r>
            <a:r>
              <a:rPr sz="3200" spc="-40" dirty="0">
                <a:solidFill>
                  <a:srgbClr val="FFFFCC"/>
                </a:solidFill>
                <a:latin typeface="Arial"/>
                <a:cs typeface="Arial"/>
              </a:rPr>
              <a:t> </a:t>
            </a:r>
            <a:r>
              <a:rPr sz="3200" spc="-175" dirty="0">
                <a:solidFill>
                  <a:srgbClr val="FFFFCC"/>
                </a:solidFill>
                <a:latin typeface="Arial"/>
                <a:cs typeface="Arial"/>
              </a:rPr>
              <a:t>T</a:t>
            </a:r>
            <a:r>
              <a:rPr sz="2775" spc="-262" baseline="-24024" dirty="0">
                <a:solidFill>
                  <a:srgbClr val="FFFFCC"/>
                </a:solidFill>
                <a:latin typeface="Arial"/>
                <a:cs typeface="Arial"/>
              </a:rPr>
              <a:t>2</a:t>
            </a:r>
            <a:r>
              <a:rPr sz="3200" spc="-175" dirty="0">
                <a:solidFill>
                  <a:srgbClr val="FFFFCC"/>
                </a:solidFill>
                <a:latin typeface="Arial"/>
                <a:cs typeface="Arial"/>
              </a:rPr>
              <a:t>-T</a:t>
            </a:r>
            <a:r>
              <a:rPr sz="2775" spc="-262" baseline="-24024" dirty="0">
                <a:solidFill>
                  <a:srgbClr val="FFFFCC"/>
                </a:solidFill>
                <a:latin typeface="Arial"/>
                <a:cs typeface="Arial"/>
              </a:rPr>
              <a:t>12</a:t>
            </a:r>
            <a:r>
              <a:rPr sz="3200" spc="-175" dirty="0">
                <a:solidFill>
                  <a:srgbClr val="FFFFCC"/>
                </a:solidFill>
                <a:latin typeface="Arial"/>
                <a:cs typeface="Arial"/>
              </a:rPr>
              <a:t>)</a:t>
            </a:r>
            <a:endParaRPr sz="3200">
              <a:latin typeface="Arial"/>
              <a:cs typeface="Arial"/>
            </a:endParaRPr>
          </a:p>
          <a:p>
            <a:pPr marL="755650" lvl="1" indent="-285750">
              <a:lnSpc>
                <a:spcPct val="100000"/>
              </a:lnSpc>
              <a:spcBef>
                <a:spcPts val="880"/>
              </a:spcBef>
              <a:buClr>
                <a:srgbClr val="CC9900"/>
              </a:buClr>
              <a:buSzPct val="64285"/>
              <a:buFont typeface="Symbol"/>
              <a:buChar char=""/>
              <a:tabLst>
                <a:tab pos="755650" algn="l"/>
              </a:tabLst>
            </a:pPr>
            <a:r>
              <a:rPr sz="2800" spc="-5" dirty="0">
                <a:solidFill>
                  <a:srgbClr val="FFFFCC"/>
                </a:solidFill>
                <a:latin typeface="Arial"/>
                <a:cs typeface="Arial"/>
              </a:rPr>
              <a:t>Branch and join </a:t>
            </a:r>
            <a:r>
              <a:rPr sz="2800" spc="-10" dirty="0">
                <a:solidFill>
                  <a:srgbClr val="FFFFCC"/>
                </a:solidFill>
                <a:latin typeface="Arial"/>
                <a:cs typeface="Arial"/>
              </a:rPr>
              <a:t>with </a:t>
            </a:r>
            <a:r>
              <a:rPr sz="2800" dirty="0">
                <a:solidFill>
                  <a:srgbClr val="FFFFCC"/>
                </a:solidFill>
                <a:latin typeface="Arial"/>
                <a:cs typeface="Arial"/>
              </a:rPr>
              <a:t>one</a:t>
            </a:r>
            <a:r>
              <a:rPr sz="2800" spc="-15" dirty="0">
                <a:solidFill>
                  <a:srgbClr val="FFFFCC"/>
                </a:solidFill>
                <a:latin typeface="Arial"/>
                <a:cs typeface="Arial"/>
              </a:rPr>
              <a:t> </a:t>
            </a:r>
            <a:r>
              <a:rPr sz="2800" spc="-5" dirty="0">
                <a:solidFill>
                  <a:srgbClr val="FFFFCC"/>
                </a:solidFill>
                <a:latin typeface="Arial"/>
                <a:cs typeface="Arial"/>
              </a:rPr>
              <a:t>another</a:t>
            </a:r>
            <a:endParaRPr sz="2800">
              <a:latin typeface="Arial"/>
              <a:cs typeface="Arial"/>
            </a:endParaRPr>
          </a:p>
          <a:p>
            <a:pPr marL="755650" lvl="1" indent="-285750">
              <a:lnSpc>
                <a:spcPct val="100000"/>
              </a:lnSpc>
              <a:spcBef>
                <a:spcPts val="360"/>
              </a:spcBef>
              <a:buClr>
                <a:srgbClr val="CC9900"/>
              </a:buClr>
              <a:buSzPct val="64285"/>
              <a:buFont typeface="Symbol"/>
              <a:buChar char=""/>
              <a:tabLst>
                <a:tab pos="755650" algn="l"/>
              </a:tabLst>
            </a:pPr>
            <a:r>
              <a:rPr sz="2800" spc="-5" dirty="0">
                <a:solidFill>
                  <a:srgbClr val="FFFFCC"/>
                </a:solidFill>
                <a:latin typeface="Arial"/>
                <a:cs typeface="Arial"/>
              </a:rPr>
              <a:t>Form nerve</a:t>
            </a:r>
            <a:r>
              <a:rPr sz="2800" spc="5" dirty="0">
                <a:solidFill>
                  <a:srgbClr val="FFFFCC"/>
                </a:solidFill>
                <a:latin typeface="Arial"/>
                <a:cs typeface="Arial"/>
              </a:rPr>
              <a:t> </a:t>
            </a:r>
            <a:r>
              <a:rPr sz="2800" spc="-10" dirty="0">
                <a:solidFill>
                  <a:srgbClr val="FFFFCC"/>
                </a:solidFill>
                <a:latin typeface="Arial"/>
                <a:cs typeface="Arial"/>
              </a:rPr>
              <a:t>plexuses</a:t>
            </a:r>
            <a:endParaRPr sz="2800">
              <a:latin typeface="Arial"/>
              <a:cs typeface="Arial"/>
            </a:endParaRPr>
          </a:p>
          <a:p>
            <a:pPr marL="926465">
              <a:lnSpc>
                <a:spcPct val="100000"/>
              </a:lnSpc>
              <a:spcBef>
                <a:spcPts val="310"/>
              </a:spcBef>
            </a:pPr>
            <a:r>
              <a:rPr sz="2325" spc="690" baseline="17921" dirty="0">
                <a:solidFill>
                  <a:srgbClr val="0099CC"/>
                </a:solidFill>
                <a:latin typeface="Symbol"/>
                <a:cs typeface="Symbol"/>
              </a:rPr>
              <a:t></a:t>
            </a:r>
            <a:r>
              <a:rPr sz="2325" spc="690" baseline="17921" dirty="0">
                <a:solidFill>
                  <a:srgbClr val="0099CC"/>
                </a:solidFill>
                <a:latin typeface="Times New Roman"/>
                <a:cs typeface="Times New Roman"/>
              </a:rPr>
              <a:t> </a:t>
            </a:r>
            <a:r>
              <a:rPr sz="2400" dirty="0">
                <a:solidFill>
                  <a:srgbClr val="FFFFCC"/>
                </a:solidFill>
                <a:latin typeface="Arial"/>
                <a:cs typeface="Arial"/>
              </a:rPr>
              <a:t>In </a:t>
            </a:r>
            <a:r>
              <a:rPr sz="2400" spc="-5" dirty="0">
                <a:solidFill>
                  <a:srgbClr val="FFFFCC"/>
                </a:solidFill>
                <a:latin typeface="Arial"/>
                <a:cs typeface="Arial"/>
              </a:rPr>
              <a:t>cervical, brachial, </a:t>
            </a:r>
            <a:r>
              <a:rPr sz="2400" dirty="0">
                <a:solidFill>
                  <a:srgbClr val="FFFFCC"/>
                </a:solidFill>
                <a:latin typeface="Arial"/>
                <a:cs typeface="Arial"/>
              </a:rPr>
              <a:t>lumbar, </a:t>
            </a:r>
            <a:r>
              <a:rPr sz="2400" spc="-5" dirty="0">
                <a:solidFill>
                  <a:srgbClr val="FFFFCC"/>
                </a:solidFill>
                <a:latin typeface="Arial"/>
                <a:cs typeface="Arial"/>
              </a:rPr>
              <a:t>and sacral</a:t>
            </a:r>
            <a:r>
              <a:rPr sz="2400" spc="-285" dirty="0">
                <a:solidFill>
                  <a:srgbClr val="FFFFCC"/>
                </a:solidFill>
                <a:latin typeface="Arial"/>
                <a:cs typeface="Arial"/>
              </a:rPr>
              <a:t> </a:t>
            </a:r>
            <a:r>
              <a:rPr sz="2400" spc="-5" dirty="0">
                <a:solidFill>
                  <a:srgbClr val="FFFFCC"/>
                </a:solidFill>
                <a:latin typeface="Arial"/>
                <a:cs typeface="Arial"/>
              </a:rPr>
              <a:t>regions</a:t>
            </a:r>
            <a:endParaRPr sz="2400">
              <a:latin typeface="Arial"/>
              <a:cs typeface="Arial"/>
            </a:endParaRPr>
          </a:p>
        </p:txBody>
      </p:sp>
      <p:sp>
        <p:nvSpPr>
          <p:cNvPr id="7" name="object 7"/>
          <p:cNvSpPr txBox="1"/>
          <p:nvPr/>
        </p:nvSpPr>
        <p:spPr>
          <a:xfrm>
            <a:off x="1678939" y="6296659"/>
            <a:ext cx="5942330" cy="391160"/>
          </a:xfrm>
          <a:prstGeom prst="rect">
            <a:avLst/>
          </a:prstGeom>
        </p:spPr>
        <p:txBody>
          <a:bodyPr vert="horz" wrap="square" lIns="0" tIns="12700" rIns="0" bIns="0" rtlCol="0">
            <a:spAutoFit/>
          </a:bodyPr>
          <a:lstStyle/>
          <a:p>
            <a:pPr marL="12700">
              <a:lnSpc>
                <a:spcPct val="100000"/>
              </a:lnSpc>
              <a:spcBef>
                <a:spcPts val="100"/>
              </a:spcBef>
            </a:pPr>
            <a:r>
              <a:rPr sz="2325" spc="690" baseline="17921" dirty="0">
                <a:solidFill>
                  <a:srgbClr val="0099CC"/>
                </a:solidFill>
                <a:latin typeface="Symbol"/>
                <a:cs typeface="Symbol"/>
              </a:rPr>
              <a:t></a:t>
            </a:r>
            <a:r>
              <a:rPr sz="2325" spc="690" baseline="17921" dirty="0">
                <a:solidFill>
                  <a:srgbClr val="0099CC"/>
                </a:solidFill>
                <a:latin typeface="Times New Roman"/>
                <a:cs typeface="Times New Roman"/>
              </a:rPr>
              <a:t> </a:t>
            </a:r>
            <a:r>
              <a:rPr sz="2400" spc="-5" dirty="0">
                <a:solidFill>
                  <a:srgbClr val="FFFFCC"/>
                </a:solidFill>
                <a:latin typeface="Arial"/>
                <a:cs typeface="Arial"/>
              </a:rPr>
              <a:t>No </a:t>
            </a:r>
            <a:r>
              <a:rPr sz="2400" spc="-10" dirty="0">
                <a:solidFill>
                  <a:srgbClr val="FFFFCC"/>
                </a:solidFill>
                <a:latin typeface="Arial"/>
                <a:cs typeface="Arial"/>
              </a:rPr>
              <a:t>plexus </a:t>
            </a:r>
            <a:r>
              <a:rPr sz="2400" dirty="0">
                <a:solidFill>
                  <a:srgbClr val="FFFFCC"/>
                </a:solidFill>
                <a:latin typeface="Arial"/>
                <a:cs typeface="Arial"/>
              </a:rPr>
              <a:t>formed </a:t>
            </a:r>
            <a:r>
              <a:rPr sz="2400" spc="-5" dirty="0">
                <a:solidFill>
                  <a:srgbClr val="FFFFCC"/>
                </a:solidFill>
                <a:latin typeface="Arial"/>
                <a:cs typeface="Arial"/>
              </a:rPr>
              <a:t>in thoracic region </a:t>
            </a:r>
            <a:r>
              <a:rPr sz="2400" dirty="0">
                <a:solidFill>
                  <a:srgbClr val="FFFFCC"/>
                </a:solidFill>
                <a:latin typeface="Arial"/>
                <a:cs typeface="Arial"/>
              </a:rPr>
              <a:t>of</a:t>
            </a:r>
            <a:r>
              <a:rPr sz="2400" spc="-265" dirty="0">
                <a:solidFill>
                  <a:srgbClr val="FFFFCC"/>
                </a:solidFill>
                <a:latin typeface="Arial"/>
                <a:cs typeface="Arial"/>
              </a:rPr>
              <a:t> </a:t>
            </a:r>
            <a:r>
              <a:rPr sz="2400" dirty="0">
                <a:solidFill>
                  <a:srgbClr val="FFFFCC"/>
                </a:solidFill>
                <a:latin typeface="Arial"/>
                <a:cs typeface="Arial"/>
              </a:rPr>
              <a:t>s.c.</a:t>
            </a:r>
            <a:endParaRPr sz="2400">
              <a:latin typeface="Arial"/>
              <a:cs typeface="Arial"/>
            </a:endParaRPr>
          </a:p>
        </p:txBody>
      </p:sp>
      <p:sp>
        <p:nvSpPr>
          <p:cNvPr id="8" name="Date Placeholder 7"/>
          <p:cNvSpPr>
            <a:spLocks noGrp="1"/>
          </p:cNvSpPr>
          <p:nvPr>
            <p:ph type="dt" sz="half" idx="10"/>
          </p:nvPr>
        </p:nvSpPr>
        <p:spPr/>
        <p:txBody>
          <a:bodyPr/>
          <a:lstStyle/>
          <a:p>
            <a:pPr>
              <a:defRPr/>
            </a:pPr>
            <a:fld id="{3A689199-44C2-4060-A473-3AD7C92F0D76}" type="datetime1">
              <a:rPr lang="en-US" smtClean="0"/>
              <a:pPr>
                <a:defRPr/>
              </a:pPr>
              <a:t>11-Sep-18</a:t>
            </a:fld>
            <a:endParaRPr lang="en-US"/>
          </a:p>
        </p:txBody>
      </p:sp>
      <p:sp>
        <p:nvSpPr>
          <p:cNvPr id="9" name="Slide Number Placeholder 8"/>
          <p:cNvSpPr>
            <a:spLocks noGrp="1"/>
          </p:cNvSpPr>
          <p:nvPr>
            <p:ph type="sldNum" sz="quarter" idx="12"/>
          </p:nvPr>
        </p:nvSpPr>
        <p:spPr/>
        <p:txBody>
          <a:bodyPr/>
          <a:lstStyle/>
          <a:p>
            <a:pPr>
              <a:defRPr/>
            </a:pPr>
            <a:fld id="{D099570C-B036-418A-83DC-6B77C2692675}" type="slidenum">
              <a:rPr lang="en-US" smtClean="0"/>
              <a:pPr>
                <a:defRPr/>
              </a:pPr>
              <a:t>7</a:t>
            </a:fld>
            <a:endParaRPr lang="en-US"/>
          </a:p>
        </p:txBody>
      </p:sp>
      <p:sp>
        <p:nvSpPr>
          <p:cNvPr id="10" name="Footer Placeholder 9"/>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83540" y="414020"/>
            <a:ext cx="1955800" cy="2219960"/>
          </a:xfrm>
          <a:prstGeom prst="rect">
            <a:avLst/>
          </a:prstGeom>
        </p:spPr>
        <p:txBody>
          <a:bodyPr vert="horz" wrap="square" lIns="0" tIns="12700" rIns="0" bIns="0" rtlCol="0">
            <a:spAutoFit/>
          </a:bodyPr>
          <a:lstStyle/>
          <a:p>
            <a:pPr marL="12700" marR="5080">
              <a:lnSpc>
                <a:spcPct val="100000"/>
              </a:lnSpc>
              <a:spcBef>
                <a:spcPts val="100"/>
              </a:spcBef>
            </a:pPr>
            <a:r>
              <a:rPr sz="3600" spc="-5" dirty="0">
                <a:latin typeface="Arial"/>
                <a:cs typeface="Arial"/>
              </a:rPr>
              <a:t>Bra</a:t>
            </a:r>
            <a:r>
              <a:rPr sz="3600" dirty="0">
                <a:latin typeface="Arial"/>
                <a:cs typeface="Arial"/>
              </a:rPr>
              <a:t>nches  </a:t>
            </a:r>
            <a:r>
              <a:rPr sz="3600" spc="-5" dirty="0">
                <a:latin typeface="Arial"/>
                <a:cs typeface="Arial"/>
              </a:rPr>
              <a:t>of</a:t>
            </a:r>
            <a:endParaRPr sz="3600">
              <a:latin typeface="Arial"/>
              <a:cs typeface="Arial"/>
            </a:endParaRPr>
          </a:p>
          <a:p>
            <a:pPr marL="12700" marR="485775">
              <a:lnSpc>
                <a:spcPct val="100000"/>
              </a:lnSpc>
            </a:pPr>
            <a:r>
              <a:rPr sz="3600" spc="-5" dirty="0">
                <a:latin typeface="Arial"/>
                <a:cs typeface="Arial"/>
              </a:rPr>
              <a:t>Spinal  N</a:t>
            </a:r>
            <a:r>
              <a:rPr sz="3600" dirty="0">
                <a:latin typeface="Arial"/>
                <a:cs typeface="Arial"/>
              </a:rPr>
              <a:t>er</a:t>
            </a:r>
            <a:r>
              <a:rPr sz="3600" spc="5" dirty="0">
                <a:latin typeface="Arial"/>
                <a:cs typeface="Arial"/>
              </a:rPr>
              <a:t>v</a:t>
            </a:r>
            <a:r>
              <a:rPr sz="3600" spc="-5" dirty="0">
                <a:latin typeface="Arial"/>
                <a:cs typeface="Arial"/>
              </a:rPr>
              <a:t>es</a:t>
            </a:r>
            <a:endParaRPr sz="3600">
              <a:latin typeface="Arial"/>
              <a:cs typeface="Arial"/>
            </a:endParaRPr>
          </a:p>
        </p:txBody>
      </p:sp>
      <p:sp>
        <p:nvSpPr>
          <p:cNvPr id="5" name="object 5"/>
          <p:cNvSpPr txBox="1"/>
          <p:nvPr/>
        </p:nvSpPr>
        <p:spPr>
          <a:xfrm>
            <a:off x="3355340" y="751840"/>
            <a:ext cx="188595" cy="281940"/>
          </a:xfrm>
          <a:prstGeom prst="rect">
            <a:avLst/>
          </a:prstGeom>
        </p:spPr>
        <p:txBody>
          <a:bodyPr vert="horz" wrap="square" lIns="0" tIns="16510" rIns="0" bIns="0" rtlCol="0">
            <a:spAutoFit/>
          </a:bodyPr>
          <a:lstStyle/>
          <a:p>
            <a:pPr marL="12700">
              <a:lnSpc>
                <a:spcPct val="100000"/>
              </a:lnSpc>
              <a:spcBef>
                <a:spcPts val="130"/>
              </a:spcBef>
            </a:pPr>
            <a:r>
              <a:rPr sz="1650" spc="505" dirty="0">
                <a:solidFill>
                  <a:srgbClr val="FFFFCC"/>
                </a:solidFill>
                <a:latin typeface="Symbol"/>
                <a:cs typeface="Symbol"/>
              </a:rPr>
              <a:t></a:t>
            </a:r>
            <a:endParaRPr sz="1650">
              <a:latin typeface="Symbol"/>
              <a:cs typeface="Symbol"/>
            </a:endParaRPr>
          </a:p>
        </p:txBody>
      </p:sp>
      <p:sp>
        <p:nvSpPr>
          <p:cNvPr id="6" name="object 6"/>
          <p:cNvSpPr txBox="1"/>
          <p:nvPr/>
        </p:nvSpPr>
        <p:spPr>
          <a:xfrm>
            <a:off x="3698240" y="718820"/>
            <a:ext cx="1956435" cy="391160"/>
          </a:xfrm>
          <a:prstGeom prst="rect">
            <a:avLst/>
          </a:prstGeom>
        </p:spPr>
        <p:txBody>
          <a:bodyPr vert="horz" wrap="square" lIns="0" tIns="12700" rIns="0" bIns="0" rtlCol="0">
            <a:spAutoFit/>
          </a:bodyPr>
          <a:lstStyle/>
          <a:p>
            <a:pPr marL="12700">
              <a:lnSpc>
                <a:spcPct val="100000"/>
              </a:lnSpc>
              <a:spcBef>
                <a:spcPts val="100"/>
              </a:spcBef>
            </a:pPr>
            <a:r>
              <a:rPr sz="2400" u="heavy" spc="-5" dirty="0">
                <a:solidFill>
                  <a:srgbClr val="FFFFCC"/>
                </a:solidFill>
                <a:uFill>
                  <a:solidFill>
                    <a:srgbClr val="FFFFCC"/>
                  </a:solidFill>
                </a:uFill>
                <a:latin typeface="Arial"/>
                <a:cs typeface="Arial"/>
              </a:rPr>
              <a:t>Dorsal</a:t>
            </a:r>
            <a:r>
              <a:rPr sz="2400" u="heavy" spc="-85" dirty="0">
                <a:solidFill>
                  <a:srgbClr val="FFFFCC"/>
                </a:solidFill>
                <a:uFill>
                  <a:solidFill>
                    <a:srgbClr val="FFFFCC"/>
                  </a:solidFill>
                </a:uFill>
                <a:latin typeface="Arial"/>
                <a:cs typeface="Arial"/>
              </a:rPr>
              <a:t> </a:t>
            </a:r>
            <a:r>
              <a:rPr sz="2400" u="heavy" dirty="0">
                <a:solidFill>
                  <a:srgbClr val="FFFFCC"/>
                </a:solidFill>
                <a:uFill>
                  <a:solidFill>
                    <a:srgbClr val="FFFFCC"/>
                  </a:solidFill>
                </a:uFill>
                <a:latin typeface="Arial"/>
                <a:cs typeface="Arial"/>
              </a:rPr>
              <a:t>Ramus</a:t>
            </a:r>
            <a:endParaRPr sz="2400">
              <a:latin typeface="Arial"/>
              <a:cs typeface="Arial"/>
            </a:endParaRPr>
          </a:p>
        </p:txBody>
      </p:sp>
      <p:sp>
        <p:nvSpPr>
          <p:cNvPr id="7" name="object 7"/>
          <p:cNvSpPr txBox="1"/>
          <p:nvPr/>
        </p:nvSpPr>
        <p:spPr>
          <a:xfrm>
            <a:off x="3812540" y="1183640"/>
            <a:ext cx="151765" cy="223520"/>
          </a:xfrm>
          <a:prstGeom prst="rect">
            <a:avLst/>
          </a:prstGeom>
        </p:spPr>
        <p:txBody>
          <a:bodyPr vert="horz" wrap="square" lIns="0" tIns="12700" rIns="0" bIns="0" rtlCol="0">
            <a:spAutoFit/>
          </a:bodyPr>
          <a:lstStyle/>
          <a:p>
            <a:pPr marL="12700">
              <a:lnSpc>
                <a:spcPct val="100000"/>
              </a:lnSpc>
              <a:spcBef>
                <a:spcPts val="100"/>
              </a:spcBef>
            </a:pPr>
            <a:r>
              <a:rPr sz="1300" spc="380" dirty="0">
                <a:solidFill>
                  <a:srgbClr val="FFFFCC"/>
                </a:solidFill>
                <a:latin typeface="Symbol"/>
                <a:cs typeface="Symbol"/>
              </a:rPr>
              <a:t></a:t>
            </a:r>
            <a:endParaRPr sz="1300">
              <a:latin typeface="Symbol"/>
              <a:cs typeface="Symbol"/>
            </a:endParaRPr>
          </a:p>
        </p:txBody>
      </p:sp>
      <p:sp>
        <p:nvSpPr>
          <p:cNvPr id="8" name="object 8"/>
          <p:cNvSpPr txBox="1"/>
          <p:nvPr/>
        </p:nvSpPr>
        <p:spPr>
          <a:xfrm>
            <a:off x="4098290" y="1148079"/>
            <a:ext cx="4730750"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FFFFCC"/>
                </a:solidFill>
                <a:latin typeface="Arial"/>
                <a:cs typeface="Arial"/>
              </a:rPr>
              <a:t>Neurons </a:t>
            </a:r>
            <a:r>
              <a:rPr sz="2000" spc="-5" dirty="0">
                <a:solidFill>
                  <a:srgbClr val="FFFFCC"/>
                </a:solidFill>
                <a:latin typeface="Arial"/>
                <a:cs typeface="Arial"/>
              </a:rPr>
              <a:t>within </a:t>
            </a:r>
            <a:r>
              <a:rPr sz="2000" dirty="0">
                <a:solidFill>
                  <a:srgbClr val="FFFFCC"/>
                </a:solidFill>
                <a:latin typeface="Arial"/>
                <a:cs typeface="Arial"/>
              </a:rPr>
              <a:t>muscles </a:t>
            </a:r>
            <a:r>
              <a:rPr sz="2000" spc="-5" dirty="0">
                <a:solidFill>
                  <a:srgbClr val="FFFFCC"/>
                </a:solidFill>
                <a:latin typeface="Arial"/>
                <a:cs typeface="Arial"/>
              </a:rPr>
              <a:t>of trunk </a:t>
            </a:r>
            <a:r>
              <a:rPr sz="2000" dirty="0">
                <a:solidFill>
                  <a:srgbClr val="FFFFCC"/>
                </a:solidFill>
                <a:latin typeface="Arial"/>
                <a:cs typeface="Arial"/>
              </a:rPr>
              <a:t>and</a:t>
            </a:r>
            <a:r>
              <a:rPr sz="2000" spc="-60" dirty="0">
                <a:solidFill>
                  <a:srgbClr val="FFFFCC"/>
                </a:solidFill>
                <a:latin typeface="Arial"/>
                <a:cs typeface="Arial"/>
              </a:rPr>
              <a:t> </a:t>
            </a:r>
            <a:r>
              <a:rPr sz="2000" dirty="0">
                <a:solidFill>
                  <a:srgbClr val="FFFFCC"/>
                </a:solidFill>
                <a:latin typeface="Arial"/>
                <a:cs typeface="Arial"/>
              </a:rPr>
              <a:t>back</a:t>
            </a:r>
            <a:endParaRPr sz="2000">
              <a:latin typeface="Arial"/>
              <a:cs typeface="Arial"/>
            </a:endParaRPr>
          </a:p>
        </p:txBody>
      </p:sp>
      <p:sp>
        <p:nvSpPr>
          <p:cNvPr id="9" name="object 9"/>
          <p:cNvSpPr txBox="1"/>
          <p:nvPr/>
        </p:nvSpPr>
        <p:spPr>
          <a:xfrm>
            <a:off x="3355340" y="1930399"/>
            <a:ext cx="188595" cy="281940"/>
          </a:xfrm>
          <a:prstGeom prst="rect">
            <a:avLst/>
          </a:prstGeom>
        </p:spPr>
        <p:txBody>
          <a:bodyPr vert="horz" wrap="square" lIns="0" tIns="16510" rIns="0" bIns="0" rtlCol="0">
            <a:spAutoFit/>
          </a:bodyPr>
          <a:lstStyle/>
          <a:p>
            <a:pPr marL="12700">
              <a:lnSpc>
                <a:spcPct val="100000"/>
              </a:lnSpc>
              <a:spcBef>
                <a:spcPts val="130"/>
              </a:spcBef>
            </a:pPr>
            <a:r>
              <a:rPr sz="1650" spc="505" dirty="0">
                <a:solidFill>
                  <a:srgbClr val="FFFFCC"/>
                </a:solidFill>
                <a:latin typeface="Symbol"/>
                <a:cs typeface="Symbol"/>
              </a:rPr>
              <a:t></a:t>
            </a:r>
            <a:endParaRPr sz="1650">
              <a:latin typeface="Symbol"/>
              <a:cs typeface="Symbol"/>
            </a:endParaRPr>
          </a:p>
        </p:txBody>
      </p:sp>
      <p:sp>
        <p:nvSpPr>
          <p:cNvPr id="10" name="object 10"/>
          <p:cNvSpPr txBox="1"/>
          <p:nvPr/>
        </p:nvSpPr>
        <p:spPr>
          <a:xfrm>
            <a:off x="236220" y="4869110"/>
            <a:ext cx="3295015" cy="1906270"/>
          </a:xfrm>
          <a:prstGeom prst="rect">
            <a:avLst/>
          </a:prstGeom>
        </p:spPr>
        <p:txBody>
          <a:bodyPr vert="horz" wrap="square" lIns="0" tIns="0" rIns="0" bIns="0" rtlCol="0">
            <a:spAutoFit/>
          </a:bodyPr>
          <a:lstStyle/>
          <a:p>
            <a:pPr algn="r">
              <a:lnSpc>
                <a:spcPts val="1870"/>
              </a:lnSpc>
            </a:pPr>
            <a:r>
              <a:rPr sz="1650" spc="505" dirty="0">
                <a:solidFill>
                  <a:srgbClr val="FFFFCC"/>
                </a:solidFill>
                <a:latin typeface="Symbol"/>
                <a:cs typeface="Symbol"/>
              </a:rPr>
              <a:t></a:t>
            </a:r>
            <a:endParaRPr sz="1650">
              <a:latin typeface="Symbol"/>
              <a:cs typeface="Symbol"/>
            </a:endParaRPr>
          </a:p>
          <a:p>
            <a:pPr>
              <a:lnSpc>
                <a:spcPct val="100000"/>
              </a:lnSpc>
            </a:pPr>
            <a:endParaRPr sz="2000">
              <a:latin typeface="Times New Roman"/>
              <a:cs typeface="Times New Roman"/>
            </a:endParaRPr>
          </a:p>
          <a:p>
            <a:pPr>
              <a:lnSpc>
                <a:spcPct val="100000"/>
              </a:lnSpc>
            </a:pPr>
            <a:endParaRPr sz="2000">
              <a:latin typeface="Times New Roman"/>
              <a:cs typeface="Times New Roman"/>
            </a:endParaRPr>
          </a:p>
          <a:p>
            <a:pPr>
              <a:lnSpc>
                <a:spcPct val="100000"/>
              </a:lnSpc>
            </a:pPr>
            <a:endParaRPr sz="2000">
              <a:latin typeface="Times New Roman"/>
              <a:cs typeface="Times New Roman"/>
            </a:endParaRPr>
          </a:p>
          <a:p>
            <a:pPr>
              <a:lnSpc>
                <a:spcPct val="100000"/>
              </a:lnSpc>
              <a:spcBef>
                <a:spcPts val="50"/>
              </a:spcBef>
            </a:pPr>
            <a:endParaRPr sz="2850">
              <a:latin typeface="Times New Roman"/>
              <a:cs typeface="Times New Roman"/>
            </a:endParaRPr>
          </a:p>
          <a:p>
            <a:pPr>
              <a:lnSpc>
                <a:spcPct val="100000"/>
              </a:lnSpc>
            </a:pPr>
            <a:r>
              <a:rPr sz="2400" spc="-5" dirty="0">
                <a:solidFill>
                  <a:srgbClr val="FFFFCC"/>
                </a:solidFill>
                <a:latin typeface="Arial"/>
                <a:cs typeface="Arial"/>
              </a:rPr>
              <a:t>12-8</a:t>
            </a:r>
            <a:endParaRPr sz="2400">
              <a:latin typeface="Arial"/>
              <a:cs typeface="Arial"/>
            </a:endParaRPr>
          </a:p>
        </p:txBody>
      </p:sp>
      <p:sp>
        <p:nvSpPr>
          <p:cNvPr id="11" name="object 11"/>
          <p:cNvSpPr txBox="1"/>
          <p:nvPr/>
        </p:nvSpPr>
        <p:spPr>
          <a:xfrm>
            <a:off x="3698240" y="1822449"/>
            <a:ext cx="4930775" cy="3740150"/>
          </a:xfrm>
          <a:prstGeom prst="rect">
            <a:avLst/>
          </a:prstGeom>
        </p:spPr>
        <p:txBody>
          <a:bodyPr vert="horz" wrap="square" lIns="0" tIns="87630" rIns="0" bIns="0" rtlCol="0">
            <a:spAutoFit/>
          </a:bodyPr>
          <a:lstStyle/>
          <a:p>
            <a:pPr marL="12700">
              <a:lnSpc>
                <a:spcPct val="100000"/>
              </a:lnSpc>
              <a:spcBef>
                <a:spcPts val="690"/>
              </a:spcBef>
            </a:pPr>
            <a:r>
              <a:rPr sz="2400" spc="-25" dirty="0">
                <a:solidFill>
                  <a:srgbClr val="FFFFCC"/>
                </a:solidFill>
                <a:latin typeface="Arial"/>
                <a:cs typeface="Arial"/>
              </a:rPr>
              <a:t>Ventral </a:t>
            </a:r>
            <a:r>
              <a:rPr sz="2400" dirty="0">
                <a:solidFill>
                  <a:srgbClr val="FFFFCC"/>
                </a:solidFill>
                <a:latin typeface="Arial"/>
                <a:cs typeface="Arial"/>
              </a:rPr>
              <a:t>Ramus</a:t>
            </a:r>
            <a:r>
              <a:rPr sz="2400" spc="10" dirty="0">
                <a:solidFill>
                  <a:srgbClr val="FFFFCC"/>
                </a:solidFill>
                <a:latin typeface="Arial"/>
                <a:cs typeface="Arial"/>
              </a:rPr>
              <a:t> </a:t>
            </a:r>
            <a:r>
              <a:rPr sz="2400" spc="-5" dirty="0">
                <a:solidFill>
                  <a:srgbClr val="FFFFCC"/>
                </a:solidFill>
                <a:latin typeface="Arial"/>
                <a:cs typeface="Arial"/>
              </a:rPr>
              <a:t>(VR)</a:t>
            </a:r>
            <a:endParaRPr sz="2400">
              <a:latin typeface="Arial"/>
              <a:cs typeface="Arial"/>
            </a:endParaRPr>
          </a:p>
          <a:p>
            <a:pPr marL="285115" marR="144780" indent="-285115">
              <a:lnSpc>
                <a:spcPct val="100000"/>
              </a:lnSpc>
              <a:spcBef>
                <a:spcPts val="590"/>
              </a:spcBef>
              <a:buSzPct val="64583"/>
              <a:buFont typeface="Symbol"/>
              <a:buChar char=""/>
              <a:tabLst>
                <a:tab pos="285115" algn="l"/>
                <a:tab pos="412750" algn="l"/>
              </a:tabLst>
            </a:pPr>
            <a:r>
              <a:rPr sz="2400" spc="-5" dirty="0">
                <a:solidFill>
                  <a:srgbClr val="FFFFCC"/>
                </a:solidFill>
                <a:latin typeface="Arial"/>
                <a:cs typeface="Arial"/>
              </a:rPr>
              <a:t>Braid together </a:t>
            </a:r>
            <a:r>
              <a:rPr sz="2400" dirty="0">
                <a:solidFill>
                  <a:srgbClr val="FFFFCC"/>
                </a:solidFill>
                <a:latin typeface="Arial"/>
                <a:cs typeface="Arial"/>
              </a:rPr>
              <a:t>to </a:t>
            </a:r>
            <a:r>
              <a:rPr sz="2400" spc="-5" dirty="0">
                <a:solidFill>
                  <a:srgbClr val="FFFFCC"/>
                </a:solidFill>
                <a:latin typeface="Arial"/>
                <a:cs typeface="Arial"/>
              </a:rPr>
              <a:t>form </a:t>
            </a:r>
            <a:r>
              <a:rPr sz="2400" i="1" spc="-5" dirty="0">
                <a:solidFill>
                  <a:srgbClr val="FFFFCC"/>
                </a:solidFill>
                <a:latin typeface="Arial"/>
                <a:cs typeface="Arial"/>
              </a:rPr>
              <a:t>plexuses</a:t>
            </a:r>
            <a:endParaRPr sz="2400">
              <a:latin typeface="Arial"/>
              <a:cs typeface="Arial"/>
            </a:endParaRPr>
          </a:p>
          <a:p>
            <a:pPr marL="812800" lvl="1" indent="-228600">
              <a:lnSpc>
                <a:spcPct val="100000"/>
              </a:lnSpc>
              <a:spcBef>
                <a:spcPts val="550"/>
              </a:spcBef>
              <a:buClr>
                <a:srgbClr val="0099CC"/>
              </a:buClr>
              <a:buSzPct val="63636"/>
              <a:buFont typeface="Symbol"/>
              <a:buChar char=""/>
              <a:tabLst>
                <a:tab pos="812800" algn="l"/>
              </a:tabLst>
            </a:pPr>
            <a:r>
              <a:rPr sz="2200" spc="-5" dirty="0">
                <a:solidFill>
                  <a:srgbClr val="FFFFCC"/>
                </a:solidFill>
                <a:latin typeface="Arial"/>
                <a:cs typeface="Arial"/>
              </a:rPr>
              <a:t>Cervical plexus </a:t>
            </a:r>
            <a:r>
              <a:rPr sz="2200" dirty="0">
                <a:solidFill>
                  <a:srgbClr val="FFFFCC"/>
                </a:solidFill>
                <a:latin typeface="Arial"/>
                <a:cs typeface="Arial"/>
              </a:rPr>
              <a:t>- VR </a:t>
            </a:r>
            <a:r>
              <a:rPr sz="2200" spc="-5" dirty="0">
                <a:solidFill>
                  <a:srgbClr val="FFFFCC"/>
                </a:solidFill>
                <a:latin typeface="Arial"/>
                <a:cs typeface="Arial"/>
              </a:rPr>
              <a:t>of</a:t>
            </a:r>
            <a:r>
              <a:rPr sz="2200" spc="-90" dirty="0">
                <a:solidFill>
                  <a:srgbClr val="FFFFCC"/>
                </a:solidFill>
                <a:latin typeface="Arial"/>
                <a:cs typeface="Arial"/>
              </a:rPr>
              <a:t> </a:t>
            </a:r>
            <a:r>
              <a:rPr sz="2200" spc="-5" dirty="0">
                <a:solidFill>
                  <a:srgbClr val="FFFFCC"/>
                </a:solidFill>
                <a:latin typeface="Arial"/>
                <a:cs typeface="Arial"/>
              </a:rPr>
              <a:t>C1-C4</a:t>
            </a:r>
            <a:endParaRPr sz="2200">
              <a:latin typeface="Arial"/>
              <a:cs typeface="Arial"/>
            </a:endParaRPr>
          </a:p>
          <a:p>
            <a:pPr marL="812800" lvl="1" indent="-228600">
              <a:lnSpc>
                <a:spcPct val="100000"/>
              </a:lnSpc>
              <a:spcBef>
                <a:spcPts val="550"/>
              </a:spcBef>
              <a:buClr>
                <a:srgbClr val="0099CC"/>
              </a:buClr>
              <a:buSzPct val="63636"/>
              <a:buFont typeface="Symbol"/>
              <a:buChar char=""/>
              <a:tabLst>
                <a:tab pos="812800" algn="l"/>
              </a:tabLst>
            </a:pPr>
            <a:r>
              <a:rPr sz="2200" spc="-5" dirty="0">
                <a:solidFill>
                  <a:srgbClr val="FFFFCC"/>
                </a:solidFill>
                <a:latin typeface="Arial"/>
                <a:cs typeface="Arial"/>
              </a:rPr>
              <a:t>Brachial plexus </a:t>
            </a:r>
            <a:r>
              <a:rPr sz="2200" dirty="0">
                <a:solidFill>
                  <a:srgbClr val="FFFFCC"/>
                </a:solidFill>
                <a:latin typeface="Arial"/>
                <a:cs typeface="Arial"/>
              </a:rPr>
              <a:t>- VR of</a:t>
            </a:r>
            <a:r>
              <a:rPr sz="2200" spc="-45" dirty="0">
                <a:solidFill>
                  <a:srgbClr val="FFFFCC"/>
                </a:solidFill>
                <a:latin typeface="Arial"/>
                <a:cs typeface="Arial"/>
              </a:rPr>
              <a:t> </a:t>
            </a:r>
            <a:r>
              <a:rPr sz="2200" spc="-10" dirty="0">
                <a:solidFill>
                  <a:srgbClr val="FFFFCC"/>
                </a:solidFill>
                <a:latin typeface="Arial"/>
                <a:cs typeface="Arial"/>
              </a:rPr>
              <a:t>C5-T1</a:t>
            </a:r>
            <a:endParaRPr sz="2200">
              <a:latin typeface="Arial"/>
              <a:cs typeface="Arial"/>
            </a:endParaRPr>
          </a:p>
          <a:p>
            <a:pPr marL="812800" lvl="1" indent="-228600">
              <a:lnSpc>
                <a:spcPct val="100000"/>
              </a:lnSpc>
              <a:spcBef>
                <a:spcPts val="550"/>
              </a:spcBef>
              <a:buClr>
                <a:srgbClr val="0099CC"/>
              </a:buClr>
              <a:buSzPct val="63636"/>
              <a:buFont typeface="Symbol"/>
              <a:buChar char=""/>
              <a:tabLst>
                <a:tab pos="812800" algn="l"/>
              </a:tabLst>
            </a:pPr>
            <a:r>
              <a:rPr sz="2200" spc="-5" dirty="0">
                <a:solidFill>
                  <a:srgbClr val="FFFFCC"/>
                </a:solidFill>
                <a:latin typeface="Arial"/>
                <a:cs typeface="Arial"/>
              </a:rPr>
              <a:t>Lumbar plexus </a:t>
            </a:r>
            <a:r>
              <a:rPr sz="2200" dirty="0">
                <a:solidFill>
                  <a:srgbClr val="FFFFCC"/>
                </a:solidFill>
                <a:latin typeface="Arial"/>
                <a:cs typeface="Arial"/>
              </a:rPr>
              <a:t>- </a:t>
            </a:r>
            <a:r>
              <a:rPr sz="2200" spc="-5" dirty="0">
                <a:solidFill>
                  <a:srgbClr val="FFFFCC"/>
                </a:solidFill>
                <a:latin typeface="Arial"/>
                <a:cs typeface="Arial"/>
              </a:rPr>
              <a:t>VR of</a:t>
            </a:r>
            <a:r>
              <a:rPr sz="2200" spc="-20" dirty="0">
                <a:solidFill>
                  <a:srgbClr val="FFFFCC"/>
                </a:solidFill>
                <a:latin typeface="Arial"/>
                <a:cs typeface="Arial"/>
              </a:rPr>
              <a:t> </a:t>
            </a:r>
            <a:r>
              <a:rPr sz="2200" spc="-5" dirty="0">
                <a:solidFill>
                  <a:srgbClr val="FFFFCC"/>
                </a:solidFill>
                <a:latin typeface="Arial"/>
                <a:cs typeface="Arial"/>
              </a:rPr>
              <a:t>L1-L4</a:t>
            </a:r>
            <a:endParaRPr sz="2200">
              <a:latin typeface="Arial"/>
              <a:cs typeface="Arial"/>
            </a:endParaRPr>
          </a:p>
          <a:p>
            <a:pPr marL="812800" lvl="1" indent="-228600">
              <a:lnSpc>
                <a:spcPct val="100000"/>
              </a:lnSpc>
              <a:spcBef>
                <a:spcPts val="550"/>
              </a:spcBef>
              <a:buClr>
                <a:srgbClr val="0099CC"/>
              </a:buClr>
              <a:buSzPct val="63636"/>
              <a:buFont typeface="Symbol"/>
              <a:buChar char=""/>
              <a:tabLst>
                <a:tab pos="812800" algn="l"/>
              </a:tabLst>
            </a:pPr>
            <a:r>
              <a:rPr sz="2200" spc="-5" dirty="0">
                <a:solidFill>
                  <a:srgbClr val="FFFFCC"/>
                </a:solidFill>
                <a:latin typeface="Arial"/>
                <a:cs typeface="Arial"/>
              </a:rPr>
              <a:t>Sacral plexus </a:t>
            </a:r>
            <a:r>
              <a:rPr sz="2200" dirty="0">
                <a:solidFill>
                  <a:srgbClr val="FFFFCC"/>
                </a:solidFill>
                <a:latin typeface="Arial"/>
                <a:cs typeface="Arial"/>
              </a:rPr>
              <a:t>- </a:t>
            </a:r>
            <a:r>
              <a:rPr sz="2200" spc="-5" dirty="0">
                <a:solidFill>
                  <a:srgbClr val="FFFFCC"/>
                </a:solidFill>
                <a:latin typeface="Arial"/>
                <a:cs typeface="Arial"/>
              </a:rPr>
              <a:t>VR of</a:t>
            </a:r>
            <a:r>
              <a:rPr sz="2200" spc="-25" dirty="0">
                <a:solidFill>
                  <a:srgbClr val="FFFFCC"/>
                </a:solidFill>
                <a:latin typeface="Arial"/>
                <a:cs typeface="Arial"/>
              </a:rPr>
              <a:t> </a:t>
            </a:r>
            <a:r>
              <a:rPr sz="2200" spc="-5" dirty="0">
                <a:solidFill>
                  <a:srgbClr val="FFFFCC"/>
                </a:solidFill>
                <a:latin typeface="Arial"/>
                <a:cs typeface="Arial"/>
              </a:rPr>
              <a:t>L4-S4</a:t>
            </a:r>
            <a:endParaRPr sz="2200">
              <a:latin typeface="Arial"/>
              <a:cs typeface="Arial"/>
            </a:endParaRPr>
          </a:p>
          <a:p>
            <a:pPr marL="812800" lvl="1" indent="-228600">
              <a:lnSpc>
                <a:spcPct val="100000"/>
              </a:lnSpc>
              <a:spcBef>
                <a:spcPts val="550"/>
              </a:spcBef>
              <a:buClr>
                <a:srgbClr val="0099CC"/>
              </a:buClr>
              <a:buSzPct val="63636"/>
              <a:buFont typeface="Symbol"/>
              <a:buChar char=""/>
              <a:tabLst>
                <a:tab pos="812800" algn="l"/>
              </a:tabLst>
            </a:pPr>
            <a:r>
              <a:rPr sz="2200" spc="-5" dirty="0">
                <a:solidFill>
                  <a:srgbClr val="FFFFCC"/>
                </a:solidFill>
                <a:latin typeface="Arial"/>
                <a:cs typeface="Arial"/>
              </a:rPr>
              <a:t>Coccygeal plexus -VR of</a:t>
            </a:r>
            <a:r>
              <a:rPr sz="2200" spc="-50" dirty="0">
                <a:solidFill>
                  <a:srgbClr val="FFFFCC"/>
                </a:solidFill>
                <a:latin typeface="Arial"/>
                <a:cs typeface="Arial"/>
              </a:rPr>
              <a:t> </a:t>
            </a:r>
            <a:r>
              <a:rPr sz="2200" spc="-5" dirty="0">
                <a:solidFill>
                  <a:srgbClr val="FFFFCC"/>
                </a:solidFill>
                <a:latin typeface="Arial"/>
                <a:cs typeface="Arial"/>
              </a:rPr>
              <a:t>S4&amp;S5</a:t>
            </a:r>
            <a:endParaRPr sz="2200">
              <a:latin typeface="Arial"/>
              <a:cs typeface="Arial"/>
            </a:endParaRPr>
          </a:p>
          <a:p>
            <a:pPr marL="12700" marR="5080">
              <a:lnSpc>
                <a:spcPct val="100000"/>
              </a:lnSpc>
              <a:spcBef>
                <a:spcPts val="600"/>
              </a:spcBef>
            </a:pPr>
            <a:r>
              <a:rPr sz="2400" spc="-5" dirty="0">
                <a:solidFill>
                  <a:srgbClr val="FFFFCC"/>
                </a:solidFill>
                <a:latin typeface="Arial"/>
                <a:cs typeface="Arial"/>
              </a:rPr>
              <a:t>Communicating </a:t>
            </a:r>
            <a:r>
              <a:rPr sz="2400" dirty="0">
                <a:solidFill>
                  <a:srgbClr val="FFFFCC"/>
                </a:solidFill>
                <a:latin typeface="Arial"/>
                <a:cs typeface="Arial"/>
              </a:rPr>
              <a:t>Rami: communicate  </a:t>
            </a:r>
            <a:r>
              <a:rPr sz="2400" spc="-5" dirty="0">
                <a:solidFill>
                  <a:srgbClr val="FFFFCC"/>
                </a:solidFill>
                <a:latin typeface="Arial"/>
                <a:cs typeface="Arial"/>
              </a:rPr>
              <a:t>with sympathetic chain of</a:t>
            </a:r>
            <a:r>
              <a:rPr sz="2400" spc="5" dirty="0">
                <a:solidFill>
                  <a:srgbClr val="FFFFCC"/>
                </a:solidFill>
                <a:latin typeface="Arial"/>
                <a:cs typeface="Arial"/>
              </a:rPr>
              <a:t> </a:t>
            </a:r>
            <a:r>
              <a:rPr sz="2400" spc="-10" dirty="0">
                <a:solidFill>
                  <a:srgbClr val="FFFFCC"/>
                </a:solidFill>
                <a:latin typeface="Arial"/>
                <a:cs typeface="Arial"/>
              </a:rPr>
              <a:t>ganglia</a:t>
            </a:r>
            <a:endParaRPr sz="2400">
              <a:latin typeface="Arial"/>
              <a:cs typeface="Arial"/>
            </a:endParaRPr>
          </a:p>
        </p:txBody>
      </p:sp>
      <p:sp>
        <p:nvSpPr>
          <p:cNvPr id="12" name="object 12"/>
          <p:cNvSpPr txBox="1"/>
          <p:nvPr/>
        </p:nvSpPr>
        <p:spPr>
          <a:xfrm>
            <a:off x="3812540" y="5636259"/>
            <a:ext cx="151765" cy="223520"/>
          </a:xfrm>
          <a:prstGeom prst="rect">
            <a:avLst/>
          </a:prstGeom>
        </p:spPr>
        <p:txBody>
          <a:bodyPr vert="horz" wrap="square" lIns="0" tIns="12700" rIns="0" bIns="0" rtlCol="0">
            <a:spAutoFit/>
          </a:bodyPr>
          <a:lstStyle/>
          <a:p>
            <a:pPr marL="12700">
              <a:lnSpc>
                <a:spcPct val="100000"/>
              </a:lnSpc>
              <a:spcBef>
                <a:spcPts val="100"/>
              </a:spcBef>
            </a:pPr>
            <a:r>
              <a:rPr sz="1300" spc="380" dirty="0">
                <a:solidFill>
                  <a:srgbClr val="FFFFCC"/>
                </a:solidFill>
                <a:latin typeface="Symbol"/>
                <a:cs typeface="Symbol"/>
              </a:rPr>
              <a:t></a:t>
            </a:r>
            <a:endParaRPr sz="1300">
              <a:latin typeface="Symbol"/>
              <a:cs typeface="Symbol"/>
            </a:endParaRPr>
          </a:p>
        </p:txBody>
      </p:sp>
      <p:sp>
        <p:nvSpPr>
          <p:cNvPr id="13" name="object 13"/>
          <p:cNvSpPr txBox="1"/>
          <p:nvPr/>
        </p:nvSpPr>
        <p:spPr>
          <a:xfrm>
            <a:off x="4098290" y="5600700"/>
            <a:ext cx="2313940" cy="330200"/>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FFFFCC"/>
                </a:solidFill>
                <a:latin typeface="Arial"/>
                <a:cs typeface="Arial"/>
              </a:rPr>
              <a:t>Covered </a:t>
            </a:r>
            <a:r>
              <a:rPr sz="2000" dirty="0">
                <a:solidFill>
                  <a:srgbClr val="FFFFCC"/>
                </a:solidFill>
                <a:latin typeface="Arial"/>
                <a:cs typeface="Arial"/>
              </a:rPr>
              <a:t>in </a:t>
            </a:r>
            <a:r>
              <a:rPr sz="2000" spc="-5" dirty="0">
                <a:solidFill>
                  <a:srgbClr val="FFFFCC"/>
                </a:solidFill>
                <a:latin typeface="Arial"/>
                <a:cs typeface="Arial"/>
              </a:rPr>
              <a:t>ANS</a:t>
            </a:r>
            <a:r>
              <a:rPr sz="2000" spc="-170" dirty="0">
                <a:solidFill>
                  <a:srgbClr val="FFFFCC"/>
                </a:solidFill>
                <a:latin typeface="Arial"/>
                <a:cs typeface="Arial"/>
              </a:rPr>
              <a:t> </a:t>
            </a:r>
            <a:r>
              <a:rPr sz="2000" dirty="0">
                <a:solidFill>
                  <a:srgbClr val="FFFFCC"/>
                </a:solidFill>
                <a:latin typeface="Arial"/>
                <a:cs typeface="Arial"/>
              </a:rPr>
              <a:t>unit</a:t>
            </a:r>
            <a:endParaRPr sz="2000">
              <a:latin typeface="Arial"/>
              <a:cs typeface="Arial"/>
            </a:endParaRPr>
          </a:p>
        </p:txBody>
      </p:sp>
      <p:sp>
        <p:nvSpPr>
          <p:cNvPr id="14" name="object 14"/>
          <p:cNvSpPr/>
          <p:nvPr/>
        </p:nvSpPr>
        <p:spPr>
          <a:xfrm>
            <a:off x="76200" y="2667000"/>
            <a:ext cx="3581400" cy="4191000"/>
          </a:xfrm>
          <a:prstGeom prst="rect">
            <a:avLst/>
          </a:prstGeom>
          <a:blipFill>
            <a:blip r:embed="rId2" cstate="print"/>
            <a:stretch>
              <a:fillRect/>
            </a:stretch>
          </a:blipFill>
        </p:spPr>
        <p:txBody>
          <a:bodyPr wrap="square" lIns="0" tIns="0" rIns="0" bIns="0" rtlCol="0"/>
          <a:lstStyle/>
          <a:p>
            <a:endParaRPr/>
          </a:p>
        </p:txBody>
      </p:sp>
      <p:sp>
        <p:nvSpPr>
          <p:cNvPr id="15" name="Date Placeholder 14"/>
          <p:cNvSpPr>
            <a:spLocks noGrp="1"/>
          </p:cNvSpPr>
          <p:nvPr>
            <p:ph type="dt" sz="half" idx="10"/>
          </p:nvPr>
        </p:nvSpPr>
        <p:spPr/>
        <p:txBody>
          <a:bodyPr/>
          <a:lstStyle/>
          <a:p>
            <a:pPr>
              <a:defRPr/>
            </a:pPr>
            <a:fld id="{0C8EFA85-7A5C-491F-A1A0-3D759A5E5A1B}" type="datetime1">
              <a:rPr lang="en-US" smtClean="0"/>
              <a:pPr>
                <a:defRPr/>
              </a:pPr>
              <a:t>11-Sep-18</a:t>
            </a:fld>
            <a:endParaRPr lang="en-US"/>
          </a:p>
        </p:txBody>
      </p:sp>
      <p:sp>
        <p:nvSpPr>
          <p:cNvPr id="16" name="Slide Number Placeholder 15"/>
          <p:cNvSpPr>
            <a:spLocks noGrp="1"/>
          </p:cNvSpPr>
          <p:nvPr>
            <p:ph type="sldNum" sz="quarter" idx="12"/>
          </p:nvPr>
        </p:nvSpPr>
        <p:spPr/>
        <p:txBody>
          <a:bodyPr/>
          <a:lstStyle/>
          <a:p>
            <a:pPr>
              <a:defRPr/>
            </a:pPr>
            <a:fld id="{D099570C-B036-418A-83DC-6B77C2692675}" type="slidenum">
              <a:rPr lang="en-US" smtClean="0"/>
              <a:pPr>
                <a:defRPr/>
              </a:pPr>
              <a:t>8</a:t>
            </a:fld>
            <a:endParaRPr lang="en-US"/>
          </a:p>
        </p:txBody>
      </p:sp>
      <p:sp>
        <p:nvSpPr>
          <p:cNvPr id="17" name="Footer Placeholder 16"/>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12140" y="414020"/>
            <a:ext cx="5858510" cy="695960"/>
          </a:xfrm>
          <a:prstGeom prst="rect">
            <a:avLst/>
          </a:prstGeom>
        </p:spPr>
        <p:txBody>
          <a:bodyPr vert="horz" wrap="square" lIns="0" tIns="12700" rIns="0" bIns="0" rtlCol="0">
            <a:spAutoFit/>
          </a:bodyPr>
          <a:lstStyle/>
          <a:p>
            <a:pPr marL="12700">
              <a:lnSpc>
                <a:spcPct val="100000"/>
              </a:lnSpc>
              <a:spcBef>
                <a:spcPts val="100"/>
              </a:spcBef>
              <a:tabLst>
                <a:tab pos="4013835" algn="l"/>
              </a:tabLst>
            </a:pPr>
            <a:r>
              <a:rPr sz="4400" spc="-5" dirty="0">
                <a:latin typeface="Arial"/>
                <a:cs typeface="Arial"/>
              </a:rPr>
              <a:t>Brachial</a:t>
            </a:r>
            <a:r>
              <a:rPr sz="4400" spc="5" dirty="0">
                <a:latin typeface="Arial"/>
                <a:cs typeface="Arial"/>
              </a:rPr>
              <a:t> </a:t>
            </a:r>
            <a:r>
              <a:rPr sz="4400" spc="-10" dirty="0">
                <a:latin typeface="Arial"/>
                <a:cs typeface="Arial"/>
              </a:rPr>
              <a:t>Plexus	</a:t>
            </a:r>
            <a:r>
              <a:rPr sz="4400" dirty="0">
                <a:latin typeface="Arial"/>
                <a:cs typeface="Arial"/>
              </a:rPr>
              <a:t>-</a:t>
            </a:r>
            <a:r>
              <a:rPr sz="4400" spc="-85" dirty="0">
                <a:latin typeface="Arial"/>
                <a:cs typeface="Arial"/>
              </a:rPr>
              <a:t> </a:t>
            </a:r>
            <a:r>
              <a:rPr sz="4400" spc="-5" dirty="0">
                <a:latin typeface="Arial"/>
                <a:cs typeface="Arial"/>
              </a:rPr>
              <a:t>Origin</a:t>
            </a:r>
            <a:endParaRPr sz="4400">
              <a:latin typeface="Arial"/>
              <a:cs typeface="Arial"/>
            </a:endParaRPr>
          </a:p>
        </p:txBody>
      </p:sp>
      <p:sp>
        <p:nvSpPr>
          <p:cNvPr id="6" name="object 6"/>
          <p:cNvSpPr txBox="1"/>
          <p:nvPr/>
        </p:nvSpPr>
        <p:spPr>
          <a:xfrm>
            <a:off x="4269740" y="1705610"/>
            <a:ext cx="188595" cy="281940"/>
          </a:xfrm>
          <a:prstGeom prst="rect">
            <a:avLst/>
          </a:prstGeom>
        </p:spPr>
        <p:txBody>
          <a:bodyPr vert="horz" wrap="square" lIns="0" tIns="16510" rIns="0" bIns="0" rtlCol="0">
            <a:spAutoFit/>
          </a:bodyPr>
          <a:lstStyle/>
          <a:p>
            <a:pPr marL="12700">
              <a:lnSpc>
                <a:spcPct val="100000"/>
              </a:lnSpc>
              <a:spcBef>
                <a:spcPts val="130"/>
              </a:spcBef>
            </a:pPr>
            <a:r>
              <a:rPr sz="1650" spc="505" dirty="0">
                <a:solidFill>
                  <a:srgbClr val="CCFF33"/>
                </a:solidFill>
                <a:latin typeface="Symbol"/>
                <a:cs typeface="Symbol"/>
              </a:rPr>
              <a:t></a:t>
            </a:r>
            <a:endParaRPr sz="1650" dirty="0">
              <a:latin typeface="Symbol"/>
              <a:cs typeface="Symbol"/>
            </a:endParaRPr>
          </a:p>
        </p:txBody>
      </p:sp>
      <p:sp>
        <p:nvSpPr>
          <p:cNvPr id="7" name="object 7"/>
          <p:cNvSpPr txBox="1"/>
          <p:nvPr/>
        </p:nvSpPr>
        <p:spPr>
          <a:xfrm>
            <a:off x="4269740" y="2439669"/>
            <a:ext cx="188595" cy="281940"/>
          </a:xfrm>
          <a:prstGeom prst="rect">
            <a:avLst/>
          </a:prstGeom>
        </p:spPr>
        <p:txBody>
          <a:bodyPr vert="horz" wrap="square" lIns="0" tIns="16510" rIns="0" bIns="0" rtlCol="0">
            <a:spAutoFit/>
          </a:bodyPr>
          <a:lstStyle/>
          <a:p>
            <a:pPr marL="12700">
              <a:lnSpc>
                <a:spcPct val="100000"/>
              </a:lnSpc>
              <a:spcBef>
                <a:spcPts val="130"/>
              </a:spcBef>
            </a:pPr>
            <a:r>
              <a:rPr sz="1650" spc="505" dirty="0">
                <a:solidFill>
                  <a:srgbClr val="CCFF33"/>
                </a:solidFill>
                <a:latin typeface="Symbol"/>
                <a:cs typeface="Symbol"/>
              </a:rPr>
              <a:t></a:t>
            </a:r>
            <a:endParaRPr sz="1650">
              <a:latin typeface="Symbol"/>
              <a:cs typeface="Symbol"/>
            </a:endParaRPr>
          </a:p>
        </p:txBody>
      </p:sp>
      <p:sp>
        <p:nvSpPr>
          <p:cNvPr id="8" name="object 8"/>
          <p:cNvSpPr txBox="1"/>
          <p:nvPr/>
        </p:nvSpPr>
        <p:spPr>
          <a:xfrm>
            <a:off x="4612640" y="1672590"/>
            <a:ext cx="4380230" cy="1125220"/>
          </a:xfrm>
          <a:prstGeom prst="rect">
            <a:avLst/>
          </a:prstGeom>
        </p:spPr>
        <p:txBody>
          <a:bodyPr vert="horz" wrap="square" lIns="0" tIns="53975" rIns="0" bIns="0" rtlCol="0">
            <a:spAutoFit/>
          </a:bodyPr>
          <a:lstStyle/>
          <a:p>
            <a:pPr marL="12700" marR="5080">
              <a:lnSpc>
                <a:spcPts val="2590"/>
              </a:lnSpc>
              <a:spcBef>
                <a:spcPts val="425"/>
              </a:spcBef>
            </a:pPr>
            <a:r>
              <a:rPr sz="2400" dirty="0">
                <a:solidFill>
                  <a:srgbClr val="FFFFCC"/>
                </a:solidFill>
                <a:latin typeface="Arial"/>
                <a:cs typeface="Arial"/>
              </a:rPr>
              <a:t>Formed </a:t>
            </a:r>
            <a:r>
              <a:rPr sz="2400" spc="-5" dirty="0">
                <a:solidFill>
                  <a:srgbClr val="FFFFCC"/>
                </a:solidFill>
                <a:latin typeface="Arial"/>
                <a:cs typeface="Arial"/>
              </a:rPr>
              <a:t>by ventral </a:t>
            </a:r>
            <a:r>
              <a:rPr sz="2400" spc="5" dirty="0">
                <a:solidFill>
                  <a:srgbClr val="FFFFCC"/>
                </a:solidFill>
                <a:latin typeface="Arial"/>
                <a:cs typeface="Arial"/>
              </a:rPr>
              <a:t>rami </a:t>
            </a:r>
            <a:r>
              <a:rPr sz="2400" spc="-5" dirty="0">
                <a:solidFill>
                  <a:srgbClr val="FFFFCC"/>
                </a:solidFill>
                <a:latin typeface="Arial"/>
                <a:cs typeface="Arial"/>
              </a:rPr>
              <a:t>of</a:t>
            </a:r>
            <a:r>
              <a:rPr sz="2400" spc="-90" dirty="0">
                <a:solidFill>
                  <a:srgbClr val="FFFFCC"/>
                </a:solidFill>
                <a:latin typeface="Arial"/>
                <a:cs typeface="Arial"/>
              </a:rPr>
              <a:t> </a:t>
            </a:r>
            <a:r>
              <a:rPr sz="2400" spc="-5" dirty="0">
                <a:solidFill>
                  <a:srgbClr val="FFFFCC"/>
                </a:solidFill>
                <a:latin typeface="Arial"/>
                <a:cs typeface="Arial"/>
              </a:rPr>
              <a:t>spinal  </a:t>
            </a:r>
            <a:r>
              <a:rPr sz="2400" spc="-10" dirty="0">
                <a:solidFill>
                  <a:srgbClr val="FFFFCC"/>
                </a:solidFill>
                <a:latin typeface="Arial"/>
                <a:cs typeface="Arial"/>
              </a:rPr>
              <a:t>nerves</a:t>
            </a:r>
            <a:r>
              <a:rPr sz="2400" spc="-5" dirty="0">
                <a:solidFill>
                  <a:srgbClr val="FFFFCC"/>
                </a:solidFill>
                <a:latin typeface="Arial"/>
                <a:cs typeface="Arial"/>
              </a:rPr>
              <a:t> C5-T1</a:t>
            </a:r>
            <a:endParaRPr sz="2400">
              <a:latin typeface="Arial"/>
              <a:cs typeface="Arial"/>
            </a:endParaRPr>
          </a:p>
          <a:p>
            <a:pPr marL="12700">
              <a:lnSpc>
                <a:spcPct val="100000"/>
              </a:lnSpc>
              <a:spcBef>
                <a:spcPts val="275"/>
              </a:spcBef>
            </a:pPr>
            <a:r>
              <a:rPr sz="2400" spc="-10" dirty="0">
                <a:solidFill>
                  <a:srgbClr val="FFFFCC"/>
                </a:solidFill>
                <a:latin typeface="Arial"/>
                <a:cs typeface="Arial"/>
              </a:rPr>
              <a:t>Five </a:t>
            </a:r>
            <a:r>
              <a:rPr sz="2400" spc="-5" dirty="0">
                <a:solidFill>
                  <a:srgbClr val="FFFFCC"/>
                </a:solidFill>
                <a:latin typeface="Arial"/>
                <a:cs typeface="Arial"/>
              </a:rPr>
              <a:t>ventral </a:t>
            </a:r>
            <a:r>
              <a:rPr sz="2400" spc="5" dirty="0">
                <a:solidFill>
                  <a:srgbClr val="FFFFCC"/>
                </a:solidFill>
                <a:latin typeface="Arial"/>
                <a:cs typeface="Arial"/>
              </a:rPr>
              <a:t>rami</a:t>
            </a:r>
            <a:r>
              <a:rPr sz="2400" spc="-10" dirty="0">
                <a:solidFill>
                  <a:srgbClr val="FFFFCC"/>
                </a:solidFill>
                <a:latin typeface="Arial"/>
                <a:cs typeface="Arial"/>
              </a:rPr>
              <a:t> </a:t>
            </a:r>
            <a:r>
              <a:rPr sz="2400" spc="-5" dirty="0">
                <a:solidFill>
                  <a:srgbClr val="FFFFCC"/>
                </a:solidFill>
                <a:latin typeface="Arial"/>
                <a:cs typeface="Arial"/>
              </a:rPr>
              <a:t>form</a:t>
            </a:r>
            <a:endParaRPr sz="2400">
              <a:latin typeface="Arial"/>
              <a:cs typeface="Arial"/>
            </a:endParaRPr>
          </a:p>
        </p:txBody>
      </p:sp>
      <p:sp>
        <p:nvSpPr>
          <p:cNvPr id="9" name="object 9"/>
          <p:cNvSpPr txBox="1"/>
          <p:nvPr/>
        </p:nvSpPr>
        <p:spPr>
          <a:xfrm>
            <a:off x="4726940" y="2840990"/>
            <a:ext cx="151765" cy="899160"/>
          </a:xfrm>
          <a:prstGeom prst="rect">
            <a:avLst/>
          </a:prstGeom>
        </p:spPr>
        <p:txBody>
          <a:bodyPr vert="horz" wrap="square" lIns="0" tIns="12700" rIns="0" bIns="0" rtlCol="0">
            <a:spAutoFit/>
          </a:bodyPr>
          <a:lstStyle/>
          <a:p>
            <a:pPr marL="12700">
              <a:lnSpc>
                <a:spcPct val="100000"/>
              </a:lnSpc>
              <a:spcBef>
                <a:spcPts val="100"/>
              </a:spcBef>
            </a:pPr>
            <a:r>
              <a:rPr sz="1300" spc="380" dirty="0">
                <a:solidFill>
                  <a:srgbClr val="CC9900"/>
                </a:solidFill>
                <a:latin typeface="Symbol"/>
                <a:cs typeface="Symbol"/>
              </a:rPr>
              <a:t></a:t>
            </a:r>
            <a:endParaRPr sz="1300">
              <a:latin typeface="Symbol"/>
              <a:cs typeface="Symbol"/>
            </a:endParaRPr>
          </a:p>
          <a:p>
            <a:pPr marL="12700">
              <a:lnSpc>
                <a:spcPct val="100000"/>
              </a:lnSpc>
              <a:spcBef>
                <a:spcPts val="1100"/>
              </a:spcBef>
            </a:pPr>
            <a:r>
              <a:rPr sz="1300" spc="380" dirty="0">
                <a:solidFill>
                  <a:srgbClr val="CC9900"/>
                </a:solidFill>
                <a:latin typeface="Symbol"/>
                <a:cs typeface="Symbol"/>
              </a:rPr>
              <a:t></a:t>
            </a:r>
            <a:endParaRPr sz="1300">
              <a:latin typeface="Symbol"/>
              <a:cs typeface="Symbol"/>
            </a:endParaRPr>
          </a:p>
          <a:p>
            <a:pPr marL="12700">
              <a:lnSpc>
                <a:spcPct val="100000"/>
              </a:lnSpc>
              <a:spcBef>
                <a:spcPts val="1100"/>
              </a:spcBef>
            </a:pPr>
            <a:r>
              <a:rPr sz="1300" spc="380" dirty="0">
                <a:solidFill>
                  <a:srgbClr val="CC9900"/>
                </a:solidFill>
                <a:latin typeface="Symbol"/>
                <a:cs typeface="Symbol"/>
              </a:rPr>
              <a:t></a:t>
            </a:r>
            <a:endParaRPr sz="1300">
              <a:latin typeface="Symbol"/>
              <a:cs typeface="Symbol"/>
            </a:endParaRPr>
          </a:p>
        </p:txBody>
      </p:sp>
      <p:sp>
        <p:nvSpPr>
          <p:cNvPr id="10" name="object 10"/>
          <p:cNvSpPr txBox="1"/>
          <p:nvPr/>
        </p:nvSpPr>
        <p:spPr>
          <a:xfrm>
            <a:off x="5012690" y="2772409"/>
            <a:ext cx="3769995" cy="1038860"/>
          </a:xfrm>
          <a:prstGeom prst="rect">
            <a:avLst/>
          </a:prstGeom>
        </p:spPr>
        <p:txBody>
          <a:bodyPr vert="horz" wrap="square" lIns="0" tIns="12700" rIns="0" bIns="0" rtlCol="0">
            <a:spAutoFit/>
          </a:bodyPr>
          <a:lstStyle/>
          <a:p>
            <a:pPr marL="12700" marR="5080">
              <a:lnSpc>
                <a:spcPct val="110800"/>
              </a:lnSpc>
              <a:spcBef>
                <a:spcPts val="100"/>
              </a:spcBef>
              <a:tabLst>
                <a:tab pos="1793239" algn="l"/>
              </a:tabLst>
            </a:pPr>
            <a:r>
              <a:rPr sz="2000" spc="-5" dirty="0">
                <a:solidFill>
                  <a:srgbClr val="FFFFCC"/>
                </a:solidFill>
                <a:latin typeface="Arial"/>
                <a:cs typeface="Arial"/>
              </a:rPr>
              <a:t>Roots</a:t>
            </a:r>
            <a:r>
              <a:rPr sz="2000" spc="10" dirty="0">
                <a:solidFill>
                  <a:srgbClr val="FFFFCC"/>
                </a:solidFill>
                <a:latin typeface="Arial"/>
                <a:cs typeface="Arial"/>
              </a:rPr>
              <a:t> </a:t>
            </a:r>
            <a:r>
              <a:rPr sz="2000" dirty="0">
                <a:solidFill>
                  <a:srgbClr val="FFFFCC"/>
                </a:solidFill>
                <a:latin typeface="Arial"/>
                <a:cs typeface="Arial"/>
              </a:rPr>
              <a:t>/</a:t>
            </a:r>
            <a:r>
              <a:rPr sz="2000" spc="-50" dirty="0">
                <a:solidFill>
                  <a:srgbClr val="FFFFCC"/>
                </a:solidFill>
                <a:latin typeface="Arial"/>
                <a:cs typeface="Arial"/>
              </a:rPr>
              <a:t> </a:t>
            </a:r>
            <a:r>
              <a:rPr sz="2000" spc="-10" dirty="0">
                <a:solidFill>
                  <a:srgbClr val="FFFFCC"/>
                </a:solidFill>
                <a:latin typeface="Arial"/>
                <a:cs typeface="Arial"/>
              </a:rPr>
              <a:t>Trunks	</a:t>
            </a:r>
            <a:r>
              <a:rPr sz="2000" spc="-5" dirty="0">
                <a:solidFill>
                  <a:srgbClr val="FFFFCC"/>
                </a:solidFill>
                <a:latin typeface="Arial"/>
                <a:cs typeface="Arial"/>
              </a:rPr>
              <a:t>that </a:t>
            </a:r>
            <a:r>
              <a:rPr sz="2000" dirty="0">
                <a:solidFill>
                  <a:srgbClr val="FFFFCC"/>
                </a:solidFill>
                <a:latin typeface="Arial"/>
                <a:cs typeface="Arial"/>
              </a:rPr>
              <a:t>separate</a:t>
            </a:r>
            <a:r>
              <a:rPr sz="2000" spc="-80" dirty="0">
                <a:solidFill>
                  <a:srgbClr val="FFFFCC"/>
                </a:solidFill>
                <a:latin typeface="Arial"/>
                <a:cs typeface="Arial"/>
              </a:rPr>
              <a:t> </a:t>
            </a:r>
            <a:r>
              <a:rPr sz="2000" spc="-5" dirty="0">
                <a:solidFill>
                  <a:srgbClr val="FFFFCC"/>
                </a:solidFill>
                <a:latin typeface="Arial"/>
                <a:cs typeface="Arial"/>
              </a:rPr>
              <a:t>into  Divisions that then</a:t>
            </a:r>
            <a:r>
              <a:rPr sz="2000" dirty="0">
                <a:solidFill>
                  <a:srgbClr val="FFFFCC"/>
                </a:solidFill>
                <a:latin typeface="Arial"/>
                <a:cs typeface="Arial"/>
              </a:rPr>
              <a:t> </a:t>
            </a:r>
            <a:r>
              <a:rPr sz="2000" spc="-5" dirty="0">
                <a:solidFill>
                  <a:srgbClr val="FFFFCC"/>
                </a:solidFill>
                <a:latin typeface="Arial"/>
                <a:cs typeface="Arial"/>
              </a:rPr>
              <a:t>form</a:t>
            </a:r>
            <a:endParaRPr sz="2000">
              <a:latin typeface="Arial"/>
              <a:cs typeface="Arial"/>
            </a:endParaRPr>
          </a:p>
          <a:p>
            <a:pPr marL="12700">
              <a:lnSpc>
                <a:spcPct val="100000"/>
              </a:lnSpc>
              <a:spcBef>
                <a:spcPts val="260"/>
              </a:spcBef>
            </a:pPr>
            <a:r>
              <a:rPr sz="2000" dirty="0">
                <a:solidFill>
                  <a:srgbClr val="FFFFCC"/>
                </a:solidFill>
                <a:latin typeface="Arial"/>
                <a:cs typeface="Arial"/>
              </a:rPr>
              <a:t>Cords that give rise </a:t>
            </a:r>
            <a:r>
              <a:rPr sz="2000" spc="-5" dirty="0">
                <a:solidFill>
                  <a:srgbClr val="FFFFCC"/>
                </a:solidFill>
                <a:latin typeface="Arial"/>
                <a:cs typeface="Arial"/>
              </a:rPr>
              <a:t>to</a:t>
            </a:r>
            <a:r>
              <a:rPr sz="2000" spc="-90" dirty="0">
                <a:solidFill>
                  <a:srgbClr val="FFFFCC"/>
                </a:solidFill>
                <a:latin typeface="Arial"/>
                <a:cs typeface="Arial"/>
              </a:rPr>
              <a:t> </a:t>
            </a:r>
            <a:r>
              <a:rPr sz="2000" dirty="0">
                <a:solidFill>
                  <a:srgbClr val="FFFFCC"/>
                </a:solidFill>
                <a:latin typeface="Arial"/>
                <a:cs typeface="Arial"/>
              </a:rPr>
              <a:t>Branches</a:t>
            </a:r>
            <a:endParaRPr sz="2000">
              <a:latin typeface="Arial"/>
              <a:cs typeface="Arial"/>
            </a:endParaRPr>
          </a:p>
        </p:txBody>
      </p:sp>
      <p:sp>
        <p:nvSpPr>
          <p:cNvPr id="11" name="object 11"/>
          <p:cNvSpPr txBox="1"/>
          <p:nvPr/>
        </p:nvSpPr>
        <p:spPr>
          <a:xfrm>
            <a:off x="4269740" y="3858260"/>
            <a:ext cx="188595" cy="281940"/>
          </a:xfrm>
          <a:prstGeom prst="rect">
            <a:avLst/>
          </a:prstGeom>
        </p:spPr>
        <p:txBody>
          <a:bodyPr vert="horz" wrap="square" lIns="0" tIns="16510" rIns="0" bIns="0" rtlCol="0">
            <a:spAutoFit/>
          </a:bodyPr>
          <a:lstStyle/>
          <a:p>
            <a:pPr marL="12700">
              <a:lnSpc>
                <a:spcPct val="100000"/>
              </a:lnSpc>
              <a:spcBef>
                <a:spcPts val="130"/>
              </a:spcBef>
            </a:pPr>
            <a:r>
              <a:rPr sz="1650" spc="505" dirty="0">
                <a:solidFill>
                  <a:srgbClr val="FFFFCC"/>
                </a:solidFill>
                <a:latin typeface="Symbol"/>
                <a:cs typeface="Symbol"/>
              </a:rPr>
              <a:t></a:t>
            </a:r>
            <a:endParaRPr sz="1650">
              <a:latin typeface="Symbol"/>
              <a:cs typeface="Symbol"/>
            </a:endParaRPr>
          </a:p>
        </p:txBody>
      </p:sp>
      <p:sp>
        <p:nvSpPr>
          <p:cNvPr id="12" name="object 12"/>
          <p:cNvSpPr txBox="1"/>
          <p:nvPr/>
        </p:nvSpPr>
        <p:spPr>
          <a:xfrm>
            <a:off x="4612640" y="3785869"/>
            <a:ext cx="2962910" cy="2454910"/>
          </a:xfrm>
          <a:prstGeom prst="rect">
            <a:avLst/>
          </a:prstGeom>
        </p:spPr>
        <p:txBody>
          <a:bodyPr vert="horz" wrap="square" lIns="0" tIns="52069" rIns="0" bIns="0" rtlCol="0">
            <a:spAutoFit/>
          </a:bodyPr>
          <a:lstStyle/>
          <a:p>
            <a:pPr marL="12700">
              <a:lnSpc>
                <a:spcPct val="100000"/>
              </a:lnSpc>
              <a:spcBef>
                <a:spcPts val="409"/>
              </a:spcBef>
            </a:pPr>
            <a:r>
              <a:rPr sz="2400" spc="-5" dirty="0">
                <a:solidFill>
                  <a:srgbClr val="FFFFCC"/>
                </a:solidFill>
                <a:latin typeface="Arial"/>
                <a:cs typeface="Arial"/>
              </a:rPr>
              <a:t>Major</a:t>
            </a:r>
            <a:r>
              <a:rPr sz="2400" spc="-10" dirty="0">
                <a:solidFill>
                  <a:srgbClr val="FFFFCC"/>
                </a:solidFill>
                <a:latin typeface="Arial"/>
                <a:cs typeface="Arial"/>
              </a:rPr>
              <a:t> </a:t>
            </a:r>
            <a:r>
              <a:rPr sz="2400" spc="-5" dirty="0">
                <a:solidFill>
                  <a:srgbClr val="FFFFCC"/>
                </a:solidFill>
                <a:latin typeface="Arial"/>
                <a:cs typeface="Arial"/>
              </a:rPr>
              <a:t>nerves</a:t>
            </a:r>
            <a:endParaRPr sz="2400">
              <a:latin typeface="Arial"/>
              <a:cs typeface="Arial"/>
            </a:endParaRPr>
          </a:p>
          <a:p>
            <a:pPr marL="412750" indent="-285750">
              <a:lnSpc>
                <a:spcPct val="100000"/>
              </a:lnSpc>
              <a:spcBef>
                <a:spcPts val="310"/>
              </a:spcBef>
              <a:buSzPct val="64583"/>
              <a:buFont typeface="Symbol"/>
              <a:buChar char=""/>
              <a:tabLst>
                <a:tab pos="412115" algn="l"/>
                <a:tab pos="412750" algn="l"/>
              </a:tabLst>
            </a:pPr>
            <a:r>
              <a:rPr sz="2400" spc="-10" dirty="0">
                <a:solidFill>
                  <a:srgbClr val="FFFFCC"/>
                </a:solidFill>
                <a:latin typeface="Arial"/>
                <a:cs typeface="Arial"/>
              </a:rPr>
              <a:t>Axillary</a:t>
            </a:r>
            <a:endParaRPr sz="2400">
              <a:latin typeface="Arial"/>
              <a:cs typeface="Arial"/>
            </a:endParaRPr>
          </a:p>
          <a:p>
            <a:pPr marL="412750" indent="-285750">
              <a:lnSpc>
                <a:spcPct val="100000"/>
              </a:lnSpc>
              <a:spcBef>
                <a:spcPts val="310"/>
              </a:spcBef>
              <a:buSzPct val="64583"/>
              <a:buFont typeface="Symbol"/>
              <a:buChar char=""/>
              <a:tabLst>
                <a:tab pos="412115" algn="l"/>
                <a:tab pos="412750" algn="l"/>
              </a:tabLst>
            </a:pPr>
            <a:r>
              <a:rPr sz="2400" spc="-10" dirty="0">
                <a:solidFill>
                  <a:srgbClr val="FFFFCC"/>
                </a:solidFill>
                <a:latin typeface="Arial"/>
                <a:cs typeface="Arial"/>
              </a:rPr>
              <a:t>Radial</a:t>
            </a:r>
            <a:endParaRPr sz="2400">
              <a:latin typeface="Arial"/>
              <a:cs typeface="Arial"/>
            </a:endParaRPr>
          </a:p>
          <a:p>
            <a:pPr marL="412750" indent="-285750">
              <a:lnSpc>
                <a:spcPct val="100000"/>
              </a:lnSpc>
              <a:spcBef>
                <a:spcPts val="310"/>
              </a:spcBef>
              <a:buSzPct val="64583"/>
              <a:buFont typeface="Symbol"/>
              <a:buChar char=""/>
              <a:tabLst>
                <a:tab pos="412115" algn="l"/>
                <a:tab pos="412750" algn="l"/>
              </a:tabLst>
            </a:pPr>
            <a:r>
              <a:rPr sz="2400" spc="-5" dirty="0">
                <a:solidFill>
                  <a:srgbClr val="FFFFCC"/>
                </a:solidFill>
                <a:latin typeface="Arial"/>
                <a:cs typeface="Arial"/>
              </a:rPr>
              <a:t>Musculocutaneous</a:t>
            </a:r>
            <a:endParaRPr sz="2400">
              <a:latin typeface="Arial"/>
              <a:cs typeface="Arial"/>
            </a:endParaRPr>
          </a:p>
          <a:p>
            <a:pPr marL="412750" indent="-285750">
              <a:lnSpc>
                <a:spcPct val="100000"/>
              </a:lnSpc>
              <a:spcBef>
                <a:spcPts val="300"/>
              </a:spcBef>
              <a:buSzPct val="64583"/>
              <a:buFont typeface="Symbol"/>
              <a:buChar char=""/>
              <a:tabLst>
                <a:tab pos="412115" algn="l"/>
                <a:tab pos="412750" algn="l"/>
              </a:tabLst>
            </a:pPr>
            <a:r>
              <a:rPr sz="2400" spc="-10" dirty="0">
                <a:solidFill>
                  <a:srgbClr val="FFFFCC"/>
                </a:solidFill>
                <a:latin typeface="Arial"/>
                <a:cs typeface="Arial"/>
              </a:rPr>
              <a:t>Ulnar</a:t>
            </a:r>
            <a:endParaRPr sz="2400">
              <a:latin typeface="Arial"/>
              <a:cs typeface="Arial"/>
            </a:endParaRPr>
          </a:p>
          <a:p>
            <a:pPr marL="412750" indent="-285750">
              <a:lnSpc>
                <a:spcPct val="100000"/>
              </a:lnSpc>
              <a:spcBef>
                <a:spcPts val="310"/>
              </a:spcBef>
              <a:buSzPct val="64583"/>
              <a:buFont typeface="Symbol"/>
              <a:buChar char=""/>
              <a:tabLst>
                <a:tab pos="412115" algn="l"/>
                <a:tab pos="412750" algn="l"/>
              </a:tabLst>
            </a:pPr>
            <a:r>
              <a:rPr sz="2400" spc="-5" dirty="0">
                <a:solidFill>
                  <a:srgbClr val="FFFFCC"/>
                </a:solidFill>
                <a:latin typeface="Arial"/>
                <a:cs typeface="Arial"/>
              </a:rPr>
              <a:t>Median</a:t>
            </a:r>
            <a:endParaRPr sz="2400">
              <a:latin typeface="Arial"/>
              <a:cs typeface="Arial"/>
            </a:endParaRPr>
          </a:p>
        </p:txBody>
      </p:sp>
      <p:sp>
        <p:nvSpPr>
          <p:cNvPr id="13" name="object 13"/>
          <p:cNvSpPr/>
          <p:nvPr/>
        </p:nvSpPr>
        <p:spPr>
          <a:xfrm>
            <a:off x="0" y="1295400"/>
            <a:ext cx="4114800" cy="5562600"/>
          </a:xfrm>
          <a:prstGeom prst="rect">
            <a:avLst/>
          </a:prstGeom>
          <a:blipFill>
            <a:blip r:embed="rId2" cstate="print"/>
            <a:stretch>
              <a:fillRect/>
            </a:stretch>
          </a:blipFill>
        </p:spPr>
        <p:txBody>
          <a:bodyPr wrap="square" lIns="0" tIns="0" rIns="0" bIns="0" rtlCol="0"/>
          <a:lstStyle/>
          <a:p>
            <a:endParaRPr/>
          </a:p>
        </p:txBody>
      </p:sp>
      <p:sp>
        <p:nvSpPr>
          <p:cNvPr id="14" name="Date Placeholder 13"/>
          <p:cNvSpPr>
            <a:spLocks noGrp="1"/>
          </p:cNvSpPr>
          <p:nvPr>
            <p:ph type="dt" sz="half" idx="10"/>
          </p:nvPr>
        </p:nvSpPr>
        <p:spPr/>
        <p:txBody>
          <a:bodyPr/>
          <a:lstStyle/>
          <a:p>
            <a:pPr>
              <a:defRPr/>
            </a:pPr>
            <a:fld id="{87FA50E3-B5FD-486F-A526-CFAC68561F9E}" type="datetime1">
              <a:rPr lang="en-US" smtClean="0"/>
              <a:pPr>
                <a:defRPr/>
              </a:pPr>
              <a:t>11-Sep-18</a:t>
            </a:fld>
            <a:endParaRPr lang="en-US"/>
          </a:p>
        </p:txBody>
      </p:sp>
      <p:sp>
        <p:nvSpPr>
          <p:cNvPr id="15" name="Slide Number Placeholder 14"/>
          <p:cNvSpPr>
            <a:spLocks noGrp="1"/>
          </p:cNvSpPr>
          <p:nvPr>
            <p:ph type="sldNum" sz="quarter" idx="12"/>
          </p:nvPr>
        </p:nvSpPr>
        <p:spPr/>
        <p:txBody>
          <a:bodyPr/>
          <a:lstStyle/>
          <a:p>
            <a:pPr>
              <a:defRPr/>
            </a:pPr>
            <a:fld id="{D099570C-B036-418A-83DC-6B77C2692675}" type="slidenum">
              <a:rPr lang="en-US" smtClean="0"/>
              <a:pPr>
                <a:defRPr/>
              </a:pPr>
              <a:t>9</a:t>
            </a:fld>
            <a:endParaRPr lang="en-US"/>
          </a:p>
        </p:txBody>
      </p:sp>
      <p:sp>
        <p:nvSpPr>
          <p:cNvPr id="16" name="Footer Placeholder 15"/>
          <p:cNvSpPr>
            <a:spLocks noGrp="1"/>
          </p:cNvSpPr>
          <p:nvPr>
            <p:ph type="ftr" sz="quarter" idx="11"/>
          </p:nvPr>
        </p:nvSpPr>
        <p:spPr/>
        <p:txBody>
          <a:bodyPr/>
          <a:lstStyle/>
          <a:p>
            <a:pPr>
              <a:defRPr/>
            </a:pPr>
            <a:r>
              <a:rPr lang="en-US" smtClean="0"/>
              <a:t>Dr.Ravi</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4111</TotalTime>
  <Words>2146</Words>
  <Application>Microsoft Office PowerPoint</Application>
  <PresentationFormat>On-screen Show (4:3)</PresentationFormat>
  <Paragraphs>545</Paragraphs>
  <Slides>55</Slides>
  <Notes>13</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Metro</vt:lpstr>
      <vt:lpstr>ClipArt</vt:lpstr>
      <vt:lpstr>BRACHIAL PLEXUS</vt:lpstr>
      <vt:lpstr>  Objectives </vt:lpstr>
      <vt:lpstr>Spinal Nerves</vt:lpstr>
      <vt:lpstr>Spinal Nerves</vt:lpstr>
      <vt:lpstr>Spinal Nerves</vt:lpstr>
      <vt:lpstr>Formation of Rami</vt:lpstr>
      <vt:lpstr>Nerve Plexuses</vt:lpstr>
      <vt:lpstr>Branches  of Spinal  Nerves</vt:lpstr>
      <vt:lpstr>Brachial Plexus - Origin</vt:lpstr>
      <vt:lpstr>Brachial Plexus</vt:lpstr>
      <vt:lpstr>Slide 11</vt:lpstr>
      <vt:lpstr>Relations - BP</vt:lpstr>
      <vt:lpstr>Relations - BP</vt:lpstr>
      <vt:lpstr>Relations - BP</vt:lpstr>
      <vt:lpstr>Relations</vt:lpstr>
      <vt:lpstr>Anatomy</vt:lpstr>
      <vt:lpstr>Brachial Plexus Branches</vt:lpstr>
      <vt:lpstr>Brachial Plexus Branches</vt:lpstr>
      <vt:lpstr>Brachial Plexus Branches</vt:lpstr>
      <vt:lpstr> Muscles supplied by Brachial plexus</vt:lpstr>
      <vt:lpstr>Mode of Brachial Plexus Injuries</vt:lpstr>
      <vt:lpstr>Traumatic Brachial Plexopathies</vt:lpstr>
      <vt:lpstr>Traumatic Brachial Plexopathies</vt:lpstr>
      <vt:lpstr>Tractional Brachial Plexus Injury</vt:lpstr>
      <vt:lpstr>Slide 25</vt:lpstr>
      <vt:lpstr>Obstetric Brachial Plexopathies</vt:lpstr>
      <vt:lpstr> Plexopathies</vt:lpstr>
      <vt:lpstr> </vt:lpstr>
      <vt:lpstr>Sensory loss over the arm  </vt:lpstr>
      <vt:lpstr>Upper brachial plexus</vt:lpstr>
      <vt:lpstr>Upper brachial plexus</vt:lpstr>
      <vt:lpstr>Upper brachial plexus</vt:lpstr>
      <vt:lpstr>Klumpke’s Paralysis </vt:lpstr>
      <vt:lpstr>Lower brachial plexus</vt:lpstr>
      <vt:lpstr>Lower brachial plexus</vt:lpstr>
      <vt:lpstr>Klumpke’s Paralysis</vt:lpstr>
      <vt:lpstr>Supraclavicular Brachial Plexopathies</vt:lpstr>
      <vt:lpstr>Burner syndrome (Stinger syndrome) </vt:lpstr>
      <vt:lpstr>Winging of Scapula</vt:lpstr>
      <vt:lpstr>Slide 40</vt:lpstr>
      <vt:lpstr>Supraclavicular Brachial Plexopathies</vt:lpstr>
      <vt:lpstr>Cervical rib</vt:lpstr>
      <vt:lpstr>True neurogenic thoracic outlet syndrome</vt:lpstr>
      <vt:lpstr>Thoracic outlet syndrome</vt:lpstr>
      <vt:lpstr>True neurogenic thoracic outlet syndrome </vt:lpstr>
      <vt:lpstr>Slide 46</vt:lpstr>
      <vt:lpstr>Supraclavicular Brachial Plexopathies</vt:lpstr>
      <vt:lpstr>Pancoast Tumor</vt:lpstr>
      <vt:lpstr>Infraclavicular Brachial Plexopathies</vt:lpstr>
      <vt:lpstr>Nonspecific Brachial Plexopathies </vt:lpstr>
      <vt:lpstr>Slide 51</vt:lpstr>
      <vt:lpstr>Slide 52</vt:lpstr>
      <vt:lpstr>Slide 53</vt:lpstr>
      <vt:lpstr>Slide 54</vt:lpstr>
      <vt:lpstr>Slide 55</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Brachial Plexus Injury</dc:title>
  <dc:creator>Dr.K.S.RAVI</dc:creator>
  <cp:lastModifiedBy>Dr.Kumar Satish Ravi</cp:lastModifiedBy>
  <cp:revision>305</cp:revision>
  <dcterms:created xsi:type="dcterms:W3CDTF">2011-08-04T11:33:16Z</dcterms:created>
  <dcterms:modified xsi:type="dcterms:W3CDTF">2018-09-12T02:57:34Z</dcterms:modified>
</cp:coreProperties>
</file>