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8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889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74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05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7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4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66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8382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22400" y="210185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22400" y="64135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135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D-r Mitova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64135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E6DF45A-DE52-4D70-97CD-B54435821B95}" type="slidenum">
              <a:rPr lang="en-GB" altLang="en-US"/>
              <a:pPr/>
              <a:t>‹#›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124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4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0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5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1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5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8435" y="70658"/>
            <a:ext cx="8915399" cy="9102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Infectious diseases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6333" y="5731717"/>
            <a:ext cx="2165667" cy="112628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Dr. P. K. Panda, </a:t>
            </a:r>
          </a:p>
          <a:p>
            <a:r>
              <a:rPr lang="en-US" b="1" dirty="0" smtClean="0"/>
              <a:t>Asst. Professor</a:t>
            </a:r>
          </a:p>
          <a:p>
            <a:r>
              <a:rPr lang="en-US" b="1" dirty="0" smtClean="0"/>
              <a:t>Department of Medicine</a:t>
            </a:r>
          </a:p>
          <a:p>
            <a:r>
              <a:rPr lang="en-US" b="1" dirty="0" smtClean="0"/>
              <a:t>AIIMS, </a:t>
            </a:r>
            <a:r>
              <a:rPr lang="en-US" b="1" dirty="0" err="1" smtClean="0"/>
              <a:t>Rishikesh</a:t>
            </a:r>
            <a:endParaRPr lang="en-IN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90427"/>
              </p:ext>
            </p:extLst>
          </p:nvPr>
        </p:nvGraphicFramePr>
        <p:xfrm>
          <a:off x="2628948" y="890451"/>
          <a:ext cx="6406986" cy="5967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931">
                  <a:extLst>
                    <a:ext uri="{9D8B030D-6E8A-4147-A177-3AD203B41FA5}">
                      <a16:colId xmlns:a16="http://schemas.microsoft.com/office/drawing/2014/main" val="1295091141"/>
                    </a:ext>
                  </a:extLst>
                </a:gridCol>
                <a:gridCol w="5477055">
                  <a:extLst>
                    <a:ext uri="{9D8B030D-6E8A-4147-A177-3AD203B41FA5}">
                      <a16:colId xmlns:a16="http://schemas.microsoft.com/office/drawing/2014/main" val="2647060048"/>
                    </a:ext>
                  </a:extLst>
                </a:gridCol>
              </a:tblGrid>
              <a:tr h="25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</a:rPr>
                        <a:t>4/5</a:t>
                      </a:r>
                      <a:r>
                        <a:rPr lang="en-US" sz="1000" baseline="30000" dirty="0" smtClean="0">
                          <a:effectLst/>
                        </a:rPr>
                        <a:t>th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Semester Classes </a:t>
                      </a:r>
                      <a:r>
                        <a:rPr lang="en-US" sz="1000" dirty="0" smtClean="0">
                          <a:effectLst/>
                        </a:rPr>
                        <a:t>on </a:t>
                      </a:r>
                      <a:r>
                        <a:rPr lang="en-US" sz="1000" dirty="0">
                          <a:effectLst/>
                        </a:rPr>
                        <a:t>Infectious </a:t>
                      </a:r>
                      <a:r>
                        <a:rPr lang="en-US" sz="1000" dirty="0" smtClean="0">
                          <a:effectLst/>
                        </a:rPr>
                        <a:t>Diseases, 8-9AM, Tuesdays (LT-1)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1300226370"/>
                  </a:ext>
                </a:extLst>
              </a:tr>
              <a:tr h="2216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Topics</a:t>
                      </a: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8986" marR="48986" marT="0" marB="0"/>
                </a:tc>
                <a:extLst>
                  <a:ext uri="{0D108BD9-81ED-4DB2-BD59-A6C34878D82A}">
                    <a16:rowId xmlns:a16="http://schemas.microsoft.com/office/drawing/2014/main" val="3775573595"/>
                  </a:ext>
                </a:extLst>
              </a:tr>
              <a:tr h="30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Approach to Infectious Diseases and their prevention</a:t>
                      </a:r>
                    </a:p>
                  </a:txBody>
                  <a:tcPr marL="48975" marR="4897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558124"/>
                  </a:ext>
                </a:extLst>
              </a:tr>
              <a:tr h="30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Antibiotic stewardship practices</a:t>
                      </a:r>
                      <a:endParaRPr lang="en-US" sz="1000" b="0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78027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Community-Acquired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055565990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Health Care–Associated Infections</a:t>
                      </a:r>
                    </a:p>
                  </a:txBody>
                  <a:tcPr marL="48975" marR="4897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678522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Gram-Positive Bacteria (part-1)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461190601"/>
                  </a:ext>
                </a:extLst>
              </a:tr>
              <a:tr h="30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6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Gram-Positive Bacteria (part-2)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651100601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7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Gram-Negative Bacteria </a:t>
                      </a: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(part-1)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783606514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+mj-lt"/>
                        <a:buNone/>
                      </a:pPr>
                      <a:r>
                        <a:rPr lang="en-US" sz="1200" b="1" i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</a:t>
                      </a:r>
                      <a:endParaRPr lang="en-US" sz="1200" b="1" i="0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ct val="25000"/>
                        <a:buFont typeface="Century Gothic"/>
                        <a:buNone/>
                      </a:pPr>
                      <a:r>
                        <a:rPr lang="en-US" sz="1000" b="0" i="0" u="none" strike="noStrike" cap="none" dirty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Gram-Negative Bacteria (part-2)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38801099"/>
                  </a:ext>
                </a:extLst>
              </a:tr>
              <a:tr h="30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Spirochetal Diseases</a:t>
                      </a:r>
                    </a:p>
                  </a:txBody>
                  <a:tcPr marL="48975" marR="4897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58145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Diseases Caused by Atypical/Miscellaneous Bacterial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710599132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u="none" strike="noStrike" cap="none" dirty="0">
                          <a:solidFill>
                            <a:schemeClr val="tx1"/>
                          </a:solidFill>
                        </a:rPr>
                        <a:t>Revision-cum-exam on bacteria (Must to know type)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131813520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Infections Due to DNA Viruses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711385301"/>
                  </a:ext>
                </a:extLst>
              </a:tr>
              <a:tr h="303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Infections Due to RNA </a:t>
                      </a: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Viruses (part 1)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2080009258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Infections Due to RNA Viruses (part 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550387910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HIV/AIDS – part 1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75092910"/>
                  </a:ext>
                </a:extLst>
              </a:tr>
              <a:tr h="26601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200" b="1" u="none" strike="noStrike" cap="none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 smtClean="0">
                          <a:solidFill>
                            <a:schemeClr val="tx1"/>
                          </a:solidFill>
                        </a:rPr>
                        <a:t>HIV/AIDS – part 2</a:t>
                      </a:r>
                      <a:endParaRPr lang="en-US" sz="1000" b="0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363986783"/>
                  </a:ext>
                </a:extLst>
              </a:tr>
              <a:tr h="22168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00" b="1" u="none" strike="noStrike" cap="none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u="none" strike="noStrike" cap="none" dirty="0">
                        <a:solidFill>
                          <a:schemeClr val="tx1"/>
                        </a:solidFill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0" u="none" strike="noStrike" cap="none" dirty="0">
                          <a:solidFill>
                            <a:schemeClr val="tx1"/>
                          </a:solidFill>
                        </a:rPr>
                        <a:t>Fungal Infections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390951940"/>
                  </a:ext>
                </a:extLst>
              </a:tr>
              <a:tr h="2327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18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Parasitic Infections </a:t>
                      </a: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</a:rPr>
                        <a:t>(part 1)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150240550"/>
                  </a:ext>
                </a:extLst>
              </a:tr>
              <a:tr h="2327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19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Century Gothic"/>
                          <a:cs typeface="Century Gothic"/>
                          <a:sym typeface="Century Gothic"/>
                        </a:rPr>
                        <a:t>Parasitic Infections </a:t>
                      </a:r>
                      <a:r>
                        <a:rPr lang="en-US" sz="1050" b="0" u="none" strike="noStrike" cap="none" dirty="0" smtClean="0">
                          <a:solidFill>
                            <a:schemeClr val="tx1"/>
                          </a:solidFill>
                        </a:rPr>
                        <a:t>(part 2)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862354218"/>
                  </a:ext>
                </a:extLst>
              </a:tr>
              <a:tr h="2327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Font typeface="+mj-lt"/>
                        <a:buNone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20</a:t>
                      </a:r>
                      <a:endParaRPr lang="en-US" sz="1050" b="1" u="none" strike="noStrike" cap="none" dirty="0">
                        <a:solidFill>
                          <a:schemeClr val="tx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8975" marR="489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050" b="1" u="none" strike="noStrike" cap="none" dirty="0" smtClean="0">
                          <a:solidFill>
                            <a:schemeClr val="tx1"/>
                          </a:solidFill>
                        </a:rPr>
                        <a:t>Revision-cum-exam on Virus, Fungal, and Parasite (Must to know type)</a:t>
                      </a:r>
                    </a:p>
                  </a:txBody>
                  <a:tcPr marL="48975" marR="48975" marT="0" marB="0"/>
                </a:tc>
                <a:extLst>
                  <a:ext uri="{0D108BD9-81ED-4DB2-BD59-A6C34878D82A}">
                    <a16:rowId xmlns:a16="http://schemas.microsoft.com/office/drawing/2014/main" val="13901611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9596" y="199293"/>
            <a:ext cx="9860695" cy="6447692"/>
          </a:xfrm>
        </p:spPr>
        <p:txBody>
          <a:bodyPr/>
          <a:lstStyle/>
          <a:p>
            <a:r>
              <a:rPr lang="en-US" dirty="0"/>
              <a:t>Mild </a:t>
            </a:r>
            <a:r>
              <a:rPr lang="en-US" dirty="0" smtClean="0"/>
              <a:t>Leptospirosis - </a:t>
            </a:r>
            <a:r>
              <a:rPr lang="en-US" dirty="0"/>
              <a:t>usually </a:t>
            </a:r>
            <a:r>
              <a:rPr lang="en-US" dirty="0" smtClean="0"/>
              <a:t>presents as </a:t>
            </a:r>
            <a:r>
              <a:rPr lang="en-US" b="1" dirty="0"/>
              <a:t>a flu-like </a:t>
            </a:r>
            <a:r>
              <a:rPr lang="en-US" b="1" dirty="0" smtClean="0"/>
              <a:t>illness, with </a:t>
            </a:r>
            <a:r>
              <a:rPr lang="en-US" dirty="0" smtClean="0"/>
              <a:t>fever</a:t>
            </a:r>
            <a:r>
              <a:rPr lang="en-US" dirty="0"/>
              <a:t>, </a:t>
            </a:r>
            <a:r>
              <a:rPr lang="en-US" dirty="0" smtClean="0"/>
              <a:t>conjunctival suffusion</a:t>
            </a:r>
            <a:r>
              <a:rPr lang="en-US" dirty="0"/>
              <a:t>, pharyngeal injection, muscle tenderness, </a:t>
            </a:r>
            <a:r>
              <a:rPr lang="en-US" dirty="0" smtClean="0"/>
              <a:t>lymphadenopathy, rash</a:t>
            </a:r>
            <a:r>
              <a:rPr lang="en-US" dirty="0"/>
              <a:t>, </a:t>
            </a:r>
            <a:r>
              <a:rPr lang="en-US" dirty="0" err="1"/>
              <a:t>meningismus</a:t>
            </a:r>
            <a:r>
              <a:rPr lang="en-US" dirty="0"/>
              <a:t>, hepatomegaly, and splenomegaly</a:t>
            </a:r>
            <a:endParaRPr lang="en-US" b="1" dirty="0" smtClean="0"/>
          </a:p>
          <a:p>
            <a:r>
              <a:rPr lang="en-US" dirty="0"/>
              <a:t>Severe </a:t>
            </a:r>
            <a:r>
              <a:rPr lang="en-US" dirty="0" smtClean="0"/>
              <a:t>Leptospirosis </a:t>
            </a:r>
            <a:r>
              <a:rPr lang="en-US" b="1" dirty="0" smtClean="0"/>
              <a:t>- </a:t>
            </a:r>
            <a:r>
              <a:rPr lang="en-US" b="1" i="1" dirty="0"/>
              <a:t>Weil's syndrome</a:t>
            </a:r>
            <a:r>
              <a:rPr lang="en-US" dirty="0"/>
              <a:t>, encompasses the triad of hemorrhage, </a:t>
            </a:r>
            <a:r>
              <a:rPr lang="en-US" dirty="0" smtClean="0"/>
              <a:t>jaundice, and </a:t>
            </a:r>
            <a:r>
              <a:rPr lang="en-US" dirty="0"/>
              <a:t>acute kidney </a:t>
            </a:r>
            <a:r>
              <a:rPr lang="en-US" dirty="0" smtClean="0"/>
              <a:t>injury; </a:t>
            </a:r>
            <a:r>
              <a:rPr lang="en-US" dirty="0"/>
              <a:t>Other syndromes include (necrotizing) pancreatitis, </a:t>
            </a:r>
            <a:r>
              <a:rPr lang="en-US" dirty="0" err="1" smtClean="0"/>
              <a:t>cholecystitis</a:t>
            </a:r>
            <a:r>
              <a:rPr lang="en-US" dirty="0" smtClean="0"/>
              <a:t>, rhabdomyolysis, </a:t>
            </a:r>
            <a:r>
              <a:rPr lang="en-US" dirty="0"/>
              <a:t>and neurologic </a:t>
            </a:r>
            <a:r>
              <a:rPr lang="en-US" dirty="0" smtClean="0"/>
              <a:t>manifestations including </a:t>
            </a:r>
            <a:r>
              <a:rPr lang="en-US" dirty="0"/>
              <a:t>aseptic </a:t>
            </a:r>
            <a:r>
              <a:rPr lang="en-US" dirty="0" smtClean="0"/>
              <a:t>meningitis</a:t>
            </a:r>
          </a:p>
          <a:p>
            <a:r>
              <a:rPr lang="en-US" b="1" dirty="0" smtClean="0"/>
              <a:t>Clinical diagnosis </a:t>
            </a:r>
            <a:r>
              <a:rPr lang="en-US" dirty="0" smtClean="0"/>
              <a:t>should </a:t>
            </a:r>
            <a:r>
              <a:rPr lang="en-US" dirty="0"/>
              <a:t>be based on an </a:t>
            </a:r>
            <a:r>
              <a:rPr lang="en-US" dirty="0" smtClean="0"/>
              <a:t>appropriate exposure </a:t>
            </a:r>
            <a:r>
              <a:rPr lang="en-US" dirty="0"/>
              <a:t>history combined with any of the protean </a:t>
            </a:r>
            <a:r>
              <a:rPr lang="en-US" dirty="0" smtClean="0"/>
              <a:t>manifestations</a:t>
            </a:r>
          </a:p>
          <a:p>
            <a:r>
              <a:rPr lang="en-US" dirty="0" smtClean="0"/>
              <a:t>Definitive diagnosis is </a:t>
            </a:r>
            <a:r>
              <a:rPr lang="en-US" dirty="0"/>
              <a:t>based on isolation of </a:t>
            </a:r>
            <a:r>
              <a:rPr lang="en-US" dirty="0" smtClean="0"/>
              <a:t>the organism, polymerase chain </a:t>
            </a:r>
            <a:r>
              <a:rPr lang="en-US" dirty="0"/>
              <a:t>reaction (PCR), or </a:t>
            </a:r>
            <a:r>
              <a:rPr lang="en-US" dirty="0" smtClean="0"/>
              <a:t>seroconversion </a:t>
            </a:r>
            <a:r>
              <a:rPr lang="en-US" dirty="0"/>
              <a:t>or a rise in antibody </a:t>
            </a:r>
            <a:r>
              <a:rPr lang="en-US" dirty="0" smtClean="0"/>
              <a:t>titer (by MAT/ELISA)</a:t>
            </a:r>
          </a:p>
          <a:p>
            <a:r>
              <a:rPr lang="en-US" b="1" dirty="0" err="1" smtClean="0"/>
              <a:t>Nonoliguric</a:t>
            </a:r>
            <a:r>
              <a:rPr lang="en-US" b="1" dirty="0" smtClean="0"/>
              <a:t> hypokalemic </a:t>
            </a:r>
            <a:r>
              <a:rPr lang="en-US" b="1" dirty="0"/>
              <a:t>renal </a:t>
            </a:r>
            <a:r>
              <a:rPr lang="en-US" b="1" dirty="0" smtClean="0"/>
              <a:t>insufficiency </a:t>
            </a:r>
            <a:r>
              <a:rPr lang="en-US" dirty="0" smtClean="0"/>
              <a:t>is characteristic </a:t>
            </a:r>
            <a:r>
              <a:rPr lang="en-US" dirty="0"/>
              <a:t>of early leptospirosis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673" y="4059240"/>
            <a:ext cx="7240589" cy="279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26109" y="411597"/>
            <a:ext cx="6559950" cy="1325763"/>
          </a:xfrm>
        </p:spPr>
        <p:txBody>
          <a:bodyPr>
            <a:noAutofit/>
          </a:bodyPr>
          <a:lstStyle/>
          <a:p>
            <a:r>
              <a:rPr lang="en-US" sz="6600" dirty="0" smtClean="0"/>
              <a:t>Thank you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endParaRPr lang="en-IN" sz="6600" dirty="0"/>
          </a:p>
        </p:txBody>
      </p:sp>
    </p:spTree>
    <p:extLst>
      <p:ext uri="{BB962C8B-B14F-4D97-AF65-F5344CB8AC3E}">
        <p14:creationId xmlns:p14="http://schemas.microsoft.com/office/powerpoint/2010/main" val="4962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648" y="553771"/>
            <a:ext cx="8911687" cy="1280890"/>
          </a:xfrm>
        </p:spPr>
        <p:txBody>
          <a:bodyPr/>
          <a:lstStyle/>
          <a:p>
            <a:r>
              <a:rPr lang="en-US" b="1" dirty="0" err="1">
                <a:solidFill>
                  <a:srgbClr val="CD7300"/>
                </a:solidFill>
                <a:latin typeface="MyriadPro-BoldCond"/>
              </a:rPr>
              <a:t>Spirochaetales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647" y="1518138"/>
            <a:ext cx="9968353" cy="5339861"/>
          </a:xfrm>
        </p:spPr>
        <p:txBody>
          <a:bodyPr>
            <a:normAutofit/>
          </a:bodyPr>
          <a:lstStyle/>
          <a:p>
            <a:r>
              <a:rPr lang="en-US" i="1" dirty="0" err="1"/>
              <a:t>Leptospira</a:t>
            </a:r>
            <a:r>
              <a:rPr lang="en-US" i="1" dirty="0"/>
              <a:t> </a:t>
            </a:r>
            <a:r>
              <a:rPr lang="en-US" dirty="0"/>
              <a:t>species, which cause leptospirosis</a:t>
            </a:r>
          </a:p>
          <a:p>
            <a:r>
              <a:rPr lang="en-US" i="1" dirty="0" err="1" smtClean="0"/>
              <a:t>Borrelia</a:t>
            </a:r>
            <a:r>
              <a:rPr lang="en-US" i="1" dirty="0" smtClean="0"/>
              <a:t> </a:t>
            </a:r>
            <a:r>
              <a:rPr lang="en-US" dirty="0"/>
              <a:t>species, which cause relapsing </a:t>
            </a:r>
            <a:r>
              <a:rPr lang="en-US" dirty="0" smtClean="0"/>
              <a:t>fever and </a:t>
            </a:r>
            <a:r>
              <a:rPr lang="en-US" dirty="0"/>
              <a:t>Lyme </a:t>
            </a:r>
            <a:endParaRPr lang="en-US" dirty="0" smtClean="0"/>
          </a:p>
          <a:p>
            <a:r>
              <a:rPr lang="en-US" i="1" dirty="0" err="1" smtClean="0"/>
              <a:t>Brachyspira</a:t>
            </a:r>
            <a:r>
              <a:rPr lang="en-US" i="1" dirty="0" smtClean="0"/>
              <a:t> </a:t>
            </a:r>
            <a:r>
              <a:rPr lang="en-US" dirty="0"/>
              <a:t>species, </a:t>
            </a:r>
            <a:r>
              <a:rPr lang="en-US" dirty="0" smtClean="0"/>
              <a:t>which cause </a:t>
            </a:r>
            <a:r>
              <a:rPr lang="en-US" dirty="0"/>
              <a:t>intestinal infections; and </a:t>
            </a:r>
            <a:endParaRPr lang="en-US" dirty="0" smtClean="0"/>
          </a:p>
          <a:p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dirty="0"/>
              <a:t>species, which cause </a:t>
            </a:r>
            <a:r>
              <a:rPr lang="en-US" dirty="0" smtClean="0"/>
              <a:t>the diseases </a:t>
            </a:r>
            <a:r>
              <a:rPr lang="en-US" b="1" i="1" dirty="0" err="1" smtClean="0"/>
              <a:t>treponematoses</a:t>
            </a:r>
            <a:r>
              <a:rPr lang="en-US" i="1" dirty="0" smtClean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The </a:t>
            </a:r>
            <a:r>
              <a:rPr lang="en-US" i="1" dirty="0" err="1"/>
              <a:t>Treponema</a:t>
            </a:r>
            <a:r>
              <a:rPr lang="en-US" i="1" dirty="0"/>
              <a:t> </a:t>
            </a:r>
            <a:r>
              <a:rPr lang="en-US" dirty="0"/>
              <a:t>species include 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dirty="0"/>
              <a:t>. pallidum </a:t>
            </a:r>
            <a:r>
              <a:rPr lang="en-US" dirty="0"/>
              <a:t>subspecies </a:t>
            </a:r>
            <a:r>
              <a:rPr lang="en-US" i="1" dirty="0" smtClean="0"/>
              <a:t>pallidum</a:t>
            </a:r>
            <a:r>
              <a:rPr lang="en-US" dirty="0" smtClean="0"/>
              <a:t>, which </a:t>
            </a:r>
            <a:r>
              <a:rPr lang="en-US" dirty="0"/>
              <a:t>causes venereal </a:t>
            </a:r>
            <a:r>
              <a:rPr lang="en-US" sz="2600" b="1" dirty="0"/>
              <a:t>syphilis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dirty="0"/>
              <a:t>. pallidum </a:t>
            </a:r>
            <a:r>
              <a:rPr lang="en-US" dirty="0"/>
              <a:t>subspecies </a:t>
            </a:r>
            <a:r>
              <a:rPr lang="en-US" i="1" dirty="0" err="1"/>
              <a:t>pertenue</a:t>
            </a:r>
            <a:r>
              <a:rPr lang="en-US" dirty="0"/>
              <a:t>, </a:t>
            </a:r>
            <a:r>
              <a:rPr lang="en-US" dirty="0" smtClean="0"/>
              <a:t>which causes </a:t>
            </a:r>
            <a:r>
              <a:rPr lang="en-US" dirty="0"/>
              <a:t>yaws; 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dirty="0"/>
              <a:t>. pallidum </a:t>
            </a:r>
            <a:r>
              <a:rPr lang="en-US" dirty="0"/>
              <a:t>subspecies </a:t>
            </a:r>
            <a:r>
              <a:rPr lang="en-US" i="1" dirty="0" err="1"/>
              <a:t>endemicum</a:t>
            </a:r>
            <a:r>
              <a:rPr lang="en-US" dirty="0"/>
              <a:t>, which causes </a:t>
            </a:r>
            <a:r>
              <a:rPr lang="en-US" dirty="0" smtClean="0"/>
              <a:t>endemic syphilis;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dirty="0"/>
              <a:t>. </a:t>
            </a:r>
            <a:r>
              <a:rPr lang="en-US" i="1" dirty="0" err="1"/>
              <a:t>carateum</a:t>
            </a:r>
            <a:r>
              <a:rPr lang="en-US" dirty="0"/>
              <a:t>, which causes </a:t>
            </a:r>
            <a:r>
              <a:rPr lang="en-US" dirty="0" err="1" smtClean="0"/>
              <a:t>pinta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/>
              <a:t>T. pallidum </a:t>
            </a:r>
            <a:r>
              <a:rPr lang="en-US" b="1" dirty="0"/>
              <a:t>cannot</a:t>
            </a:r>
            <a:r>
              <a:rPr lang="en-US" dirty="0"/>
              <a:t> be cultured in </a:t>
            </a:r>
            <a:r>
              <a:rPr lang="en-US" dirty="0" smtClean="0"/>
              <a:t>vitro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only </a:t>
            </a:r>
            <a:r>
              <a:rPr lang="en-US" b="1" dirty="0"/>
              <a:t>known natural host </a:t>
            </a:r>
            <a:r>
              <a:rPr lang="en-US" b="1" dirty="0" smtClean="0"/>
              <a:t>is </a:t>
            </a:r>
            <a:r>
              <a:rPr lang="en-US" b="1" dirty="0"/>
              <a:t>the </a:t>
            </a:r>
            <a:r>
              <a:rPr lang="en-US" b="1" dirty="0" smtClean="0"/>
              <a:t>human</a:t>
            </a:r>
          </a:p>
          <a:p>
            <a:r>
              <a:rPr lang="en-US" b="1" dirty="0" err="1" smtClean="0"/>
              <a:t>Jarisch</a:t>
            </a:r>
            <a:r>
              <a:rPr lang="en-US" b="1" dirty="0" smtClean="0"/>
              <a:t>- </a:t>
            </a:r>
            <a:r>
              <a:rPr lang="en-US" b="1" dirty="0" err="1" smtClean="0"/>
              <a:t>Herxheimer</a:t>
            </a:r>
            <a:r>
              <a:rPr lang="en-US" b="1" dirty="0" smtClean="0"/>
              <a:t> reaction </a:t>
            </a:r>
            <a:r>
              <a:rPr lang="en-US" dirty="0" smtClean="0"/>
              <a:t>is always a possibility in all spirochetes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5571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4766" y="322383"/>
            <a:ext cx="9860696" cy="6394939"/>
          </a:xfrm>
        </p:spPr>
        <p:txBody>
          <a:bodyPr/>
          <a:lstStyle/>
          <a:p>
            <a:r>
              <a:rPr lang="en-US" dirty="0"/>
              <a:t>Nearly all cases of </a:t>
            </a:r>
            <a:r>
              <a:rPr lang="en-US" b="1" dirty="0"/>
              <a:t>syphilis</a:t>
            </a:r>
            <a:r>
              <a:rPr lang="en-US" dirty="0"/>
              <a:t> are acquired by sexual contact </a:t>
            </a:r>
            <a:r>
              <a:rPr lang="en-US" b="1" dirty="0"/>
              <a:t>with infectious lesions </a:t>
            </a:r>
            <a:r>
              <a:rPr lang="en-US" dirty="0"/>
              <a:t>(i.e., the chancre, mucous patch, skin rash, or </a:t>
            </a:r>
            <a:r>
              <a:rPr lang="en-US" dirty="0" err="1"/>
              <a:t>condylomata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Others: personal contact, infection in utero, blood transfusion, and organ </a:t>
            </a:r>
            <a:r>
              <a:rPr lang="en-US" dirty="0" smtClean="0"/>
              <a:t>transplantation</a:t>
            </a:r>
          </a:p>
          <a:p>
            <a:r>
              <a:rPr lang="en-US" b="1" dirty="0" smtClean="0"/>
              <a:t>IP – average 21 days</a:t>
            </a:r>
          </a:p>
          <a:p>
            <a:r>
              <a:rPr lang="en-US" dirty="0" smtClean="0"/>
              <a:t>Rapidly penetrates </a:t>
            </a:r>
            <a:r>
              <a:rPr lang="en-US" dirty="0"/>
              <a:t>intact mucous membranes or </a:t>
            </a:r>
            <a:r>
              <a:rPr lang="en-US" dirty="0" smtClean="0"/>
              <a:t>abrasions </a:t>
            </a:r>
            <a:r>
              <a:rPr lang="en-US" dirty="0"/>
              <a:t>in skin and, within a few hours, enters the </a:t>
            </a:r>
            <a:r>
              <a:rPr lang="en-US" dirty="0" smtClean="0"/>
              <a:t>lymphatics and </a:t>
            </a:r>
            <a:r>
              <a:rPr lang="en-US" dirty="0"/>
              <a:t>blood to produce systemic </a:t>
            </a:r>
            <a:r>
              <a:rPr lang="en-US" dirty="0" smtClean="0"/>
              <a:t>infection</a:t>
            </a:r>
          </a:p>
          <a:p>
            <a:r>
              <a:rPr lang="en-US" dirty="0" smtClean="0"/>
              <a:t>Identification and </a:t>
            </a:r>
            <a:r>
              <a:rPr lang="en-US" dirty="0"/>
              <a:t>examination of sexual contacts are </a:t>
            </a:r>
            <a:r>
              <a:rPr lang="en-US" dirty="0" smtClean="0"/>
              <a:t>most important </a:t>
            </a:r>
            <a:r>
              <a:rPr lang="en-US" dirty="0"/>
              <a:t>for patients with syphilis of &lt;1 year’s </a:t>
            </a:r>
            <a:r>
              <a:rPr lang="en-US" dirty="0" smtClean="0"/>
              <a:t>duration</a:t>
            </a:r>
          </a:p>
          <a:p>
            <a:r>
              <a:rPr lang="en-US" dirty="0"/>
              <a:t>The clinical appearance </a:t>
            </a:r>
            <a:r>
              <a:rPr lang="en-US" dirty="0" smtClean="0"/>
              <a:t>depends </a:t>
            </a:r>
            <a:r>
              <a:rPr lang="en-US" dirty="0"/>
              <a:t>on </a:t>
            </a:r>
            <a:r>
              <a:rPr lang="en-US" b="1" dirty="0"/>
              <a:t>the number of </a:t>
            </a:r>
            <a:r>
              <a:rPr lang="en-US" b="1" dirty="0" err="1"/>
              <a:t>treponemes</a:t>
            </a:r>
            <a:r>
              <a:rPr lang="en-US" b="1" dirty="0"/>
              <a:t> inoculated </a:t>
            </a:r>
            <a:r>
              <a:rPr lang="en-US" dirty="0"/>
              <a:t>and on the </a:t>
            </a:r>
            <a:r>
              <a:rPr lang="en-US" dirty="0" smtClean="0"/>
              <a:t>immunologic status </a:t>
            </a:r>
            <a:r>
              <a:rPr lang="en-US" dirty="0"/>
              <a:t>of the patient</a:t>
            </a:r>
            <a:endParaRPr lang="en-US" dirty="0" smtClean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613" y="4048362"/>
            <a:ext cx="2492742" cy="2809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355" y="4048362"/>
            <a:ext cx="7029386" cy="28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48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426" y="357553"/>
            <a:ext cx="10077573" cy="635976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Primary </a:t>
            </a:r>
            <a:r>
              <a:rPr lang="en-US" dirty="0">
                <a:solidFill>
                  <a:srgbClr val="CD7300"/>
                </a:solidFill>
                <a:latin typeface="MyriadPro-BlackCond"/>
              </a:rPr>
              <a:t>Syphilis </a:t>
            </a:r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- </a:t>
            </a:r>
            <a:r>
              <a:rPr lang="en-US" dirty="0"/>
              <a:t>primary </a:t>
            </a:r>
            <a:r>
              <a:rPr lang="en-US" b="1" dirty="0"/>
              <a:t>chancre</a:t>
            </a:r>
            <a:endParaRPr lang="en-US" b="1" dirty="0" smtClean="0">
              <a:solidFill>
                <a:srgbClr val="CD7300"/>
              </a:solidFill>
              <a:latin typeface="MyriadPro-BlackCond"/>
            </a:endParaRPr>
          </a:p>
          <a:p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Secondary Syphilis - </a:t>
            </a:r>
            <a:r>
              <a:rPr lang="en-US" dirty="0"/>
              <a:t>parenchymal, constitutional, and </a:t>
            </a:r>
            <a:r>
              <a:rPr lang="en-US" dirty="0" err="1" smtClean="0"/>
              <a:t>mucocutaneous</a:t>
            </a:r>
            <a:r>
              <a:rPr lang="en-US" dirty="0" smtClean="0"/>
              <a:t> manifestations</a:t>
            </a:r>
            <a:endParaRPr lang="en-US" dirty="0" smtClean="0">
              <a:solidFill>
                <a:srgbClr val="CD7300"/>
              </a:solidFill>
              <a:latin typeface="MyriadPro-BlackCond"/>
            </a:endParaRPr>
          </a:p>
          <a:p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Tertiary Syphilis – </a:t>
            </a:r>
            <a:r>
              <a:rPr lang="en-US" b="1" dirty="0" err="1" smtClean="0"/>
              <a:t>gumma</a:t>
            </a:r>
            <a:r>
              <a:rPr lang="en-US" dirty="0" smtClean="0"/>
              <a:t> (a </a:t>
            </a:r>
            <a:r>
              <a:rPr lang="en-US" dirty="0"/>
              <a:t>usually benign granulomatous lesion); cardiovascular syphilis (</a:t>
            </a:r>
            <a:r>
              <a:rPr lang="en-US" dirty="0" smtClean="0"/>
              <a:t>usually ascending </a:t>
            </a:r>
            <a:r>
              <a:rPr lang="en-US" dirty="0"/>
              <a:t>aorta and resulting </a:t>
            </a:r>
            <a:r>
              <a:rPr lang="en-US" dirty="0" smtClean="0"/>
              <a:t>in aneurysm</a:t>
            </a:r>
            <a:r>
              <a:rPr lang="en-US" dirty="0"/>
              <a:t>); and </a:t>
            </a:r>
            <a:r>
              <a:rPr lang="en-US" b="1" dirty="0" err="1" smtClean="0"/>
              <a:t>neurosyphilis</a:t>
            </a:r>
            <a:r>
              <a:rPr lang="en-US" dirty="0" smtClean="0"/>
              <a:t> (asymptomatic, meningeal</a:t>
            </a:r>
            <a:r>
              <a:rPr lang="en-US" dirty="0"/>
              <a:t>, </a:t>
            </a:r>
            <a:r>
              <a:rPr lang="en-US" dirty="0" err="1"/>
              <a:t>meningovascular</a:t>
            </a:r>
            <a:r>
              <a:rPr lang="en-US" dirty="0"/>
              <a:t>, and </a:t>
            </a:r>
            <a:r>
              <a:rPr lang="en-US" dirty="0" err="1" smtClean="0"/>
              <a:t>parenchymatous</a:t>
            </a:r>
            <a:r>
              <a:rPr lang="en-US" dirty="0" smtClean="0"/>
              <a:t> (</a:t>
            </a:r>
            <a:r>
              <a:rPr lang="en-US" dirty="0" err="1"/>
              <a:t>tabes</a:t>
            </a:r>
            <a:r>
              <a:rPr lang="en-US" dirty="0"/>
              <a:t> dorsalis and </a:t>
            </a:r>
            <a:r>
              <a:rPr lang="en-US" dirty="0" smtClean="0"/>
              <a:t>paresis) syphilis)</a:t>
            </a:r>
          </a:p>
          <a:p>
            <a:r>
              <a:rPr lang="en-US" dirty="0">
                <a:solidFill>
                  <a:srgbClr val="CD7300"/>
                </a:solidFill>
                <a:latin typeface="MyriadPro-BlackCond"/>
              </a:rPr>
              <a:t>Latent </a:t>
            </a:r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Syphilis - </a:t>
            </a:r>
            <a:r>
              <a:rPr lang="en-US" dirty="0"/>
              <a:t>Positive serologic tests for syphilis, together with </a:t>
            </a:r>
            <a:r>
              <a:rPr lang="en-US" dirty="0" smtClean="0"/>
              <a:t>a normal </a:t>
            </a:r>
            <a:r>
              <a:rPr lang="en-US" dirty="0"/>
              <a:t>CSF examination and the absence of clinical </a:t>
            </a:r>
            <a:r>
              <a:rPr lang="en-US" dirty="0" smtClean="0"/>
              <a:t>manifestations</a:t>
            </a:r>
          </a:p>
          <a:p>
            <a:r>
              <a:rPr lang="en-US" dirty="0">
                <a:solidFill>
                  <a:srgbClr val="CD7300"/>
                </a:solidFill>
                <a:latin typeface="MyriadPro-BlackCond"/>
              </a:rPr>
              <a:t>Congenital </a:t>
            </a:r>
            <a:r>
              <a:rPr lang="en-US" dirty="0" smtClean="0">
                <a:solidFill>
                  <a:srgbClr val="CD7300"/>
                </a:solidFill>
                <a:latin typeface="MyriadPro-BlackCond"/>
              </a:rPr>
              <a:t>Syphilis - </a:t>
            </a:r>
            <a:r>
              <a:rPr lang="en-US" dirty="0"/>
              <a:t>fetal damage generally does not occur until </a:t>
            </a:r>
            <a:r>
              <a:rPr lang="en-US" dirty="0" smtClean="0"/>
              <a:t>after the </a:t>
            </a:r>
            <a:r>
              <a:rPr lang="en-US" b="1" dirty="0"/>
              <a:t>fourth month</a:t>
            </a:r>
            <a:r>
              <a:rPr lang="en-US" dirty="0"/>
              <a:t> of </a:t>
            </a:r>
            <a:r>
              <a:rPr lang="en-US" dirty="0" smtClean="0"/>
              <a:t>gestation; </a:t>
            </a:r>
            <a:r>
              <a:rPr lang="en-US" dirty="0"/>
              <a:t>most common clinical problem is </a:t>
            </a:r>
            <a:r>
              <a:rPr lang="en-US" b="1" dirty="0"/>
              <a:t>the healthy-appearing baby born </a:t>
            </a:r>
            <a:r>
              <a:rPr lang="en-US" dirty="0" smtClean="0"/>
              <a:t>to a </a:t>
            </a:r>
            <a:r>
              <a:rPr lang="en-US" dirty="0"/>
              <a:t>mother with a positive serologic </a:t>
            </a:r>
            <a:r>
              <a:rPr lang="en-US" dirty="0" smtClean="0"/>
              <a:t>test Routine </a:t>
            </a:r>
            <a:r>
              <a:rPr lang="en-US" dirty="0"/>
              <a:t>serologic testing in </a:t>
            </a:r>
            <a:r>
              <a:rPr lang="en-US" dirty="0" smtClean="0"/>
              <a:t>early</a:t>
            </a:r>
          </a:p>
          <a:p>
            <a:endParaRPr lang="en-US" dirty="0"/>
          </a:p>
          <a:p>
            <a:r>
              <a:rPr lang="en-US" b="1" dirty="0" smtClean="0"/>
              <a:t>Screening or diagnosis </a:t>
            </a:r>
            <a:r>
              <a:rPr lang="en-US" dirty="0" smtClean="0"/>
              <a:t>(RPR or VDRL) </a:t>
            </a:r>
          </a:p>
          <a:p>
            <a:r>
              <a:rPr lang="en-US" dirty="0" smtClean="0"/>
              <a:t>Quantitative measurement of antibody to assess clinical syphilis activity or </a:t>
            </a:r>
            <a:r>
              <a:rPr lang="en-US" b="1" dirty="0" smtClean="0"/>
              <a:t>to monitor </a:t>
            </a:r>
            <a:r>
              <a:rPr lang="en-US" dirty="0" smtClean="0"/>
              <a:t>response to therapy (RPR or VDRL) </a:t>
            </a:r>
          </a:p>
          <a:p>
            <a:r>
              <a:rPr lang="en-US" b="1" dirty="0" smtClean="0"/>
              <a:t>Confirmation o</a:t>
            </a:r>
            <a:r>
              <a:rPr lang="en-US" dirty="0" smtClean="0"/>
              <a:t>f </a:t>
            </a:r>
            <a:r>
              <a:rPr lang="en-US" dirty="0"/>
              <a:t>a syphilis diagnosis in a patient with </a:t>
            </a:r>
            <a:r>
              <a:rPr lang="en-US" dirty="0" smtClean="0"/>
              <a:t>a reactive </a:t>
            </a:r>
            <a:r>
              <a:rPr lang="en-US" dirty="0"/>
              <a:t>RPR or VDRL test (FTA-ABS, TPPA, EIA/CIA</a:t>
            </a:r>
            <a:r>
              <a:rPr lang="en-US" dirty="0" smtClean="0"/>
              <a:t>)</a:t>
            </a:r>
          </a:p>
          <a:p>
            <a:r>
              <a:rPr lang="en-US" dirty="0"/>
              <a:t>Persons with newly diagnosed </a:t>
            </a:r>
            <a:r>
              <a:rPr lang="en-US" b="1" dirty="0"/>
              <a:t>HIV infection </a:t>
            </a:r>
            <a:r>
              <a:rPr lang="en-US" dirty="0"/>
              <a:t>should be tested </a:t>
            </a:r>
            <a:r>
              <a:rPr lang="en-US" dirty="0" smtClean="0"/>
              <a:t>for syphilis</a:t>
            </a:r>
            <a:r>
              <a:rPr lang="en-US" dirty="0"/>
              <a:t>; conversely, all patients with newly diagnosed syphilis </a:t>
            </a:r>
            <a:r>
              <a:rPr lang="en-US" dirty="0" smtClean="0"/>
              <a:t>should be </a:t>
            </a:r>
            <a:r>
              <a:rPr lang="en-US" dirty="0"/>
              <a:t>tested for HIV </a:t>
            </a:r>
            <a:r>
              <a:rPr lang="en-US" dirty="0" smtClean="0"/>
              <a:t>infection</a:t>
            </a:r>
          </a:p>
        </p:txBody>
      </p:sp>
    </p:spTree>
    <p:extLst>
      <p:ext uri="{BB962C8B-B14F-4D97-AF65-F5344CB8AC3E}">
        <p14:creationId xmlns:p14="http://schemas.microsoft.com/office/powerpoint/2010/main" val="19703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138" y="747202"/>
            <a:ext cx="9913600" cy="538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2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403" y="0"/>
            <a:ext cx="10227017" cy="49940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3403" y="5172558"/>
            <a:ext cx="10227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An infant should be treated at birth </a:t>
            </a:r>
            <a:endParaRPr lang="en-US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	</a:t>
            </a:r>
            <a:r>
              <a:rPr lang="en-US" dirty="0" smtClean="0"/>
              <a:t>if </a:t>
            </a:r>
            <a:r>
              <a:rPr lang="en-US" dirty="0"/>
              <a:t>the treatment status </a:t>
            </a:r>
            <a:r>
              <a:rPr lang="en-US" dirty="0" smtClean="0"/>
              <a:t>of the </a:t>
            </a:r>
            <a:r>
              <a:rPr lang="en-US" dirty="0"/>
              <a:t>seropositive mother is unknown;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the mother has </a:t>
            </a:r>
            <a:r>
              <a:rPr lang="en-US" dirty="0" smtClean="0"/>
              <a:t>received inadequate </a:t>
            </a:r>
            <a:r>
              <a:rPr lang="en-US" dirty="0"/>
              <a:t>or </a:t>
            </a:r>
            <a:r>
              <a:rPr lang="en-US" dirty="0" err="1"/>
              <a:t>nonpenicillin</a:t>
            </a:r>
            <a:r>
              <a:rPr lang="en-US" dirty="0"/>
              <a:t> therapy;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the mother received </a:t>
            </a:r>
            <a:r>
              <a:rPr lang="en-US" dirty="0" smtClean="0"/>
              <a:t>penicillin therapy </a:t>
            </a:r>
            <a:r>
              <a:rPr lang="en-US" dirty="0"/>
              <a:t>in the third trimester; or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	if </a:t>
            </a:r>
            <a:r>
              <a:rPr lang="en-US" dirty="0"/>
              <a:t>the infant may be </a:t>
            </a:r>
            <a:r>
              <a:rPr lang="en-US" dirty="0" smtClean="0"/>
              <a:t>difficult to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6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83" y="460799"/>
            <a:ext cx="10532882" cy="5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5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71" y="202079"/>
            <a:ext cx="8911687" cy="1280890"/>
          </a:xfrm>
        </p:spPr>
        <p:txBody>
          <a:bodyPr/>
          <a:lstStyle/>
          <a:p>
            <a:r>
              <a:rPr lang="en-US" b="1" dirty="0">
                <a:solidFill>
                  <a:srgbClr val="CD7300"/>
                </a:solidFill>
                <a:latin typeface="MyriadPro-BoldCond"/>
              </a:rPr>
              <a:t>Leptospirosis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257" y="990600"/>
            <a:ext cx="9895865" cy="5638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Recent outbreaks </a:t>
            </a:r>
            <a:r>
              <a:rPr lang="en-US" dirty="0"/>
              <a:t>on </a:t>
            </a:r>
            <a:r>
              <a:rPr lang="en-US" b="1" dirty="0"/>
              <a:t>virtually all </a:t>
            </a:r>
            <a:r>
              <a:rPr lang="en-US" b="1" dirty="0" smtClean="0"/>
              <a:t>continents (mainly </a:t>
            </a:r>
            <a:r>
              <a:rPr lang="en-US" b="1" dirty="0"/>
              <a:t>in the tropics and </a:t>
            </a:r>
            <a:r>
              <a:rPr lang="en-US" b="1" dirty="0" smtClean="0"/>
              <a:t>subtropics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By pathogenic species,  </a:t>
            </a:r>
            <a:r>
              <a:rPr lang="en-US" i="1" dirty="0"/>
              <a:t>L. </a:t>
            </a:r>
            <a:r>
              <a:rPr lang="en-US" i="1" dirty="0" err="1"/>
              <a:t>interrogans</a:t>
            </a:r>
            <a:r>
              <a:rPr lang="en-US" i="1" dirty="0"/>
              <a:t> </a:t>
            </a:r>
            <a:r>
              <a:rPr lang="en-US" dirty="0" smtClean="0"/>
              <a:t>designated as </a:t>
            </a:r>
            <a:r>
              <a:rPr lang="en-US" b="1" i="1" dirty="0" smtClean="0"/>
              <a:t>L</a:t>
            </a:r>
            <a:r>
              <a:rPr lang="en-US" b="1" i="1" dirty="0"/>
              <a:t>. </a:t>
            </a:r>
            <a:r>
              <a:rPr lang="en-US" b="1" i="1" dirty="0" err="1"/>
              <a:t>interrogans</a:t>
            </a:r>
            <a:r>
              <a:rPr lang="en-US" b="1" i="1" dirty="0"/>
              <a:t> </a:t>
            </a:r>
            <a:r>
              <a:rPr lang="en-US" b="1" dirty="0" err="1"/>
              <a:t>sensu</a:t>
            </a:r>
            <a:r>
              <a:rPr lang="en-US" b="1" dirty="0"/>
              <a:t> </a:t>
            </a:r>
            <a:r>
              <a:rPr lang="en-US" b="1" dirty="0" err="1" smtClean="0"/>
              <a:t>lato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Underappreciated  problem </a:t>
            </a:r>
            <a:r>
              <a:rPr lang="en-US" dirty="0"/>
              <a:t>with a broad spectrum of clinical manifestations, varying from asymptomatic infection to fulminant, fatal disease</a:t>
            </a:r>
          </a:p>
          <a:p>
            <a:pPr>
              <a:lnSpc>
                <a:spcPct val="150000"/>
              </a:lnSpc>
            </a:pPr>
            <a:r>
              <a:rPr lang="en-US" dirty="0"/>
              <a:t>Rodents, especially </a:t>
            </a:r>
            <a:r>
              <a:rPr lang="en-US" dirty="0" smtClean="0"/>
              <a:t>rats, are </a:t>
            </a:r>
            <a:r>
              <a:rPr lang="en-US" dirty="0"/>
              <a:t>the most important </a:t>
            </a:r>
            <a:r>
              <a:rPr lang="en-US" b="1" dirty="0" smtClean="0"/>
              <a:t>reservoir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Transmission </a:t>
            </a:r>
            <a:r>
              <a:rPr lang="en-US" dirty="0" smtClean="0"/>
              <a:t>may </a:t>
            </a:r>
            <a:r>
              <a:rPr lang="en-US" b="1" dirty="0"/>
              <a:t>follow direct contact </a:t>
            </a:r>
            <a:r>
              <a:rPr lang="en-US" dirty="0"/>
              <a:t>with </a:t>
            </a:r>
            <a:r>
              <a:rPr lang="en-US" dirty="0" smtClean="0"/>
              <a:t>urine, blood</a:t>
            </a:r>
            <a:r>
              <a:rPr lang="en-US" dirty="0"/>
              <a:t>, or tissue from an infected animal or, more commonly, </a:t>
            </a:r>
            <a:r>
              <a:rPr lang="en-US" dirty="0" smtClean="0"/>
              <a:t>exposure to </a:t>
            </a:r>
            <a:r>
              <a:rPr lang="en-US" dirty="0"/>
              <a:t>environmental </a:t>
            </a:r>
            <a:r>
              <a:rPr lang="en-US" dirty="0" smtClean="0"/>
              <a:t>contamination </a:t>
            </a:r>
            <a:r>
              <a:rPr lang="en-US" b="1" dirty="0" smtClean="0"/>
              <a:t>through </a:t>
            </a:r>
            <a:r>
              <a:rPr lang="en-US" b="1" dirty="0"/>
              <a:t>cuts, abraded skin, or mucous </a:t>
            </a:r>
            <a:r>
              <a:rPr lang="en-US" b="1" dirty="0" smtClean="0"/>
              <a:t>membranes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IP - </a:t>
            </a:r>
            <a:r>
              <a:rPr lang="en-US" dirty="0"/>
              <a:t>1 to 30 days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i="1" dirty="0" err="1" smtClean="0"/>
              <a:t>Leptospiremic</a:t>
            </a:r>
            <a:r>
              <a:rPr lang="en-US" i="1" dirty="0" smtClean="0"/>
              <a:t> phase –</a:t>
            </a:r>
            <a:r>
              <a:rPr lang="en-US" dirty="0" smtClean="0"/>
              <a:t> evade complement-mediated </a:t>
            </a:r>
            <a:r>
              <a:rPr lang="en-US" dirty="0"/>
              <a:t>killing by binding </a:t>
            </a:r>
            <a:r>
              <a:rPr lang="en-US" b="1" dirty="0"/>
              <a:t>factor </a:t>
            </a:r>
            <a:r>
              <a:rPr lang="en-US" b="1" dirty="0" smtClean="0"/>
              <a:t>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Immune phase - bacteria </a:t>
            </a:r>
            <a:r>
              <a:rPr lang="en-US" dirty="0"/>
              <a:t>persist in various organs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099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084" y="0"/>
            <a:ext cx="10240916" cy="679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611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818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Mangal</vt:lpstr>
      <vt:lpstr>MyriadPro-BlackCond</vt:lpstr>
      <vt:lpstr>MyriadPro-BoldCond</vt:lpstr>
      <vt:lpstr>Wingdings 3</vt:lpstr>
      <vt:lpstr>Wisp</vt:lpstr>
      <vt:lpstr>Infectious diseases</vt:lpstr>
      <vt:lpstr>Spirochaetales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Leptospirosis</vt:lpstr>
      <vt:lpstr>PowerPoint Presentation</vt:lpstr>
      <vt:lpstr>PowerPoint Presentation</vt:lpstr>
      <vt:lpstr>Thank you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diseases</dc:title>
  <dc:creator>prasanna panda</dc:creator>
  <cp:lastModifiedBy>AIIMS</cp:lastModifiedBy>
  <cp:revision>19</cp:revision>
  <dcterms:created xsi:type="dcterms:W3CDTF">2017-09-13T08:40:43Z</dcterms:created>
  <dcterms:modified xsi:type="dcterms:W3CDTF">2018-06-12T12:33:56Z</dcterms:modified>
</cp:coreProperties>
</file>