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60" r:id="rId3"/>
    <p:sldId id="278" r:id="rId4"/>
    <p:sldId id="288" r:id="rId5"/>
    <p:sldId id="279" r:id="rId6"/>
    <p:sldId id="286" r:id="rId7"/>
    <p:sldId id="285" r:id="rId8"/>
    <p:sldId id="287" r:id="rId9"/>
    <p:sldId id="280" r:id="rId10"/>
    <p:sldId id="277" r:id="rId11"/>
    <p:sldId id="29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90" r:id="rId24"/>
    <p:sldId id="289" r:id="rId25"/>
    <p:sldId id="273" r:id="rId26"/>
    <p:sldId id="275" r:id="rId27"/>
    <p:sldId id="274" r:id="rId28"/>
    <p:sldId id="281" r:id="rId29"/>
    <p:sldId id="282" r:id="rId30"/>
    <p:sldId id="283" r:id="rId31"/>
    <p:sldId id="284" r:id="rId32"/>
    <p:sldId id="25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9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6803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30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4706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81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66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51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22400" y="210185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D-r Mitova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6E6DF45A-DE52-4D70-97CD-B54435821B95}" type="slidenum">
              <a:rPr lang="en-GB" altLang="en-US"/>
              <a:pPr/>
              <a:t>‹#›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83673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6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6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4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5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5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0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6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2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8435" y="70658"/>
            <a:ext cx="8915399" cy="9102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Infectious diseases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6333" y="5731717"/>
            <a:ext cx="2165667" cy="112628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Dr. P. K. Panda, </a:t>
            </a:r>
          </a:p>
          <a:p>
            <a:r>
              <a:rPr lang="en-US" b="1" dirty="0" smtClean="0"/>
              <a:t>Asst. Professor</a:t>
            </a:r>
          </a:p>
          <a:p>
            <a:r>
              <a:rPr lang="en-US" b="1" dirty="0" smtClean="0"/>
              <a:t>Department of Medicine</a:t>
            </a:r>
          </a:p>
          <a:p>
            <a:r>
              <a:rPr lang="en-US" b="1" dirty="0" smtClean="0"/>
              <a:t>AIIMS, </a:t>
            </a:r>
            <a:r>
              <a:rPr lang="en-US" b="1" dirty="0" err="1" smtClean="0"/>
              <a:t>Rishikesh</a:t>
            </a:r>
            <a:endParaRPr lang="en-IN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20123"/>
              </p:ext>
            </p:extLst>
          </p:nvPr>
        </p:nvGraphicFramePr>
        <p:xfrm>
          <a:off x="2604010" y="1017382"/>
          <a:ext cx="6406986" cy="5967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9931">
                  <a:extLst>
                    <a:ext uri="{9D8B030D-6E8A-4147-A177-3AD203B41FA5}">
                      <a16:colId xmlns:a16="http://schemas.microsoft.com/office/drawing/2014/main" val="1295091141"/>
                    </a:ext>
                  </a:extLst>
                </a:gridCol>
                <a:gridCol w="5477055">
                  <a:extLst>
                    <a:ext uri="{9D8B030D-6E8A-4147-A177-3AD203B41FA5}">
                      <a16:colId xmlns:a16="http://schemas.microsoft.com/office/drawing/2014/main" val="2647060048"/>
                    </a:ext>
                  </a:extLst>
                </a:gridCol>
              </a:tblGrid>
              <a:tr h="253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effectLst/>
                        </a:rPr>
                        <a:t>4/5</a:t>
                      </a:r>
                      <a:r>
                        <a:rPr lang="en-US" sz="1000" baseline="30000" dirty="0" smtClean="0">
                          <a:effectLst/>
                        </a:rPr>
                        <a:t>th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Semester Classes </a:t>
                      </a:r>
                      <a:r>
                        <a:rPr lang="en-US" sz="1000" dirty="0" smtClean="0">
                          <a:effectLst/>
                        </a:rPr>
                        <a:t>on </a:t>
                      </a:r>
                      <a:r>
                        <a:rPr lang="en-US" sz="1000" dirty="0">
                          <a:effectLst/>
                        </a:rPr>
                        <a:t>Infectious </a:t>
                      </a:r>
                      <a:r>
                        <a:rPr lang="en-US" sz="1000" dirty="0" smtClean="0">
                          <a:effectLst/>
                        </a:rPr>
                        <a:t>Diseases, 8-9AM, Tuesdays (LT-1)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986" marR="48986" marT="0" marB="0"/>
                </a:tc>
                <a:extLst>
                  <a:ext uri="{0D108BD9-81ED-4DB2-BD59-A6C34878D82A}">
                    <a16:rowId xmlns:a16="http://schemas.microsoft.com/office/drawing/2014/main" val="1300226370"/>
                  </a:ext>
                </a:extLst>
              </a:tr>
              <a:tr h="221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Topics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986" marR="48986" marT="0" marB="0"/>
                </a:tc>
                <a:extLst>
                  <a:ext uri="{0D108BD9-81ED-4DB2-BD59-A6C34878D82A}">
                    <a16:rowId xmlns:a16="http://schemas.microsoft.com/office/drawing/2014/main" val="3775573595"/>
                  </a:ext>
                </a:extLst>
              </a:tr>
              <a:tr h="30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+mj-lt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0" u="none" strike="noStrike" cap="none" dirty="0">
                          <a:solidFill>
                            <a:schemeClr val="tx1"/>
                          </a:solidFill>
                        </a:rPr>
                        <a:t>Approach to Infectious Diseases and their prevention</a:t>
                      </a:r>
                    </a:p>
                  </a:txBody>
                  <a:tcPr marL="48975" marR="4897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558124"/>
                  </a:ext>
                </a:extLst>
              </a:tr>
              <a:tr h="30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+mj-lt"/>
                        <a:buNone/>
                      </a:pPr>
                      <a:r>
                        <a:rPr lang="en-US" sz="1200" b="1" i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Antibiotic stewardship practices</a:t>
                      </a:r>
                      <a:endParaRPr lang="en-US" sz="1000" b="0" i="0" u="none" strike="noStrike" cap="none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8975" marR="4897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78027"/>
                  </a:ext>
                </a:extLst>
              </a:tr>
              <a:tr h="266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+mj-lt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0" u="none" strike="noStrike" cap="none" dirty="0">
                          <a:solidFill>
                            <a:schemeClr val="tx1"/>
                          </a:solidFill>
                        </a:rPr>
                        <a:t>Community-Acquired Infections</a:t>
                      </a: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3055565990"/>
                  </a:ext>
                </a:extLst>
              </a:tr>
              <a:tr h="266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+mj-lt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0" u="none" strike="noStrike" cap="none" dirty="0">
                          <a:solidFill>
                            <a:schemeClr val="tx1"/>
                          </a:solidFill>
                        </a:rPr>
                        <a:t>Health Care–Associated Infections</a:t>
                      </a: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614678522"/>
                  </a:ext>
                </a:extLst>
              </a:tr>
              <a:tr h="266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+mj-lt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2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0" u="none" strike="noStrike" cap="none" dirty="0">
                          <a:solidFill>
                            <a:schemeClr val="tx1"/>
                          </a:solidFill>
                        </a:rPr>
                        <a:t>Gram-Positive Bacteria (part-1)</a:t>
                      </a:r>
                    </a:p>
                  </a:txBody>
                  <a:tcPr marL="48975" marR="4897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190601"/>
                  </a:ext>
                </a:extLst>
              </a:tr>
              <a:tr h="30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+mj-lt"/>
                        <a:buNone/>
                      </a:pPr>
                      <a:r>
                        <a:rPr lang="en-US" sz="1200" b="1" i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Gram-Positive Bacteria (part-2)</a:t>
                      </a: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2651100601"/>
                  </a:ext>
                </a:extLst>
              </a:tr>
              <a:tr h="266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+mj-lt"/>
                        <a:buNone/>
                      </a:pPr>
                      <a:r>
                        <a:rPr lang="en-US" sz="1200" b="1" i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0" u="none" strike="noStrike" cap="none" dirty="0">
                          <a:solidFill>
                            <a:schemeClr val="tx1"/>
                          </a:solidFill>
                        </a:rPr>
                        <a:t>Gram-Negative Bacteria </a:t>
                      </a: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(part-1)</a:t>
                      </a: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783606514"/>
                  </a:ext>
                </a:extLst>
              </a:tr>
              <a:tr h="266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+mj-lt"/>
                        <a:buNone/>
                      </a:pPr>
                      <a:r>
                        <a:rPr lang="en-US" sz="1200" b="1" i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Gram-Negative Bacteria (part-2)</a:t>
                      </a: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138801099"/>
                  </a:ext>
                </a:extLst>
              </a:tr>
              <a:tr h="30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+mj-lt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2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0" u="none" strike="noStrike" cap="none" dirty="0">
                          <a:solidFill>
                            <a:schemeClr val="tx1"/>
                          </a:solidFill>
                        </a:rPr>
                        <a:t>Spirochetal Diseases</a:t>
                      </a: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303758145"/>
                  </a:ext>
                </a:extLst>
              </a:tr>
              <a:tr h="266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+mj-lt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2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0" u="none" strike="noStrike" cap="none" dirty="0">
                          <a:solidFill>
                            <a:schemeClr val="tx1"/>
                          </a:solidFill>
                        </a:rPr>
                        <a:t>Diseases Caused by Atypical/Miscellaneous Bacterial Infections</a:t>
                      </a: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710599132"/>
                  </a:ext>
                </a:extLst>
              </a:tr>
              <a:tr h="266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+mj-lt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2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</a:rPr>
                        <a:t>Revision-cum-exam on bacteria (Must to know type)</a:t>
                      </a: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1131813520"/>
                  </a:ext>
                </a:extLst>
              </a:tr>
              <a:tr h="266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+mj-lt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2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0" u="none" strike="noStrike" cap="none" dirty="0">
                          <a:solidFill>
                            <a:schemeClr val="tx1"/>
                          </a:solidFill>
                        </a:rPr>
                        <a:t>Infections Due to DNA Viruses</a:t>
                      </a: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2711385301"/>
                  </a:ext>
                </a:extLst>
              </a:tr>
              <a:tr h="30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+mj-lt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2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0" u="none" strike="noStrike" cap="none" dirty="0">
                          <a:solidFill>
                            <a:schemeClr val="tx1"/>
                          </a:solidFill>
                        </a:rPr>
                        <a:t>Infections Due to RNA </a:t>
                      </a:r>
                      <a:r>
                        <a:rPr lang="en-US" sz="1000" b="0" u="none" strike="noStrike" cap="none" dirty="0" smtClean="0">
                          <a:solidFill>
                            <a:schemeClr val="tx1"/>
                          </a:solidFill>
                        </a:rPr>
                        <a:t>Viruses (part 1)</a:t>
                      </a:r>
                      <a:endParaRPr lang="en-US" sz="1000" b="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2080009258"/>
                  </a:ext>
                </a:extLst>
              </a:tr>
              <a:tr h="2660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u="none" strike="noStrike" cap="none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cap="none" dirty="0" smtClean="0">
                          <a:solidFill>
                            <a:schemeClr val="tx1"/>
                          </a:solidFill>
                        </a:rPr>
                        <a:t>Infections Due to RNA Viruses (part 2)</a:t>
                      </a: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3550387910"/>
                  </a:ext>
                </a:extLst>
              </a:tr>
              <a:tr h="266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+mj-lt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2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0" u="none" strike="noStrike" cap="none" dirty="0" smtClean="0">
                          <a:solidFill>
                            <a:schemeClr val="tx1"/>
                          </a:solidFill>
                        </a:rPr>
                        <a:t>HIV/AIDS – part 1</a:t>
                      </a:r>
                      <a:endParaRPr lang="en-US" sz="1000" b="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375092910"/>
                  </a:ext>
                </a:extLst>
              </a:tr>
              <a:tr h="266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+mj-lt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2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0" u="none" strike="noStrike" cap="none" dirty="0" smtClean="0">
                          <a:solidFill>
                            <a:schemeClr val="tx1"/>
                          </a:solidFill>
                        </a:rPr>
                        <a:t>HIV/AIDS – part 2</a:t>
                      </a:r>
                      <a:endParaRPr lang="en-US" sz="1000" b="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3363986783"/>
                  </a:ext>
                </a:extLst>
              </a:tr>
              <a:tr h="2216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+mj-lt"/>
                        <a:buNone/>
                      </a:pPr>
                      <a:r>
                        <a:rPr lang="en-US" sz="1000" b="1" u="none" strike="noStrike" cap="none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0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0" u="none" strike="noStrike" cap="none" dirty="0">
                          <a:solidFill>
                            <a:schemeClr val="tx1"/>
                          </a:solidFill>
                        </a:rPr>
                        <a:t>Fungal Infections</a:t>
                      </a: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390951940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+mj-lt"/>
                        <a:buNone/>
                      </a:pPr>
                      <a:r>
                        <a:rPr lang="en-US" sz="1050" b="1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</a:t>
                      </a:r>
                      <a:endParaRPr lang="en-US" sz="1050" b="1" u="none" strike="noStrike" cap="none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1050" b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Parasitic Infections </a:t>
                      </a:r>
                      <a:r>
                        <a:rPr lang="en-US" sz="1050" b="0" u="none" strike="noStrike" cap="none" dirty="0" smtClean="0">
                          <a:solidFill>
                            <a:schemeClr val="tx1"/>
                          </a:solidFill>
                        </a:rPr>
                        <a:t>(part 1)</a:t>
                      </a: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1150240550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+mj-lt"/>
                        <a:buNone/>
                      </a:pPr>
                      <a:r>
                        <a:rPr lang="en-US" sz="1050" b="1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</a:t>
                      </a:r>
                      <a:endParaRPr lang="en-US" sz="1050" b="1" u="none" strike="noStrike" cap="none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1050" b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Parasitic Infections </a:t>
                      </a:r>
                      <a:r>
                        <a:rPr lang="en-US" sz="1050" b="0" u="none" strike="noStrike" cap="none" dirty="0" smtClean="0">
                          <a:solidFill>
                            <a:schemeClr val="tx1"/>
                          </a:solidFill>
                        </a:rPr>
                        <a:t>(part 2)</a:t>
                      </a: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862354218"/>
                  </a:ext>
                </a:extLst>
              </a:tr>
              <a:tr h="2327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+mj-lt"/>
                        <a:buNone/>
                      </a:pPr>
                      <a:r>
                        <a:rPr lang="en-US" sz="1050" b="1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</a:t>
                      </a:r>
                      <a:endParaRPr lang="en-US" sz="1050" b="1" u="none" strike="noStrike" cap="none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8975" marR="48975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cap="none" dirty="0" smtClean="0">
                          <a:solidFill>
                            <a:schemeClr val="tx1"/>
                          </a:solidFill>
                        </a:rPr>
                        <a:t>Revision-cum-exam on Virus, Fungal, and Parasite (Must to know type)</a:t>
                      </a:r>
                    </a:p>
                  </a:txBody>
                  <a:tcPr marL="48975" marR="48975" marT="0" marB="0"/>
                </a:tc>
                <a:extLst>
                  <a:ext uri="{0D108BD9-81ED-4DB2-BD59-A6C34878D82A}">
                    <a16:rowId xmlns:a16="http://schemas.microsoft.com/office/drawing/2014/main" val="139016111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D7300"/>
                </a:solidFill>
                <a:latin typeface="MyriadPro-BoldCond"/>
              </a:rPr>
              <a:t>Pneumococcal </a:t>
            </a:r>
            <a:r>
              <a:rPr lang="en-US" b="1" dirty="0" smtClean="0">
                <a:solidFill>
                  <a:srgbClr val="CD7300"/>
                </a:solidFill>
                <a:latin typeface="MyriadPro-BoldCond"/>
              </a:rPr>
              <a:t>Infections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89211" y="1513490"/>
            <a:ext cx="9382071" cy="5076496"/>
          </a:xfrm>
        </p:spPr>
        <p:txBody>
          <a:bodyPr>
            <a:normAutofit/>
          </a:bodyPr>
          <a:lstStyle/>
          <a:p>
            <a:r>
              <a:rPr lang="en-US" dirty="0"/>
              <a:t>Belongs to the </a:t>
            </a:r>
            <a:r>
              <a:rPr lang="en-US" b="1" dirty="0"/>
              <a:t>α-hemolytic group</a:t>
            </a:r>
            <a:r>
              <a:rPr lang="en-US" dirty="0"/>
              <a:t>, but growth is inhibited in the presence of </a:t>
            </a:r>
            <a:r>
              <a:rPr lang="en-US" dirty="0" err="1"/>
              <a:t>optochin</a:t>
            </a:r>
            <a:r>
              <a:rPr lang="en-US" dirty="0"/>
              <a:t> (</a:t>
            </a:r>
            <a:r>
              <a:rPr lang="en-US" dirty="0" err="1"/>
              <a:t>ethylhydrocupreine</a:t>
            </a:r>
            <a:r>
              <a:rPr lang="en-US" dirty="0"/>
              <a:t> hydrochloride), and bile soluble</a:t>
            </a:r>
          </a:p>
          <a:p>
            <a:r>
              <a:rPr lang="en-US" dirty="0" smtClean="0"/>
              <a:t>Rapid </a:t>
            </a:r>
            <a:r>
              <a:rPr lang="en-US" dirty="0"/>
              <a:t>and dramatic </a:t>
            </a:r>
            <a:r>
              <a:rPr lang="en-US" b="1" dirty="0"/>
              <a:t>changes </a:t>
            </a:r>
            <a:r>
              <a:rPr lang="en-US" dirty="0"/>
              <a:t>in the epidemiology of during the past decade after routine childhood vaccine (PCV)</a:t>
            </a:r>
          </a:p>
          <a:p>
            <a:r>
              <a:rPr lang="en-US" dirty="0"/>
              <a:t>Not all pneumococcal serotypes are equally likely to cause disease; serotype distribution </a:t>
            </a:r>
            <a:r>
              <a:rPr lang="en-US" b="1" dirty="0"/>
              <a:t>varies by </a:t>
            </a:r>
            <a:r>
              <a:rPr lang="en-US" dirty="0"/>
              <a:t>age, disease syndrome, and geography</a:t>
            </a:r>
          </a:p>
          <a:p>
            <a:r>
              <a:rPr lang="en-US" dirty="0" smtClean="0"/>
              <a:t>Intermittent inhabitants of the healthy human </a:t>
            </a:r>
            <a:r>
              <a:rPr lang="en-US" b="1" dirty="0" smtClean="0"/>
              <a:t>nasopharynx</a:t>
            </a:r>
            <a:r>
              <a:rPr lang="en-US" dirty="0" smtClean="0"/>
              <a:t> and are transmitted by respiratory </a:t>
            </a:r>
            <a:r>
              <a:rPr lang="en-US" b="1" dirty="0" smtClean="0"/>
              <a:t>droplets </a:t>
            </a:r>
          </a:p>
          <a:p>
            <a:r>
              <a:rPr lang="en-US" dirty="0" smtClean="0"/>
              <a:t>Spread </a:t>
            </a:r>
            <a:r>
              <a:rPr lang="en-US" dirty="0"/>
              <a:t>either via the bloodstream to distant sites or locally to mucosal surfaces </a:t>
            </a:r>
          </a:p>
          <a:p>
            <a:r>
              <a:rPr lang="en-US" dirty="0"/>
              <a:t>In children, nasopharyngeal </a:t>
            </a:r>
            <a:r>
              <a:rPr lang="en-US" b="1" dirty="0"/>
              <a:t>ecology varies </a:t>
            </a:r>
            <a:r>
              <a:rPr lang="en-US" dirty="0"/>
              <a:t>by geographic region, socioeconomic status, climate, degree of crowding, and particularly intensity of exposure to other </a:t>
            </a:r>
            <a:r>
              <a:rPr lang="en-US" dirty="0" smtClean="0"/>
              <a:t>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6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551" y="539472"/>
            <a:ext cx="7547290" cy="63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5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Invasive pneumococcal disease (</a:t>
            </a:r>
            <a:r>
              <a:rPr lang="en-US" dirty="0" smtClean="0"/>
              <a:t>IPD)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108" y="1429406"/>
            <a:ext cx="9413602" cy="5160579"/>
          </a:xfrm>
        </p:spPr>
        <p:txBody>
          <a:bodyPr>
            <a:normAutofit/>
          </a:bodyPr>
          <a:lstStyle/>
          <a:p>
            <a:r>
              <a:rPr lang="en-US" dirty="0" smtClean="0"/>
              <a:t>Pathophysiology </a:t>
            </a:r>
            <a:r>
              <a:rPr lang="en-US" dirty="0"/>
              <a:t>of severe pneumococcal pneumonia </a:t>
            </a:r>
            <a:r>
              <a:rPr lang="en-US" dirty="0" smtClean="0"/>
              <a:t>among adults </a:t>
            </a:r>
            <a:r>
              <a:rPr lang="en-US" dirty="0"/>
              <a:t>reflects a rapidly progressive cascade of events that </a:t>
            </a:r>
            <a:r>
              <a:rPr lang="en-US" b="1" dirty="0"/>
              <a:t>often </a:t>
            </a:r>
            <a:r>
              <a:rPr lang="en-US" b="1" dirty="0" smtClean="0"/>
              <a:t>unfolds irrespective </a:t>
            </a:r>
            <a:r>
              <a:rPr lang="en-US" dirty="0"/>
              <a:t>of antibiotic </a:t>
            </a:r>
            <a:r>
              <a:rPr lang="en-US" dirty="0" smtClean="0"/>
              <a:t>administration</a:t>
            </a:r>
          </a:p>
          <a:p>
            <a:r>
              <a:rPr lang="en-US" dirty="0"/>
              <a:t>Rates of pneumococcal disease </a:t>
            </a:r>
            <a:r>
              <a:rPr lang="en-US" b="1" dirty="0"/>
              <a:t>vary by </a:t>
            </a:r>
            <a:r>
              <a:rPr lang="en-US" dirty="0"/>
              <a:t>season, </a:t>
            </a:r>
            <a:r>
              <a:rPr lang="en-US" dirty="0" smtClean="0"/>
              <a:t>by </a:t>
            </a:r>
            <a:r>
              <a:rPr lang="en-US" dirty="0"/>
              <a:t>sex, </a:t>
            </a:r>
            <a:r>
              <a:rPr lang="en-US" dirty="0" smtClean="0"/>
              <a:t>and </a:t>
            </a:r>
            <a:r>
              <a:rPr lang="en-US" dirty="0"/>
              <a:t>by risk </a:t>
            </a:r>
            <a:r>
              <a:rPr lang="en-US" dirty="0" smtClean="0"/>
              <a:t>group</a:t>
            </a:r>
          </a:p>
          <a:p>
            <a:r>
              <a:rPr lang="en-US" dirty="0"/>
              <a:t>Local </a:t>
            </a:r>
            <a:r>
              <a:rPr lang="en-US" dirty="0" smtClean="0"/>
              <a:t>cytokine production </a:t>
            </a:r>
            <a:r>
              <a:rPr lang="en-US" dirty="0"/>
              <a:t>after a viral infection is thought to </a:t>
            </a:r>
            <a:r>
              <a:rPr lang="en-US" b="1" dirty="0"/>
              <a:t>upregulate </a:t>
            </a:r>
            <a:r>
              <a:rPr lang="en-US" b="1" dirty="0" smtClean="0"/>
              <a:t>adhesion factors</a:t>
            </a:r>
          </a:p>
          <a:p>
            <a:r>
              <a:rPr lang="en-US" dirty="0"/>
              <a:t>D</a:t>
            </a:r>
            <a:r>
              <a:rPr lang="en-US" dirty="0" smtClean="0"/>
              <a:t>elayed </a:t>
            </a:r>
            <a:r>
              <a:rPr lang="en-US" dirty="0"/>
              <a:t>ontogeny of </a:t>
            </a:r>
            <a:r>
              <a:rPr lang="en-US" b="1" dirty="0"/>
              <a:t>capsule-specific IgG </a:t>
            </a:r>
            <a:r>
              <a:rPr lang="en-US" dirty="0" smtClean="0"/>
              <a:t>in young </a:t>
            </a:r>
            <a:r>
              <a:rPr lang="en-US" dirty="0"/>
              <a:t>children is associated with susceptibility to </a:t>
            </a:r>
            <a:r>
              <a:rPr lang="en-US" dirty="0" smtClean="0"/>
              <a:t>infection</a:t>
            </a:r>
            <a:endParaRPr lang="en-US" b="1" dirty="0" smtClean="0"/>
          </a:p>
          <a:p>
            <a:r>
              <a:rPr lang="en-US" dirty="0"/>
              <a:t>There is </a:t>
            </a:r>
            <a:r>
              <a:rPr lang="en-US" b="1" dirty="0"/>
              <a:t>no pathognomonic presentation </a:t>
            </a:r>
            <a:r>
              <a:rPr lang="en-US" dirty="0"/>
              <a:t>of pneumococcal </a:t>
            </a:r>
            <a:r>
              <a:rPr lang="en-US" dirty="0" smtClean="0"/>
              <a:t>disease</a:t>
            </a:r>
          </a:p>
          <a:p>
            <a:r>
              <a:rPr lang="en-US" dirty="0"/>
              <a:t>The </a:t>
            </a:r>
            <a:r>
              <a:rPr lang="en-US" dirty="0" smtClean="0"/>
              <a:t>suspicion should be in differential </a:t>
            </a:r>
            <a:r>
              <a:rPr lang="en-US" dirty="0"/>
              <a:t>diagnosis of </a:t>
            </a:r>
            <a:endParaRPr lang="en-US" dirty="0" smtClean="0"/>
          </a:p>
          <a:p>
            <a:pPr lvl="2"/>
            <a:r>
              <a:rPr lang="en-US" dirty="0" smtClean="0"/>
              <a:t>pneumonia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otitis </a:t>
            </a:r>
            <a:r>
              <a:rPr lang="en-US" dirty="0"/>
              <a:t>media, </a:t>
            </a:r>
            <a:endParaRPr lang="en-US" dirty="0" smtClean="0"/>
          </a:p>
          <a:p>
            <a:pPr lvl="2"/>
            <a:r>
              <a:rPr lang="en-US" dirty="0" smtClean="0"/>
              <a:t>fever </a:t>
            </a:r>
            <a:r>
              <a:rPr lang="en-US" dirty="0"/>
              <a:t>of unknown origin, and </a:t>
            </a:r>
            <a:endParaRPr lang="en-US" dirty="0" smtClean="0"/>
          </a:p>
          <a:p>
            <a:pPr lvl="2"/>
            <a:r>
              <a:rPr lang="en-US" dirty="0" smtClean="0"/>
              <a:t>meningitis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475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syndromes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2133599"/>
            <a:ext cx="9497685" cy="4477407"/>
          </a:xfrm>
        </p:spPr>
        <p:txBody>
          <a:bodyPr>
            <a:normAutofit/>
          </a:bodyPr>
          <a:lstStyle/>
          <a:p>
            <a:r>
              <a:rPr lang="en-US" dirty="0" smtClean="0"/>
              <a:t>Classified </a:t>
            </a:r>
            <a:r>
              <a:rPr lang="en-US" dirty="0"/>
              <a:t>as noninvasive (e.g., otitis media and </a:t>
            </a:r>
            <a:r>
              <a:rPr lang="en-US" dirty="0" err="1"/>
              <a:t>nonbacteremic</a:t>
            </a:r>
            <a:r>
              <a:rPr lang="en-US" dirty="0"/>
              <a:t> pneumonia</a:t>
            </a:r>
            <a:r>
              <a:rPr lang="en-US" dirty="0" smtClean="0"/>
              <a:t>) or </a:t>
            </a:r>
            <a:r>
              <a:rPr lang="en-US" dirty="0"/>
              <a:t>invasive (e.g., </a:t>
            </a:r>
            <a:r>
              <a:rPr lang="en-US" dirty="0" err="1"/>
              <a:t>bacteremic</a:t>
            </a:r>
            <a:r>
              <a:rPr lang="en-US" dirty="0"/>
              <a:t> pneumonia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presentation of pneumococcal </a:t>
            </a:r>
            <a:r>
              <a:rPr lang="en-US" dirty="0" smtClean="0"/>
              <a:t>pneumonia </a:t>
            </a:r>
            <a:r>
              <a:rPr lang="en-US" b="1" dirty="0" smtClean="0"/>
              <a:t>does </a:t>
            </a:r>
            <a:r>
              <a:rPr lang="en-US" b="1" dirty="0"/>
              <a:t>not reliably distinguish </a:t>
            </a:r>
            <a:r>
              <a:rPr lang="en-US" dirty="0"/>
              <a:t>it from pneumonia of other </a:t>
            </a:r>
            <a:r>
              <a:rPr lang="en-US" dirty="0" smtClean="0"/>
              <a:t>etiologies</a:t>
            </a:r>
          </a:p>
          <a:p>
            <a:r>
              <a:rPr lang="en-US" dirty="0" smtClean="0"/>
              <a:t>The </a:t>
            </a:r>
            <a:r>
              <a:rPr lang="en-US" dirty="0"/>
              <a:t>differential diagnosis </a:t>
            </a:r>
            <a:r>
              <a:rPr lang="en-US" dirty="0" smtClean="0"/>
              <a:t>includes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ardiac </a:t>
            </a:r>
            <a:r>
              <a:rPr lang="en-US" dirty="0"/>
              <a:t>conditions such as myocardial </a:t>
            </a:r>
            <a:r>
              <a:rPr lang="en-US" dirty="0" smtClean="0"/>
              <a:t>infarction and </a:t>
            </a:r>
            <a:r>
              <a:rPr lang="en-US" dirty="0"/>
              <a:t>heart failure with atypical pulmonary edema; </a:t>
            </a:r>
            <a:endParaRPr lang="en-US" dirty="0" smtClean="0"/>
          </a:p>
          <a:p>
            <a:pPr lvl="1"/>
            <a:r>
              <a:rPr lang="en-US" dirty="0" smtClean="0"/>
              <a:t>Pulmonary conditions </a:t>
            </a:r>
            <a:r>
              <a:rPr lang="en-US" dirty="0"/>
              <a:t>such as atelectasis; and pneumonia caused by viral pathogens</a:t>
            </a:r>
            <a:r>
              <a:rPr lang="en-US" dirty="0" smtClean="0"/>
              <a:t>, mycoplasmas</a:t>
            </a:r>
            <a:r>
              <a:rPr lang="en-US" dirty="0"/>
              <a:t>, </a:t>
            </a:r>
            <a:r>
              <a:rPr lang="en-US" i="1" dirty="0" err="1"/>
              <a:t>Haemophilus</a:t>
            </a:r>
            <a:r>
              <a:rPr lang="en-US" i="1" dirty="0"/>
              <a:t> </a:t>
            </a:r>
            <a:r>
              <a:rPr lang="en-US" i="1" dirty="0" err="1"/>
              <a:t>influenzae</a:t>
            </a:r>
            <a:r>
              <a:rPr lang="en-US" dirty="0"/>
              <a:t>, </a:t>
            </a:r>
            <a:r>
              <a:rPr lang="en-US" i="1" dirty="0" err="1"/>
              <a:t>Klebsiella</a:t>
            </a:r>
            <a:r>
              <a:rPr lang="en-US" i="1" dirty="0"/>
              <a:t> </a:t>
            </a:r>
            <a:r>
              <a:rPr lang="en-US" i="1" dirty="0" err="1" smtClean="0"/>
              <a:t>pneumoniae</a:t>
            </a:r>
            <a:r>
              <a:rPr lang="en-US" dirty="0" smtClean="0"/>
              <a:t>, </a:t>
            </a:r>
            <a:r>
              <a:rPr lang="en-US" i="1" dirty="0" smtClean="0"/>
              <a:t>Staphylococcus </a:t>
            </a:r>
            <a:r>
              <a:rPr lang="en-US" i="1" dirty="0"/>
              <a:t>aureus</a:t>
            </a:r>
            <a:r>
              <a:rPr lang="en-US" dirty="0"/>
              <a:t>, </a:t>
            </a:r>
            <a:r>
              <a:rPr lang="en-US" i="1" dirty="0"/>
              <a:t>Legionella</a:t>
            </a:r>
            <a:r>
              <a:rPr lang="en-US" dirty="0"/>
              <a:t>, or (</a:t>
            </a:r>
            <a:r>
              <a:rPr lang="en-US" dirty="0" smtClean="0"/>
              <a:t>in immunocompromised </a:t>
            </a:r>
            <a:r>
              <a:rPr lang="en-US" dirty="0"/>
              <a:t>hosts) </a:t>
            </a:r>
            <a:r>
              <a:rPr lang="en-US" i="1" dirty="0" smtClean="0"/>
              <a:t>Pneumocystis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holecystitis</a:t>
            </a:r>
            <a:r>
              <a:rPr lang="en-US" dirty="0"/>
              <a:t>, appendicitis</a:t>
            </a:r>
            <a:r>
              <a:rPr lang="en-US" dirty="0" smtClean="0"/>
              <a:t>, perforated </a:t>
            </a:r>
            <a:r>
              <a:rPr lang="en-US" dirty="0"/>
              <a:t>peptic ulcer disease, and </a:t>
            </a:r>
            <a:r>
              <a:rPr lang="en-US" dirty="0" err="1"/>
              <a:t>subphrenic</a:t>
            </a:r>
            <a:r>
              <a:rPr lang="en-US" dirty="0"/>
              <a:t> </a:t>
            </a:r>
            <a:r>
              <a:rPr lang="en-US" dirty="0" smtClean="0"/>
              <a:t>abscesses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1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350540" cy="456149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gold </a:t>
            </a:r>
            <a:r>
              <a:rPr lang="en-US" b="1" dirty="0" smtClean="0"/>
              <a:t>standard </a:t>
            </a:r>
            <a:r>
              <a:rPr lang="en-US" dirty="0" smtClean="0"/>
              <a:t>for </a:t>
            </a:r>
            <a:r>
              <a:rPr lang="en-US" dirty="0"/>
              <a:t>etiologic diagnosis of pneumococcal pneumonia is </a:t>
            </a:r>
            <a:r>
              <a:rPr lang="en-US" dirty="0" smtClean="0"/>
              <a:t>pathologic examination </a:t>
            </a:r>
            <a:r>
              <a:rPr lang="en-US" dirty="0"/>
              <a:t>of lung </a:t>
            </a:r>
            <a:r>
              <a:rPr lang="en-US" dirty="0" smtClean="0"/>
              <a:t>tissue</a:t>
            </a:r>
            <a:endParaRPr lang="en-US" dirty="0"/>
          </a:p>
          <a:p>
            <a:r>
              <a:rPr lang="en-US" dirty="0" smtClean="0"/>
              <a:t>Gram’s staining </a:t>
            </a:r>
            <a:r>
              <a:rPr lang="en-US" dirty="0"/>
              <a:t>and culture of </a:t>
            </a:r>
            <a:r>
              <a:rPr lang="en-US" dirty="0" smtClean="0"/>
              <a:t>sputum</a:t>
            </a:r>
          </a:p>
          <a:p>
            <a:r>
              <a:rPr lang="en-US" dirty="0" smtClean="0"/>
              <a:t>Chest radiography helps in diagnosis, but an </a:t>
            </a:r>
            <a:r>
              <a:rPr lang="en-US" dirty="0"/>
              <a:t>infiltrate can be absent either early in the course of the illness </a:t>
            </a:r>
            <a:r>
              <a:rPr lang="en-US" dirty="0" smtClean="0"/>
              <a:t>or </a:t>
            </a:r>
            <a:r>
              <a:rPr lang="en-US" b="1" dirty="0" smtClean="0"/>
              <a:t>with </a:t>
            </a:r>
            <a:r>
              <a:rPr lang="en-US" b="1" dirty="0"/>
              <a:t>dehydration</a:t>
            </a:r>
            <a:r>
              <a:rPr lang="en-US" dirty="0"/>
              <a:t>; upon rehydration, an infiltrate usually </a:t>
            </a:r>
            <a:r>
              <a:rPr lang="en-US" dirty="0" smtClean="0"/>
              <a:t>appears</a:t>
            </a:r>
          </a:p>
          <a:p>
            <a:r>
              <a:rPr lang="en-US" dirty="0" smtClean="0"/>
              <a:t>The appearance </a:t>
            </a:r>
            <a:r>
              <a:rPr lang="en-US" b="1" dirty="0" smtClean="0"/>
              <a:t>varies;</a:t>
            </a:r>
            <a:r>
              <a:rPr lang="en-US" dirty="0" smtClean="0"/>
              <a:t> lobar </a:t>
            </a:r>
            <a:r>
              <a:rPr lang="en-US" dirty="0"/>
              <a:t>or segmental or patchy </a:t>
            </a:r>
            <a:r>
              <a:rPr lang="en-US" dirty="0" smtClean="0"/>
              <a:t>consolidation</a:t>
            </a:r>
          </a:p>
          <a:p>
            <a:r>
              <a:rPr lang="en-US" b="1" dirty="0" err="1" smtClean="0"/>
              <a:t>Parapneumonic</a:t>
            </a:r>
            <a:r>
              <a:rPr lang="en-US" b="1" dirty="0" smtClean="0"/>
              <a:t> effusions </a:t>
            </a:r>
            <a:r>
              <a:rPr lang="en-US" b="1" dirty="0"/>
              <a:t>are more common </a:t>
            </a:r>
            <a:r>
              <a:rPr lang="en-US" dirty="0"/>
              <a:t>than </a:t>
            </a:r>
            <a:r>
              <a:rPr lang="en-US" dirty="0" smtClean="0"/>
              <a:t>empyema </a:t>
            </a:r>
          </a:p>
          <a:p>
            <a:r>
              <a:rPr lang="en-US" dirty="0" smtClean="0"/>
              <a:t>Pleural </a:t>
            </a:r>
            <a:r>
              <a:rPr lang="en-US" dirty="0"/>
              <a:t>fluid with frank pus</a:t>
            </a:r>
            <a:r>
              <a:rPr lang="en-US" dirty="0" smtClean="0"/>
              <a:t>, bacteria, </a:t>
            </a:r>
            <a:r>
              <a:rPr lang="en-US" dirty="0"/>
              <a:t>or a pH of ≤7.1 </a:t>
            </a:r>
            <a:r>
              <a:rPr lang="en-US" dirty="0" smtClean="0"/>
              <a:t>indicates empyema</a:t>
            </a:r>
          </a:p>
          <a:p>
            <a:r>
              <a:rPr lang="en-US" dirty="0"/>
              <a:t>Blood </a:t>
            </a:r>
            <a:r>
              <a:rPr lang="en-US" dirty="0" smtClean="0"/>
              <a:t>cultures are </a:t>
            </a:r>
            <a:r>
              <a:rPr lang="en-US" dirty="0"/>
              <a:t>positive </a:t>
            </a:r>
            <a:r>
              <a:rPr lang="en-US" dirty="0" smtClean="0"/>
              <a:t>in </a:t>
            </a:r>
            <a:r>
              <a:rPr lang="en-US" dirty="0"/>
              <a:t>a minority </a:t>
            </a:r>
            <a:r>
              <a:rPr lang="en-US" b="1" dirty="0"/>
              <a:t>(&lt;30</a:t>
            </a:r>
            <a:r>
              <a:rPr lang="en-US" b="1" dirty="0" smtClean="0"/>
              <a:t>%)</a:t>
            </a:r>
          </a:p>
          <a:p>
            <a:r>
              <a:rPr lang="en-US" dirty="0"/>
              <a:t>Urinary </a:t>
            </a:r>
            <a:r>
              <a:rPr lang="en-US" b="1" dirty="0"/>
              <a:t>pneumococcal antigen </a:t>
            </a:r>
            <a:r>
              <a:rPr lang="en-US" dirty="0" smtClean="0"/>
              <a:t>assays</a:t>
            </a:r>
            <a:r>
              <a:rPr lang="en-US" b="1" dirty="0" smtClean="0"/>
              <a:t>; important </a:t>
            </a:r>
            <a:r>
              <a:rPr lang="en-US" dirty="0" smtClean="0"/>
              <a:t>among </a:t>
            </a:r>
            <a:r>
              <a:rPr lang="en-US" dirty="0"/>
              <a:t>whom </a:t>
            </a:r>
            <a:r>
              <a:rPr lang="en-US" dirty="0" smtClean="0"/>
              <a:t>nasopharyngeal </a:t>
            </a:r>
            <a:r>
              <a:rPr lang="en-US" dirty="0"/>
              <a:t>colonization is relatively low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215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Pneumococcal meningitis typically presents </a:t>
            </a:r>
            <a:r>
              <a:rPr lang="en-US" b="1" dirty="0"/>
              <a:t>as a </a:t>
            </a:r>
            <a:r>
              <a:rPr lang="en-US" b="1" dirty="0" smtClean="0"/>
              <a:t>pyogenic condition </a:t>
            </a:r>
            <a:r>
              <a:rPr lang="en-US" dirty="0"/>
              <a:t>that is clinically indistinguishable from meningitis </a:t>
            </a:r>
            <a:r>
              <a:rPr lang="en-US" dirty="0" smtClean="0"/>
              <a:t>of other </a:t>
            </a:r>
            <a:r>
              <a:rPr lang="en-US" dirty="0"/>
              <a:t>bacterial </a:t>
            </a:r>
            <a:r>
              <a:rPr lang="en-US" dirty="0" smtClean="0"/>
              <a:t>etiologies</a:t>
            </a:r>
          </a:p>
          <a:p>
            <a:r>
              <a:rPr lang="en-US" dirty="0"/>
              <a:t>D</a:t>
            </a:r>
            <a:r>
              <a:rPr lang="en-US" dirty="0" smtClean="0"/>
              <a:t>efinitive </a:t>
            </a:r>
            <a:r>
              <a:rPr lang="en-US" dirty="0"/>
              <a:t>diagnosis of pneumococcal meningitis rests </a:t>
            </a:r>
            <a:r>
              <a:rPr lang="en-US" dirty="0" smtClean="0"/>
              <a:t>on  CSF examination</a:t>
            </a:r>
          </a:p>
          <a:p>
            <a:pPr lvl="2"/>
            <a:r>
              <a:rPr lang="en-US" dirty="0" smtClean="0"/>
              <a:t>(1</a:t>
            </a:r>
            <a:r>
              <a:rPr lang="en-US" dirty="0"/>
              <a:t>) evidence of turbidity (visual inspection</a:t>
            </a:r>
            <a:r>
              <a:rPr lang="en-US" dirty="0" smtClean="0"/>
              <a:t>);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2) elevated protein level, elevated white blood cell count, and </a:t>
            </a:r>
            <a:r>
              <a:rPr lang="en-US" dirty="0" smtClean="0"/>
              <a:t>reduced glucose </a:t>
            </a:r>
            <a:r>
              <a:rPr lang="en-US" dirty="0"/>
              <a:t>concentration (quantitative measurement); and 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dirty="0"/>
              <a:t>3) </a:t>
            </a:r>
            <a:r>
              <a:rPr lang="en-US" dirty="0" smtClean="0"/>
              <a:t>specific identification </a:t>
            </a:r>
            <a:r>
              <a:rPr lang="en-US" dirty="0"/>
              <a:t>of the etiologic agent (culture, Gram’s staining, </a:t>
            </a:r>
            <a:r>
              <a:rPr lang="en-US" dirty="0" smtClean="0"/>
              <a:t>antigen testing</a:t>
            </a:r>
            <a:r>
              <a:rPr lang="en-US" dirty="0"/>
              <a:t>, or polymerase chain reaction [PCR</a:t>
            </a:r>
            <a:r>
              <a:rPr lang="en-US" dirty="0" smtClean="0"/>
              <a:t>])</a:t>
            </a:r>
          </a:p>
          <a:p>
            <a:r>
              <a:rPr lang="en-US" dirty="0"/>
              <a:t>B</a:t>
            </a:r>
            <a:r>
              <a:rPr lang="en-US" dirty="0" smtClean="0"/>
              <a:t>lood culture or detection of antigen </a:t>
            </a:r>
            <a:r>
              <a:rPr lang="en-US" dirty="0"/>
              <a:t>in urine is considered highly </a:t>
            </a:r>
            <a:r>
              <a:rPr lang="en-US" dirty="0" smtClean="0"/>
              <a:t>specific</a:t>
            </a:r>
          </a:p>
          <a:p>
            <a:r>
              <a:rPr lang="en-US" dirty="0"/>
              <a:t>M</a:t>
            </a:r>
            <a:r>
              <a:rPr lang="en-US" dirty="0" smtClean="0"/>
              <a:t>ortality </a:t>
            </a:r>
            <a:r>
              <a:rPr lang="en-US" dirty="0"/>
              <a:t>rate for pneumococcal meningitis is ~20</a:t>
            </a:r>
            <a:r>
              <a:rPr lang="en-US" dirty="0" smtClean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04256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Invasive Syndromes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2133599"/>
            <a:ext cx="9276967" cy="4614041"/>
          </a:xfrm>
        </p:spPr>
        <p:txBody>
          <a:bodyPr>
            <a:normAutofit/>
          </a:bodyPr>
          <a:lstStyle/>
          <a:p>
            <a:r>
              <a:rPr lang="en-US" dirty="0" smtClean="0"/>
              <a:t>Primary </a:t>
            </a:r>
            <a:r>
              <a:rPr lang="en-US" dirty="0"/>
              <a:t>bacteremia without other sites of infection (bacteremia </a:t>
            </a:r>
            <a:r>
              <a:rPr lang="en-US" dirty="0" smtClean="0"/>
              <a:t>without a </a:t>
            </a:r>
            <a:r>
              <a:rPr lang="en-US" dirty="0"/>
              <a:t>source; occult bacteremia), </a:t>
            </a:r>
            <a:endParaRPr lang="en-US" dirty="0" smtClean="0"/>
          </a:p>
          <a:p>
            <a:r>
              <a:rPr lang="en-US" dirty="0" smtClean="0"/>
              <a:t>Osteomyelitis </a:t>
            </a:r>
          </a:p>
          <a:p>
            <a:r>
              <a:rPr lang="en-US" dirty="0" smtClean="0"/>
              <a:t>Septic arthritis</a:t>
            </a:r>
          </a:p>
          <a:p>
            <a:r>
              <a:rPr lang="en-US" dirty="0" smtClean="0"/>
              <a:t>Endocarditis</a:t>
            </a:r>
          </a:p>
          <a:p>
            <a:r>
              <a:rPr lang="en-US" dirty="0" smtClean="0"/>
              <a:t>Pericarditis</a:t>
            </a:r>
          </a:p>
          <a:p>
            <a:r>
              <a:rPr lang="en-US" dirty="0" smtClean="0"/>
              <a:t>Peritonitis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essential diagnostic </a:t>
            </a:r>
            <a:r>
              <a:rPr lang="en-US" dirty="0" smtClean="0"/>
              <a:t>approach is </a:t>
            </a:r>
            <a:r>
              <a:rPr lang="en-US" dirty="0"/>
              <a:t>collection of fluid from the site of infection by sterile technique </a:t>
            </a:r>
            <a:r>
              <a:rPr lang="en-US" dirty="0" smtClean="0"/>
              <a:t>and examination </a:t>
            </a:r>
            <a:r>
              <a:rPr lang="en-US" dirty="0"/>
              <a:t>by Gram’s staining, culture, and—when </a:t>
            </a:r>
            <a:r>
              <a:rPr lang="en-US" dirty="0" smtClean="0"/>
              <a:t>relevant—capsular antigen </a:t>
            </a:r>
            <a:r>
              <a:rPr lang="en-US" dirty="0"/>
              <a:t>assay or </a:t>
            </a:r>
            <a:r>
              <a:rPr lang="en-US" dirty="0" smtClean="0"/>
              <a:t>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85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Noninvasive Syndromes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titis media is </a:t>
            </a:r>
            <a:r>
              <a:rPr lang="en-US" dirty="0"/>
              <a:t>the </a:t>
            </a:r>
            <a:r>
              <a:rPr lang="en-US" b="1" dirty="0" smtClean="0"/>
              <a:t>most common </a:t>
            </a:r>
            <a:r>
              <a:rPr lang="en-US" dirty="0"/>
              <a:t>pneumococcal syndrome and most often affects young </a:t>
            </a:r>
            <a:r>
              <a:rPr lang="en-US" dirty="0" smtClean="0"/>
              <a:t>children</a:t>
            </a:r>
          </a:p>
          <a:p>
            <a:r>
              <a:rPr lang="en-US" dirty="0"/>
              <a:t>S</a:t>
            </a:r>
            <a:r>
              <a:rPr lang="en-US" dirty="0" smtClean="0"/>
              <a:t>inusitis presents </a:t>
            </a:r>
            <a:r>
              <a:rPr lang="en-US" dirty="0"/>
              <a:t>with facial pain, congestion, fever, and</a:t>
            </a:r>
            <a:r>
              <a:rPr lang="en-US" dirty="0" smtClean="0"/>
              <a:t>— in </a:t>
            </a:r>
            <a:r>
              <a:rPr lang="en-US" dirty="0"/>
              <a:t>many </a:t>
            </a:r>
            <a:r>
              <a:rPr lang="en-US" b="1" dirty="0"/>
              <a:t>cases—persistent nighttime </a:t>
            </a:r>
            <a:r>
              <a:rPr lang="en-US" b="1" dirty="0" smtClean="0"/>
              <a:t>cough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0406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2133600"/>
            <a:ext cx="9403091" cy="456149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Meningitis: V</a:t>
            </a:r>
            <a:r>
              <a:rPr lang="en-US" dirty="0" smtClean="0"/>
              <a:t>ancomycin </a:t>
            </a:r>
            <a:r>
              <a:rPr lang="en-US" dirty="0"/>
              <a:t>(adults, 30–60 mg/kg per </a:t>
            </a:r>
            <a:r>
              <a:rPr lang="en-US" dirty="0" smtClean="0"/>
              <a:t>day) </a:t>
            </a:r>
            <a:r>
              <a:rPr lang="en-US" dirty="0"/>
              <a:t>and </a:t>
            </a:r>
            <a:r>
              <a:rPr lang="en-US" dirty="0" err="1"/>
              <a:t>cefotaxime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ceftriaxone (adults, 4 g/d in 1 dose or 2 divided </a:t>
            </a:r>
            <a:r>
              <a:rPr lang="en-US" dirty="0" smtClean="0"/>
              <a:t>doses)</a:t>
            </a:r>
          </a:p>
          <a:p>
            <a:r>
              <a:rPr lang="en-US" dirty="0" smtClean="0"/>
              <a:t>If hypersensitive </a:t>
            </a:r>
            <a:r>
              <a:rPr lang="en-US" dirty="0"/>
              <a:t>to β-lactam </a:t>
            </a:r>
            <a:r>
              <a:rPr lang="en-US" dirty="0" smtClean="0"/>
              <a:t>agents, </a:t>
            </a:r>
            <a:r>
              <a:rPr lang="en-US" b="1" dirty="0" smtClean="0"/>
              <a:t>rifampin</a:t>
            </a:r>
            <a:r>
              <a:rPr lang="en-US" dirty="0" smtClean="0"/>
              <a:t> </a:t>
            </a:r>
            <a:r>
              <a:rPr lang="en-US" dirty="0"/>
              <a:t>(adults, 600 </a:t>
            </a:r>
            <a:r>
              <a:rPr lang="en-US" dirty="0" smtClean="0"/>
              <a:t>mg/d) </a:t>
            </a:r>
            <a:r>
              <a:rPr lang="en-US" dirty="0"/>
              <a:t>can be substituted </a:t>
            </a:r>
            <a:endParaRPr lang="en-US" dirty="0" smtClean="0"/>
          </a:p>
          <a:p>
            <a:r>
              <a:rPr lang="en-US" dirty="0" smtClean="0"/>
              <a:t>A repeat lumbar </a:t>
            </a:r>
            <a:r>
              <a:rPr lang="en-US" dirty="0"/>
              <a:t>puncture should be considered </a:t>
            </a:r>
            <a:r>
              <a:rPr lang="en-US" b="1" dirty="0"/>
              <a:t>after 48 h </a:t>
            </a:r>
            <a:endParaRPr lang="en-US" b="1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smtClean="0"/>
              <a:t>organism is </a:t>
            </a:r>
            <a:r>
              <a:rPr lang="en-US" dirty="0"/>
              <a:t>not susceptible to penicillin and information on </a:t>
            </a:r>
            <a:r>
              <a:rPr lang="en-US" dirty="0" smtClean="0"/>
              <a:t>cephalosporin sensitivity </a:t>
            </a:r>
            <a:r>
              <a:rPr lang="en-US" dirty="0"/>
              <a:t>is not yet available,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patient’s clinical </a:t>
            </a:r>
            <a:r>
              <a:rPr lang="en-US" dirty="0" smtClean="0"/>
              <a:t>condition does </a:t>
            </a:r>
            <a:r>
              <a:rPr lang="en-US" dirty="0"/>
              <a:t>not improve or deteriorates, or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dexamethasone has </a:t>
            </a:r>
            <a:r>
              <a:rPr lang="en-US" dirty="0" smtClean="0"/>
              <a:t>been administered </a:t>
            </a:r>
            <a:r>
              <a:rPr lang="en-US" dirty="0"/>
              <a:t>and may be compromising clinical evaluation. </a:t>
            </a:r>
            <a:endParaRPr lang="en-US" dirty="0" smtClean="0"/>
          </a:p>
          <a:p>
            <a:r>
              <a:rPr lang="en-US" dirty="0" smtClean="0"/>
              <a:t>When antibiotic </a:t>
            </a:r>
            <a:r>
              <a:rPr lang="en-US" dirty="0"/>
              <a:t>sensitivity data become available, treatment should </a:t>
            </a:r>
            <a:r>
              <a:rPr lang="en-US" dirty="0" smtClean="0"/>
              <a:t>be modified accordingly</a:t>
            </a:r>
          </a:p>
          <a:p>
            <a:r>
              <a:rPr lang="en-US" dirty="0"/>
              <a:t>Glucocorticoids significantly </a:t>
            </a:r>
            <a:r>
              <a:rPr lang="en-US" b="1" dirty="0"/>
              <a:t>reduce</a:t>
            </a:r>
            <a:r>
              <a:rPr lang="en-US" dirty="0"/>
              <a:t> rates </a:t>
            </a:r>
            <a:r>
              <a:rPr lang="en-US" dirty="0" smtClean="0"/>
              <a:t>of mortality</a:t>
            </a:r>
            <a:r>
              <a:rPr lang="en-US" dirty="0"/>
              <a:t>, severe hearing loss, and neurologic sequelae in adults </a:t>
            </a:r>
            <a:r>
              <a:rPr lang="en-US" dirty="0" smtClean="0"/>
              <a:t>and should </a:t>
            </a:r>
            <a:r>
              <a:rPr lang="en-US" dirty="0"/>
              <a:t>be administered to those with community-acquired </a:t>
            </a:r>
            <a:r>
              <a:rPr lang="en-US" dirty="0" smtClean="0"/>
              <a:t>bacterial meningitis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66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INVASIVE INFECTIONS (EXCLUDING MENINGITIS)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Noncritical </a:t>
            </a:r>
            <a:r>
              <a:rPr lang="en-US" dirty="0"/>
              <a:t>illness, </a:t>
            </a:r>
            <a:r>
              <a:rPr lang="en-US" b="1" dirty="0" smtClean="0"/>
              <a:t>ceftriaxone</a:t>
            </a:r>
            <a:r>
              <a:rPr lang="en-US" dirty="0"/>
              <a:t>, 50–75 mg/d (doses 12–24 h </a:t>
            </a:r>
            <a:r>
              <a:rPr lang="en-US" dirty="0" smtClean="0"/>
              <a:t>apart)</a:t>
            </a:r>
          </a:p>
          <a:p>
            <a:r>
              <a:rPr lang="en-US" dirty="0" smtClean="0"/>
              <a:t>For </a:t>
            </a:r>
            <a:r>
              <a:rPr lang="en-US" dirty="0"/>
              <a:t>critically </a:t>
            </a:r>
            <a:r>
              <a:rPr lang="en-US" dirty="0" smtClean="0"/>
              <a:t>illness, including </a:t>
            </a:r>
            <a:r>
              <a:rPr lang="en-US" dirty="0"/>
              <a:t>those who have myocarditis or </a:t>
            </a:r>
            <a:r>
              <a:rPr lang="en-US" dirty="0" err="1"/>
              <a:t>multilobular</a:t>
            </a:r>
            <a:r>
              <a:rPr lang="en-US" dirty="0"/>
              <a:t> </a:t>
            </a:r>
            <a:r>
              <a:rPr lang="en-US" dirty="0" smtClean="0"/>
              <a:t>pneumonia with </a:t>
            </a:r>
            <a:r>
              <a:rPr lang="en-US" dirty="0"/>
              <a:t>hypoxia or hypotension, </a:t>
            </a:r>
            <a:r>
              <a:rPr lang="en-US" b="1" dirty="0"/>
              <a:t>vancomycin</a:t>
            </a:r>
            <a:r>
              <a:rPr lang="en-US" dirty="0"/>
              <a:t> may be added </a:t>
            </a:r>
            <a:r>
              <a:rPr lang="en-US" dirty="0" smtClean="0"/>
              <a:t>if the </a:t>
            </a:r>
            <a:r>
              <a:rPr lang="en-US" dirty="0"/>
              <a:t>isolate may possibly be resistant to β-lactam drugs, with its </a:t>
            </a:r>
            <a:r>
              <a:rPr lang="en-US" dirty="0" smtClean="0"/>
              <a:t>use reviewed </a:t>
            </a:r>
            <a:r>
              <a:rPr lang="en-US" dirty="0"/>
              <a:t>once susceptibility data become </a:t>
            </a:r>
            <a:r>
              <a:rPr lang="en-US" dirty="0" smtClean="0"/>
              <a:t>available</a:t>
            </a:r>
          </a:p>
          <a:p>
            <a:r>
              <a:rPr lang="en-US" dirty="0"/>
              <a:t>For outpatient management, amoxicillin (1 g every 8 h</a:t>
            </a:r>
            <a:r>
              <a:rPr lang="en-US" dirty="0" smtClean="0"/>
              <a:t>) may be given</a:t>
            </a:r>
          </a:p>
          <a:p>
            <a:r>
              <a:rPr lang="en-US" dirty="0"/>
              <a:t>The optimal duration of treatment for pneumococcal </a:t>
            </a:r>
            <a:r>
              <a:rPr lang="en-US" dirty="0" smtClean="0"/>
              <a:t>pneumonia is </a:t>
            </a:r>
            <a:r>
              <a:rPr lang="en-US" dirty="0"/>
              <a:t>uncertain, but its continuation for </a:t>
            </a:r>
            <a:r>
              <a:rPr lang="en-US" b="1" dirty="0"/>
              <a:t>at least 5 days</a:t>
            </a:r>
            <a:r>
              <a:rPr lang="en-US" dirty="0"/>
              <a:t> once the </a:t>
            </a:r>
            <a:r>
              <a:rPr lang="en-US" dirty="0" smtClean="0"/>
              <a:t>patient becomes </a:t>
            </a:r>
            <a:r>
              <a:rPr lang="en-US" dirty="0"/>
              <a:t>afebrile appears to be a prudent </a:t>
            </a:r>
            <a:r>
              <a:rPr lang="en-US" dirty="0" smtClean="0"/>
              <a:t>approach</a:t>
            </a:r>
          </a:p>
          <a:p>
            <a:r>
              <a:rPr lang="en-US" dirty="0"/>
              <a:t>Amoxicillin (80–90 mg/kg per day) is recommended for </a:t>
            </a:r>
            <a:r>
              <a:rPr lang="en-US" dirty="0" smtClean="0"/>
              <a:t>acute </a:t>
            </a:r>
            <a:r>
              <a:rPr lang="en-US" dirty="0"/>
              <a:t>otitis </a:t>
            </a:r>
            <a:r>
              <a:rPr lang="en-US" dirty="0" smtClean="0"/>
              <a:t>media or sinusitis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6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3627" y="2736163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D7300"/>
                </a:solidFill>
                <a:latin typeface="MyriadPro-BoldCond"/>
              </a:rPr>
              <a:t>Pneumococcal Infections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53627" y="3428688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D7300"/>
                </a:solidFill>
                <a:latin typeface="MyriadPro-BoldCond"/>
              </a:rPr>
              <a:t>Staphylococcal Infections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3627" y="2043638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D7300"/>
                </a:solidFill>
                <a:latin typeface="MyriadPro-BoldCond"/>
              </a:rPr>
              <a:t>Streptococcal Infections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53627" y="4305879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D7300"/>
                </a:solidFill>
                <a:latin typeface="MyriadPro-BoldCond"/>
              </a:rPr>
              <a:t>Enterococcal</a:t>
            </a:r>
            <a:r>
              <a:rPr lang="en-US" b="1" dirty="0">
                <a:solidFill>
                  <a:srgbClr val="CD7300"/>
                </a:solidFill>
                <a:latin typeface="MyriadPro-BoldCond"/>
              </a:rPr>
              <a:t> Infections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77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371560" cy="44984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Vaccination against </a:t>
            </a:r>
            <a:r>
              <a:rPr lang="en-US" i="1" dirty="0" smtClean="0"/>
              <a:t>S. </a:t>
            </a:r>
            <a:r>
              <a:rPr lang="en-US" i="1" dirty="0" err="1" smtClean="0"/>
              <a:t>Pneumoniae</a:t>
            </a:r>
            <a:r>
              <a:rPr lang="en-US" i="1" dirty="0" smtClean="0"/>
              <a:t> </a:t>
            </a:r>
            <a:r>
              <a:rPr lang="en-US" dirty="0" smtClean="0"/>
              <a:t>and influenza viruses,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Reduction of comorbidities that increase the risk of pneumococcal disease,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Prevention </a:t>
            </a:r>
            <a:r>
              <a:rPr lang="en-US" dirty="0"/>
              <a:t>of </a:t>
            </a:r>
            <a:r>
              <a:rPr lang="en-US" dirty="0" smtClean="0"/>
              <a:t>antibiotic overuse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PPSV23</a:t>
            </a:r>
            <a:r>
              <a:rPr lang="en-US" dirty="0"/>
              <a:t> for all persons ≥65 </a:t>
            </a:r>
            <a:r>
              <a:rPr lang="en-US" dirty="0" smtClean="0"/>
              <a:t>years of </a:t>
            </a:r>
            <a:r>
              <a:rPr lang="en-US" dirty="0"/>
              <a:t>age and for those 2–64 years of age who have underlying </a:t>
            </a:r>
            <a:r>
              <a:rPr lang="en-US" dirty="0" smtClean="0"/>
              <a:t>medical conditions </a:t>
            </a:r>
            <a:r>
              <a:rPr lang="en-US" dirty="0"/>
              <a:t>that put them at increased risk for pneumococcal disease or</a:t>
            </a:r>
            <a:r>
              <a:rPr lang="en-US" dirty="0" smtClean="0"/>
              <a:t>, if </a:t>
            </a:r>
            <a:r>
              <a:rPr lang="en-US" dirty="0"/>
              <a:t>infected, disease of increased </a:t>
            </a:r>
            <a:r>
              <a:rPr lang="en-US" dirty="0" smtClean="0"/>
              <a:t>severity</a:t>
            </a:r>
          </a:p>
          <a:p>
            <a:r>
              <a:rPr lang="en-US" dirty="0" smtClean="0"/>
              <a:t>It </a:t>
            </a:r>
            <a:r>
              <a:rPr lang="en-US" b="1" dirty="0" smtClean="0"/>
              <a:t>does </a:t>
            </a:r>
            <a:r>
              <a:rPr lang="en-US" b="1" dirty="0"/>
              <a:t>not </a:t>
            </a:r>
            <a:r>
              <a:rPr lang="en-US" dirty="0"/>
              <a:t>induce an anamnestic response, and </a:t>
            </a:r>
            <a:r>
              <a:rPr lang="en-US" dirty="0" smtClean="0"/>
              <a:t>antibody concentrations </a:t>
            </a:r>
            <a:r>
              <a:rPr lang="en-US" dirty="0"/>
              <a:t>wane over time; thus revaccination is </a:t>
            </a:r>
            <a:r>
              <a:rPr lang="en-US" dirty="0" smtClean="0"/>
              <a:t>particularly important</a:t>
            </a:r>
          </a:p>
          <a:p>
            <a:r>
              <a:rPr lang="en-US" b="1" dirty="0" smtClean="0"/>
              <a:t>PCV13</a:t>
            </a:r>
            <a:r>
              <a:rPr lang="en-US" dirty="0" smtClean="0"/>
              <a:t> followed </a:t>
            </a:r>
            <a:r>
              <a:rPr lang="en-US" dirty="0"/>
              <a:t>by a dose of PPSV23 is now recommended for all </a:t>
            </a:r>
            <a:r>
              <a:rPr lang="en-US" dirty="0" smtClean="0"/>
              <a:t>immunocompromised children </a:t>
            </a:r>
            <a:r>
              <a:rPr lang="en-US" dirty="0"/>
              <a:t>and </a:t>
            </a:r>
            <a:r>
              <a:rPr lang="en-US" dirty="0" smtClean="0"/>
              <a:t>adults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46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Staphylococcal Infections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50427"/>
            <a:ext cx="9350540" cy="5171090"/>
          </a:xfrm>
        </p:spPr>
        <p:txBody>
          <a:bodyPr>
            <a:normAutofit fontScale="92500" lnSpcReduction="20000"/>
          </a:bodyPr>
          <a:lstStyle/>
          <a:p>
            <a:r>
              <a:rPr lang="fr-FR" i="1" dirty="0"/>
              <a:t>S. aureus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b="1" dirty="0" smtClean="0"/>
              <a:t>pluripotent</a:t>
            </a:r>
            <a:r>
              <a:rPr lang="fr-FR" dirty="0" smtClean="0"/>
              <a:t> </a:t>
            </a:r>
            <a:r>
              <a:rPr lang="en-US" dirty="0" smtClean="0"/>
              <a:t>pathogen (</a:t>
            </a:r>
            <a:r>
              <a:rPr lang="en-US" dirty="0"/>
              <a:t>both a commensal and an </a:t>
            </a:r>
            <a:r>
              <a:rPr lang="en-US" dirty="0" smtClean="0"/>
              <a:t>opportunistic), </a:t>
            </a:r>
            <a:r>
              <a:rPr lang="en-US" dirty="0"/>
              <a:t>causing disease through both toxin- and </a:t>
            </a:r>
            <a:r>
              <a:rPr lang="en-US" dirty="0" smtClean="0"/>
              <a:t>non-toxin-mediated (</a:t>
            </a:r>
            <a:r>
              <a:rPr lang="en-US" b="1" dirty="0" smtClean="0"/>
              <a:t>pyogenic</a:t>
            </a:r>
            <a:r>
              <a:rPr lang="en-US" dirty="0" smtClean="0"/>
              <a:t>) mechanisms</a:t>
            </a:r>
          </a:p>
          <a:p>
            <a:r>
              <a:rPr lang="en-US" b="1" dirty="0" smtClean="0"/>
              <a:t>Leading</a:t>
            </a:r>
            <a:r>
              <a:rPr lang="en-US" dirty="0" smtClean="0"/>
              <a:t> </a:t>
            </a:r>
            <a:r>
              <a:rPr lang="en-US" dirty="0"/>
              <a:t>cause of health care–associated infections</a:t>
            </a:r>
            <a:endParaRPr lang="en-US" dirty="0" smtClean="0"/>
          </a:p>
          <a:p>
            <a:r>
              <a:rPr lang="en-US" dirty="0" smtClean="0"/>
              <a:t>Approximately </a:t>
            </a:r>
            <a:r>
              <a:rPr lang="en-US" b="1" dirty="0"/>
              <a:t>30%</a:t>
            </a:r>
            <a:r>
              <a:rPr lang="en-US" dirty="0"/>
              <a:t> of healthy persons are colonized with </a:t>
            </a:r>
            <a:r>
              <a:rPr lang="en-US" i="1" dirty="0"/>
              <a:t>S. aureus</a:t>
            </a:r>
            <a:r>
              <a:rPr lang="en-US" dirty="0" smtClean="0"/>
              <a:t>, with </a:t>
            </a:r>
            <a:r>
              <a:rPr lang="en-US" dirty="0"/>
              <a:t>a smaller percentage (~10%) persistently </a:t>
            </a:r>
            <a:r>
              <a:rPr lang="en-US" dirty="0" smtClean="0"/>
              <a:t>colonized</a:t>
            </a:r>
          </a:p>
          <a:p>
            <a:r>
              <a:rPr lang="en-US" dirty="0" smtClean="0"/>
              <a:t>The </a:t>
            </a:r>
            <a:r>
              <a:rPr lang="en-US" b="1" dirty="0"/>
              <a:t>rate of </a:t>
            </a:r>
            <a:r>
              <a:rPr lang="en-US" b="1" dirty="0" smtClean="0"/>
              <a:t>colonization </a:t>
            </a:r>
            <a:r>
              <a:rPr lang="en-US" dirty="0" smtClean="0"/>
              <a:t>is </a:t>
            </a:r>
            <a:r>
              <a:rPr lang="en-US" dirty="0"/>
              <a:t>elevated among insulin-dependent diabetics, </a:t>
            </a:r>
            <a:r>
              <a:rPr lang="en-US" dirty="0" smtClean="0"/>
              <a:t>HIV-infected patients</a:t>
            </a:r>
            <a:r>
              <a:rPr lang="en-US" dirty="0"/>
              <a:t>, patients undergoing hemodialysis, injection drug users, </a:t>
            </a:r>
            <a:r>
              <a:rPr lang="en-US" dirty="0" smtClean="0"/>
              <a:t>and individuals </a:t>
            </a:r>
            <a:r>
              <a:rPr lang="en-US" dirty="0"/>
              <a:t>with skin </a:t>
            </a:r>
            <a:r>
              <a:rPr lang="en-US" dirty="0" smtClean="0"/>
              <a:t>damage </a:t>
            </a:r>
          </a:p>
          <a:p>
            <a:r>
              <a:rPr lang="en-US" dirty="0" smtClean="0"/>
              <a:t>More infections also with neutropenic patients, </a:t>
            </a:r>
            <a:r>
              <a:rPr lang="en-US" dirty="0"/>
              <a:t>those </a:t>
            </a:r>
            <a:r>
              <a:rPr lang="en-US" dirty="0" smtClean="0"/>
              <a:t>with chronic </a:t>
            </a:r>
            <a:r>
              <a:rPr lang="en-US" dirty="0"/>
              <a:t>granulomatous disease, and those with Job’s or </a:t>
            </a:r>
            <a:r>
              <a:rPr lang="en-US" dirty="0" err="1" smtClean="0"/>
              <a:t>Chediak</a:t>
            </a:r>
            <a:r>
              <a:rPr lang="en-US" dirty="0" smtClean="0"/>
              <a:t>-Higashi syndrome</a:t>
            </a:r>
          </a:p>
          <a:p>
            <a:r>
              <a:rPr lang="en-US" dirty="0" smtClean="0"/>
              <a:t>The </a:t>
            </a:r>
            <a:r>
              <a:rPr lang="en-US" b="1" dirty="0"/>
              <a:t>anterior nares and oropharynx </a:t>
            </a:r>
            <a:r>
              <a:rPr lang="en-US" dirty="0" smtClean="0"/>
              <a:t>are frequent </a:t>
            </a:r>
            <a:r>
              <a:rPr lang="en-US" dirty="0"/>
              <a:t>sites of human colonization, although the skin (especially </a:t>
            </a:r>
            <a:r>
              <a:rPr lang="en-US" dirty="0" smtClean="0"/>
              <a:t>when damaged</a:t>
            </a:r>
            <a:r>
              <a:rPr lang="en-US" dirty="0"/>
              <a:t>), vagina, axilla, and perineum may also be </a:t>
            </a:r>
            <a:r>
              <a:rPr lang="en-US" dirty="0" smtClean="0"/>
              <a:t>colonized</a:t>
            </a:r>
          </a:p>
          <a:p>
            <a:r>
              <a:rPr lang="en-US" dirty="0"/>
              <a:t>Transmission of </a:t>
            </a:r>
            <a:r>
              <a:rPr lang="en-US" i="1" dirty="0"/>
              <a:t>S. aureus </a:t>
            </a:r>
            <a:r>
              <a:rPr lang="en-US" dirty="0"/>
              <a:t>most frequently results from </a:t>
            </a:r>
            <a:r>
              <a:rPr lang="en-US" b="1" dirty="0" smtClean="0"/>
              <a:t>direct personal contact</a:t>
            </a:r>
            <a:r>
              <a:rPr lang="en-US" dirty="0" smtClean="0"/>
              <a:t>, rarely in aerosols</a:t>
            </a:r>
          </a:p>
          <a:p>
            <a:r>
              <a:rPr lang="en-US" dirty="0" smtClean="0"/>
              <a:t>In recent outbreaks for CA-MRSA, </a:t>
            </a:r>
            <a:r>
              <a:rPr lang="en-US" b="1" dirty="0" smtClean="0"/>
              <a:t>Risk </a:t>
            </a:r>
            <a:r>
              <a:rPr lang="en-US" b="1" dirty="0"/>
              <a:t>factors </a:t>
            </a:r>
            <a:r>
              <a:rPr lang="en-US" dirty="0" smtClean="0"/>
              <a:t>common to </a:t>
            </a:r>
            <a:r>
              <a:rPr lang="en-US" dirty="0"/>
              <a:t>these outbreaks include poor hygienic conditions, close contact</a:t>
            </a:r>
            <a:r>
              <a:rPr lang="en-US" dirty="0" smtClean="0"/>
              <a:t>, contaminated </a:t>
            </a:r>
            <a:r>
              <a:rPr lang="en-US" dirty="0"/>
              <a:t>material, and damaged </a:t>
            </a:r>
            <a:r>
              <a:rPr lang="en-US" dirty="0" smtClean="0"/>
              <a:t>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81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481958"/>
            <a:ext cx="9340029" cy="5150069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Contamination and colonization of host tissue surfaces,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Breach of cutaneous or mucosal barriers,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Establishment of a localized infection,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Invasion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Evasion of the host response; </a:t>
            </a:r>
            <a:r>
              <a:rPr lang="en-US" dirty="0"/>
              <a:t>an </a:t>
            </a:r>
            <a:r>
              <a:rPr lang="en-US" b="1" dirty="0" err="1"/>
              <a:t>antiphagocytic</a:t>
            </a:r>
            <a:r>
              <a:rPr lang="en-US" b="1" dirty="0"/>
              <a:t> polysaccharide </a:t>
            </a:r>
            <a:r>
              <a:rPr lang="en-US" b="1" dirty="0" smtClean="0"/>
              <a:t>microcapsule and intracellular </a:t>
            </a:r>
            <a:r>
              <a:rPr lang="en-US" b="1" dirty="0"/>
              <a:t>survival </a:t>
            </a:r>
            <a:r>
              <a:rPr lang="en-US" dirty="0" smtClean="0"/>
              <a:t>including host response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Metastatic spread</a:t>
            </a:r>
          </a:p>
          <a:p>
            <a:endParaRPr lang="en-US" dirty="0"/>
          </a:p>
          <a:p>
            <a:r>
              <a:rPr lang="en-US" dirty="0" smtClean="0"/>
              <a:t>It produces </a:t>
            </a:r>
            <a:r>
              <a:rPr lang="en-US" b="1" dirty="0"/>
              <a:t>three </a:t>
            </a:r>
            <a:r>
              <a:rPr lang="en-US" b="1" dirty="0" smtClean="0"/>
              <a:t>types of </a:t>
            </a:r>
            <a:r>
              <a:rPr lang="en-US" b="1" dirty="0"/>
              <a:t>toxin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err="1" smtClean="0"/>
              <a:t>cytotoxins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pyrogenic </a:t>
            </a:r>
            <a:r>
              <a:rPr lang="en-US" dirty="0"/>
              <a:t>toxin </a:t>
            </a:r>
            <a:r>
              <a:rPr lang="en-US" dirty="0" err="1"/>
              <a:t>superantigens</a:t>
            </a:r>
            <a:r>
              <a:rPr lang="en-US" dirty="0"/>
              <a:t>, and </a:t>
            </a:r>
            <a:endParaRPr lang="en-US" dirty="0" smtClean="0"/>
          </a:p>
          <a:p>
            <a:pPr lvl="1"/>
            <a:r>
              <a:rPr lang="en-US" dirty="0" err="1" smtClean="0"/>
              <a:t>Exfoliative</a:t>
            </a:r>
            <a:r>
              <a:rPr lang="en-US" dirty="0" smtClean="0"/>
              <a:t> toxins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Antitoxin </a:t>
            </a:r>
            <a:r>
              <a:rPr lang="en-US" dirty="0"/>
              <a:t>antibodies </a:t>
            </a:r>
            <a:r>
              <a:rPr lang="en-US" b="1" dirty="0"/>
              <a:t>are protective</a:t>
            </a:r>
            <a:r>
              <a:rPr lang="en-US" dirty="0"/>
              <a:t> against illness in TSS, </a:t>
            </a:r>
            <a:r>
              <a:rPr lang="en-US" dirty="0" smtClean="0"/>
              <a:t>staphylococcal food </a:t>
            </a:r>
            <a:r>
              <a:rPr lang="en-US" dirty="0"/>
              <a:t>poisoning, and staphylococcal scalded-skin syndrome (</a:t>
            </a:r>
            <a:r>
              <a:rPr lang="en-US" dirty="0" smtClean="0"/>
              <a:t>SSSS), however, Illness </a:t>
            </a:r>
            <a:r>
              <a:rPr lang="en-US" dirty="0"/>
              <a:t>develops after toxin synthesis and absorption and the </a:t>
            </a:r>
            <a:r>
              <a:rPr lang="en-US" dirty="0" smtClean="0"/>
              <a:t>subsequent </a:t>
            </a:r>
            <a:r>
              <a:rPr lang="en-US" b="1" dirty="0" smtClean="0"/>
              <a:t>toxin-initiated </a:t>
            </a:r>
            <a:r>
              <a:rPr lang="en-US" b="1" dirty="0"/>
              <a:t>host response</a:t>
            </a:r>
          </a:p>
        </p:txBody>
      </p:sp>
    </p:spTree>
    <p:extLst>
      <p:ext uri="{BB962C8B-B14F-4D97-AF65-F5344CB8AC3E}">
        <p14:creationId xmlns:p14="http://schemas.microsoft.com/office/powerpoint/2010/main" val="156016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81" y="515391"/>
            <a:ext cx="7976043" cy="63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70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139" y="624110"/>
            <a:ext cx="3734134" cy="2623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811" y="624110"/>
            <a:ext cx="6552328" cy="60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71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Gram’s stain </a:t>
            </a:r>
            <a:r>
              <a:rPr lang="en-US" b="1" dirty="0" smtClean="0"/>
              <a:t>and </a:t>
            </a:r>
            <a:r>
              <a:rPr lang="en-US" b="1" dirty="0"/>
              <a:t>microscopic examination </a:t>
            </a:r>
            <a:r>
              <a:rPr lang="en-US" dirty="0"/>
              <a:t>of abscess contents or of </a:t>
            </a:r>
            <a:r>
              <a:rPr lang="en-US" dirty="0" smtClean="0"/>
              <a:t>infected tissue</a:t>
            </a:r>
          </a:p>
          <a:p>
            <a:r>
              <a:rPr lang="en-US" dirty="0" smtClean="0"/>
              <a:t>Routine </a:t>
            </a:r>
            <a:r>
              <a:rPr lang="en-US" dirty="0"/>
              <a:t>culture of infected material </a:t>
            </a:r>
            <a:r>
              <a:rPr lang="en-US" dirty="0" smtClean="0"/>
              <a:t>and </a:t>
            </a:r>
            <a:r>
              <a:rPr lang="en-US" dirty="0"/>
              <a:t>blood cultures 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i="1" dirty="0"/>
              <a:t>. aureus </a:t>
            </a:r>
            <a:r>
              <a:rPr lang="en-US" dirty="0"/>
              <a:t>is rarely a </a:t>
            </a:r>
            <a:r>
              <a:rPr lang="en-US" dirty="0" smtClean="0"/>
              <a:t>blood culture contaminant)</a:t>
            </a:r>
          </a:p>
          <a:p>
            <a:r>
              <a:rPr lang="en-US" dirty="0"/>
              <a:t>Uniformly positive </a:t>
            </a:r>
            <a:r>
              <a:rPr lang="en-US" dirty="0" smtClean="0"/>
              <a:t>blood cultures </a:t>
            </a:r>
            <a:r>
              <a:rPr lang="en-US" dirty="0"/>
              <a:t>suggest an </a:t>
            </a:r>
            <a:r>
              <a:rPr lang="en-US" b="1" dirty="0"/>
              <a:t>endovascular infection </a:t>
            </a:r>
            <a:r>
              <a:rPr lang="en-US" dirty="0"/>
              <a:t>such as endocarditis</a:t>
            </a:r>
            <a:endParaRPr lang="en-US" dirty="0" smtClean="0"/>
          </a:p>
          <a:p>
            <a:r>
              <a:rPr lang="en-US" dirty="0" smtClean="0"/>
              <a:t>Polymerase </a:t>
            </a:r>
            <a:r>
              <a:rPr lang="en-US" dirty="0"/>
              <a:t>chain reaction (PCR)–based </a:t>
            </a:r>
            <a:r>
              <a:rPr lang="en-US" dirty="0" smtClean="0"/>
              <a:t>assays have also been </a:t>
            </a:r>
            <a:r>
              <a:rPr lang="en-US" dirty="0"/>
              <a:t>applied to the rapid diagnosis</a:t>
            </a:r>
          </a:p>
        </p:txBody>
      </p:sp>
    </p:spTree>
    <p:extLst>
      <p:ext uri="{BB962C8B-B14F-4D97-AF65-F5344CB8AC3E}">
        <p14:creationId xmlns:p14="http://schemas.microsoft.com/office/powerpoint/2010/main" val="25187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14207"/>
            <a:ext cx="8911687" cy="1280890"/>
          </a:xfrm>
        </p:spPr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822" y="854652"/>
            <a:ext cx="8915400" cy="3777622"/>
          </a:xfrm>
        </p:spPr>
        <p:txBody>
          <a:bodyPr/>
          <a:lstStyle/>
          <a:p>
            <a:r>
              <a:rPr lang="en-US" b="1" dirty="0"/>
              <a:t>Surgical incision and drainage </a:t>
            </a:r>
            <a:r>
              <a:rPr lang="en-US" dirty="0"/>
              <a:t>of all </a:t>
            </a:r>
            <a:r>
              <a:rPr lang="en-US" dirty="0" err="1"/>
              <a:t>suppurative</a:t>
            </a:r>
            <a:r>
              <a:rPr lang="en-US" dirty="0"/>
              <a:t> </a:t>
            </a:r>
            <a:r>
              <a:rPr lang="en-US" dirty="0" smtClean="0"/>
              <a:t>collections, and </a:t>
            </a:r>
            <a:r>
              <a:rPr lang="en-US" b="1" dirty="0" smtClean="0"/>
              <a:t>device removal</a:t>
            </a:r>
            <a:r>
              <a:rPr lang="en-US" dirty="0" smtClean="0"/>
              <a:t> constitute the </a:t>
            </a:r>
            <a:r>
              <a:rPr lang="en-US" dirty="0"/>
              <a:t>most important therapeutic </a:t>
            </a:r>
            <a:r>
              <a:rPr lang="en-US" dirty="0" smtClean="0"/>
              <a:t>intervention</a:t>
            </a:r>
          </a:p>
          <a:p>
            <a:r>
              <a:rPr lang="en-US" dirty="0" smtClean="0"/>
              <a:t>Prolonged (4–6 </a:t>
            </a:r>
            <a:r>
              <a:rPr lang="en-US" dirty="0"/>
              <a:t>weeks</a:t>
            </a:r>
            <a:r>
              <a:rPr lang="en-US" dirty="0" smtClean="0"/>
              <a:t>) antibiotics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394" y="1849820"/>
            <a:ext cx="3281240" cy="500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and other staphs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08386"/>
            <a:ext cx="9340029" cy="544961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Primary prevention of </a:t>
            </a:r>
            <a:r>
              <a:rPr lang="en-US" i="1" dirty="0"/>
              <a:t>S. aureus </a:t>
            </a:r>
            <a:r>
              <a:rPr lang="en-US" dirty="0"/>
              <a:t>infections in the hospital </a:t>
            </a:r>
            <a:r>
              <a:rPr lang="en-US" dirty="0" smtClean="0"/>
              <a:t>setting involves </a:t>
            </a:r>
            <a:r>
              <a:rPr lang="en-US" b="1" dirty="0"/>
              <a:t>hand washing </a:t>
            </a:r>
            <a:r>
              <a:rPr lang="en-US" dirty="0"/>
              <a:t>and careful attention to appropriate </a:t>
            </a:r>
            <a:r>
              <a:rPr lang="en-US" b="1" dirty="0" smtClean="0"/>
              <a:t>isolation</a:t>
            </a:r>
            <a:r>
              <a:rPr lang="en-US" dirty="0" smtClean="0"/>
              <a:t> procedures</a:t>
            </a:r>
          </a:p>
          <a:p>
            <a:pPr>
              <a:buFont typeface="+mj-lt"/>
              <a:buAutoNum type="arabicPeriod"/>
            </a:pPr>
            <a:r>
              <a:rPr lang="en-US" dirty="0"/>
              <a:t>Decolonization strategies, using both universal and </a:t>
            </a:r>
            <a:r>
              <a:rPr lang="en-US" dirty="0" smtClean="0"/>
              <a:t>targeted approaches </a:t>
            </a:r>
            <a:r>
              <a:rPr lang="en-US" dirty="0"/>
              <a:t>with topical </a:t>
            </a:r>
            <a:r>
              <a:rPr lang="en-US" dirty="0" smtClean="0"/>
              <a:t>agents</a:t>
            </a:r>
          </a:p>
          <a:p>
            <a:pPr>
              <a:buFont typeface="+mj-lt"/>
              <a:buAutoNum type="arabicPeriod"/>
            </a:pPr>
            <a:r>
              <a:rPr lang="en-US" dirty="0"/>
              <a:t>“Bundling</a:t>
            </a:r>
            <a:r>
              <a:rPr lang="en-US" dirty="0" smtClean="0"/>
              <a:t>” for </a:t>
            </a:r>
            <a:r>
              <a:rPr lang="en-US" dirty="0"/>
              <a:t>nosocomial </a:t>
            </a:r>
            <a:r>
              <a:rPr lang="en-US" dirty="0" smtClean="0"/>
              <a:t>infections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Immunization strategies failed</a:t>
            </a:r>
          </a:p>
          <a:p>
            <a:endParaRPr lang="en-US" dirty="0"/>
          </a:p>
          <a:p>
            <a:r>
              <a:rPr lang="en-US" dirty="0" smtClean="0"/>
              <a:t>Less </a:t>
            </a:r>
            <a:r>
              <a:rPr lang="en-US" dirty="0"/>
              <a:t>virulent than </a:t>
            </a:r>
            <a:r>
              <a:rPr lang="en-US" i="1" dirty="0"/>
              <a:t>S. aureus</a:t>
            </a:r>
            <a:r>
              <a:rPr lang="en-US" dirty="0"/>
              <a:t>, </a:t>
            </a:r>
            <a:r>
              <a:rPr lang="en-US" b="1" dirty="0" err="1"/>
              <a:t>CoNS</a:t>
            </a:r>
            <a:r>
              <a:rPr lang="en-US" dirty="0"/>
              <a:t> are among </a:t>
            </a:r>
            <a:r>
              <a:rPr lang="en-US" dirty="0" smtClean="0"/>
              <a:t>the most </a:t>
            </a:r>
            <a:r>
              <a:rPr lang="en-US" dirty="0"/>
              <a:t>common causes of prosthetic-device </a:t>
            </a:r>
            <a:r>
              <a:rPr lang="en-US" dirty="0" smtClean="0"/>
              <a:t>infections </a:t>
            </a:r>
          </a:p>
          <a:p>
            <a:r>
              <a:rPr lang="en-US" i="1" dirty="0" smtClean="0"/>
              <a:t>Staphylococcus </a:t>
            </a:r>
            <a:r>
              <a:rPr lang="en-US" i="1" dirty="0"/>
              <a:t>epidermidis </a:t>
            </a:r>
            <a:r>
              <a:rPr lang="en-US" dirty="0" smtClean="0"/>
              <a:t>is </a:t>
            </a:r>
            <a:r>
              <a:rPr lang="en-US" dirty="0"/>
              <a:t>found on the skin </a:t>
            </a:r>
            <a:r>
              <a:rPr lang="en-US" dirty="0" smtClean="0"/>
              <a:t>as well </a:t>
            </a:r>
            <a:r>
              <a:rPr lang="en-US" dirty="0"/>
              <a:t>as in the oropharynx and </a:t>
            </a:r>
            <a:r>
              <a:rPr lang="en-US" dirty="0" smtClean="0"/>
              <a:t>vagina </a:t>
            </a:r>
          </a:p>
          <a:p>
            <a:r>
              <a:rPr lang="en-US" i="1" dirty="0" smtClean="0"/>
              <a:t>Staphylococcus </a:t>
            </a:r>
            <a:r>
              <a:rPr lang="en-US" i="1" dirty="0" err="1" smtClean="0"/>
              <a:t>saprophyticus</a:t>
            </a:r>
            <a:r>
              <a:rPr lang="en-US" dirty="0" smtClean="0"/>
              <a:t> is </a:t>
            </a:r>
            <a:r>
              <a:rPr lang="en-US" dirty="0"/>
              <a:t>a common pathogen in </a:t>
            </a:r>
            <a:r>
              <a:rPr lang="en-US" dirty="0" smtClean="0"/>
              <a:t>UTIs</a:t>
            </a:r>
          </a:p>
          <a:p>
            <a:r>
              <a:rPr lang="en-US" i="1" dirty="0" smtClean="0"/>
              <a:t>Staphylococcus </a:t>
            </a:r>
            <a:r>
              <a:rPr lang="en-US" i="1" dirty="0" err="1" smtClean="0"/>
              <a:t>lugdunensis</a:t>
            </a:r>
            <a:r>
              <a:rPr lang="en-US" i="1" dirty="0" smtClean="0"/>
              <a:t>  </a:t>
            </a:r>
            <a:r>
              <a:rPr lang="en-US" dirty="0" smtClean="0"/>
              <a:t>and </a:t>
            </a:r>
            <a:r>
              <a:rPr lang="en-US" i="1" dirty="0"/>
              <a:t>Staphylococcus </a:t>
            </a:r>
            <a:r>
              <a:rPr lang="en-US" i="1" dirty="0" err="1"/>
              <a:t>schleiferi</a:t>
            </a:r>
            <a:r>
              <a:rPr lang="en-US" dirty="0"/>
              <a:t>, produce more serious infections (</a:t>
            </a:r>
            <a:r>
              <a:rPr lang="en-US" dirty="0" smtClean="0"/>
              <a:t>native valve endocarditis </a:t>
            </a:r>
            <a:r>
              <a:rPr lang="en-US" dirty="0"/>
              <a:t>and osteomyelitis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Only </a:t>
            </a:r>
            <a:r>
              <a:rPr lang="en-US" b="1" dirty="0"/>
              <a:t>10–25% </a:t>
            </a:r>
            <a:r>
              <a:rPr lang="en-US" dirty="0"/>
              <a:t>of </a:t>
            </a:r>
            <a:r>
              <a:rPr lang="en-US" dirty="0" smtClean="0"/>
              <a:t>blood cultures </a:t>
            </a:r>
            <a:r>
              <a:rPr lang="en-US" dirty="0"/>
              <a:t>positive for </a:t>
            </a:r>
            <a:r>
              <a:rPr lang="en-US" dirty="0" err="1"/>
              <a:t>CoNS</a:t>
            </a:r>
            <a:r>
              <a:rPr lang="en-US" dirty="0"/>
              <a:t> reflect true </a:t>
            </a:r>
            <a:r>
              <a:rPr lang="en-US" dirty="0" smtClean="0"/>
              <a:t>bacteremia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2"/>
                </a:solidFill>
              </a:rPr>
              <a:t>Enterococcal</a:t>
            </a:r>
            <a:r>
              <a:rPr lang="en-US" b="1" dirty="0">
                <a:solidFill>
                  <a:schemeClr val="accent2"/>
                </a:solidFill>
              </a:rPr>
              <a:t> Infections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45324"/>
            <a:ext cx="9287478" cy="5423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Normal </a:t>
            </a:r>
            <a:r>
              <a:rPr lang="en-US" dirty="0"/>
              <a:t>inhabitants of the large bowel of </a:t>
            </a:r>
            <a:r>
              <a:rPr lang="en-US" dirty="0" smtClean="0"/>
              <a:t>human adults, </a:t>
            </a:r>
            <a:r>
              <a:rPr lang="en-US" dirty="0"/>
              <a:t>two species, </a:t>
            </a:r>
            <a:r>
              <a:rPr lang="en-US" i="1" dirty="0"/>
              <a:t>E. </a:t>
            </a:r>
            <a:r>
              <a:rPr lang="en-US" i="1" dirty="0" err="1"/>
              <a:t>faecalis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smtClean="0"/>
              <a:t>Enterococcus </a:t>
            </a:r>
            <a:r>
              <a:rPr lang="en-US" i="1" dirty="0" err="1" smtClean="0"/>
              <a:t>faecium</a:t>
            </a:r>
            <a:endParaRPr lang="en-US" dirty="0" smtClean="0"/>
          </a:p>
          <a:p>
            <a:r>
              <a:rPr lang="en-US" b="1" dirty="0" smtClean="0"/>
              <a:t>Originally </a:t>
            </a:r>
            <a:r>
              <a:rPr lang="en-US" b="1" dirty="0"/>
              <a:t>classified </a:t>
            </a:r>
            <a:r>
              <a:rPr lang="en-US" dirty="0"/>
              <a:t>as streptococci </a:t>
            </a:r>
            <a:r>
              <a:rPr lang="en-US" dirty="0" smtClean="0"/>
              <a:t>but Only after DNA </a:t>
            </a:r>
            <a:r>
              <a:rPr lang="en-US" dirty="0"/>
              <a:t>hybridization studies and later 16S </a:t>
            </a:r>
            <a:r>
              <a:rPr lang="en-US" dirty="0" err="1"/>
              <a:t>rRNA</a:t>
            </a:r>
            <a:r>
              <a:rPr lang="en-US" dirty="0"/>
              <a:t> sequencing </a:t>
            </a:r>
            <a:r>
              <a:rPr lang="en-US" dirty="0" smtClean="0"/>
              <a:t>enterococci grouped </a:t>
            </a:r>
            <a:r>
              <a:rPr lang="en-US" dirty="0"/>
              <a:t>as a genus distinct</a:t>
            </a:r>
          </a:p>
          <a:p>
            <a:r>
              <a:rPr lang="en-US" dirty="0" smtClean="0"/>
              <a:t>They hydrolyze </a:t>
            </a:r>
            <a:r>
              <a:rPr lang="en-US" dirty="0" err="1"/>
              <a:t>esculin</a:t>
            </a:r>
            <a:r>
              <a:rPr lang="en-US" dirty="0"/>
              <a:t> in the presence of 40% bile salts </a:t>
            </a:r>
            <a:r>
              <a:rPr lang="en-US" dirty="0" smtClean="0"/>
              <a:t>and grow </a:t>
            </a:r>
            <a:r>
              <a:rPr lang="en-US" dirty="0"/>
              <a:t>at high salt concentrations (e.g., 6.5%) and </a:t>
            </a:r>
            <a:r>
              <a:rPr lang="en-US" b="1" dirty="0"/>
              <a:t>at high </a:t>
            </a:r>
            <a:r>
              <a:rPr lang="en-US" b="1" dirty="0" smtClean="0"/>
              <a:t>temperatures </a:t>
            </a:r>
            <a:r>
              <a:rPr lang="en-US" dirty="0"/>
              <a:t>(46°C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Main reason for Increased </a:t>
            </a:r>
            <a:r>
              <a:rPr lang="en-US" dirty="0"/>
              <a:t>gastrointestinal colonization by enterococci is </a:t>
            </a:r>
            <a:r>
              <a:rPr lang="en-US" dirty="0" smtClean="0"/>
              <a:t>the administration </a:t>
            </a:r>
            <a:r>
              <a:rPr lang="en-US" dirty="0"/>
              <a:t>of </a:t>
            </a:r>
            <a:r>
              <a:rPr lang="en-US" b="1" dirty="0"/>
              <a:t>antimicrobial </a:t>
            </a:r>
            <a:r>
              <a:rPr lang="en-US" b="1" dirty="0" smtClean="0"/>
              <a:t>agents</a:t>
            </a:r>
            <a:r>
              <a:rPr lang="en-US" dirty="0" smtClean="0"/>
              <a:t>, In </a:t>
            </a:r>
            <a:r>
              <a:rPr lang="en-US" dirty="0"/>
              <a:t>particular, </a:t>
            </a:r>
            <a:r>
              <a:rPr lang="en-US" dirty="0" smtClean="0"/>
              <a:t>that are </a:t>
            </a:r>
            <a:r>
              <a:rPr lang="en-US" dirty="0"/>
              <a:t>excreted in the bile and have broad-spectrum </a:t>
            </a:r>
            <a:r>
              <a:rPr lang="en-US" dirty="0" smtClean="0"/>
              <a:t>activity</a:t>
            </a:r>
          </a:p>
          <a:p>
            <a:r>
              <a:rPr lang="en-US" b="1" dirty="0"/>
              <a:t>S</a:t>
            </a:r>
            <a:r>
              <a:rPr lang="en-US" b="1" dirty="0" smtClean="0"/>
              <a:t>econd most common </a:t>
            </a:r>
            <a:r>
              <a:rPr lang="en-US" dirty="0"/>
              <a:t>organisms (after staphylococci) isolated from </a:t>
            </a:r>
            <a:r>
              <a:rPr lang="en-US" dirty="0" smtClean="0"/>
              <a:t>hospital associated infections </a:t>
            </a:r>
            <a:r>
              <a:rPr lang="en-US" dirty="0"/>
              <a:t>in the United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The most important factors associated with VRE colonization and persistence in the gut include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Prolonged hospitalization;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Long courses of antibiotic therapy;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Hospitalization in long-term-care facilities, surgical units, and/or intensive care units;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Organ transplantation;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Renal failure (particularly in patients undergoing hemodialysis) and/or diabetes;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High acute physiology and chronic health evaluation (APACHE) scores;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Physical proximity to patients infected or colonized with VRE or these patients’ rooms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77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SYNDROMES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9297988" cy="436179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Urinary tract infection and prostatitis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Bacteremia and endocarditis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Meningitis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Intraabdominal</a:t>
            </a:r>
            <a:r>
              <a:rPr lang="en-US" dirty="0" smtClean="0"/>
              <a:t>, pelvic, and soft tissue infections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Neonatal infections, including sepsis (mostly late-onset), bacteremia, meningitis, pneumonia, and UTI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D7300"/>
                </a:solidFill>
                <a:latin typeface="MyriadPro-BoldCond"/>
              </a:rPr>
              <a:t>Streptococcal </a:t>
            </a:r>
            <a:r>
              <a:rPr lang="en-US" b="1" dirty="0" smtClean="0">
                <a:solidFill>
                  <a:srgbClr val="CD7300"/>
                </a:solidFill>
                <a:latin typeface="MyriadPro-BoldCond"/>
              </a:rPr>
              <a:t>Infections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89212" y="1523999"/>
            <a:ext cx="9297988" cy="5076497"/>
          </a:xfrm>
        </p:spPr>
        <p:txBody>
          <a:bodyPr/>
          <a:lstStyle/>
          <a:p>
            <a:r>
              <a:rPr lang="en-US" dirty="0"/>
              <a:t>Streptococcus, from the Greek </a:t>
            </a:r>
            <a:r>
              <a:rPr lang="en-US" dirty="0" err="1"/>
              <a:t>streptos</a:t>
            </a:r>
            <a:r>
              <a:rPr lang="en-US" dirty="0"/>
              <a:t>, meaning “</a:t>
            </a:r>
            <a:r>
              <a:rPr lang="en-US" b="1" dirty="0"/>
              <a:t>twisted</a:t>
            </a:r>
            <a:r>
              <a:rPr lang="en-US" dirty="0"/>
              <a:t>,” and </a:t>
            </a:r>
            <a:r>
              <a:rPr lang="en-US" dirty="0" err="1"/>
              <a:t>kokkos</a:t>
            </a:r>
            <a:r>
              <a:rPr lang="en-US" dirty="0"/>
              <a:t>, meaning “</a:t>
            </a:r>
            <a:r>
              <a:rPr lang="en-US" dirty="0" smtClean="0"/>
              <a:t>berry” </a:t>
            </a:r>
          </a:p>
          <a:p>
            <a:r>
              <a:rPr lang="en-US" dirty="0" smtClean="0"/>
              <a:t>Normal flora </a:t>
            </a:r>
            <a:r>
              <a:rPr lang="en-US" b="1" dirty="0" smtClean="0"/>
              <a:t>colonizing </a:t>
            </a:r>
            <a:r>
              <a:rPr lang="en-US" dirty="0"/>
              <a:t>the human respiratory, gastrointestinal, and </a:t>
            </a:r>
            <a:r>
              <a:rPr lang="en-US" dirty="0" smtClean="0"/>
              <a:t>genitourinary tracts</a:t>
            </a:r>
          </a:p>
          <a:p>
            <a:r>
              <a:rPr lang="en-US" dirty="0" smtClean="0"/>
              <a:t>Facultative </a:t>
            </a:r>
            <a:r>
              <a:rPr lang="en-US" dirty="0"/>
              <a:t>anaerobes, </a:t>
            </a:r>
            <a:r>
              <a:rPr lang="en-US" dirty="0" smtClean="0"/>
              <a:t>although some </a:t>
            </a:r>
            <a:r>
              <a:rPr lang="en-US" dirty="0"/>
              <a:t>are strict </a:t>
            </a:r>
            <a:r>
              <a:rPr lang="en-US" dirty="0" smtClean="0"/>
              <a:t>anaerobes, are Fastidious </a:t>
            </a:r>
            <a:r>
              <a:rPr lang="en-US" dirty="0"/>
              <a:t>and </a:t>
            </a:r>
            <a:r>
              <a:rPr lang="en-US" b="1" dirty="0"/>
              <a:t>grow best in 5% </a:t>
            </a:r>
            <a:r>
              <a:rPr lang="en-US" b="1" dirty="0" smtClean="0"/>
              <a:t>CO2</a:t>
            </a:r>
          </a:p>
          <a:p>
            <a:r>
              <a:rPr lang="en-US" b="1" dirty="0" smtClean="0"/>
              <a:t>Respiratory droplets </a:t>
            </a:r>
            <a:r>
              <a:rPr lang="en-US" dirty="0"/>
              <a:t>are the usual mechanism of spread, although other routes</a:t>
            </a:r>
            <a:r>
              <a:rPr lang="en-US" dirty="0" smtClean="0"/>
              <a:t>, including </a:t>
            </a:r>
            <a:r>
              <a:rPr lang="en-US" dirty="0"/>
              <a:t>food-borne </a:t>
            </a:r>
            <a:r>
              <a:rPr lang="en-US" dirty="0" smtClean="0"/>
              <a:t>outbreaks been described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67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640" y="1397875"/>
            <a:ext cx="8988972" cy="4981903"/>
          </a:xfrm>
        </p:spPr>
        <p:txBody>
          <a:bodyPr/>
          <a:lstStyle/>
          <a:p>
            <a:r>
              <a:rPr lang="en-US" dirty="0" smtClean="0"/>
              <a:t>Intrinsically </a:t>
            </a:r>
            <a:r>
              <a:rPr lang="en-US" dirty="0"/>
              <a:t>resistant and/or tolerant to </a:t>
            </a:r>
            <a:r>
              <a:rPr lang="en-US" dirty="0" smtClean="0"/>
              <a:t>several antimicrobial agents</a:t>
            </a:r>
          </a:p>
          <a:p>
            <a:r>
              <a:rPr lang="en-US" i="1" dirty="0" smtClean="0"/>
              <a:t>Tolerance </a:t>
            </a:r>
            <a:r>
              <a:rPr lang="en-US" dirty="0"/>
              <a:t>defined as lack of killing </a:t>
            </a:r>
            <a:r>
              <a:rPr lang="en-US" dirty="0" smtClean="0"/>
              <a:t>by drug </a:t>
            </a:r>
            <a:r>
              <a:rPr lang="en-US" dirty="0"/>
              <a:t>concentrations </a:t>
            </a:r>
            <a:r>
              <a:rPr lang="en-US" b="1" dirty="0"/>
              <a:t>32 times higher </a:t>
            </a:r>
            <a:r>
              <a:rPr lang="en-US" dirty="0"/>
              <a:t>than the minimal </a:t>
            </a:r>
            <a:r>
              <a:rPr lang="en-US" dirty="0" smtClean="0"/>
              <a:t>inhibitory concentration </a:t>
            </a:r>
            <a:r>
              <a:rPr lang="en-US" dirty="0"/>
              <a:t>[MIC</a:t>
            </a:r>
            <a:r>
              <a:rPr lang="en-US" dirty="0" smtClean="0"/>
              <a:t>])</a:t>
            </a:r>
          </a:p>
          <a:p>
            <a:r>
              <a:rPr lang="en-US" dirty="0" smtClean="0"/>
              <a:t>Combination therapy </a:t>
            </a:r>
            <a:r>
              <a:rPr lang="en-US" dirty="0"/>
              <a:t>with a cell wall–active agent and an aminoglycoside </a:t>
            </a:r>
            <a:r>
              <a:rPr lang="en-US" dirty="0" smtClean="0"/>
              <a:t>has been </a:t>
            </a:r>
            <a:r>
              <a:rPr lang="en-US" dirty="0"/>
              <a:t>the standard of </a:t>
            </a:r>
            <a:r>
              <a:rPr lang="en-US" dirty="0" smtClean="0"/>
              <a:t>care</a:t>
            </a:r>
          </a:p>
          <a:p>
            <a:r>
              <a:rPr lang="en-US" dirty="0"/>
              <a:t>The treatment of </a:t>
            </a:r>
            <a:r>
              <a:rPr lang="en-US" i="1" dirty="0"/>
              <a:t>E. </a:t>
            </a:r>
            <a:r>
              <a:rPr lang="en-US" i="1" dirty="0" err="1"/>
              <a:t>faecalis</a:t>
            </a:r>
            <a:r>
              <a:rPr lang="en-US" i="1" dirty="0"/>
              <a:t> </a:t>
            </a:r>
            <a:r>
              <a:rPr lang="en-US" b="1" dirty="0"/>
              <a:t>differs substantially from </a:t>
            </a:r>
            <a:r>
              <a:rPr lang="en-US" dirty="0"/>
              <a:t>that </a:t>
            </a:r>
            <a:r>
              <a:rPr lang="en-US" dirty="0" smtClean="0"/>
              <a:t>of </a:t>
            </a:r>
            <a:r>
              <a:rPr lang="en-US" i="1" dirty="0" smtClean="0"/>
              <a:t>E</a:t>
            </a:r>
            <a:r>
              <a:rPr lang="en-US" i="1" dirty="0"/>
              <a:t>. </a:t>
            </a:r>
            <a:r>
              <a:rPr lang="en-US" i="1" dirty="0" err="1" smtClean="0"/>
              <a:t>faecium</a:t>
            </a:r>
            <a:r>
              <a:rPr lang="en-US" dirty="0" smtClean="0"/>
              <a:t>, </a:t>
            </a:r>
            <a:r>
              <a:rPr lang="en-US" dirty="0"/>
              <a:t>mainly because of </a:t>
            </a:r>
            <a:r>
              <a:rPr lang="en-US" dirty="0" smtClean="0"/>
              <a:t>differences in </a:t>
            </a:r>
            <a:r>
              <a:rPr lang="en-US" dirty="0"/>
              <a:t>resistance profiles</a:t>
            </a:r>
          </a:p>
        </p:txBody>
      </p:sp>
    </p:spTree>
    <p:extLst>
      <p:ext uri="{BB962C8B-B14F-4D97-AF65-F5344CB8AC3E}">
        <p14:creationId xmlns:p14="http://schemas.microsoft.com/office/powerpoint/2010/main" val="469369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877" y="719987"/>
            <a:ext cx="10348124" cy="5727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76" y="325919"/>
            <a:ext cx="10348124" cy="39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33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26109" y="411597"/>
            <a:ext cx="6559950" cy="1325763"/>
          </a:xfrm>
        </p:spPr>
        <p:txBody>
          <a:bodyPr>
            <a:noAutofit/>
          </a:bodyPr>
          <a:lstStyle/>
          <a:p>
            <a:r>
              <a:rPr lang="en-US" sz="6600" dirty="0" smtClean="0"/>
              <a:t>Thank you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/>
            </a:r>
            <a:br>
              <a:rPr lang="en-US" sz="6600" dirty="0" smtClean="0"/>
            </a:br>
            <a:endParaRPr lang="en-IN" sz="6600" dirty="0"/>
          </a:p>
        </p:txBody>
      </p:sp>
    </p:spTree>
    <p:extLst>
      <p:ext uri="{BB962C8B-B14F-4D97-AF65-F5344CB8AC3E}">
        <p14:creationId xmlns:p14="http://schemas.microsoft.com/office/powerpoint/2010/main" val="13733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29" y="548522"/>
            <a:ext cx="10406071" cy="4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1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 </a:t>
            </a:r>
            <a:r>
              <a:rPr lang="en-US" dirty="0" smtClean="0"/>
              <a:t>STREPTOCOCCI (GAS)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92469"/>
            <a:ext cx="9287478" cy="5065986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laborates </a:t>
            </a:r>
            <a:r>
              <a:rPr lang="en-US" dirty="0"/>
              <a:t>a number of cell-surface components </a:t>
            </a:r>
            <a:r>
              <a:rPr lang="en-US" dirty="0" smtClean="0"/>
              <a:t>(</a:t>
            </a:r>
            <a:r>
              <a:rPr lang="en-US" b="1" dirty="0"/>
              <a:t>M </a:t>
            </a:r>
            <a:r>
              <a:rPr lang="en-US" b="1" dirty="0" smtClean="0"/>
              <a:t>protein, Polysaccharide </a:t>
            </a:r>
            <a:r>
              <a:rPr lang="en-US" dirty="0" smtClean="0"/>
              <a:t>capsule) and extracellular products (</a:t>
            </a:r>
            <a:r>
              <a:rPr lang="en-US" dirty="0" err="1"/>
              <a:t>streptolysins</a:t>
            </a:r>
            <a:r>
              <a:rPr lang="en-US" dirty="0"/>
              <a:t> S and O</a:t>
            </a:r>
            <a:r>
              <a:rPr lang="en-US" dirty="0" smtClean="0"/>
              <a:t>, streptokinase, </a:t>
            </a:r>
            <a:r>
              <a:rPr lang="en-US" dirty="0" err="1" smtClean="0"/>
              <a:t>DNAses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SpyCEP</a:t>
            </a:r>
            <a:r>
              <a:rPr lang="en-US" dirty="0"/>
              <a:t>, </a:t>
            </a:r>
            <a:r>
              <a:rPr lang="en-US" dirty="0" smtClean="0"/>
              <a:t>several </a:t>
            </a:r>
            <a:r>
              <a:rPr lang="en-US" dirty="0"/>
              <a:t>pyrogenic </a:t>
            </a:r>
            <a:r>
              <a:rPr lang="en-US" dirty="0" smtClean="0"/>
              <a:t>exotoxins)</a:t>
            </a:r>
          </a:p>
          <a:p>
            <a:r>
              <a:rPr lang="en-US" dirty="0" smtClean="0"/>
              <a:t>Differential </a:t>
            </a:r>
            <a:r>
              <a:rPr lang="en-US" dirty="0"/>
              <a:t>diagnosis of streptococcal pharyngitis includes </a:t>
            </a:r>
            <a:r>
              <a:rPr lang="en-US" dirty="0" smtClean="0"/>
              <a:t>many, however, Symptoms </a:t>
            </a:r>
            <a:r>
              <a:rPr lang="en-US" dirty="0"/>
              <a:t>and signs </a:t>
            </a:r>
            <a:r>
              <a:rPr lang="en-US" dirty="0" smtClean="0"/>
              <a:t>suggestive of </a:t>
            </a:r>
            <a:r>
              <a:rPr lang="en-US" dirty="0"/>
              <a:t>viral infection </a:t>
            </a:r>
            <a:r>
              <a:rPr lang="en-US" dirty="0" smtClean="0"/>
              <a:t>to be ruled out (</a:t>
            </a:r>
            <a:r>
              <a:rPr lang="en-US" b="1" dirty="0" smtClean="0"/>
              <a:t>conjunctivitis</a:t>
            </a:r>
            <a:r>
              <a:rPr lang="en-US" b="1" dirty="0"/>
              <a:t>, </a:t>
            </a:r>
            <a:r>
              <a:rPr lang="en-US" b="1" dirty="0" err="1"/>
              <a:t>coryza</a:t>
            </a:r>
            <a:r>
              <a:rPr lang="en-US" b="1" dirty="0"/>
              <a:t>, cough</a:t>
            </a:r>
            <a:r>
              <a:rPr lang="en-US" b="1" dirty="0" smtClean="0"/>
              <a:t>, hoarseness</a:t>
            </a:r>
            <a:r>
              <a:rPr lang="en-US" b="1" dirty="0"/>
              <a:t>, or discrete ulcerative lesions </a:t>
            </a:r>
            <a:r>
              <a:rPr lang="en-US" dirty="0"/>
              <a:t>of the buccal or </a:t>
            </a:r>
            <a:r>
              <a:rPr lang="en-US" dirty="0" smtClean="0"/>
              <a:t>pharyngeal mucosa)</a:t>
            </a:r>
          </a:p>
          <a:p>
            <a:r>
              <a:rPr lang="en-US" dirty="0"/>
              <a:t>The throat culture remains the </a:t>
            </a:r>
            <a:r>
              <a:rPr lang="en-US" dirty="0" smtClean="0"/>
              <a:t>diagnostic </a:t>
            </a:r>
            <a:r>
              <a:rPr lang="en-US" b="1" dirty="0" smtClean="0"/>
              <a:t>gold standard (</a:t>
            </a:r>
            <a:r>
              <a:rPr lang="en-US" dirty="0" smtClean="0"/>
              <a:t>properly collected, </a:t>
            </a:r>
            <a:r>
              <a:rPr lang="en-US" dirty="0"/>
              <a:t>by vigorous rubbing of a sterile swab over both tonsillar pillars</a:t>
            </a:r>
            <a:r>
              <a:rPr lang="en-US" dirty="0" smtClean="0"/>
              <a:t>)</a:t>
            </a:r>
          </a:p>
          <a:p>
            <a:r>
              <a:rPr lang="en-US" dirty="0"/>
              <a:t>A rapid diagnostic kit for latex agglutination </a:t>
            </a:r>
            <a:r>
              <a:rPr lang="en-US" dirty="0" smtClean="0"/>
              <a:t>or enzyme </a:t>
            </a:r>
            <a:r>
              <a:rPr lang="en-US" dirty="0"/>
              <a:t>immunoassay of swab specimens is a useful adjunct </a:t>
            </a:r>
            <a:r>
              <a:rPr lang="en-US" dirty="0" smtClean="0"/>
              <a:t>with </a:t>
            </a:r>
            <a:r>
              <a:rPr lang="en-US" b="1" dirty="0" smtClean="0"/>
              <a:t>&gt;95</a:t>
            </a:r>
            <a:r>
              <a:rPr lang="en-US" b="1" dirty="0"/>
              <a:t>% </a:t>
            </a:r>
            <a:r>
              <a:rPr lang="en-US" b="1" dirty="0" smtClean="0"/>
              <a:t>specific</a:t>
            </a:r>
            <a:r>
              <a:rPr lang="en-US" dirty="0" smtClean="0"/>
              <a:t>ity</a:t>
            </a:r>
          </a:p>
          <a:p>
            <a:r>
              <a:rPr lang="en-US" dirty="0" smtClean="0"/>
              <a:t>Treatment is </a:t>
            </a:r>
            <a:r>
              <a:rPr lang="en-US" dirty="0"/>
              <a:t>given </a:t>
            </a:r>
            <a:r>
              <a:rPr lang="en-US" b="1" dirty="0"/>
              <a:t>primarily to prevent </a:t>
            </a:r>
            <a:r>
              <a:rPr lang="en-US" dirty="0" err="1"/>
              <a:t>suppurative</a:t>
            </a:r>
            <a:r>
              <a:rPr lang="en-US" dirty="0"/>
              <a:t> </a:t>
            </a:r>
            <a:r>
              <a:rPr lang="en-US" dirty="0" smtClean="0"/>
              <a:t>complications and ARF AND </a:t>
            </a:r>
            <a:r>
              <a:rPr lang="en-US" dirty="0"/>
              <a:t>requires </a:t>
            </a:r>
            <a:r>
              <a:rPr lang="en-US" b="1" dirty="0"/>
              <a:t>10 days </a:t>
            </a:r>
            <a:r>
              <a:rPr lang="en-US" dirty="0"/>
              <a:t>of penicillin </a:t>
            </a:r>
            <a:r>
              <a:rPr lang="en-US" dirty="0" smtClean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213274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222" y="540027"/>
            <a:ext cx="8721254" cy="6229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222" y="-22774"/>
            <a:ext cx="8721254" cy="5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7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379" y="518640"/>
            <a:ext cx="3468690" cy="460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933" y="414139"/>
            <a:ext cx="3704122" cy="474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71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75" y="624110"/>
            <a:ext cx="10060957" cy="6233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274" y="-8490"/>
            <a:ext cx="10060957" cy="6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4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502978"/>
            <a:ext cx="9388868" cy="5065987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 err="1"/>
              <a:t>Suppurative</a:t>
            </a:r>
            <a:r>
              <a:rPr lang="en-US" dirty="0"/>
              <a:t> complications </a:t>
            </a:r>
            <a:r>
              <a:rPr lang="en-US" dirty="0" smtClean="0"/>
              <a:t>result </a:t>
            </a:r>
            <a:r>
              <a:rPr lang="en-US" dirty="0"/>
              <a:t>from the </a:t>
            </a:r>
            <a:r>
              <a:rPr lang="en-US" dirty="0" smtClean="0"/>
              <a:t>spread of </a:t>
            </a:r>
            <a:r>
              <a:rPr lang="en-US" dirty="0"/>
              <a:t>infection from the pharyngeal mucosa to deeper tissues </a:t>
            </a:r>
            <a:r>
              <a:rPr lang="en-US" b="1" dirty="0"/>
              <a:t>by </a:t>
            </a:r>
            <a:r>
              <a:rPr lang="en-US" b="1" dirty="0" smtClean="0"/>
              <a:t>direct extension </a:t>
            </a:r>
            <a:r>
              <a:rPr lang="en-US" b="1" dirty="0"/>
              <a:t>or by the </a:t>
            </a:r>
            <a:r>
              <a:rPr lang="en-US" b="1" dirty="0" err="1"/>
              <a:t>hematogenous</a:t>
            </a:r>
            <a:r>
              <a:rPr lang="en-US" b="1" dirty="0"/>
              <a:t> or lymphatic route </a:t>
            </a:r>
            <a:r>
              <a:rPr lang="en-US" dirty="0"/>
              <a:t>and may </a:t>
            </a:r>
            <a:r>
              <a:rPr lang="en-US" dirty="0" smtClean="0"/>
              <a:t>include cervical </a:t>
            </a:r>
            <a:r>
              <a:rPr lang="en-US" dirty="0"/>
              <a:t>lymphadenitis, </a:t>
            </a:r>
            <a:r>
              <a:rPr lang="en-US" dirty="0" err="1"/>
              <a:t>peritonsillar</a:t>
            </a:r>
            <a:r>
              <a:rPr lang="en-US" dirty="0"/>
              <a:t> or retropharyngeal abscess, </a:t>
            </a:r>
            <a:r>
              <a:rPr lang="en-US" dirty="0" smtClean="0"/>
              <a:t>sinusitis, otitis </a:t>
            </a:r>
            <a:r>
              <a:rPr lang="en-US" dirty="0"/>
              <a:t>media, meningitis, bacteremia, endocarditis, and </a:t>
            </a:r>
            <a:r>
              <a:rPr lang="en-US" dirty="0" smtClean="0"/>
              <a:t>pneumonia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Local complications, such as </a:t>
            </a:r>
            <a:r>
              <a:rPr lang="en-US" dirty="0" err="1"/>
              <a:t>peritonsillar</a:t>
            </a:r>
            <a:r>
              <a:rPr lang="en-US" dirty="0"/>
              <a:t> or </a:t>
            </a:r>
            <a:r>
              <a:rPr lang="en-US" dirty="0" err="1" smtClean="0"/>
              <a:t>parapharyngeal</a:t>
            </a:r>
            <a:r>
              <a:rPr lang="en-US" dirty="0" smtClean="0"/>
              <a:t> abscess </a:t>
            </a:r>
            <a:r>
              <a:rPr lang="en-US" dirty="0"/>
              <a:t>formation, 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err="1" smtClean="0"/>
              <a:t>Nonsuppurative</a:t>
            </a:r>
            <a:r>
              <a:rPr lang="en-US" dirty="0" smtClean="0"/>
              <a:t> </a:t>
            </a:r>
            <a:r>
              <a:rPr lang="en-US" dirty="0"/>
              <a:t>complications </a:t>
            </a:r>
            <a:r>
              <a:rPr lang="en-US" dirty="0" smtClean="0"/>
              <a:t>include ARF and PSGN</a:t>
            </a:r>
          </a:p>
          <a:p>
            <a:pPr lvl="1"/>
            <a:r>
              <a:rPr lang="en-US" dirty="0"/>
              <a:t>ARF </a:t>
            </a:r>
            <a:r>
              <a:rPr lang="en-US" dirty="0" smtClean="0"/>
              <a:t>is not </a:t>
            </a:r>
            <a:r>
              <a:rPr lang="en-US" dirty="0"/>
              <a:t>a sequela to streptococcal skin infections, although </a:t>
            </a:r>
            <a:r>
              <a:rPr lang="en-US" b="1" dirty="0"/>
              <a:t>PSGN </a:t>
            </a:r>
            <a:r>
              <a:rPr lang="en-US" b="1" dirty="0" smtClean="0"/>
              <a:t>may follow </a:t>
            </a:r>
            <a:r>
              <a:rPr lang="en-US" b="1" dirty="0"/>
              <a:t>either</a:t>
            </a:r>
            <a:r>
              <a:rPr lang="en-US" dirty="0"/>
              <a:t> skin or throat infection. The reason for this difference </a:t>
            </a:r>
            <a:r>
              <a:rPr lang="en-US" dirty="0" smtClean="0"/>
              <a:t>is not </a:t>
            </a:r>
            <a:r>
              <a:rPr lang="en-US" dirty="0"/>
              <a:t>known. 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hypothesis is that the immune response </a:t>
            </a:r>
            <a:r>
              <a:rPr lang="en-US" dirty="0" smtClean="0"/>
              <a:t>necessary for </a:t>
            </a:r>
            <a:r>
              <a:rPr lang="en-US" dirty="0"/>
              <a:t>development of ARF occurs only after infection of the </a:t>
            </a:r>
            <a:r>
              <a:rPr lang="en-US" dirty="0" smtClean="0"/>
              <a:t>pharyngeal mucosa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addition, the strains of GAS that cause </a:t>
            </a:r>
            <a:r>
              <a:rPr lang="en-US" dirty="0" smtClean="0"/>
              <a:t>pharyngitis are </a:t>
            </a:r>
            <a:r>
              <a:rPr lang="en-US" dirty="0"/>
              <a:t>generally of different M protein types than those associated </a:t>
            </a:r>
            <a:r>
              <a:rPr lang="en-US" dirty="0" smtClean="0"/>
              <a:t>with skin infections.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r>
              <a:rPr lang="en-US" b="1" dirty="0"/>
              <a:t>up to 20% </a:t>
            </a:r>
            <a:r>
              <a:rPr lang="en-US" dirty="0"/>
              <a:t>of individuals in certain populations may have asymptomatic pharyngeal </a:t>
            </a:r>
            <a:r>
              <a:rPr lang="en-US" dirty="0" smtClean="0"/>
              <a:t>colonization</a:t>
            </a:r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a carrier is transmitting infection to others, attempts to </a:t>
            </a:r>
            <a:r>
              <a:rPr lang="en-US" dirty="0" smtClean="0"/>
              <a:t>eradicate carriage </a:t>
            </a:r>
            <a:r>
              <a:rPr lang="en-US" dirty="0"/>
              <a:t>are </a:t>
            </a:r>
            <a:r>
              <a:rPr lang="en-US" dirty="0" smtClean="0"/>
              <a:t>warranted, </a:t>
            </a:r>
            <a:r>
              <a:rPr lang="en-US" dirty="0"/>
              <a:t>but no specific treatment/guidelines</a:t>
            </a:r>
          </a:p>
        </p:txBody>
      </p:sp>
    </p:spTree>
    <p:extLst>
      <p:ext uri="{BB962C8B-B14F-4D97-AF65-F5344CB8AC3E}">
        <p14:creationId xmlns:p14="http://schemas.microsoft.com/office/powerpoint/2010/main" val="230146343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535</TotalTime>
  <Words>2297</Words>
  <Application>Microsoft Office PowerPoint</Application>
  <PresentationFormat>Widescreen</PresentationFormat>
  <Paragraphs>218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Mangal</vt:lpstr>
      <vt:lpstr>MyriadPro-BoldCond</vt:lpstr>
      <vt:lpstr>Wingdings 3</vt:lpstr>
      <vt:lpstr>Wisp</vt:lpstr>
      <vt:lpstr>Infectious diseases</vt:lpstr>
      <vt:lpstr>PowerPoint Presentation</vt:lpstr>
      <vt:lpstr>Streptococcal Infections</vt:lpstr>
      <vt:lpstr>PowerPoint Presentation</vt:lpstr>
      <vt:lpstr>GROUP A STREPTOCOCCI (GAS)</vt:lpstr>
      <vt:lpstr>PowerPoint Presentation</vt:lpstr>
      <vt:lpstr>PowerPoint Presentation</vt:lpstr>
      <vt:lpstr>PowerPoint Presentation</vt:lpstr>
      <vt:lpstr>Complications </vt:lpstr>
      <vt:lpstr>Pneumococcal Infections</vt:lpstr>
      <vt:lpstr>PowerPoint Presentation</vt:lpstr>
      <vt:lpstr>Invasive pneumococcal disease (IPD)</vt:lpstr>
      <vt:lpstr>Clinical syndromes</vt:lpstr>
      <vt:lpstr>Pneumonia </vt:lpstr>
      <vt:lpstr>Meningitis</vt:lpstr>
      <vt:lpstr>Other Invasive Syndromes</vt:lpstr>
      <vt:lpstr>Noninvasive Syndromes</vt:lpstr>
      <vt:lpstr>Treatment</vt:lpstr>
      <vt:lpstr>FOR INVASIVE INFECTIONS (EXCLUDING MENINGITIS)</vt:lpstr>
      <vt:lpstr>Prevention </vt:lpstr>
      <vt:lpstr>Staphylococcal Infections</vt:lpstr>
      <vt:lpstr>Pathogenesis</vt:lpstr>
      <vt:lpstr>PowerPoint Presentation</vt:lpstr>
      <vt:lpstr>PowerPoint Presentation</vt:lpstr>
      <vt:lpstr>Diagnosis </vt:lpstr>
      <vt:lpstr>Treatment </vt:lpstr>
      <vt:lpstr>Prevention and other staphs</vt:lpstr>
      <vt:lpstr>Enterococcal Infections </vt:lpstr>
      <vt:lpstr>CLINICAL SYNDROMES </vt:lpstr>
      <vt:lpstr>Treatment</vt:lpstr>
      <vt:lpstr>PowerPoint Presentation</vt:lpstr>
      <vt:lpstr>Thank you   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Infectious diseases</dc:title>
  <dc:creator>prasanna panda</dc:creator>
  <cp:lastModifiedBy>AIIMS</cp:lastModifiedBy>
  <cp:revision>33</cp:revision>
  <dcterms:created xsi:type="dcterms:W3CDTF">2017-08-09T02:52:25Z</dcterms:created>
  <dcterms:modified xsi:type="dcterms:W3CDTF">2018-06-12T12:28:57Z</dcterms:modified>
</cp:coreProperties>
</file>