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sldIdLst>
    <p:sldId id="349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16" r:id="rId15"/>
    <p:sldId id="319" r:id="rId16"/>
    <p:sldId id="323" r:id="rId17"/>
    <p:sldId id="324" r:id="rId18"/>
    <p:sldId id="325" r:id="rId19"/>
    <p:sldId id="328" r:id="rId20"/>
    <p:sldId id="329" r:id="rId21"/>
    <p:sldId id="331" r:id="rId22"/>
    <p:sldId id="334" r:id="rId23"/>
    <p:sldId id="335" r:id="rId24"/>
    <p:sldId id="337" r:id="rId25"/>
    <p:sldId id="338" r:id="rId26"/>
    <p:sldId id="339" r:id="rId27"/>
    <p:sldId id="340" r:id="rId28"/>
    <p:sldId id="346" r:id="rId29"/>
    <p:sldId id="348" r:id="rId30"/>
    <p:sldId id="30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C561-03B9-450C-9270-8A3EC8262C2E}" type="datetimeFigureOut">
              <a:rPr lang="en-IN" smtClean="0"/>
              <a:t>12-06-2018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97D3C-23B0-4690-A4CD-110EC2D6BF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5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670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327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25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7653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90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2140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07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1365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140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92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584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027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0748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2648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2382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Shape 5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034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867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Shape 5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798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198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463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408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7059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7287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77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4847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483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3FFBF-4D98-4B67-A2C0-40EE21A8E46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64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7EFB68-E10D-4DE4-91E8-2E2999B9573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14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879715-28C7-4003-9385-E30563A6C5A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53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10A4F-0F0C-4543-ABAC-4677F7BFF45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256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355B76-7C68-4086-9891-625BDF4A170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65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EB3F5-97B0-45BB-8CCA-2089E950FFB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70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5A48A4-1329-4DB3-9149-8AB29D94488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75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071AF6-288D-4F9E-9392-015C3FEE656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32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E6296-5CAD-4FF6-87E8-40782DA5430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6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67AC53-F59D-43C0-B9C4-C05C9F9377B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74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13C90-D053-4E3D-BC30-22F98156155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BB9CA1-190E-4A31-B10D-CA1E8C73CC9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37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A4AF1-8234-49ED-8BCF-91245D82163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83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32BEA-951C-4A5A-A6FB-714ADAFB3FD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9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6DEAB-2A9C-456A-82D4-FE66686C8EB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62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342F3-828F-4762-B732-1E12F48EB4E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18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6E6EA-0788-4E2B-BC33-1859C3F98F7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6/12/2018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96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8435" y="70658"/>
            <a:ext cx="8915399" cy="9102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Infectious diseases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6333" y="5731717"/>
            <a:ext cx="2165667" cy="11262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Dr. P. K. Panda, </a:t>
            </a:r>
          </a:p>
          <a:p>
            <a:r>
              <a:rPr lang="en-US" b="1" dirty="0" smtClean="0"/>
              <a:t>Asst. Professor</a:t>
            </a:r>
          </a:p>
          <a:p>
            <a:r>
              <a:rPr lang="en-US" b="1" dirty="0" smtClean="0"/>
              <a:t>Department of Medicine</a:t>
            </a:r>
          </a:p>
          <a:p>
            <a:r>
              <a:rPr lang="en-US" b="1" dirty="0" smtClean="0"/>
              <a:t>AIIMS, </a:t>
            </a:r>
            <a:r>
              <a:rPr lang="en-US" b="1" dirty="0" err="1" smtClean="0"/>
              <a:t>Rishikesh</a:t>
            </a:r>
            <a:endParaRPr lang="en-IN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11490"/>
              </p:ext>
            </p:extLst>
          </p:nvPr>
        </p:nvGraphicFramePr>
        <p:xfrm>
          <a:off x="2604010" y="1017383"/>
          <a:ext cx="6406986" cy="5840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931">
                  <a:extLst>
                    <a:ext uri="{9D8B030D-6E8A-4147-A177-3AD203B41FA5}">
                      <a16:colId xmlns:a16="http://schemas.microsoft.com/office/drawing/2014/main" val="1295091141"/>
                    </a:ext>
                  </a:extLst>
                </a:gridCol>
                <a:gridCol w="5477055">
                  <a:extLst>
                    <a:ext uri="{9D8B030D-6E8A-4147-A177-3AD203B41FA5}">
                      <a16:colId xmlns:a16="http://schemas.microsoft.com/office/drawing/2014/main" val="2647060048"/>
                    </a:ext>
                  </a:extLst>
                </a:gridCol>
              </a:tblGrid>
              <a:tr h="248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</a:rPr>
                        <a:t>4/5</a:t>
                      </a:r>
                      <a:r>
                        <a:rPr lang="en-US" sz="1000" baseline="30000" dirty="0" smtClean="0">
                          <a:effectLst/>
                        </a:rPr>
                        <a:t>th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Semester Classes </a:t>
                      </a:r>
                      <a:r>
                        <a:rPr lang="en-US" sz="1000" dirty="0" smtClean="0">
                          <a:effectLst/>
                        </a:rPr>
                        <a:t>on </a:t>
                      </a:r>
                      <a:r>
                        <a:rPr lang="en-US" sz="1000" dirty="0">
                          <a:effectLst/>
                        </a:rPr>
                        <a:t>Infectious </a:t>
                      </a:r>
                      <a:r>
                        <a:rPr lang="en-US" sz="1000" dirty="0" smtClean="0">
                          <a:effectLst/>
                        </a:rPr>
                        <a:t>Diseases, 8-9AM, Tuesdays (LT-1)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300226370"/>
                  </a:ext>
                </a:extLst>
              </a:tr>
              <a:tr h="223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Topics</a:t>
                      </a: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775573595"/>
                  </a:ext>
                </a:extLst>
              </a:tr>
              <a:tr h="2973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Approach to Infectious Diseases and their prevention</a:t>
                      </a:r>
                    </a:p>
                  </a:txBody>
                  <a:tcPr marL="48975" marR="4897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558124"/>
                  </a:ext>
                </a:extLst>
              </a:tr>
              <a:tr h="2973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Antibiotic stewardship practices</a:t>
                      </a:r>
                      <a:endParaRPr lang="en-US" sz="1000" b="0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78027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Community-Acquired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055565990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Health Care–Associated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614678522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Gram-Positive Bacteria (part-1)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461190601"/>
                  </a:ext>
                </a:extLst>
              </a:tr>
              <a:tr h="2973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Gram-Positive Bacteria (part-2)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651100601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Gram-Negative Bacteria </a:t>
                      </a: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(part-1)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783606514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Gram-Negative Bacteria (part-2)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38801099"/>
                  </a:ext>
                </a:extLst>
              </a:tr>
              <a:tr h="2973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Spirochetal Diseases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03758145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Diseases Caused by Atypical/Miscellaneous Bacterial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710599132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u="none" strike="noStrike" cap="none" dirty="0">
                          <a:solidFill>
                            <a:schemeClr val="tx1"/>
                          </a:solidFill>
                        </a:rPr>
                        <a:t>Revision-cum-exam on bacteria (Must to know type)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131813520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Infections Due to DNA Viruses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711385301"/>
                  </a:ext>
                </a:extLst>
              </a:tr>
              <a:tr h="2973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Infections Due to RNA </a:t>
                      </a: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Viruses (part 1)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080009258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Infections Due to RNA Viruses (part 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550387910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HIV/AIDS – part 1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75092910"/>
                  </a:ext>
                </a:extLst>
              </a:tr>
              <a:tr h="2684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HIV/AIDS – part 2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363986783"/>
                  </a:ext>
                </a:extLst>
              </a:tr>
              <a:tr h="2237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00" b="1" u="none" strike="noStrike" cap="none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Fungal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90951940"/>
                  </a:ext>
                </a:extLst>
              </a:tr>
              <a:tr h="234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18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Parasitic Infections </a:t>
                      </a: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</a:rPr>
                        <a:t>(part 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150240550"/>
                  </a:ext>
                </a:extLst>
              </a:tr>
              <a:tr h="234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19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Century Gothic"/>
                          <a:cs typeface="Century Gothic"/>
                          <a:sym typeface="Century Gothic"/>
                        </a:rPr>
                        <a:t>Parasitic Infections </a:t>
                      </a: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</a:rPr>
                        <a:t>(part 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862354218"/>
                  </a:ext>
                </a:extLst>
              </a:tr>
              <a:tr h="234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20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</a:rPr>
                        <a:t>Revision-cum-exam on Virus, Fungal, and Parasite (Must to know type)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3901611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883228" y="483184"/>
            <a:ext cx="10515600" cy="9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Work of a stewardship team </a:t>
            </a:r>
            <a:endParaRPr sz="36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838199" y="1387301"/>
            <a:ext cx="10857931" cy="5313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600"/>
              <a:buFont typeface="Arial"/>
              <a:buChar char="•"/>
            </a:pPr>
            <a:r>
              <a:rPr lang="en-US" sz="2600" b="1" i="0" u="sng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Surveillance</a:t>
            </a:r>
            <a:r>
              <a:rPr lang="en-US" sz="26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of prescribing practice and clinical outcomes</a:t>
            </a:r>
            <a:endParaRPr dirty="0"/>
          </a:p>
          <a:p>
            <a:pPr marL="685800" marR="0" lvl="1" indent="-63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use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(various measures of quantities) </a:t>
            </a:r>
            <a:endParaRPr dirty="0"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Ecological impacts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(antibiotic resistance development              </a:t>
            </a:r>
            <a:endParaRPr dirty="0"/>
          </a:p>
          <a:p>
            <a:pPr marL="457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and </a:t>
            </a:r>
            <a:r>
              <a:rPr lang="en-US" sz="26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Clostridium difficile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infection numbers) 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outcomes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(morbidity and mortality rates).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6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Design and implementation of </a:t>
            </a:r>
            <a:r>
              <a:rPr lang="en-US" sz="2600" b="1" i="0" u="sng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interventions</a:t>
            </a:r>
            <a:r>
              <a:rPr lang="en-US" sz="26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aimed at optimal antibiotic </a:t>
            </a:r>
            <a:r>
              <a:rPr lang="en-US" sz="26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prescribing</a:t>
            </a:r>
            <a:endParaRPr dirty="0"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Structural</a:t>
            </a:r>
            <a:endParaRPr dirty="0"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Restrictive</a:t>
            </a:r>
            <a:endParaRPr dirty="0"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Persuasive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008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1984829" y="3070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Stewardship </a:t>
            </a:r>
            <a:r>
              <a:rPr lang="en-US" b="1" dirty="0">
                <a:solidFill>
                  <a:srgbClr val="00B0F0"/>
                </a:solidFill>
              </a:rPr>
              <a:t>Interventions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968829" y="143373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Front-end /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pre-prescription authorization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Restrictive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Back-end /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post-prescription review and feedback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 (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Persuasive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successful programs generally implement a combination of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04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1843099" y="739640"/>
            <a:ext cx="9949218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40"/>
              <a:buFont typeface="Arial"/>
              <a:buNone/>
            </a:pPr>
            <a:r>
              <a:rPr lang="en-US" sz="324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Front-end/pre-prescription authorization approach </a:t>
            </a:r>
            <a:endParaRPr sz="324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276717" y="2119086"/>
            <a:ext cx="10515600" cy="317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restrictive prescriptive authority</a:t>
            </a:r>
            <a:endParaRPr dirty="0"/>
          </a:p>
          <a:p>
            <a:pPr marL="228600" marR="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Certain antimicrobials are considered restricted and </a:t>
            </a:r>
            <a:r>
              <a:rPr lang="en-US" sz="259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require prior authorization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use by all except a select group of clinicians.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others approval from the steward will be required</a:t>
            </a:r>
            <a:endParaRPr sz="222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39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646830" y="608076"/>
            <a:ext cx="963077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Back-end/post-prescription review and feedback</a:t>
            </a:r>
            <a:endParaRPr dirty="0"/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930441" y="1524000"/>
            <a:ext cx="10683803" cy="5204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Reviews all current antibiotic orders and provides clinicians with </a:t>
            </a:r>
            <a:r>
              <a:rPr lang="en-US" sz="2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recommendations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continue, adjust, change, or discontinue therapy based on the available microbiology results and clinical features of case.</a:t>
            </a:r>
            <a:endParaRPr dirty="0"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Example-</a:t>
            </a:r>
            <a:endParaRPr dirty="0"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large teaching hospital,</a:t>
            </a:r>
            <a:endParaRPr dirty="0"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Resulted in a </a:t>
            </a:r>
            <a:r>
              <a:rPr lang="en-US" sz="2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37% reduction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number of days of unnecessary levofloxacin or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ceftazidime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by decreasing the duration of therapy, </a:t>
            </a:r>
            <a:endParaRPr dirty="0"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 staff </a:t>
            </a:r>
            <a:r>
              <a:rPr lang="en-US" sz="2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learnt not to initiate unnecessary antibiotic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treatment regimens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368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913798" y="585398"/>
            <a:ext cx="10472381" cy="9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Supplemental Antibiotic Stewardship Techniques</a:t>
            </a:r>
            <a:endParaRPr sz="36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913798" y="1489515"/>
            <a:ext cx="9573126" cy="480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Formulary restriction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Treatment algorithm and clinical guidelines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De-escalation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Pharmacodynamic</a:t>
            </a: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dose optimization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 to oral switch 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surveillance and decision support</a:t>
            </a:r>
            <a:endParaRPr b="1" dirty="0"/>
          </a:p>
          <a:p>
            <a:pPr marL="228600" marR="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cycling</a:t>
            </a:r>
            <a:endParaRPr sz="259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5037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1576136" y="463426"/>
            <a:ext cx="4252415" cy="63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Pocket or online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guidebooks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clinicians, which contain empiric antibiotic recommendations for common infections, dosing guidelines etc.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8" name="Shape 34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12307"/>
          <a:stretch/>
        </p:blipFill>
        <p:spPr>
          <a:xfrm>
            <a:off x="6641475" y="0"/>
            <a:ext cx="422214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888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3745992" y="396341"/>
            <a:ext cx="47016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Drug properties</a:t>
            </a:r>
            <a:endParaRPr sz="5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Shape 372"/>
          <p:cNvSpPr/>
          <p:nvPr/>
        </p:nvSpPr>
        <p:spPr>
          <a:xfrm>
            <a:off x="609600" y="1641517"/>
            <a:ext cx="10972800" cy="99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179" y="0"/>
                </a:moveTo>
                <a:lnTo>
                  <a:pt x="1819" y="0"/>
                </a:lnTo>
                <a:lnTo>
                  <a:pt x="1111" y="1570"/>
                </a:lnTo>
                <a:lnTo>
                  <a:pt x="533" y="5855"/>
                </a:lnTo>
                <a:lnTo>
                  <a:pt x="143" y="12209"/>
                </a:lnTo>
                <a:lnTo>
                  <a:pt x="0" y="19993"/>
                </a:lnTo>
                <a:lnTo>
                  <a:pt x="0" y="99945"/>
                </a:lnTo>
                <a:lnTo>
                  <a:pt x="143" y="107725"/>
                </a:lnTo>
                <a:lnTo>
                  <a:pt x="533" y="114073"/>
                </a:lnTo>
                <a:lnTo>
                  <a:pt x="1111" y="118350"/>
                </a:lnTo>
                <a:lnTo>
                  <a:pt x="1819" y="119918"/>
                </a:lnTo>
                <a:lnTo>
                  <a:pt x="118179" y="119918"/>
                </a:lnTo>
                <a:lnTo>
                  <a:pt x="118888" y="118350"/>
                </a:lnTo>
                <a:lnTo>
                  <a:pt x="119466" y="114073"/>
                </a:lnTo>
                <a:lnTo>
                  <a:pt x="119856" y="107725"/>
                </a:lnTo>
                <a:lnTo>
                  <a:pt x="120000" y="99945"/>
                </a:lnTo>
                <a:lnTo>
                  <a:pt x="120000" y="19993"/>
                </a:lnTo>
                <a:lnTo>
                  <a:pt x="119856" y="12209"/>
                </a:lnTo>
                <a:lnTo>
                  <a:pt x="119466" y="5855"/>
                </a:lnTo>
                <a:lnTo>
                  <a:pt x="118888" y="1570"/>
                </a:lnTo>
                <a:lnTo>
                  <a:pt x="118179" y="0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" name="Shape 373"/>
          <p:cNvSpPr/>
          <p:nvPr/>
        </p:nvSpPr>
        <p:spPr>
          <a:xfrm>
            <a:off x="609600" y="1641517"/>
            <a:ext cx="10972800" cy="99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9993"/>
                </a:moveTo>
                <a:lnTo>
                  <a:pt x="143" y="12209"/>
                </a:lnTo>
                <a:lnTo>
                  <a:pt x="533" y="5855"/>
                </a:lnTo>
                <a:lnTo>
                  <a:pt x="1111" y="1570"/>
                </a:lnTo>
                <a:lnTo>
                  <a:pt x="1819" y="0"/>
                </a:lnTo>
                <a:lnTo>
                  <a:pt x="118179" y="0"/>
                </a:lnTo>
                <a:lnTo>
                  <a:pt x="118888" y="1570"/>
                </a:lnTo>
                <a:lnTo>
                  <a:pt x="119466" y="5855"/>
                </a:lnTo>
                <a:lnTo>
                  <a:pt x="119856" y="12209"/>
                </a:lnTo>
                <a:lnTo>
                  <a:pt x="120000" y="19993"/>
                </a:lnTo>
                <a:lnTo>
                  <a:pt x="120000" y="99945"/>
                </a:lnTo>
                <a:lnTo>
                  <a:pt x="119856" y="107725"/>
                </a:lnTo>
                <a:lnTo>
                  <a:pt x="119466" y="114073"/>
                </a:lnTo>
                <a:lnTo>
                  <a:pt x="118888" y="118350"/>
                </a:lnTo>
                <a:lnTo>
                  <a:pt x="118179" y="119918"/>
                </a:lnTo>
                <a:lnTo>
                  <a:pt x="1819" y="119918"/>
                </a:lnTo>
                <a:lnTo>
                  <a:pt x="1111" y="118350"/>
                </a:lnTo>
                <a:lnTo>
                  <a:pt x="533" y="114073"/>
                </a:lnTo>
                <a:lnTo>
                  <a:pt x="143" y="107725"/>
                </a:lnTo>
                <a:lnTo>
                  <a:pt x="0" y="99945"/>
                </a:lnTo>
                <a:lnTo>
                  <a:pt x="0" y="19993"/>
                </a:lnTo>
                <a:close/>
              </a:path>
            </a:pathLst>
          </a:custGeom>
          <a:noFill/>
          <a:ln w="25400" cap="flat" cmpd="sng">
            <a:solidFill>
              <a:srgbClr val="1F487C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" name="Shape 374"/>
          <p:cNvSpPr/>
          <p:nvPr/>
        </p:nvSpPr>
        <p:spPr>
          <a:xfrm>
            <a:off x="609600" y="3523148"/>
            <a:ext cx="10972800" cy="99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179" y="0"/>
                </a:moveTo>
                <a:lnTo>
                  <a:pt x="1819" y="0"/>
                </a:lnTo>
                <a:lnTo>
                  <a:pt x="1111" y="1570"/>
                </a:lnTo>
                <a:lnTo>
                  <a:pt x="533" y="5855"/>
                </a:lnTo>
                <a:lnTo>
                  <a:pt x="143" y="12209"/>
                </a:lnTo>
                <a:lnTo>
                  <a:pt x="0" y="19993"/>
                </a:lnTo>
                <a:lnTo>
                  <a:pt x="0" y="99945"/>
                </a:lnTo>
                <a:lnTo>
                  <a:pt x="143" y="107717"/>
                </a:lnTo>
                <a:lnTo>
                  <a:pt x="533" y="114065"/>
                </a:lnTo>
                <a:lnTo>
                  <a:pt x="1111" y="118348"/>
                </a:lnTo>
                <a:lnTo>
                  <a:pt x="1819" y="119918"/>
                </a:lnTo>
                <a:lnTo>
                  <a:pt x="118179" y="119918"/>
                </a:lnTo>
                <a:lnTo>
                  <a:pt x="118888" y="118348"/>
                </a:lnTo>
                <a:lnTo>
                  <a:pt x="119466" y="114065"/>
                </a:lnTo>
                <a:lnTo>
                  <a:pt x="119856" y="107717"/>
                </a:lnTo>
                <a:lnTo>
                  <a:pt x="120000" y="99945"/>
                </a:lnTo>
                <a:lnTo>
                  <a:pt x="120000" y="19993"/>
                </a:lnTo>
                <a:lnTo>
                  <a:pt x="119856" y="12209"/>
                </a:lnTo>
                <a:lnTo>
                  <a:pt x="119466" y="5855"/>
                </a:lnTo>
                <a:lnTo>
                  <a:pt x="118888" y="1570"/>
                </a:lnTo>
                <a:lnTo>
                  <a:pt x="118179" y="0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" name="Shape 375"/>
          <p:cNvSpPr/>
          <p:nvPr/>
        </p:nvSpPr>
        <p:spPr>
          <a:xfrm>
            <a:off x="609600" y="3523148"/>
            <a:ext cx="10972800" cy="99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9993"/>
                </a:moveTo>
                <a:lnTo>
                  <a:pt x="143" y="12209"/>
                </a:lnTo>
                <a:lnTo>
                  <a:pt x="533" y="5855"/>
                </a:lnTo>
                <a:lnTo>
                  <a:pt x="1111" y="1570"/>
                </a:lnTo>
                <a:lnTo>
                  <a:pt x="1819" y="0"/>
                </a:lnTo>
                <a:lnTo>
                  <a:pt x="118179" y="0"/>
                </a:lnTo>
                <a:lnTo>
                  <a:pt x="118888" y="1570"/>
                </a:lnTo>
                <a:lnTo>
                  <a:pt x="119466" y="5855"/>
                </a:lnTo>
                <a:lnTo>
                  <a:pt x="119856" y="12209"/>
                </a:lnTo>
                <a:lnTo>
                  <a:pt x="120000" y="19993"/>
                </a:lnTo>
                <a:lnTo>
                  <a:pt x="120000" y="99945"/>
                </a:lnTo>
                <a:lnTo>
                  <a:pt x="119856" y="107717"/>
                </a:lnTo>
                <a:lnTo>
                  <a:pt x="119466" y="114065"/>
                </a:lnTo>
                <a:lnTo>
                  <a:pt x="118888" y="118348"/>
                </a:lnTo>
                <a:lnTo>
                  <a:pt x="118179" y="119918"/>
                </a:lnTo>
                <a:lnTo>
                  <a:pt x="1819" y="119918"/>
                </a:lnTo>
                <a:lnTo>
                  <a:pt x="1111" y="118348"/>
                </a:lnTo>
                <a:lnTo>
                  <a:pt x="533" y="114065"/>
                </a:lnTo>
                <a:lnTo>
                  <a:pt x="143" y="107717"/>
                </a:lnTo>
                <a:lnTo>
                  <a:pt x="0" y="99945"/>
                </a:lnTo>
                <a:lnTo>
                  <a:pt x="0" y="19993"/>
                </a:lnTo>
                <a:close/>
              </a:path>
            </a:pathLst>
          </a:custGeom>
          <a:noFill/>
          <a:ln w="25400" cap="flat" cmpd="sng">
            <a:solidFill>
              <a:srgbClr val="1F487C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Shape 376"/>
          <p:cNvSpPr txBox="1"/>
          <p:nvPr/>
        </p:nvSpPr>
        <p:spPr>
          <a:xfrm>
            <a:off x="773515" y="1521813"/>
            <a:ext cx="8975700" cy="3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32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Pharmacokinetics (PK)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495300" marR="0" lvl="0" indent="-3111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What the body does to the drug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Font typeface="Arial"/>
              <a:buNone/>
            </a:pP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Pharmacodynamics (PD)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495300" marR="0" lvl="0" indent="-3111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What the drug does to the body </a:t>
            </a:r>
            <a:r>
              <a:rPr lang="en-US" sz="2900" u="sng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 microorganism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0695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1783306" y="497321"/>
            <a:ext cx="10031105" cy="91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IV to Oral Switch</a:t>
            </a:r>
            <a:endParaRPr sz="3200" b="0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709683" y="1411705"/>
            <a:ext cx="11305854" cy="523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 to </a:t>
            </a:r>
            <a:r>
              <a:rPr lang="en-US" sz="2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remember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medications are highly bio-available orally.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who are clinically stable and consuming a normal diet and other oral medications are automatically </a:t>
            </a:r>
            <a:r>
              <a:rPr lang="en-US" sz="2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switched by pharmacists to oral drugs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Fluoroquinolones 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Metronidazole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Macrolides (azithromycin, erythromycin)</a:t>
            </a:r>
            <a:endParaRPr dirty="0"/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Doxycycline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Shape 384"/>
          <p:cNvSpPr/>
          <p:nvPr/>
        </p:nvSpPr>
        <p:spPr>
          <a:xfrm>
            <a:off x="7982388" y="3433712"/>
            <a:ext cx="3277017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Clindamycin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Rifampin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Linezolid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Fluconazole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250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2429602" y="424800"/>
            <a:ext cx="95583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25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Intravenous to oral switch</a:t>
            </a: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5872986" y="4293107"/>
            <a:ext cx="254100" cy="853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0000" y="84285"/>
                </a:moveTo>
                <a:lnTo>
                  <a:pt x="0" y="84285"/>
                </a:lnTo>
                <a:lnTo>
                  <a:pt x="60000" y="120000"/>
                </a:lnTo>
                <a:lnTo>
                  <a:pt x="110000" y="90238"/>
                </a:lnTo>
                <a:lnTo>
                  <a:pt x="40000" y="90238"/>
                </a:lnTo>
                <a:lnTo>
                  <a:pt x="40000" y="84285"/>
                </a:lnTo>
                <a:close/>
              </a:path>
              <a:path w="120000" h="120000" extrusionOk="0">
                <a:moveTo>
                  <a:pt x="80000" y="0"/>
                </a:moveTo>
                <a:lnTo>
                  <a:pt x="40000" y="0"/>
                </a:lnTo>
                <a:lnTo>
                  <a:pt x="40000" y="90238"/>
                </a:lnTo>
                <a:lnTo>
                  <a:pt x="80000" y="90238"/>
                </a:lnTo>
                <a:lnTo>
                  <a:pt x="80000" y="0"/>
                </a:lnTo>
                <a:close/>
              </a:path>
              <a:path w="120000" h="120000" extrusionOk="0">
                <a:moveTo>
                  <a:pt x="120000" y="84285"/>
                </a:moveTo>
                <a:lnTo>
                  <a:pt x="80000" y="84285"/>
                </a:lnTo>
                <a:lnTo>
                  <a:pt x="80000" y="90238"/>
                </a:lnTo>
                <a:lnTo>
                  <a:pt x="110000" y="90238"/>
                </a:lnTo>
                <a:lnTo>
                  <a:pt x="120000" y="842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" name="Shape 391"/>
          <p:cNvSpPr txBox="1"/>
          <p:nvPr/>
        </p:nvSpPr>
        <p:spPr>
          <a:xfrm>
            <a:off x="3887723" y="5199769"/>
            <a:ext cx="4224900" cy="574800"/>
          </a:xfrm>
          <a:prstGeom prst="rect">
            <a:avLst/>
          </a:prstGeom>
          <a:solidFill>
            <a:srgbClr val="F79546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51625" rIns="0" bIns="0" anchor="t" anchorCtr="0">
            <a:noAutofit/>
          </a:bodyPr>
          <a:lstStyle/>
          <a:p>
            <a:pPr marL="584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Optimal antibiotics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/>
          <p:nvPr/>
        </p:nvSpPr>
        <p:spPr>
          <a:xfrm>
            <a:off x="1202267" y="1683681"/>
            <a:ext cx="2822100" cy="2822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Shape 393"/>
          <p:cNvSpPr/>
          <p:nvPr/>
        </p:nvSpPr>
        <p:spPr>
          <a:xfrm>
            <a:off x="1202267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4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799" y="19417"/>
                </a:lnTo>
                <a:lnTo>
                  <a:pt x="17569" y="17569"/>
                </a:lnTo>
                <a:lnTo>
                  <a:pt x="19417" y="15799"/>
                </a:lnTo>
                <a:lnTo>
                  <a:pt x="21338" y="14108"/>
                </a:lnTo>
                <a:lnTo>
                  <a:pt x="23330" y="12499"/>
                </a:lnTo>
                <a:lnTo>
                  <a:pt x="25392" y="10974"/>
                </a:lnTo>
                <a:lnTo>
                  <a:pt x="27519" y="9537"/>
                </a:lnTo>
                <a:lnTo>
                  <a:pt x="29710" y="8190"/>
                </a:lnTo>
                <a:lnTo>
                  <a:pt x="31961" y="6935"/>
                </a:lnTo>
                <a:lnTo>
                  <a:pt x="34271" y="5775"/>
                </a:lnTo>
                <a:lnTo>
                  <a:pt x="36637" y="4714"/>
                </a:lnTo>
                <a:lnTo>
                  <a:pt x="39055" y="3753"/>
                </a:lnTo>
                <a:lnTo>
                  <a:pt x="41523" y="2895"/>
                </a:lnTo>
                <a:lnTo>
                  <a:pt x="44039" y="2142"/>
                </a:lnTo>
                <a:lnTo>
                  <a:pt x="46600" y="1499"/>
                </a:lnTo>
                <a:lnTo>
                  <a:pt x="49203" y="966"/>
                </a:lnTo>
                <a:lnTo>
                  <a:pt x="51846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6" y="245"/>
                </a:lnTo>
                <a:lnTo>
                  <a:pt x="68126" y="547"/>
                </a:lnTo>
                <a:lnTo>
                  <a:pt x="70769" y="966"/>
                </a:lnTo>
                <a:lnTo>
                  <a:pt x="73373" y="1499"/>
                </a:lnTo>
                <a:lnTo>
                  <a:pt x="75934" y="2142"/>
                </a:lnTo>
                <a:lnTo>
                  <a:pt x="78450" y="2895"/>
                </a:lnTo>
                <a:lnTo>
                  <a:pt x="80918" y="3753"/>
                </a:lnTo>
                <a:lnTo>
                  <a:pt x="83337" y="4714"/>
                </a:lnTo>
                <a:lnTo>
                  <a:pt x="85702" y="5775"/>
                </a:lnTo>
                <a:lnTo>
                  <a:pt x="88012" y="6935"/>
                </a:lnTo>
                <a:lnTo>
                  <a:pt x="90264" y="8190"/>
                </a:lnTo>
                <a:lnTo>
                  <a:pt x="92454" y="9537"/>
                </a:lnTo>
                <a:lnTo>
                  <a:pt x="94582" y="10974"/>
                </a:lnTo>
                <a:lnTo>
                  <a:pt x="96643" y="12499"/>
                </a:lnTo>
                <a:lnTo>
                  <a:pt x="98635" y="14108"/>
                </a:lnTo>
                <a:lnTo>
                  <a:pt x="100556" y="15799"/>
                </a:lnTo>
                <a:lnTo>
                  <a:pt x="102403" y="17569"/>
                </a:lnTo>
                <a:lnTo>
                  <a:pt x="104174" y="19417"/>
                </a:lnTo>
                <a:lnTo>
                  <a:pt x="105865" y="21338"/>
                </a:lnTo>
                <a:lnTo>
                  <a:pt x="107474" y="23330"/>
                </a:lnTo>
                <a:lnTo>
                  <a:pt x="108998" y="25392"/>
                </a:lnTo>
                <a:lnTo>
                  <a:pt x="110435" y="27519"/>
                </a:lnTo>
                <a:lnTo>
                  <a:pt x="111782" y="29710"/>
                </a:lnTo>
                <a:lnTo>
                  <a:pt x="113037" y="31961"/>
                </a:lnTo>
                <a:lnTo>
                  <a:pt x="114196" y="34271"/>
                </a:lnTo>
                <a:lnTo>
                  <a:pt x="115258" y="36637"/>
                </a:lnTo>
                <a:lnTo>
                  <a:pt x="116218" y="39055"/>
                </a:lnTo>
                <a:lnTo>
                  <a:pt x="117076" y="41523"/>
                </a:lnTo>
                <a:lnTo>
                  <a:pt x="117828" y="44039"/>
                </a:lnTo>
                <a:lnTo>
                  <a:pt x="118472" y="46600"/>
                </a:lnTo>
                <a:lnTo>
                  <a:pt x="119004" y="49203"/>
                </a:lnTo>
                <a:lnTo>
                  <a:pt x="119423" y="51846"/>
                </a:lnTo>
                <a:lnTo>
                  <a:pt x="119726" y="54525"/>
                </a:lnTo>
                <a:lnTo>
                  <a:pt x="119909" y="57239"/>
                </a:lnTo>
                <a:lnTo>
                  <a:pt x="119971" y="59985"/>
                </a:lnTo>
                <a:lnTo>
                  <a:pt x="119909" y="62731"/>
                </a:lnTo>
                <a:lnTo>
                  <a:pt x="119726" y="65446"/>
                </a:lnTo>
                <a:lnTo>
                  <a:pt x="119423" y="68126"/>
                </a:lnTo>
                <a:lnTo>
                  <a:pt x="119004" y="70769"/>
                </a:lnTo>
                <a:lnTo>
                  <a:pt x="118472" y="73373"/>
                </a:lnTo>
                <a:lnTo>
                  <a:pt x="117828" y="75934"/>
                </a:lnTo>
                <a:lnTo>
                  <a:pt x="117076" y="78450"/>
                </a:lnTo>
                <a:lnTo>
                  <a:pt x="116218" y="80919"/>
                </a:lnTo>
                <a:lnTo>
                  <a:pt x="115258" y="83338"/>
                </a:lnTo>
                <a:lnTo>
                  <a:pt x="114196" y="85703"/>
                </a:lnTo>
                <a:lnTo>
                  <a:pt x="113037" y="88014"/>
                </a:lnTo>
                <a:lnTo>
                  <a:pt x="111782" y="90265"/>
                </a:lnTo>
                <a:lnTo>
                  <a:pt x="110435" y="92457"/>
                </a:lnTo>
                <a:lnTo>
                  <a:pt x="108998" y="94584"/>
                </a:lnTo>
                <a:lnTo>
                  <a:pt x="107474" y="96646"/>
                </a:lnTo>
                <a:lnTo>
                  <a:pt x="105865" y="98638"/>
                </a:lnTo>
                <a:lnTo>
                  <a:pt x="104174" y="100560"/>
                </a:lnTo>
                <a:lnTo>
                  <a:pt x="102403" y="102407"/>
                </a:lnTo>
                <a:lnTo>
                  <a:pt x="100556" y="104178"/>
                </a:lnTo>
                <a:lnTo>
                  <a:pt x="98635" y="105869"/>
                </a:lnTo>
                <a:lnTo>
                  <a:pt x="96643" y="107478"/>
                </a:lnTo>
                <a:lnTo>
                  <a:pt x="94582" y="109003"/>
                </a:lnTo>
                <a:lnTo>
                  <a:pt x="92454" y="110440"/>
                </a:lnTo>
                <a:lnTo>
                  <a:pt x="90264" y="111788"/>
                </a:lnTo>
                <a:lnTo>
                  <a:pt x="88012" y="113042"/>
                </a:lnTo>
                <a:lnTo>
                  <a:pt x="85702" y="114202"/>
                </a:lnTo>
                <a:lnTo>
                  <a:pt x="83337" y="115264"/>
                </a:lnTo>
                <a:lnTo>
                  <a:pt x="80918" y="116225"/>
                </a:lnTo>
                <a:lnTo>
                  <a:pt x="78450" y="117083"/>
                </a:lnTo>
                <a:lnTo>
                  <a:pt x="75934" y="117835"/>
                </a:lnTo>
                <a:lnTo>
                  <a:pt x="73373" y="118479"/>
                </a:lnTo>
                <a:lnTo>
                  <a:pt x="70769" y="119011"/>
                </a:lnTo>
                <a:lnTo>
                  <a:pt x="68126" y="119430"/>
                </a:lnTo>
                <a:lnTo>
                  <a:pt x="65446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5" y="119733"/>
                </a:lnTo>
                <a:lnTo>
                  <a:pt x="51846" y="119430"/>
                </a:lnTo>
                <a:lnTo>
                  <a:pt x="49203" y="119011"/>
                </a:lnTo>
                <a:lnTo>
                  <a:pt x="46600" y="118479"/>
                </a:lnTo>
                <a:lnTo>
                  <a:pt x="44039" y="117835"/>
                </a:lnTo>
                <a:lnTo>
                  <a:pt x="41523" y="117083"/>
                </a:lnTo>
                <a:lnTo>
                  <a:pt x="39055" y="116225"/>
                </a:lnTo>
                <a:lnTo>
                  <a:pt x="36637" y="115264"/>
                </a:lnTo>
                <a:lnTo>
                  <a:pt x="34271" y="114202"/>
                </a:lnTo>
                <a:lnTo>
                  <a:pt x="31961" y="113042"/>
                </a:lnTo>
                <a:lnTo>
                  <a:pt x="29710" y="111788"/>
                </a:lnTo>
                <a:lnTo>
                  <a:pt x="27519" y="110440"/>
                </a:lnTo>
                <a:lnTo>
                  <a:pt x="25392" y="109003"/>
                </a:lnTo>
                <a:lnTo>
                  <a:pt x="23330" y="107478"/>
                </a:lnTo>
                <a:lnTo>
                  <a:pt x="21338" y="105869"/>
                </a:lnTo>
                <a:lnTo>
                  <a:pt x="19417" y="104178"/>
                </a:lnTo>
                <a:lnTo>
                  <a:pt x="17569" y="102407"/>
                </a:lnTo>
                <a:lnTo>
                  <a:pt x="15799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4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4" name="Shape 394"/>
          <p:cNvSpPr txBox="1"/>
          <p:nvPr/>
        </p:nvSpPr>
        <p:spPr>
          <a:xfrm>
            <a:off x="1963928" y="2820923"/>
            <a:ext cx="12981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Stable?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3459988" y="1683681"/>
            <a:ext cx="2822400" cy="2822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6" name="Shape 396"/>
          <p:cNvSpPr/>
          <p:nvPr/>
        </p:nvSpPr>
        <p:spPr>
          <a:xfrm>
            <a:off x="3459988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4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799" y="19417"/>
                </a:lnTo>
                <a:lnTo>
                  <a:pt x="17569" y="17569"/>
                </a:lnTo>
                <a:lnTo>
                  <a:pt x="19417" y="15799"/>
                </a:lnTo>
                <a:lnTo>
                  <a:pt x="21338" y="14108"/>
                </a:lnTo>
                <a:lnTo>
                  <a:pt x="23330" y="12499"/>
                </a:lnTo>
                <a:lnTo>
                  <a:pt x="25392" y="10974"/>
                </a:lnTo>
                <a:lnTo>
                  <a:pt x="27519" y="9537"/>
                </a:lnTo>
                <a:lnTo>
                  <a:pt x="29710" y="8190"/>
                </a:lnTo>
                <a:lnTo>
                  <a:pt x="31961" y="6935"/>
                </a:lnTo>
                <a:lnTo>
                  <a:pt x="34271" y="5775"/>
                </a:lnTo>
                <a:lnTo>
                  <a:pt x="36637" y="4714"/>
                </a:lnTo>
                <a:lnTo>
                  <a:pt x="39055" y="3753"/>
                </a:lnTo>
                <a:lnTo>
                  <a:pt x="41523" y="2895"/>
                </a:lnTo>
                <a:lnTo>
                  <a:pt x="44039" y="2142"/>
                </a:lnTo>
                <a:lnTo>
                  <a:pt x="46600" y="1499"/>
                </a:lnTo>
                <a:lnTo>
                  <a:pt x="49203" y="966"/>
                </a:lnTo>
                <a:lnTo>
                  <a:pt x="51846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6" y="245"/>
                </a:lnTo>
                <a:lnTo>
                  <a:pt x="68126" y="547"/>
                </a:lnTo>
                <a:lnTo>
                  <a:pt x="70769" y="966"/>
                </a:lnTo>
                <a:lnTo>
                  <a:pt x="73373" y="1499"/>
                </a:lnTo>
                <a:lnTo>
                  <a:pt x="75934" y="2142"/>
                </a:lnTo>
                <a:lnTo>
                  <a:pt x="78450" y="2895"/>
                </a:lnTo>
                <a:lnTo>
                  <a:pt x="80919" y="3753"/>
                </a:lnTo>
                <a:lnTo>
                  <a:pt x="83338" y="4714"/>
                </a:lnTo>
                <a:lnTo>
                  <a:pt x="85703" y="5775"/>
                </a:lnTo>
                <a:lnTo>
                  <a:pt x="88014" y="6935"/>
                </a:lnTo>
                <a:lnTo>
                  <a:pt x="90265" y="8190"/>
                </a:lnTo>
                <a:lnTo>
                  <a:pt x="92457" y="9537"/>
                </a:lnTo>
                <a:lnTo>
                  <a:pt x="94584" y="10974"/>
                </a:lnTo>
                <a:lnTo>
                  <a:pt x="96646" y="12499"/>
                </a:lnTo>
                <a:lnTo>
                  <a:pt x="98638" y="14108"/>
                </a:lnTo>
                <a:lnTo>
                  <a:pt x="100560" y="15799"/>
                </a:lnTo>
                <a:lnTo>
                  <a:pt x="102407" y="17569"/>
                </a:lnTo>
                <a:lnTo>
                  <a:pt x="104178" y="19417"/>
                </a:lnTo>
                <a:lnTo>
                  <a:pt x="105869" y="21338"/>
                </a:lnTo>
                <a:lnTo>
                  <a:pt x="107478" y="23330"/>
                </a:lnTo>
                <a:lnTo>
                  <a:pt x="109003" y="25392"/>
                </a:lnTo>
                <a:lnTo>
                  <a:pt x="110440" y="27519"/>
                </a:lnTo>
                <a:lnTo>
                  <a:pt x="111788" y="29710"/>
                </a:lnTo>
                <a:lnTo>
                  <a:pt x="113042" y="31961"/>
                </a:lnTo>
                <a:lnTo>
                  <a:pt x="114202" y="34271"/>
                </a:lnTo>
                <a:lnTo>
                  <a:pt x="115264" y="36637"/>
                </a:lnTo>
                <a:lnTo>
                  <a:pt x="116225" y="39055"/>
                </a:lnTo>
                <a:lnTo>
                  <a:pt x="117083" y="41523"/>
                </a:lnTo>
                <a:lnTo>
                  <a:pt x="117835" y="44039"/>
                </a:lnTo>
                <a:lnTo>
                  <a:pt x="118479" y="46600"/>
                </a:lnTo>
                <a:lnTo>
                  <a:pt x="119011" y="49203"/>
                </a:lnTo>
                <a:lnTo>
                  <a:pt x="119430" y="51846"/>
                </a:lnTo>
                <a:lnTo>
                  <a:pt x="119733" y="54525"/>
                </a:lnTo>
                <a:lnTo>
                  <a:pt x="119916" y="57239"/>
                </a:lnTo>
                <a:lnTo>
                  <a:pt x="119978" y="59985"/>
                </a:lnTo>
                <a:lnTo>
                  <a:pt x="119916" y="62731"/>
                </a:lnTo>
                <a:lnTo>
                  <a:pt x="119733" y="65446"/>
                </a:lnTo>
                <a:lnTo>
                  <a:pt x="119430" y="68126"/>
                </a:lnTo>
                <a:lnTo>
                  <a:pt x="119011" y="70769"/>
                </a:lnTo>
                <a:lnTo>
                  <a:pt x="118479" y="73373"/>
                </a:lnTo>
                <a:lnTo>
                  <a:pt x="117835" y="75934"/>
                </a:lnTo>
                <a:lnTo>
                  <a:pt x="117083" y="78450"/>
                </a:lnTo>
                <a:lnTo>
                  <a:pt x="116225" y="80919"/>
                </a:lnTo>
                <a:lnTo>
                  <a:pt x="115264" y="83338"/>
                </a:lnTo>
                <a:lnTo>
                  <a:pt x="114202" y="85703"/>
                </a:lnTo>
                <a:lnTo>
                  <a:pt x="113042" y="88014"/>
                </a:lnTo>
                <a:lnTo>
                  <a:pt x="111788" y="90265"/>
                </a:lnTo>
                <a:lnTo>
                  <a:pt x="110440" y="92457"/>
                </a:lnTo>
                <a:lnTo>
                  <a:pt x="109003" y="94584"/>
                </a:lnTo>
                <a:lnTo>
                  <a:pt x="107478" y="96646"/>
                </a:lnTo>
                <a:lnTo>
                  <a:pt x="105869" y="98638"/>
                </a:lnTo>
                <a:lnTo>
                  <a:pt x="104178" y="100560"/>
                </a:lnTo>
                <a:lnTo>
                  <a:pt x="102407" y="102407"/>
                </a:lnTo>
                <a:lnTo>
                  <a:pt x="100560" y="104178"/>
                </a:lnTo>
                <a:lnTo>
                  <a:pt x="98638" y="105869"/>
                </a:lnTo>
                <a:lnTo>
                  <a:pt x="96646" y="107478"/>
                </a:lnTo>
                <a:lnTo>
                  <a:pt x="94584" y="109003"/>
                </a:lnTo>
                <a:lnTo>
                  <a:pt x="92457" y="110440"/>
                </a:lnTo>
                <a:lnTo>
                  <a:pt x="90265" y="111788"/>
                </a:lnTo>
                <a:lnTo>
                  <a:pt x="88014" y="113042"/>
                </a:lnTo>
                <a:lnTo>
                  <a:pt x="85703" y="114202"/>
                </a:lnTo>
                <a:lnTo>
                  <a:pt x="83338" y="115264"/>
                </a:lnTo>
                <a:lnTo>
                  <a:pt x="80919" y="116225"/>
                </a:lnTo>
                <a:lnTo>
                  <a:pt x="78450" y="117083"/>
                </a:lnTo>
                <a:lnTo>
                  <a:pt x="75934" y="117835"/>
                </a:lnTo>
                <a:lnTo>
                  <a:pt x="73373" y="118479"/>
                </a:lnTo>
                <a:lnTo>
                  <a:pt x="70769" y="119011"/>
                </a:lnTo>
                <a:lnTo>
                  <a:pt x="68126" y="119430"/>
                </a:lnTo>
                <a:lnTo>
                  <a:pt x="65446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5" y="119733"/>
                </a:lnTo>
                <a:lnTo>
                  <a:pt x="51846" y="119430"/>
                </a:lnTo>
                <a:lnTo>
                  <a:pt x="49203" y="119011"/>
                </a:lnTo>
                <a:lnTo>
                  <a:pt x="46600" y="118479"/>
                </a:lnTo>
                <a:lnTo>
                  <a:pt x="44039" y="117835"/>
                </a:lnTo>
                <a:lnTo>
                  <a:pt x="41523" y="117083"/>
                </a:lnTo>
                <a:lnTo>
                  <a:pt x="39055" y="116225"/>
                </a:lnTo>
                <a:lnTo>
                  <a:pt x="36637" y="115264"/>
                </a:lnTo>
                <a:lnTo>
                  <a:pt x="34271" y="114202"/>
                </a:lnTo>
                <a:lnTo>
                  <a:pt x="31961" y="113042"/>
                </a:lnTo>
                <a:lnTo>
                  <a:pt x="29710" y="111788"/>
                </a:lnTo>
                <a:lnTo>
                  <a:pt x="27519" y="110440"/>
                </a:lnTo>
                <a:lnTo>
                  <a:pt x="25392" y="109003"/>
                </a:lnTo>
                <a:lnTo>
                  <a:pt x="23330" y="107478"/>
                </a:lnTo>
                <a:lnTo>
                  <a:pt x="21338" y="105869"/>
                </a:lnTo>
                <a:lnTo>
                  <a:pt x="19417" y="104178"/>
                </a:lnTo>
                <a:lnTo>
                  <a:pt x="17569" y="102407"/>
                </a:lnTo>
                <a:lnTo>
                  <a:pt x="15799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4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7" name="Shape 397"/>
          <p:cNvSpPr txBox="1"/>
          <p:nvPr/>
        </p:nvSpPr>
        <p:spPr>
          <a:xfrm>
            <a:off x="4221819" y="2820923"/>
            <a:ext cx="12963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Eating?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5717709" y="1683681"/>
            <a:ext cx="2822400" cy="2822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9" name="Shape 399"/>
          <p:cNvSpPr/>
          <p:nvPr/>
        </p:nvSpPr>
        <p:spPr>
          <a:xfrm>
            <a:off x="5717709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5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800" y="19417"/>
                </a:lnTo>
                <a:lnTo>
                  <a:pt x="17570" y="17569"/>
                </a:lnTo>
                <a:lnTo>
                  <a:pt x="19418" y="15799"/>
                </a:lnTo>
                <a:lnTo>
                  <a:pt x="21339" y="14108"/>
                </a:lnTo>
                <a:lnTo>
                  <a:pt x="23332" y="12499"/>
                </a:lnTo>
                <a:lnTo>
                  <a:pt x="25393" y="10974"/>
                </a:lnTo>
                <a:lnTo>
                  <a:pt x="27521" y="9537"/>
                </a:lnTo>
                <a:lnTo>
                  <a:pt x="29712" y="8190"/>
                </a:lnTo>
                <a:lnTo>
                  <a:pt x="31964" y="6935"/>
                </a:lnTo>
                <a:lnTo>
                  <a:pt x="34274" y="5775"/>
                </a:lnTo>
                <a:lnTo>
                  <a:pt x="36640" y="4714"/>
                </a:lnTo>
                <a:lnTo>
                  <a:pt x="39058" y="3753"/>
                </a:lnTo>
                <a:lnTo>
                  <a:pt x="41527" y="2895"/>
                </a:lnTo>
                <a:lnTo>
                  <a:pt x="44043" y="2142"/>
                </a:lnTo>
                <a:lnTo>
                  <a:pt x="46604" y="1499"/>
                </a:lnTo>
                <a:lnTo>
                  <a:pt x="49208" y="966"/>
                </a:lnTo>
                <a:lnTo>
                  <a:pt x="51851" y="547"/>
                </a:lnTo>
                <a:lnTo>
                  <a:pt x="54531" y="245"/>
                </a:lnTo>
                <a:lnTo>
                  <a:pt x="57246" y="61"/>
                </a:lnTo>
                <a:lnTo>
                  <a:pt x="59992" y="0"/>
                </a:lnTo>
                <a:lnTo>
                  <a:pt x="62738" y="61"/>
                </a:lnTo>
                <a:lnTo>
                  <a:pt x="65452" y="245"/>
                </a:lnTo>
                <a:lnTo>
                  <a:pt x="68132" y="547"/>
                </a:lnTo>
                <a:lnTo>
                  <a:pt x="70774" y="966"/>
                </a:lnTo>
                <a:lnTo>
                  <a:pt x="73377" y="1499"/>
                </a:lnTo>
                <a:lnTo>
                  <a:pt x="75938" y="2142"/>
                </a:lnTo>
                <a:lnTo>
                  <a:pt x="78454" y="2895"/>
                </a:lnTo>
                <a:lnTo>
                  <a:pt x="80923" y="3753"/>
                </a:lnTo>
                <a:lnTo>
                  <a:pt x="83341" y="4714"/>
                </a:lnTo>
                <a:lnTo>
                  <a:pt x="85706" y="5775"/>
                </a:lnTo>
                <a:lnTo>
                  <a:pt x="88016" y="6935"/>
                </a:lnTo>
                <a:lnTo>
                  <a:pt x="90268" y="8190"/>
                </a:lnTo>
                <a:lnTo>
                  <a:pt x="92458" y="9537"/>
                </a:lnTo>
                <a:lnTo>
                  <a:pt x="94586" y="10974"/>
                </a:lnTo>
                <a:lnTo>
                  <a:pt x="96647" y="12499"/>
                </a:lnTo>
                <a:lnTo>
                  <a:pt x="98640" y="14108"/>
                </a:lnTo>
                <a:lnTo>
                  <a:pt x="100561" y="15799"/>
                </a:lnTo>
                <a:lnTo>
                  <a:pt x="102408" y="17569"/>
                </a:lnTo>
                <a:lnTo>
                  <a:pt x="104178" y="19417"/>
                </a:lnTo>
                <a:lnTo>
                  <a:pt x="105870" y="21338"/>
                </a:lnTo>
                <a:lnTo>
                  <a:pt x="107479" y="23330"/>
                </a:lnTo>
                <a:lnTo>
                  <a:pt x="109003" y="25392"/>
                </a:lnTo>
                <a:lnTo>
                  <a:pt x="110440" y="27519"/>
                </a:lnTo>
                <a:lnTo>
                  <a:pt x="111788" y="29710"/>
                </a:lnTo>
                <a:lnTo>
                  <a:pt x="113043" y="31961"/>
                </a:lnTo>
                <a:lnTo>
                  <a:pt x="114202" y="34271"/>
                </a:lnTo>
                <a:lnTo>
                  <a:pt x="115264" y="36637"/>
                </a:lnTo>
                <a:lnTo>
                  <a:pt x="116225" y="39055"/>
                </a:lnTo>
                <a:lnTo>
                  <a:pt x="117083" y="41523"/>
                </a:lnTo>
                <a:lnTo>
                  <a:pt x="117835" y="44039"/>
                </a:lnTo>
                <a:lnTo>
                  <a:pt x="118479" y="46600"/>
                </a:lnTo>
                <a:lnTo>
                  <a:pt x="119011" y="49203"/>
                </a:lnTo>
                <a:lnTo>
                  <a:pt x="119430" y="51846"/>
                </a:lnTo>
                <a:lnTo>
                  <a:pt x="119733" y="54525"/>
                </a:lnTo>
                <a:lnTo>
                  <a:pt x="119916" y="57239"/>
                </a:lnTo>
                <a:lnTo>
                  <a:pt x="119978" y="59985"/>
                </a:lnTo>
                <a:lnTo>
                  <a:pt x="119916" y="62731"/>
                </a:lnTo>
                <a:lnTo>
                  <a:pt x="119733" y="65446"/>
                </a:lnTo>
                <a:lnTo>
                  <a:pt x="119430" y="68126"/>
                </a:lnTo>
                <a:lnTo>
                  <a:pt x="119011" y="70769"/>
                </a:lnTo>
                <a:lnTo>
                  <a:pt x="118479" y="73373"/>
                </a:lnTo>
                <a:lnTo>
                  <a:pt x="117835" y="75934"/>
                </a:lnTo>
                <a:lnTo>
                  <a:pt x="117083" y="78450"/>
                </a:lnTo>
                <a:lnTo>
                  <a:pt x="116225" y="80919"/>
                </a:lnTo>
                <a:lnTo>
                  <a:pt x="115264" y="83338"/>
                </a:lnTo>
                <a:lnTo>
                  <a:pt x="114202" y="85703"/>
                </a:lnTo>
                <a:lnTo>
                  <a:pt x="113043" y="88014"/>
                </a:lnTo>
                <a:lnTo>
                  <a:pt x="111788" y="90265"/>
                </a:lnTo>
                <a:lnTo>
                  <a:pt x="110440" y="92457"/>
                </a:lnTo>
                <a:lnTo>
                  <a:pt x="109003" y="94584"/>
                </a:lnTo>
                <a:lnTo>
                  <a:pt x="107479" y="96646"/>
                </a:lnTo>
                <a:lnTo>
                  <a:pt x="105870" y="98638"/>
                </a:lnTo>
                <a:lnTo>
                  <a:pt x="104178" y="100560"/>
                </a:lnTo>
                <a:lnTo>
                  <a:pt x="102408" y="102407"/>
                </a:lnTo>
                <a:lnTo>
                  <a:pt x="100561" y="104178"/>
                </a:lnTo>
                <a:lnTo>
                  <a:pt x="98640" y="105869"/>
                </a:lnTo>
                <a:lnTo>
                  <a:pt x="96647" y="107478"/>
                </a:lnTo>
                <a:lnTo>
                  <a:pt x="94586" y="109003"/>
                </a:lnTo>
                <a:lnTo>
                  <a:pt x="92458" y="110440"/>
                </a:lnTo>
                <a:lnTo>
                  <a:pt x="90268" y="111788"/>
                </a:lnTo>
                <a:lnTo>
                  <a:pt x="88016" y="113042"/>
                </a:lnTo>
                <a:lnTo>
                  <a:pt x="85706" y="114202"/>
                </a:lnTo>
                <a:lnTo>
                  <a:pt x="83341" y="115264"/>
                </a:lnTo>
                <a:lnTo>
                  <a:pt x="80923" y="116225"/>
                </a:lnTo>
                <a:lnTo>
                  <a:pt x="78454" y="117083"/>
                </a:lnTo>
                <a:lnTo>
                  <a:pt x="75938" y="117835"/>
                </a:lnTo>
                <a:lnTo>
                  <a:pt x="73377" y="118479"/>
                </a:lnTo>
                <a:lnTo>
                  <a:pt x="70774" y="119011"/>
                </a:lnTo>
                <a:lnTo>
                  <a:pt x="68132" y="119430"/>
                </a:lnTo>
                <a:lnTo>
                  <a:pt x="65452" y="119733"/>
                </a:lnTo>
                <a:lnTo>
                  <a:pt x="62738" y="119916"/>
                </a:lnTo>
                <a:lnTo>
                  <a:pt x="59992" y="119978"/>
                </a:lnTo>
                <a:lnTo>
                  <a:pt x="57246" y="119916"/>
                </a:lnTo>
                <a:lnTo>
                  <a:pt x="54531" y="119733"/>
                </a:lnTo>
                <a:lnTo>
                  <a:pt x="51851" y="119430"/>
                </a:lnTo>
                <a:lnTo>
                  <a:pt x="49208" y="119011"/>
                </a:lnTo>
                <a:lnTo>
                  <a:pt x="46604" y="118479"/>
                </a:lnTo>
                <a:lnTo>
                  <a:pt x="44043" y="117835"/>
                </a:lnTo>
                <a:lnTo>
                  <a:pt x="41527" y="117083"/>
                </a:lnTo>
                <a:lnTo>
                  <a:pt x="39058" y="116225"/>
                </a:lnTo>
                <a:lnTo>
                  <a:pt x="36640" y="115264"/>
                </a:lnTo>
                <a:lnTo>
                  <a:pt x="34274" y="114202"/>
                </a:lnTo>
                <a:lnTo>
                  <a:pt x="31964" y="113042"/>
                </a:lnTo>
                <a:lnTo>
                  <a:pt x="29712" y="111788"/>
                </a:lnTo>
                <a:lnTo>
                  <a:pt x="27521" y="110440"/>
                </a:lnTo>
                <a:lnTo>
                  <a:pt x="25393" y="109003"/>
                </a:lnTo>
                <a:lnTo>
                  <a:pt x="23332" y="107478"/>
                </a:lnTo>
                <a:lnTo>
                  <a:pt x="21339" y="105869"/>
                </a:lnTo>
                <a:lnTo>
                  <a:pt x="19418" y="104178"/>
                </a:lnTo>
                <a:lnTo>
                  <a:pt x="17570" y="102407"/>
                </a:lnTo>
                <a:lnTo>
                  <a:pt x="15800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5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0" name="Shape 400"/>
          <p:cNvSpPr txBox="1"/>
          <p:nvPr/>
        </p:nvSpPr>
        <p:spPr>
          <a:xfrm>
            <a:off x="6439069" y="2628392"/>
            <a:ext cx="1380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9575" rIns="0" bIns="0" anchor="t" anchorCtr="0">
            <a:noAutofit/>
          </a:bodyPr>
          <a:lstStyle/>
          <a:p>
            <a:pPr marL="12700" marR="12700" lvl="0" indent="101600" algn="l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Able to  absorb?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Shape 401"/>
          <p:cNvSpPr/>
          <p:nvPr/>
        </p:nvSpPr>
        <p:spPr>
          <a:xfrm>
            <a:off x="7975600" y="1683681"/>
            <a:ext cx="2822100" cy="28224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2" name="Shape 402"/>
          <p:cNvSpPr/>
          <p:nvPr/>
        </p:nvSpPr>
        <p:spPr>
          <a:xfrm>
            <a:off x="7975600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8" y="46600"/>
                </a:lnTo>
                <a:lnTo>
                  <a:pt x="2142" y="44039"/>
                </a:lnTo>
                <a:lnTo>
                  <a:pt x="2894" y="41523"/>
                </a:lnTo>
                <a:lnTo>
                  <a:pt x="3752" y="39055"/>
                </a:lnTo>
                <a:lnTo>
                  <a:pt x="4713" y="36637"/>
                </a:lnTo>
                <a:lnTo>
                  <a:pt x="5774" y="34271"/>
                </a:lnTo>
                <a:lnTo>
                  <a:pt x="6933" y="31961"/>
                </a:lnTo>
                <a:lnTo>
                  <a:pt x="8188" y="29710"/>
                </a:lnTo>
                <a:lnTo>
                  <a:pt x="9535" y="27519"/>
                </a:lnTo>
                <a:lnTo>
                  <a:pt x="10972" y="25392"/>
                </a:lnTo>
                <a:lnTo>
                  <a:pt x="12496" y="23330"/>
                </a:lnTo>
                <a:lnTo>
                  <a:pt x="14105" y="21338"/>
                </a:lnTo>
                <a:lnTo>
                  <a:pt x="15796" y="19417"/>
                </a:lnTo>
                <a:lnTo>
                  <a:pt x="17567" y="17569"/>
                </a:lnTo>
                <a:lnTo>
                  <a:pt x="19414" y="15799"/>
                </a:lnTo>
                <a:lnTo>
                  <a:pt x="21335" y="14108"/>
                </a:lnTo>
                <a:lnTo>
                  <a:pt x="23327" y="12499"/>
                </a:lnTo>
                <a:lnTo>
                  <a:pt x="25388" y="10974"/>
                </a:lnTo>
                <a:lnTo>
                  <a:pt x="27516" y="9537"/>
                </a:lnTo>
                <a:lnTo>
                  <a:pt x="29707" y="8190"/>
                </a:lnTo>
                <a:lnTo>
                  <a:pt x="31958" y="6935"/>
                </a:lnTo>
                <a:lnTo>
                  <a:pt x="34268" y="5775"/>
                </a:lnTo>
                <a:lnTo>
                  <a:pt x="36633" y="4714"/>
                </a:lnTo>
                <a:lnTo>
                  <a:pt x="39052" y="3753"/>
                </a:lnTo>
                <a:lnTo>
                  <a:pt x="41520" y="2895"/>
                </a:lnTo>
                <a:lnTo>
                  <a:pt x="44036" y="2142"/>
                </a:lnTo>
                <a:lnTo>
                  <a:pt x="46598" y="1499"/>
                </a:lnTo>
                <a:lnTo>
                  <a:pt x="49201" y="966"/>
                </a:lnTo>
                <a:lnTo>
                  <a:pt x="51844" y="547"/>
                </a:lnTo>
                <a:lnTo>
                  <a:pt x="54524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5" y="245"/>
                </a:lnTo>
                <a:lnTo>
                  <a:pt x="68124" y="547"/>
                </a:lnTo>
                <a:lnTo>
                  <a:pt x="70767" y="966"/>
                </a:lnTo>
                <a:lnTo>
                  <a:pt x="73370" y="1499"/>
                </a:lnTo>
                <a:lnTo>
                  <a:pt x="75931" y="2142"/>
                </a:lnTo>
                <a:lnTo>
                  <a:pt x="78447" y="2895"/>
                </a:lnTo>
                <a:lnTo>
                  <a:pt x="80915" y="3753"/>
                </a:lnTo>
                <a:lnTo>
                  <a:pt x="83334" y="4714"/>
                </a:lnTo>
                <a:lnTo>
                  <a:pt x="85699" y="5775"/>
                </a:lnTo>
                <a:lnTo>
                  <a:pt x="88009" y="6935"/>
                </a:lnTo>
                <a:lnTo>
                  <a:pt x="90260" y="8190"/>
                </a:lnTo>
                <a:lnTo>
                  <a:pt x="92451" y="9537"/>
                </a:lnTo>
                <a:lnTo>
                  <a:pt x="94579" y="10974"/>
                </a:lnTo>
                <a:lnTo>
                  <a:pt x="96640" y="12499"/>
                </a:lnTo>
                <a:lnTo>
                  <a:pt x="98632" y="14108"/>
                </a:lnTo>
                <a:lnTo>
                  <a:pt x="100554" y="15799"/>
                </a:lnTo>
                <a:lnTo>
                  <a:pt x="102401" y="17569"/>
                </a:lnTo>
                <a:lnTo>
                  <a:pt x="104171" y="19417"/>
                </a:lnTo>
                <a:lnTo>
                  <a:pt x="105862" y="21338"/>
                </a:lnTo>
                <a:lnTo>
                  <a:pt x="107472" y="23330"/>
                </a:lnTo>
                <a:lnTo>
                  <a:pt x="108996" y="25392"/>
                </a:lnTo>
                <a:lnTo>
                  <a:pt x="110433" y="27519"/>
                </a:lnTo>
                <a:lnTo>
                  <a:pt x="111781" y="29710"/>
                </a:lnTo>
                <a:lnTo>
                  <a:pt x="113035" y="31961"/>
                </a:lnTo>
                <a:lnTo>
                  <a:pt x="114195" y="34271"/>
                </a:lnTo>
                <a:lnTo>
                  <a:pt x="115256" y="36637"/>
                </a:lnTo>
                <a:lnTo>
                  <a:pt x="116218" y="39055"/>
                </a:lnTo>
                <a:lnTo>
                  <a:pt x="117076" y="41523"/>
                </a:lnTo>
                <a:lnTo>
                  <a:pt x="117828" y="44039"/>
                </a:lnTo>
                <a:lnTo>
                  <a:pt x="118472" y="46600"/>
                </a:lnTo>
                <a:lnTo>
                  <a:pt x="119004" y="49203"/>
                </a:lnTo>
                <a:lnTo>
                  <a:pt x="119423" y="51846"/>
                </a:lnTo>
                <a:lnTo>
                  <a:pt x="119726" y="54525"/>
                </a:lnTo>
                <a:lnTo>
                  <a:pt x="119909" y="57239"/>
                </a:lnTo>
                <a:lnTo>
                  <a:pt x="119971" y="59985"/>
                </a:lnTo>
                <a:lnTo>
                  <a:pt x="119909" y="62731"/>
                </a:lnTo>
                <a:lnTo>
                  <a:pt x="119726" y="65446"/>
                </a:lnTo>
                <a:lnTo>
                  <a:pt x="119423" y="68126"/>
                </a:lnTo>
                <a:lnTo>
                  <a:pt x="119004" y="70769"/>
                </a:lnTo>
                <a:lnTo>
                  <a:pt x="118472" y="73373"/>
                </a:lnTo>
                <a:lnTo>
                  <a:pt x="117828" y="75934"/>
                </a:lnTo>
                <a:lnTo>
                  <a:pt x="117076" y="78450"/>
                </a:lnTo>
                <a:lnTo>
                  <a:pt x="116218" y="80919"/>
                </a:lnTo>
                <a:lnTo>
                  <a:pt x="115256" y="83338"/>
                </a:lnTo>
                <a:lnTo>
                  <a:pt x="114195" y="85703"/>
                </a:lnTo>
                <a:lnTo>
                  <a:pt x="113035" y="88014"/>
                </a:lnTo>
                <a:lnTo>
                  <a:pt x="111781" y="90265"/>
                </a:lnTo>
                <a:lnTo>
                  <a:pt x="110433" y="92457"/>
                </a:lnTo>
                <a:lnTo>
                  <a:pt x="108996" y="94584"/>
                </a:lnTo>
                <a:lnTo>
                  <a:pt x="107472" y="96646"/>
                </a:lnTo>
                <a:lnTo>
                  <a:pt x="105862" y="98638"/>
                </a:lnTo>
                <a:lnTo>
                  <a:pt x="104171" y="100560"/>
                </a:lnTo>
                <a:lnTo>
                  <a:pt x="102401" y="102407"/>
                </a:lnTo>
                <a:lnTo>
                  <a:pt x="100554" y="104178"/>
                </a:lnTo>
                <a:lnTo>
                  <a:pt x="98632" y="105869"/>
                </a:lnTo>
                <a:lnTo>
                  <a:pt x="96640" y="107478"/>
                </a:lnTo>
                <a:lnTo>
                  <a:pt x="94579" y="109003"/>
                </a:lnTo>
                <a:lnTo>
                  <a:pt x="92451" y="110440"/>
                </a:lnTo>
                <a:lnTo>
                  <a:pt x="90260" y="111788"/>
                </a:lnTo>
                <a:lnTo>
                  <a:pt x="88009" y="113042"/>
                </a:lnTo>
                <a:lnTo>
                  <a:pt x="85699" y="114202"/>
                </a:lnTo>
                <a:lnTo>
                  <a:pt x="83334" y="115264"/>
                </a:lnTo>
                <a:lnTo>
                  <a:pt x="80915" y="116225"/>
                </a:lnTo>
                <a:lnTo>
                  <a:pt x="78447" y="117083"/>
                </a:lnTo>
                <a:lnTo>
                  <a:pt x="75931" y="117835"/>
                </a:lnTo>
                <a:lnTo>
                  <a:pt x="73370" y="118479"/>
                </a:lnTo>
                <a:lnTo>
                  <a:pt x="70767" y="119011"/>
                </a:lnTo>
                <a:lnTo>
                  <a:pt x="68124" y="119430"/>
                </a:lnTo>
                <a:lnTo>
                  <a:pt x="65445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4" y="119733"/>
                </a:lnTo>
                <a:lnTo>
                  <a:pt x="51844" y="119430"/>
                </a:lnTo>
                <a:lnTo>
                  <a:pt x="49201" y="119011"/>
                </a:lnTo>
                <a:lnTo>
                  <a:pt x="46598" y="118479"/>
                </a:lnTo>
                <a:lnTo>
                  <a:pt x="44036" y="117835"/>
                </a:lnTo>
                <a:lnTo>
                  <a:pt x="41520" y="117083"/>
                </a:lnTo>
                <a:lnTo>
                  <a:pt x="39052" y="116225"/>
                </a:lnTo>
                <a:lnTo>
                  <a:pt x="36633" y="115264"/>
                </a:lnTo>
                <a:lnTo>
                  <a:pt x="34268" y="114202"/>
                </a:lnTo>
                <a:lnTo>
                  <a:pt x="31958" y="113042"/>
                </a:lnTo>
                <a:lnTo>
                  <a:pt x="29707" y="111788"/>
                </a:lnTo>
                <a:lnTo>
                  <a:pt x="27516" y="110440"/>
                </a:lnTo>
                <a:lnTo>
                  <a:pt x="25388" y="109003"/>
                </a:lnTo>
                <a:lnTo>
                  <a:pt x="23327" y="107478"/>
                </a:lnTo>
                <a:lnTo>
                  <a:pt x="21335" y="105869"/>
                </a:lnTo>
                <a:lnTo>
                  <a:pt x="19414" y="104178"/>
                </a:lnTo>
                <a:lnTo>
                  <a:pt x="17567" y="102407"/>
                </a:lnTo>
                <a:lnTo>
                  <a:pt x="15796" y="100560"/>
                </a:lnTo>
                <a:lnTo>
                  <a:pt x="14105" y="98638"/>
                </a:lnTo>
                <a:lnTo>
                  <a:pt x="12496" y="96646"/>
                </a:lnTo>
                <a:lnTo>
                  <a:pt x="10972" y="94584"/>
                </a:lnTo>
                <a:lnTo>
                  <a:pt x="9535" y="92457"/>
                </a:lnTo>
                <a:lnTo>
                  <a:pt x="8188" y="90265"/>
                </a:lnTo>
                <a:lnTo>
                  <a:pt x="6933" y="88014"/>
                </a:lnTo>
                <a:lnTo>
                  <a:pt x="5774" y="85703"/>
                </a:lnTo>
                <a:lnTo>
                  <a:pt x="4713" y="83338"/>
                </a:lnTo>
                <a:lnTo>
                  <a:pt x="3752" y="80919"/>
                </a:lnTo>
                <a:lnTo>
                  <a:pt x="2894" y="78450"/>
                </a:lnTo>
                <a:lnTo>
                  <a:pt x="2142" y="75934"/>
                </a:lnTo>
                <a:lnTo>
                  <a:pt x="1498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3" name="Shape 403"/>
          <p:cNvSpPr txBox="1"/>
          <p:nvPr/>
        </p:nvSpPr>
        <p:spPr>
          <a:xfrm>
            <a:off x="8758427" y="2628392"/>
            <a:ext cx="12555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9575" rIns="0" bIns="0" anchor="t" anchorCtr="0">
            <a:noAutofit/>
          </a:bodyPr>
          <a:lstStyle/>
          <a:p>
            <a:pPr marL="12700" marR="12700" lvl="0" indent="266700" algn="l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Oral  option?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61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38200" y="3995438"/>
            <a:ext cx="10515600" cy="93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None/>
            </a:pPr>
            <a:r>
              <a:rPr lang="en-US" sz="28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cannot measure; you cannot improve.</a:t>
            </a:r>
            <a:br>
              <a:rPr lang="en-US" sz="28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-- Kelvin --</a:t>
            </a:r>
            <a:endParaRPr sz="288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Process and Outcome Measurements</a:t>
            </a:r>
            <a:endParaRPr sz="4800" b="0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97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Arial"/>
              <a:buNone/>
            </a:pPr>
            <a:r>
              <a:rPr lang="en-US" sz="3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Cautionary statements by Sir Alexander Fleming in 1945, </a:t>
            </a:r>
            <a:br>
              <a:rPr lang="en-US" sz="3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4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“... </a:t>
            </a:r>
            <a:r>
              <a:rPr lang="en-US" sz="26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 microbes are educated to resist penicillin and a host of penicillin-fast organisms is bred out....In such cases the thoughtless person playing with penicillin is morally responsible for </a:t>
            </a:r>
            <a:r>
              <a:rPr lang="en-US" sz="2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 death of the man </a:t>
            </a:r>
            <a:r>
              <a:rPr lang="en-US" sz="26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who finally succumbs to infection with the </a:t>
            </a:r>
            <a:r>
              <a:rPr lang="en-US" sz="2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penicillin-resistant organism</a:t>
            </a:r>
            <a:r>
              <a:rPr lang="en-US" sz="26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 I hope this evil can be averted”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76573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1993232" y="541590"/>
            <a:ext cx="10515600" cy="835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Process Measures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 txBox="1">
            <a:spLocks noGrp="1"/>
          </p:cNvSpPr>
          <p:nvPr>
            <p:ph type="body" idx="1"/>
          </p:nvPr>
        </p:nvSpPr>
        <p:spPr>
          <a:xfrm>
            <a:off x="818868" y="1201004"/>
            <a:ext cx="11132500" cy="5377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“Process measurements” determine the degree to which the intervention to change the use of an antimicrobial has been successfully implemented, compared with baseline levels.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600"/>
              <a:buFont typeface="Arial"/>
              <a:buNone/>
            </a:pPr>
            <a:r>
              <a:rPr lang="en-US" sz="26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 the intervention result in the desired change in antimicrobial use?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units used are</a:t>
            </a:r>
            <a:endParaRPr dirty="0"/>
          </a:p>
          <a:p>
            <a:pPr marL="971550" marR="0" lvl="1" indent="-5143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 daily doses (DDD)</a:t>
            </a:r>
            <a:endParaRPr dirty="0"/>
          </a:p>
          <a:p>
            <a:pPr marL="971550" marR="0" lvl="1" indent="-5143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Days of therapy (DOT)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3043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20574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Outcome Measures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838199" y="1187116"/>
            <a:ext cx="10920663" cy="508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“Outcome measurements” express the extent to which introduced changes have reduced resistance or other unintended consequences of antimicrobial use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600"/>
              <a:buFont typeface="Arial"/>
              <a:buNone/>
            </a:pPr>
            <a:r>
              <a:rPr lang="en-US" sz="26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 the process implemented reduce or prevent resistance or other unintended consequences of antimicrobial use?</a:t>
            </a:r>
            <a:endParaRPr dirty="0"/>
          </a:p>
          <a:p>
            <a:pPr marL="228600" lvl="0" indent="-2286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degree to which outcomes are altered (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 prevalence study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Antimicrobial resistance</a:t>
            </a:r>
            <a:endParaRPr lang="en-US" sz="1400" dirty="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Adverse drug events</a:t>
            </a:r>
            <a:endParaRPr lang="en-US" sz="1400" dirty="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Unintended consequences, such as rates of </a:t>
            </a:r>
            <a:r>
              <a:rPr lang="en-US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difficile </a:t>
            </a: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infection</a:t>
            </a:r>
            <a:endParaRPr lang="en-US" sz="1400" dirty="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outcome variables- duration of hospitalization, mortality</a:t>
            </a:r>
          </a:p>
          <a:p>
            <a:pPr marL="228600" marR="0" lvl="0" indent="-63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63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075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3" name="Shape 463" descr="C:\Users\aiims\Desktop\Chennai declaration\Advertisement.JPG"/>
          <p:cNvPicPr preferRelativeResize="0"/>
          <p:nvPr/>
        </p:nvPicPr>
        <p:blipFill rotWithShape="1">
          <a:blip r:embed="rId3">
            <a:alphaModFix/>
          </a:blip>
          <a:srcRect t="18551"/>
          <a:stretch/>
        </p:blipFill>
        <p:spPr>
          <a:xfrm>
            <a:off x="562637" y="1146412"/>
            <a:ext cx="11050474" cy="5425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87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title"/>
          </p:nvPr>
        </p:nvSpPr>
        <p:spPr>
          <a:xfrm>
            <a:off x="1592375" y="424800"/>
            <a:ext cx="103827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 for front-line clinician</a:t>
            </a: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841248" y="4667504"/>
            <a:ext cx="10509600" cy="1062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0" name="Shape 470"/>
          <p:cNvSpPr/>
          <p:nvPr/>
        </p:nvSpPr>
        <p:spPr>
          <a:xfrm>
            <a:off x="1820671" y="4509007"/>
            <a:ext cx="8670300" cy="14547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1" name="Shape 471"/>
          <p:cNvSpPr/>
          <p:nvPr/>
        </p:nvSpPr>
        <p:spPr>
          <a:xfrm>
            <a:off x="904527" y="4699592"/>
            <a:ext cx="10383300" cy="936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2" name="Shape 472"/>
          <p:cNvSpPr/>
          <p:nvPr/>
        </p:nvSpPr>
        <p:spPr>
          <a:xfrm>
            <a:off x="904527" y="4699592"/>
            <a:ext cx="10383600" cy="93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65"/>
                </a:moveTo>
                <a:lnTo>
                  <a:pt x="119994" y="119965"/>
                </a:lnTo>
                <a:lnTo>
                  <a:pt x="119994" y="0"/>
                </a:lnTo>
                <a:lnTo>
                  <a:pt x="0" y="0"/>
                </a:lnTo>
                <a:lnTo>
                  <a:pt x="0" y="119965"/>
                </a:lnTo>
                <a:close/>
              </a:path>
            </a:pathLst>
          </a:custGeom>
          <a:noFill/>
          <a:ln w="9525" cap="flat" cmpd="sng">
            <a:solidFill>
              <a:srgbClr val="F79546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Shape 473"/>
          <p:cNvSpPr/>
          <p:nvPr/>
        </p:nvSpPr>
        <p:spPr>
          <a:xfrm>
            <a:off x="841248" y="3239007"/>
            <a:ext cx="10509600" cy="15687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4" name="Shape 474"/>
          <p:cNvSpPr/>
          <p:nvPr/>
        </p:nvSpPr>
        <p:spPr>
          <a:xfrm>
            <a:off x="2281935" y="3310127"/>
            <a:ext cx="7748100" cy="9975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5" name="Shape 475"/>
          <p:cNvSpPr/>
          <p:nvPr/>
        </p:nvSpPr>
        <p:spPr>
          <a:xfrm>
            <a:off x="904527" y="3272535"/>
            <a:ext cx="10382700" cy="14412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6" name="Shape 476"/>
          <p:cNvSpPr/>
          <p:nvPr/>
        </p:nvSpPr>
        <p:spPr>
          <a:xfrm>
            <a:off x="904527" y="3272535"/>
            <a:ext cx="10383600" cy="1441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2" y="77978"/>
                </a:moveTo>
                <a:lnTo>
                  <a:pt x="62078" y="77978"/>
                </a:lnTo>
                <a:lnTo>
                  <a:pt x="62078" y="90007"/>
                </a:lnTo>
                <a:lnTo>
                  <a:pt x="64161" y="90007"/>
                </a:lnTo>
                <a:lnTo>
                  <a:pt x="59996" y="120000"/>
                </a:lnTo>
                <a:lnTo>
                  <a:pt x="55832" y="90007"/>
                </a:lnTo>
                <a:lnTo>
                  <a:pt x="57914" y="90007"/>
                </a:lnTo>
                <a:lnTo>
                  <a:pt x="57914" y="77978"/>
                </a:lnTo>
                <a:lnTo>
                  <a:pt x="0" y="77978"/>
                </a:lnTo>
                <a:lnTo>
                  <a:pt x="0" y="0"/>
                </a:lnTo>
                <a:lnTo>
                  <a:pt x="119992" y="0"/>
                </a:lnTo>
                <a:lnTo>
                  <a:pt x="119992" y="77978"/>
                </a:lnTo>
                <a:close/>
              </a:path>
            </a:pathLst>
          </a:custGeom>
          <a:noFill/>
          <a:ln w="9525" cap="flat" cmpd="sng">
            <a:solidFill>
              <a:srgbClr val="F79546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7" name="Shape 477"/>
          <p:cNvSpPr/>
          <p:nvPr/>
        </p:nvSpPr>
        <p:spPr>
          <a:xfrm>
            <a:off x="841248" y="1812544"/>
            <a:ext cx="10509600" cy="15687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8" name="Shape 478"/>
          <p:cNvSpPr/>
          <p:nvPr/>
        </p:nvSpPr>
        <p:spPr>
          <a:xfrm>
            <a:off x="2968752" y="1883663"/>
            <a:ext cx="6376500" cy="99750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9" name="Shape 479"/>
          <p:cNvSpPr/>
          <p:nvPr/>
        </p:nvSpPr>
        <p:spPr>
          <a:xfrm>
            <a:off x="904527" y="1845563"/>
            <a:ext cx="10382700" cy="14412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0" name="Shape 480"/>
          <p:cNvSpPr/>
          <p:nvPr/>
        </p:nvSpPr>
        <p:spPr>
          <a:xfrm>
            <a:off x="904527" y="1845563"/>
            <a:ext cx="10383600" cy="1441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2" y="77964"/>
                </a:moveTo>
                <a:lnTo>
                  <a:pt x="62078" y="77964"/>
                </a:lnTo>
                <a:lnTo>
                  <a:pt x="62078" y="89992"/>
                </a:lnTo>
                <a:lnTo>
                  <a:pt x="64161" y="89992"/>
                </a:lnTo>
                <a:lnTo>
                  <a:pt x="59996" y="120000"/>
                </a:lnTo>
                <a:lnTo>
                  <a:pt x="55832" y="89992"/>
                </a:lnTo>
                <a:lnTo>
                  <a:pt x="57914" y="89992"/>
                </a:lnTo>
                <a:lnTo>
                  <a:pt x="57914" y="77964"/>
                </a:lnTo>
                <a:lnTo>
                  <a:pt x="0" y="77964"/>
                </a:lnTo>
                <a:lnTo>
                  <a:pt x="0" y="0"/>
                </a:lnTo>
                <a:lnTo>
                  <a:pt x="119992" y="0"/>
                </a:lnTo>
                <a:lnTo>
                  <a:pt x="119992" y="77964"/>
                </a:lnTo>
                <a:close/>
              </a:path>
            </a:pathLst>
          </a:custGeom>
          <a:noFill/>
          <a:ln w="9525" cap="flat" cmpd="sng">
            <a:solidFill>
              <a:srgbClr val="F79546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1" name="Shape 481"/>
          <p:cNvSpPr txBox="1"/>
          <p:nvPr/>
        </p:nvSpPr>
        <p:spPr>
          <a:xfrm>
            <a:off x="641675" y="1883675"/>
            <a:ext cx="11142000" cy="37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92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Are antimicrobials indicated?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If yes, what drug is the best choice?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19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How can I limit the societal impact of this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19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antimicrobial use?</a:t>
            </a:r>
            <a:endParaRPr sz="35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809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/>
          <p:nvPr/>
        </p:nvSpPr>
        <p:spPr>
          <a:xfrm>
            <a:off x="1455047" y="1925389"/>
            <a:ext cx="9697500" cy="417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377" y="0"/>
                </a:moveTo>
                <a:lnTo>
                  <a:pt x="8614" y="0"/>
                </a:lnTo>
                <a:lnTo>
                  <a:pt x="7830" y="81"/>
                </a:lnTo>
                <a:lnTo>
                  <a:pt x="7065" y="322"/>
                </a:lnTo>
                <a:lnTo>
                  <a:pt x="6324" y="714"/>
                </a:lnTo>
                <a:lnTo>
                  <a:pt x="5608" y="1251"/>
                </a:lnTo>
                <a:lnTo>
                  <a:pt x="4921" y="1925"/>
                </a:lnTo>
                <a:lnTo>
                  <a:pt x="4266" y="2730"/>
                </a:lnTo>
                <a:lnTo>
                  <a:pt x="3646" y="3659"/>
                </a:lnTo>
                <a:lnTo>
                  <a:pt x="3064" y="4704"/>
                </a:lnTo>
                <a:lnTo>
                  <a:pt x="2523" y="5858"/>
                </a:lnTo>
                <a:lnTo>
                  <a:pt x="2025" y="7114"/>
                </a:lnTo>
                <a:lnTo>
                  <a:pt x="1575" y="8466"/>
                </a:lnTo>
                <a:lnTo>
                  <a:pt x="1176" y="9906"/>
                </a:lnTo>
                <a:lnTo>
                  <a:pt x="829" y="11427"/>
                </a:lnTo>
                <a:lnTo>
                  <a:pt x="538" y="13022"/>
                </a:lnTo>
                <a:lnTo>
                  <a:pt x="307" y="14684"/>
                </a:lnTo>
                <a:lnTo>
                  <a:pt x="138" y="16406"/>
                </a:lnTo>
                <a:lnTo>
                  <a:pt x="35" y="18181"/>
                </a:lnTo>
                <a:lnTo>
                  <a:pt x="0" y="20001"/>
                </a:lnTo>
                <a:lnTo>
                  <a:pt x="0" y="99993"/>
                </a:lnTo>
                <a:lnTo>
                  <a:pt x="35" y="101813"/>
                </a:lnTo>
                <a:lnTo>
                  <a:pt x="138" y="103587"/>
                </a:lnTo>
                <a:lnTo>
                  <a:pt x="307" y="105308"/>
                </a:lnTo>
                <a:lnTo>
                  <a:pt x="538" y="106970"/>
                </a:lnTo>
                <a:lnTo>
                  <a:pt x="829" y="108565"/>
                </a:lnTo>
                <a:lnTo>
                  <a:pt x="1176" y="110085"/>
                </a:lnTo>
                <a:lnTo>
                  <a:pt x="1575" y="111525"/>
                </a:lnTo>
                <a:lnTo>
                  <a:pt x="2025" y="112876"/>
                </a:lnTo>
                <a:lnTo>
                  <a:pt x="2523" y="114132"/>
                </a:lnTo>
                <a:lnTo>
                  <a:pt x="3064" y="115286"/>
                </a:lnTo>
                <a:lnTo>
                  <a:pt x="3646" y="116331"/>
                </a:lnTo>
                <a:lnTo>
                  <a:pt x="4266" y="117259"/>
                </a:lnTo>
                <a:lnTo>
                  <a:pt x="4921" y="118064"/>
                </a:lnTo>
                <a:lnTo>
                  <a:pt x="5608" y="118738"/>
                </a:lnTo>
                <a:lnTo>
                  <a:pt x="6324" y="119275"/>
                </a:lnTo>
                <a:lnTo>
                  <a:pt x="7065" y="119667"/>
                </a:lnTo>
                <a:lnTo>
                  <a:pt x="7830" y="119908"/>
                </a:lnTo>
                <a:lnTo>
                  <a:pt x="8614" y="119989"/>
                </a:lnTo>
                <a:lnTo>
                  <a:pt x="111377" y="119989"/>
                </a:lnTo>
                <a:lnTo>
                  <a:pt x="112161" y="119908"/>
                </a:lnTo>
                <a:lnTo>
                  <a:pt x="112926" y="119667"/>
                </a:lnTo>
                <a:lnTo>
                  <a:pt x="113667" y="119275"/>
                </a:lnTo>
                <a:lnTo>
                  <a:pt x="114383" y="118738"/>
                </a:lnTo>
                <a:lnTo>
                  <a:pt x="115070" y="118064"/>
                </a:lnTo>
                <a:lnTo>
                  <a:pt x="115725" y="117259"/>
                </a:lnTo>
                <a:lnTo>
                  <a:pt x="116345" y="116331"/>
                </a:lnTo>
                <a:lnTo>
                  <a:pt x="116927" y="115286"/>
                </a:lnTo>
                <a:lnTo>
                  <a:pt x="117468" y="114132"/>
                </a:lnTo>
                <a:lnTo>
                  <a:pt x="117965" y="112876"/>
                </a:lnTo>
                <a:lnTo>
                  <a:pt x="118415" y="111525"/>
                </a:lnTo>
                <a:lnTo>
                  <a:pt x="118815" y="110085"/>
                </a:lnTo>
                <a:lnTo>
                  <a:pt x="119162" y="108565"/>
                </a:lnTo>
                <a:lnTo>
                  <a:pt x="119452" y="106970"/>
                </a:lnTo>
                <a:lnTo>
                  <a:pt x="119684" y="105308"/>
                </a:lnTo>
                <a:lnTo>
                  <a:pt x="119853" y="103587"/>
                </a:lnTo>
                <a:lnTo>
                  <a:pt x="119956" y="101813"/>
                </a:lnTo>
                <a:lnTo>
                  <a:pt x="119991" y="99993"/>
                </a:lnTo>
                <a:lnTo>
                  <a:pt x="119991" y="20001"/>
                </a:lnTo>
                <a:lnTo>
                  <a:pt x="119956" y="18181"/>
                </a:lnTo>
                <a:lnTo>
                  <a:pt x="119853" y="16406"/>
                </a:lnTo>
                <a:lnTo>
                  <a:pt x="119684" y="14684"/>
                </a:lnTo>
                <a:lnTo>
                  <a:pt x="119452" y="13022"/>
                </a:lnTo>
                <a:lnTo>
                  <a:pt x="119162" y="11427"/>
                </a:lnTo>
                <a:lnTo>
                  <a:pt x="118815" y="9906"/>
                </a:lnTo>
                <a:lnTo>
                  <a:pt x="118415" y="8466"/>
                </a:lnTo>
                <a:lnTo>
                  <a:pt x="117965" y="7114"/>
                </a:lnTo>
                <a:lnTo>
                  <a:pt x="117468" y="5858"/>
                </a:lnTo>
                <a:lnTo>
                  <a:pt x="116927" y="4704"/>
                </a:lnTo>
                <a:lnTo>
                  <a:pt x="116345" y="3659"/>
                </a:lnTo>
                <a:lnTo>
                  <a:pt x="115725" y="2730"/>
                </a:lnTo>
                <a:lnTo>
                  <a:pt x="115070" y="1925"/>
                </a:lnTo>
                <a:lnTo>
                  <a:pt x="114383" y="1251"/>
                </a:lnTo>
                <a:lnTo>
                  <a:pt x="113667" y="714"/>
                </a:lnTo>
                <a:lnTo>
                  <a:pt x="112926" y="322"/>
                </a:lnTo>
                <a:lnTo>
                  <a:pt x="112161" y="81"/>
                </a:lnTo>
                <a:lnTo>
                  <a:pt x="111377" y="0"/>
                </a:lnTo>
                <a:close/>
              </a:path>
            </a:pathLst>
          </a:custGeom>
          <a:solidFill>
            <a:srgbClr val="C5D9F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9" name="Shape 499"/>
          <p:cNvSpPr txBox="1"/>
          <p:nvPr/>
        </p:nvSpPr>
        <p:spPr>
          <a:xfrm>
            <a:off x="1779205" y="2273036"/>
            <a:ext cx="8517600" cy="3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12700" marR="685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icrobiology guides therapy wherever possible  </a:t>
            </a:r>
            <a:r>
              <a:rPr lang="en-US" sz="3500" b="1" dirty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ndications should be evidence based  </a:t>
            </a: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12700" marR="685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arrowest spectrum required</a:t>
            </a: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osage appropriate to the site and type of infection</a:t>
            </a: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 err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900" dirty="0" err="1">
                <a:latin typeface="Arial"/>
                <a:ea typeface="Arial"/>
                <a:cs typeface="Arial"/>
                <a:sym typeface="Arial"/>
              </a:rPr>
              <a:t>inimise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 duration of therapy</a:t>
            </a: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900" dirty="0">
                <a:latin typeface="Arial"/>
                <a:ea typeface="Arial"/>
                <a:cs typeface="Arial"/>
                <a:sym typeface="Arial"/>
              </a:rPr>
              <a:t>nsure monotherapy in most cases</a:t>
            </a:r>
            <a:endParaRPr sz="29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Shape 500"/>
          <p:cNvSpPr txBox="1">
            <a:spLocks noGrp="1"/>
          </p:cNvSpPr>
          <p:nvPr>
            <p:ph type="title"/>
          </p:nvPr>
        </p:nvSpPr>
        <p:spPr>
          <a:xfrm>
            <a:off x="1779205" y="633340"/>
            <a:ext cx="11514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9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Principles of Antibiotic Prescribing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13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/>
        </p:nvSpPr>
        <p:spPr>
          <a:xfrm>
            <a:off x="5817785" y="1407499"/>
            <a:ext cx="10599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Arial"/>
                <a:ea typeface="Arial"/>
                <a:cs typeface="Arial"/>
                <a:sym typeface="Arial"/>
              </a:rPr>
              <a:t>Drug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3417147" y="3165619"/>
            <a:ext cx="11403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Arial"/>
                <a:ea typeface="Arial"/>
                <a:cs typeface="Arial"/>
                <a:sym typeface="Arial"/>
              </a:rPr>
              <a:t>Dose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Shape 507"/>
          <p:cNvSpPr txBox="1"/>
          <p:nvPr/>
        </p:nvSpPr>
        <p:spPr>
          <a:xfrm>
            <a:off x="5434584" y="5078916"/>
            <a:ext cx="18264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Arial"/>
                <a:ea typeface="Arial"/>
                <a:cs typeface="Arial"/>
                <a:sym typeface="Arial"/>
              </a:rPr>
              <a:t>Duration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8049260" y="3165619"/>
            <a:ext cx="12987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Arial"/>
                <a:ea typeface="Arial"/>
                <a:cs typeface="Arial"/>
                <a:sym typeface="Arial"/>
              </a:rPr>
              <a:t>Route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6321044" y="2117004"/>
            <a:ext cx="0" cy="842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01"/>
                </a:lnTo>
              </a:path>
            </a:pathLst>
          </a:custGeom>
          <a:noFill/>
          <a:ln w="28575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0" name="Shape 510"/>
          <p:cNvSpPr/>
          <p:nvPr/>
        </p:nvSpPr>
        <p:spPr>
          <a:xfrm>
            <a:off x="6321044" y="4137321"/>
            <a:ext cx="0" cy="88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76"/>
                </a:lnTo>
              </a:path>
            </a:pathLst>
          </a:custGeom>
          <a:noFill/>
          <a:ln w="28575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1" name="Shape 511"/>
          <p:cNvSpPr/>
          <p:nvPr/>
        </p:nvSpPr>
        <p:spPr>
          <a:xfrm>
            <a:off x="7340092" y="3481323"/>
            <a:ext cx="6603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84" y="0"/>
                </a:lnTo>
              </a:path>
            </a:pathLst>
          </a:custGeom>
          <a:noFill/>
          <a:ln w="37950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2" name="Shape 512"/>
          <p:cNvSpPr/>
          <p:nvPr/>
        </p:nvSpPr>
        <p:spPr>
          <a:xfrm>
            <a:off x="4560231" y="3481323"/>
            <a:ext cx="7401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31" y="0"/>
                </a:lnTo>
              </a:path>
            </a:pathLst>
          </a:custGeom>
          <a:noFill/>
          <a:ln w="37950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3" name="Shape 513"/>
          <p:cNvSpPr txBox="1"/>
          <p:nvPr/>
        </p:nvSpPr>
        <p:spPr>
          <a:xfrm>
            <a:off x="5299795" y="2958744"/>
            <a:ext cx="2040300" cy="1179600"/>
          </a:xfrm>
          <a:prstGeom prst="rect">
            <a:avLst/>
          </a:prstGeom>
          <a:solidFill>
            <a:srgbClr val="F1F1F1"/>
          </a:solidFill>
          <a:ln w="9525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524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prescription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.............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.............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.............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575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/>
        </p:nvSpPr>
        <p:spPr>
          <a:xfrm>
            <a:off x="6636172" y="5167917"/>
            <a:ext cx="34839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Subsequent evaluation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Shape 519"/>
          <p:cNvSpPr/>
          <p:nvPr/>
        </p:nvSpPr>
        <p:spPr>
          <a:xfrm>
            <a:off x="61119" y="2956221"/>
            <a:ext cx="20727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0" name="Shape 520"/>
          <p:cNvSpPr txBox="1"/>
          <p:nvPr/>
        </p:nvSpPr>
        <p:spPr>
          <a:xfrm>
            <a:off x="72214" y="2975271"/>
            <a:ext cx="2150061" cy="90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114300" marR="101600" lvl="0" indent="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Clinical  assessment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Shape 521"/>
          <p:cNvSpPr/>
          <p:nvPr/>
        </p:nvSpPr>
        <p:spPr>
          <a:xfrm>
            <a:off x="2811948" y="1892824"/>
            <a:ext cx="24765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91" y="119976"/>
                </a:lnTo>
                <a:lnTo>
                  <a:pt x="119991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" name="Shape 522"/>
          <p:cNvSpPr/>
          <p:nvPr/>
        </p:nvSpPr>
        <p:spPr>
          <a:xfrm>
            <a:off x="2811948" y="1892824"/>
            <a:ext cx="24765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91" y="119976"/>
                </a:lnTo>
                <a:lnTo>
                  <a:pt x="119991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" name="Shape 523"/>
          <p:cNvSpPr txBox="1">
            <a:spLocks noGrp="1"/>
          </p:cNvSpPr>
          <p:nvPr>
            <p:ph type="title"/>
          </p:nvPr>
        </p:nvSpPr>
        <p:spPr>
          <a:xfrm>
            <a:off x="3239176" y="1927351"/>
            <a:ext cx="1620300" cy="8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925" rIns="0" bIns="0" anchor="t" anchorCtr="0">
            <a:noAutofit/>
          </a:bodyPr>
          <a:lstStyle/>
          <a:p>
            <a:pPr marL="203200" marR="127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Diagnostic  work-up</a:t>
            </a: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Shape 524"/>
          <p:cNvSpPr/>
          <p:nvPr/>
        </p:nvSpPr>
        <p:spPr>
          <a:xfrm>
            <a:off x="2793323" y="4117356"/>
            <a:ext cx="24909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83" y="119976"/>
                </a:lnTo>
                <a:lnTo>
                  <a:pt x="119983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" name="Shape 525"/>
          <p:cNvSpPr/>
          <p:nvPr/>
        </p:nvSpPr>
        <p:spPr>
          <a:xfrm>
            <a:off x="2793323" y="4117356"/>
            <a:ext cx="24909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83" y="119976"/>
                </a:lnTo>
                <a:lnTo>
                  <a:pt x="119983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" name="Shape 526"/>
          <p:cNvSpPr txBox="1"/>
          <p:nvPr/>
        </p:nvSpPr>
        <p:spPr>
          <a:xfrm>
            <a:off x="239630" y="4163319"/>
            <a:ext cx="5040900" cy="15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925" rIns="0" bIns="0" anchor="t" anchorCtr="0">
            <a:noAutofit/>
          </a:bodyPr>
          <a:lstStyle/>
          <a:p>
            <a:pPr marL="3251200" marR="12700" lvl="0" indent="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Patient  education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Initial evaluation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Shape 527"/>
          <p:cNvSpPr/>
          <p:nvPr/>
        </p:nvSpPr>
        <p:spPr>
          <a:xfrm>
            <a:off x="2811948" y="2956237"/>
            <a:ext cx="24765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91" y="119976"/>
                </a:lnTo>
                <a:lnTo>
                  <a:pt x="119991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" name="Shape 528"/>
          <p:cNvSpPr/>
          <p:nvPr/>
        </p:nvSpPr>
        <p:spPr>
          <a:xfrm>
            <a:off x="2811948" y="2956237"/>
            <a:ext cx="2476500" cy="9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6"/>
                </a:moveTo>
                <a:lnTo>
                  <a:pt x="119991" y="119976"/>
                </a:lnTo>
                <a:lnTo>
                  <a:pt x="119991" y="0"/>
                </a:lnTo>
                <a:lnTo>
                  <a:pt x="0" y="0"/>
                </a:lnTo>
                <a:lnTo>
                  <a:pt x="0" y="119976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" name="Shape 529"/>
          <p:cNvSpPr txBox="1"/>
          <p:nvPr/>
        </p:nvSpPr>
        <p:spPr>
          <a:xfrm>
            <a:off x="3135543" y="2990764"/>
            <a:ext cx="2111935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203200" marR="127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Therapeutic  decisions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/>
          <p:nvPr/>
        </p:nvSpPr>
        <p:spPr>
          <a:xfrm>
            <a:off x="9770363" y="2956221"/>
            <a:ext cx="23163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1" name="Shape 531"/>
          <p:cNvSpPr/>
          <p:nvPr/>
        </p:nvSpPr>
        <p:spPr>
          <a:xfrm>
            <a:off x="9770363" y="2956221"/>
            <a:ext cx="23163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Shape 532"/>
          <p:cNvSpPr txBox="1"/>
          <p:nvPr/>
        </p:nvSpPr>
        <p:spPr>
          <a:xfrm>
            <a:off x="9523814" y="2990764"/>
            <a:ext cx="2668186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368300" marR="152400" lvl="0" indent="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Modify  antimicrobials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/>
          <p:nvPr/>
        </p:nvSpPr>
        <p:spPr>
          <a:xfrm>
            <a:off x="6793992" y="3598164"/>
            <a:ext cx="25605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4" name="Shape 534"/>
          <p:cNvSpPr/>
          <p:nvPr/>
        </p:nvSpPr>
        <p:spPr>
          <a:xfrm>
            <a:off x="6793992" y="3598164"/>
            <a:ext cx="25605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5" name="Shape 535"/>
          <p:cNvSpPr/>
          <p:nvPr/>
        </p:nvSpPr>
        <p:spPr>
          <a:xfrm>
            <a:off x="6793992" y="2520864"/>
            <a:ext cx="25605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6" name="Shape 536"/>
          <p:cNvSpPr/>
          <p:nvPr/>
        </p:nvSpPr>
        <p:spPr>
          <a:xfrm>
            <a:off x="6793992" y="2520864"/>
            <a:ext cx="2560500" cy="938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20000" y="119978"/>
                </a:lnTo>
                <a:lnTo>
                  <a:pt x="120000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7" name="Shape 537"/>
          <p:cNvSpPr txBox="1"/>
          <p:nvPr/>
        </p:nvSpPr>
        <p:spPr>
          <a:xfrm>
            <a:off x="6672071" y="1919223"/>
            <a:ext cx="2818500" cy="3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Clinical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re-assessment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Data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review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Shape 538"/>
          <p:cNvSpPr/>
          <p:nvPr/>
        </p:nvSpPr>
        <p:spPr>
          <a:xfrm>
            <a:off x="2198623" y="3299968"/>
            <a:ext cx="833100" cy="4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9" name="Shape 539"/>
          <p:cNvSpPr/>
          <p:nvPr/>
        </p:nvSpPr>
        <p:spPr>
          <a:xfrm>
            <a:off x="2255519" y="3402413"/>
            <a:ext cx="568800" cy="15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5739" y="59934"/>
                </a:moveTo>
                <a:lnTo>
                  <a:pt x="87893" y="97548"/>
                </a:lnTo>
                <a:lnTo>
                  <a:pt x="87321" y="105418"/>
                </a:lnTo>
                <a:lnTo>
                  <a:pt x="88321" y="111612"/>
                </a:lnTo>
                <a:lnTo>
                  <a:pt x="89321" y="117677"/>
                </a:lnTo>
                <a:lnTo>
                  <a:pt x="91500" y="119741"/>
                </a:lnTo>
                <a:lnTo>
                  <a:pt x="93214" y="116257"/>
                </a:lnTo>
                <a:lnTo>
                  <a:pt x="113815" y="72773"/>
                </a:lnTo>
                <a:lnTo>
                  <a:pt x="112857" y="72773"/>
                </a:lnTo>
                <a:lnTo>
                  <a:pt x="112857" y="71095"/>
                </a:lnTo>
                <a:lnTo>
                  <a:pt x="111035" y="71095"/>
                </a:lnTo>
                <a:lnTo>
                  <a:pt x="105739" y="59934"/>
                </a:lnTo>
                <a:close/>
              </a:path>
              <a:path w="120000" h="120000" extrusionOk="0">
                <a:moveTo>
                  <a:pt x="99586" y="46966"/>
                </a:moveTo>
                <a:lnTo>
                  <a:pt x="0" y="46966"/>
                </a:lnTo>
                <a:lnTo>
                  <a:pt x="0" y="72773"/>
                </a:lnTo>
                <a:lnTo>
                  <a:pt x="99648" y="72773"/>
                </a:lnTo>
                <a:lnTo>
                  <a:pt x="105739" y="59934"/>
                </a:lnTo>
                <a:lnTo>
                  <a:pt x="99586" y="46966"/>
                </a:lnTo>
                <a:close/>
              </a:path>
              <a:path w="120000" h="120000" extrusionOk="0">
                <a:moveTo>
                  <a:pt x="113801" y="46966"/>
                </a:moveTo>
                <a:lnTo>
                  <a:pt x="112857" y="46966"/>
                </a:lnTo>
                <a:lnTo>
                  <a:pt x="112857" y="72773"/>
                </a:lnTo>
                <a:lnTo>
                  <a:pt x="113815" y="72773"/>
                </a:lnTo>
                <a:lnTo>
                  <a:pt x="119928" y="59869"/>
                </a:lnTo>
                <a:lnTo>
                  <a:pt x="113801" y="46966"/>
                </a:lnTo>
                <a:close/>
              </a:path>
              <a:path w="120000" h="120000" extrusionOk="0">
                <a:moveTo>
                  <a:pt x="111035" y="48774"/>
                </a:moveTo>
                <a:lnTo>
                  <a:pt x="105739" y="59934"/>
                </a:lnTo>
                <a:lnTo>
                  <a:pt x="111035" y="71095"/>
                </a:lnTo>
                <a:lnTo>
                  <a:pt x="111035" y="48774"/>
                </a:lnTo>
                <a:close/>
              </a:path>
              <a:path w="120000" h="120000" extrusionOk="0">
                <a:moveTo>
                  <a:pt x="112857" y="48774"/>
                </a:moveTo>
                <a:lnTo>
                  <a:pt x="111035" y="48774"/>
                </a:lnTo>
                <a:lnTo>
                  <a:pt x="111035" y="71095"/>
                </a:lnTo>
                <a:lnTo>
                  <a:pt x="112857" y="71095"/>
                </a:lnTo>
                <a:lnTo>
                  <a:pt x="112857" y="48774"/>
                </a:lnTo>
                <a:close/>
              </a:path>
              <a:path w="120000" h="120000" extrusionOk="0">
                <a:moveTo>
                  <a:pt x="91500" y="0"/>
                </a:moveTo>
                <a:lnTo>
                  <a:pt x="89321" y="2063"/>
                </a:lnTo>
                <a:lnTo>
                  <a:pt x="87321" y="14451"/>
                </a:lnTo>
                <a:lnTo>
                  <a:pt x="87893" y="22321"/>
                </a:lnTo>
                <a:lnTo>
                  <a:pt x="105739" y="59934"/>
                </a:lnTo>
                <a:lnTo>
                  <a:pt x="111035" y="48774"/>
                </a:lnTo>
                <a:lnTo>
                  <a:pt x="112857" y="48774"/>
                </a:lnTo>
                <a:lnTo>
                  <a:pt x="112857" y="46966"/>
                </a:lnTo>
                <a:lnTo>
                  <a:pt x="113801" y="46966"/>
                </a:lnTo>
                <a:lnTo>
                  <a:pt x="915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0" name="Shape 540"/>
          <p:cNvSpPr/>
          <p:nvPr/>
        </p:nvSpPr>
        <p:spPr>
          <a:xfrm>
            <a:off x="9217152" y="3299968"/>
            <a:ext cx="745500" cy="414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1" name="Shape 541"/>
          <p:cNvSpPr/>
          <p:nvPr/>
        </p:nvSpPr>
        <p:spPr>
          <a:xfrm>
            <a:off x="9274894" y="3402413"/>
            <a:ext cx="480000" cy="15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3225" y="59934"/>
                </a:moveTo>
                <a:lnTo>
                  <a:pt x="82073" y="97548"/>
                </a:lnTo>
                <a:lnTo>
                  <a:pt x="81396" y="105418"/>
                </a:lnTo>
                <a:lnTo>
                  <a:pt x="82581" y="111612"/>
                </a:lnTo>
                <a:lnTo>
                  <a:pt x="83724" y="117677"/>
                </a:lnTo>
                <a:lnTo>
                  <a:pt x="86348" y="119741"/>
                </a:lnTo>
                <a:lnTo>
                  <a:pt x="112754" y="72773"/>
                </a:lnTo>
                <a:lnTo>
                  <a:pt x="111619" y="72773"/>
                </a:lnTo>
                <a:lnTo>
                  <a:pt x="111619" y="71095"/>
                </a:lnTo>
                <a:lnTo>
                  <a:pt x="109502" y="71095"/>
                </a:lnTo>
                <a:lnTo>
                  <a:pt x="103225" y="59934"/>
                </a:lnTo>
                <a:close/>
              </a:path>
              <a:path w="120000" h="120000" extrusionOk="0">
                <a:moveTo>
                  <a:pt x="95933" y="46966"/>
                </a:moveTo>
                <a:lnTo>
                  <a:pt x="0" y="46966"/>
                </a:lnTo>
                <a:lnTo>
                  <a:pt x="0" y="72773"/>
                </a:lnTo>
                <a:lnTo>
                  <a:pt x="96005" y="72773"/>
                </a:lnTo>
                <a:lnTo>
                  <a:pt x="103225" y="59934"/>
                </a:lnTo>
                <a:lnTo>
                  <a:pt x="95933" y="46966"/>
                </a:lnTo>
                <a:close/>
              </a:path>
              <a:path w="120000" h="120000" extrusionOk="0">
                <a:moveTo>
                  <a:pt x="112737" y="46966"/>
                </a:moveTo>
                <a:lnTo>
                  <a:pt x="111619" y="46966"/>
                </a:lnTo>
                <a:lnTo>
                  <a:pt x="111619" y="72773"/>
                </a:lnTo>
                <a:lnTo>
                  <a:pt x="112754" y="72773"/>
                </a:lnTo>
                <a:lnTo>
                  <a:pt x="120000" y="59869"/>
                </a:lnTo>
                <a:lnTo>
                  <a:pt x="112737" y="46966"/>
                </a:lnTo>
                <a:close/>
              </a:path>
              <a:path w="120000" h="120000" extrusionOk="0">
                <a:moveTo>
                  <a:pt x="109502" y="48774"/>
                </a:moveTo>
                <a:lnTo>
                  <a:pt x="103225" y="59934"/>
                </a:lnTo>
                <a:lnTo>
                  <a:pt x="109502" y="71095"/>
                </a:lnTo>
                <a:lnTo>
                  <a:pt x="109502" y="48774"/>
                </a:lnTo>
                <a:close/>
              </a:path>
              <a:path w="120000" h="120000" extrusionOk="0">
                <a:moveTo>
                  <a:pt x="111619" y="48774"/>
                </a:moveTo>
                <a:lnTo>
                  <a:pt x="109502" y="48774"/>
                </a:lnTo>
                <a:lnTo>
                  <a:pt x="109502" y="71095"/>
                </a:lnTo>
                <a:lnTo>
                  <a:pt x="111619" y="71095"/>
                </a:lnTo>
                <a:lnTo>
                  <a:pt x="111619" y="48774"/>
                </a:lnTo>
                <a:close/>
              </a:path>
              <a:path w="120000" h="120000" extrusionOk="0">
                <a:moveTo>
                  <a:pt x="86348" y="0"/>
                </a:moveTo>
                <a:lnTo>
                  <a:pt x="83724" y="2063"/>
                </a:lnTo>
                <a:lnTo>
                  <a:pt x="82581" y="8257"/>
                </a:lnTo>
                <a:lnTo>
                  <a:pt x="81396" y="14451"/>
                </a:lnTo>
                <a:lnTo>
                  <a:pt x="82073" y="22321"/>
                </a:lnTo>
                <a:lnTo>
                  <a:pt x="103225" y="59934"/>
                </a:lnTo>
                <a:lnTo>
                  <a:pt x="109502" y="48774"/>
                </a:lnTo>
                <a:lnTo>
                  <a:pt x="111619" y="48774"/>
                </a:lnTo>
                <a:lnTo>
                  <a:pt x="111619" y="46966"/>
                </a:lnTo>
                <a:lnTo>
                  <a:pt x="112737" y="46966"/>
                </a:lnTo>
                <a:lnTo>
                  <a:pt x="88338" y="3612"/>
                </a:lnTo>
                <a:lnTo>
                  <a:pt x="863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2" name="Shape 542"/>
          <p:cNvSpPr/>
          <p:nvPr/>
        </p:nvSpPr>
        <p:spPr>
          <a:xfrm>
            <a:off x="5661660" y="3373119"/>
            <a:ext cx="914400" cy="21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1666" y="0"/>
                </a:moveTo>
                <a:lnTo>
                  <a:pt x="91666" y="120000"/>
                </a:lnTo>
                <a:lnTo>
                  <a:pt x="110540" y="80000"/>
                </a:lnTo>
                <a:lnTo>
                  <a:pt x="96377" y="80000"/>
                </a:lnTo>
                <a:lnTo>
                  <a:pt x="96377" y="40000"/>
                </a:lnTo>
                <a:lnTo>
                  <a:pt x="110570" y="40000"/>
                </a:lnTo>
                <a:lnTo>
                  <a:pt x="91666" y="0"/>
                </a:lnTo>
                <a:close/>
              </a:path>
              <a:path w="120000" h="120000" extrusionOk="0">
                <a:moveTo>
                  <a:pt x="91666" y="40000"/>
                </a:moveTo>
                <a:lnTo>
                  <a:pt x="0" y="40000"/>
                </a:lnTo>
                <a:lnTo>
                  <a:pt x="0" y="80000"/>
                </a:lnTo>
                <a:lnTo>
                  <a:pt x="91666" y="80000"/>
                </a:lnTo>
                <a:lnTo>
                  <a:pt x="91666" y="40000"/>
                </a:lnTo>
                <a:close/>
              </a:path>
              <a:path w="120000" h="120000" extrusionOk="0">
                <a:moveTo>
                  <a:pt x="110570" y="40000"/>
                </a:moveTo>
                <a:lnTo>
                  <a:pt x="96377" y="40000"/>
                </a:lnTo>
                <a:lnTo>
                  <a:pt x="96377" y="80000"/>
                </a:lnTo>
                <a:lnTo>
                  <a:pt x="110540" y="80000"/>
                </a:lnTo>
                <a:lnTo>
                  <a:pt x="119999" y="59952"/>
                </a:lnTo>
                <a:lnTo>
                  <a:pt x="110570" y="4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61571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 idx="4294967295"/>
          </p:nvPr>
        </p:nvSpPr>
        <p:spPr>
          <a:xfrm>
            <a:off x="897128" y="902684"/>
            <a:ext cx="10397700" cy="13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informed choice</a:t>
            </a: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144768" y="901637"/>
            <a:ext cx="2788500" cy="1568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Shape 550"/>
          <p:cNvSpPr/>
          <p:nvPr/>
        </p:nvSpPr>
        <p:spPr>
          <a:xfrm>
            <a:off x="144768" y="901637"/>
            <a:ext cx="2788800" cy="156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3"/>
                </a:moveTo>
                <a:lnTo>
                  <a:pt x="61" y="57257"/>
                </a:lnTo>
                <a:lnTo>
                  <a:pt x="245" y="54542"/>
                </a:lnTo>
                <a:lnTo>
                  <a:pt x="547" y="51861"/>
                </a:lnTo>
                <a:lnTo>
                  <a:pt x="966" y="49217"/>
                </a:lnTo>
                <a:lnTo>
                  <a:pt x="1498" y="46613"/>
                </a:lnTo>
                <a:lnTo>
                  <a:pt x="2142" y="44052"/>
                </a:lnTo>
                <a:lnTo>
                  <a:pt x="2894" y="41535"/>
                </a:lnTo>
                <a:lnTo>
                  <a:pt x="3752" y="39066"/>
                </a:lnTo>
                <a:lnTo>
                  <a:pt x="4713" y="36647"/>
                </a:lnTo>
                <a:lnTo>
                  <a:pt x="5775" y="34281"/>
                </a:lnTo>
                <a:lnTo>
                  <a:pt x="6934" y="31970"/>
                </a:lnTo>
                <a:lnTo>
                  <a:pt x="8189" y="29718"/>
                </a:lnTo>
                <a:lnTo>
                  <a:pt x="9536" y="27527"/>
                </a:lnTo>
                <a:lnTo>
                  <a:pt x="10974" y="25398"/>
                </a:lnTo>
                <a:lnTo>
                  <a:pt x="12498" y="23337"/>
                </a:lnTo>
                <a:lnTo>
                  <a:pt x="14107" y="21343"/>
                </a:lnTo>
                <a:lnTo>
                  <a:pt x="15798" y="19422"/>
                </a:lnTo>
                <a:lnTo>
                  <a:pt x="17569" y="17574"/>
                </a:lnTo>
                <a:lnTo>
                  <a:pt x="19416" y="15803"/>
                </a:lnTo>
                <a:lnTo>
                  <a:pt x="21337" y="14112"/>
                </a:lnTo>
                <a:lnTo>
                  <a:pt x="23329" y="12502"/>
                </a:lnTo>
                <a:lnTo>
                  <a:pt x="25390" y="10977"/>
                </a:lnTo>
                <a:lnTo>
                  <a:pt x="27518" y="9539"/>
                </a:lnTo>
                <a:lnTo>
                  <a:pt x="29709" y="8192"/>
                </a:lnTo>
                <a:lnTo>
                  <a:pt x="31960" y="6937"/>
                </a:lnTo>
                <a:lnTo>
                  <a:pt x="34270" y="5777"/>
                </a:lnTo>
                <a:lnTo>
                  <a:pt x="36635" y="4715"/>
                </a:lnTo>
                <a:lnTo>
                  <a:pt x="39053" y="3753"/>
                </a:lnTo>
                <a:lnTo>
                  <a:pt x="41522" y="2895"/>
                </a:lnTo>
                <a:lnTo>
                  <a:pt x="44038" y="2143"/>
                </a:lnTo>
                <a:lnTo>
                  <a:pt x="46599" y="1499"/>
                </a:lnTo>
                <a:lnTo>
                  <a:pt x="49202" y="966"/>
                </a:lnTo>
                <a:lnTo>
                  <a:pt x="51844" y="547"/>
                </a:lnTo>
                <a:lnTo>
                  <a:pt x="54524" y="245"/>
                </a:lnTo>
                <a:lnTo>
                  <a:pt x="57238" y="61"/>
                </a:lnTo>
                <a:lnTo>
                  <a:pt x="59984" y="0"/>
                </a:lnTo>
                <a:lnTo>
                  <a:pt x="62730" y="61"/>
                </a:lnTo>
                <a:lnTo>
                  <a:pt x="65444" y="245"/>
                </a:lnTo>
                <a:lnTo>
                  <a:pt x="68124" y="547"/>
                </a:lnTo>
                <a:lnTo>
                  <a:pt x="70767" y="966"/>
                </a:lnTo>
                <a:lnTo>
                  <a:pt x="73370" y="1499"/>
                </a:lnTo>
                <a:lnTo>
                  <a:pt x="75931" y="2143"/>
                </a:lnTo>
                <a:lnTo>
                  <a:pt x="78447" y="2895"/>
                </a:lnTo>
                <a:lnTo>
                  <a:pt x="80916" y="3753"/>
                </a:lnTo>
                <a:lnTo>
                  <a:pt x="83334" y="4715"/>
                </a:lnTo>
                <a:lnTo>
                  <a:pt x="85699" y="5777"/>
                </a:lnTo>
                <a:lnTo>
                  <a:pt x="88009" y="6937"/>
                </a:lnTo>
                <a:lnTo>
                  <a:pt x="90261" y="8192"/>
                </a:lnTo>
                <a:lnTo>
                  <a:pt x="92452" y="9539"/>
                </a:lnTo>
                <a:lnTo>
                  <a:pt x="94579" y="10977"/>
                </a:lnTo>
                <a:lnTo>
                  <a:pt x="96641" y="12502"/>
                </a:lnTo>
                <a:lnTo>
                  <a:pt x="98633" y="14112"/>
                </a:lnTo>
                <a:lnTo>
                  <a:pt x="100554" y="15803"/>
                </a:lnTo>
                <a:lnTo>
                  <a:pt x="102402" y="17574"/>
                </a:lnTo>
                <a:lnTo>
                  <a:pt x="104172" y="19422"/>
                </a:lnTo>
                <a:lnTo>
                  <a:pt x="105863" y="21343"/>
                </a:lnTo>
                <a:lnTo>
                  <a:pt x="107472" y="23337"/>
                </a:lnTo>
                <a:lnTo>
                  <a:pt x="108997" y="25398"/>
                </a:lnTo>
                <a:lnTo>
                  <a:pt x="110434" y="27527"/>
                </a:lnTo>
                <a:lnTo>
                  <a:pt x="111781" y="29718"/>
                </a:lnTo>
                <a:lnTo>
                  <a:pt x="113036" y="31970"/>
                </a:lnTo>
                <a:lnTo>
                  <a:pt x="114195" y="34281"/>
                </a:lnTo>
                <a:lnTo>
                  <a:pt x="115257" y="36647"/>
                </a:lnTo>
                <a:lnTo>
                  <a:pt x="116218" y="39066"/>
                </a:lnTo>
                <a:lnTo>
                  <a:pt x="117076" y="41535"/>
                </a:lnTo>
                <a:lnTo>
                  <a:pt x="117828" y="44052"/>
                </a:lnTo>
                <a:lnTo>
                  <a:pt x="118472" y="46613"/>
                </a:lnTo>
                <a:lnTo>
                  <a:pt x="119004" y="49217"/>
                </a:lnTo>
                <a:lnTo>
                  <a:pt x="119423" y="51861"/>
                </a:lnTo>
                <a:lnTo>
                  <a:pt x="119726" y="54542"/>
                </a:lnTo>
                <a:lnTo>
                  <a:pt x="119909" y="57257"/>
                </a:lnTo>
                <a:lnTo>
                  <a:pt x="119971" y="60003"/>
                </a:lnTo>
                <a:lnTo>
                  <a:pt x="119909" y="62749"/>
                </a:lnTo>
                <a:lnTo>
                  <a:pt x="119726" y="65464"/>
                </a:lnTo>
                <a:lnTo>
                  <a:pt x="119423" y="68144"/>
                </a:lnTo>
                <a:lnTo>
                  <a:pt x="119004" y="70787"/>
                </a:lnTo>
                <a:lnTo>
                  <a:pt x="118472" y="73390"/>
                </a:lnTo>
                <a:lnTo>
                  <a:pt x="117828" y="75952"/>
                </a:lnTo>
                <a:lnTo>
                  <a:pt x="117076" y="78468"/>
                </a:lnTo>
                <a:lnTo>
                  <a:pt x="116218" y="80937"/>
                </a:lnTo>
                <a:lnTo>
                  <a:pt x="115257" y="83355"/>
                </a:lnTo>
                <a:lnTo>
                  <a:pt x="114195" y="85721"/>
                </a:lnTo>
                <a:lnTo>
                  <a:pt x="113036" y="88031"/>
                </a:lnTo>
                <a:lnTo>
                  <a:pt x="111781" y="90283"/>
                </a:lnTo>
                <a:lnTo>
                  <a:pt x="110434" y="92474"/>
                </a:lnTo>
                <a:lnTo>
                  <a:pt x="108997" y="94602"/>
                </a:lnTo>
                <a:lnTo>
                  <a:pt x="107472" y="96664"/>
                </a:lnTo>
                <a:lnTo>
                  <a:pt x="105863" y="98657"/>
                </a:lnTo>
                <a:lnTo>
                  <a:pt x="104172" y="100578"/>
                </a:lnTo>
                <a:lnTo>
                  <a:pt x="102402" y="102426"/>
                </a:lnTo>
                <a:lnTo>
                  <a:pt x="100554" y="104197"/>
                </a:lnTo>
                <a:lnTo>
                  <a:pt x="98633" y="105888"/>
                </a:lnTo>
                <a:lnTo>
                  <a:pt x="96641" y="107498"/>
                </a:lnTo>
                <a:lnTo>
                  <a:pt x="94579" y="109022"/>
                </a:lnTo>
                <a:lnTo>
                  <a:pt x="92452" y="110460"/>
                </a:lnTo>
                <a:lnTo>
                  <a:pt x="90261" y="111808"/>
                </a:lnTo>
                <a:lnTo>
                  <a:pt x="88009" y="113063"/>
                </a:lnTo>
                <a:lnTo>
                  <a:pt x="85699" y="114222"/>
                </a:lnTo>
                <a:lnTo>
                  <a:pt x="83334" y="115284"/>
                </a:lnTo>
                <a:lnTo>
                  <a:pt x="80916" y="116246"/>
                </a:lnTo>
                <a:lnTo>
                  <a:pt x="78447" y="117104"/>
                </a:lnTo>
                <a:lnTo>
                  <a:pt x="75931" y="117856"/>
                </a:lnTo>
                <a:lnTo>
                  <a:pt x="73370" y="118500"/>
                </a:lnTo>
                <a:lnTo>
                  <a:pt x="70767" y="119033"/>
                </a:lnTo>
                <a:lnTo>
                  <a:pt x="68124" y="119452"/>
                </a:lnTo>
                <a:lnTo>
                  <a:pt x="65444" y="119754"/>
                </a:lnTo>
                <a:lnTo>
                  <a:pt x="62730" y="119938"/>
                </a:lnTo>
                <a:lnTo>
                  <a:pt x="59984" y="120000"/>
                </a:lnTo>
                <a:lnTo>
                  <a:pt x="57238" y="119938"/>
                </a:lnTo>
                <a:lnTo>
                  <a:pt x="54524" y="119754"/>
                </a:lnTo>
                <a:lnTo>
                  <a:pt x="51844" y="119452"/>
                </a:lnTo>
                <a:lnTo>
                  <a:pt x="49202" y="119033"/>
                </a:lnTo>
                <a:lnTo>
                  <a:pt x="46599" y="118500"/>
                </a:lnTo>
                <a:lnTo>
                  <a:pt x="44038" y="117856"/>
                </a:lnTo>
                <a:lnTo>
                  <a:pt x="41522" y="117104"/>
                </a:lnTo>
                <a:lnTo>
                  <a:pt x="39053" y="116246"/>
                </a:lnTo>
                <a:lnTo>
                  <a:pt x="36635" y="115284"/>
                </a:lnTo>
                <a:lnTo>
                  <a:pt x="34270" y="114222"/>
                </a:lnTo>
                <a:lnTo>
                  <a:pt x="31960" y="113063"/>
                </a:lnTo>
                <a:lnTo>
                  <a:pt x="29709" y="111808"/>
                </a:lnTo>
                <a:lnTo>
                  <a:pt x="27518" y="110460"/>
                </a:lnTo>
                <a:lnTo>
                  <a:pt x="25390" y="109022"/>
                </a:lnTo>
                <a:lnTo>
                  <a:pt x="23329" y="107498"/>
                </a:lnTo>
                <a:lnTo>
                  <a:pt x="21337" y="105888"/>
                </a:lnTo>
                <a:lnTo>
                  <a:pt x="19416" y="104197"/>
                </a:lnTo>
                <a:lnTo>
                  <a:pt x="17569" y="102426"/>
                </a:lnTo>
                <a:lnTo>
                  <a:pt x="15798" y="100578"/>
                </a:lnTo>
                <a:lnTo>
                  <a:pt x="14107" y="98657"/>
                </a:lnTo>
                <a:lnTo>
                  <a:pt x="12498" y="96664"/>
                </a:lnTo>
                <a:lnTo>
                  <a:pt x="10974" y="94602"/>
                </a:lnTo>
                <a:lnTo>
                  <a:pt x="9536" y="92474"/>
                </a:lnTo>
                <a:lnTo>
                  <a:pt x="8189" y="90283"/>
                </a:lnTo>
                <a:lnTo>
                  <a:pt x="6934" y="88031"/>
                </a:lnTo>
                <a:lnTo>
                  <a:pt x="5775" y="85721"/>
                </a:lnTo>
                <a:lnTo>
                  <a:pt x="4713" y="83355"/>
                </a:lnTo>
                <a:lnTo>
                  <a:pt x="3752" y="80937"/>
                </a:lnTo>
                <a:lnTo>
                  <a:pt x="2894" y="78468"/>
                </a:lnTo>
                <a:lnTo>
                  <a:pt x="2142" y="75952"/>
                </a:lnTo>
                <a:lnTo>
                  <a:pt x="1498" y="73390"/>
                </a:lnTo>
                <a:lnTo>
                  <a:pt x="966" y="70787"/>
                </a:lnTo>
                <a:lnTo>
                  <a:pt x="547" y="68144"/>
                </a:lnTo>
                <a:lnTo>
                  <a:pt x="245" y="65464"/>
                </a:lnTo>
                <a:lnTo>
                  <a:pt x="61" y="62749"/>
                </a:lnTo>
                <a:lnTo>
                  <a:pt x="0" y="60003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909252" y="1543812"/>
            <a:ext cx="1258800" cy="2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Severity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Shape 552"/>
          <p:cNvSpPr/>
          <p:nvPr/>
        </p:nvSpPr>
        <p:spPr>
          <a:xfrm>
            <a:off x="2375407" y="901637"/>
            <a:ext cx="2787900" cy="15681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Shape 553"/>
          <p:cNvSpPr/>
          <p:nvPr/>
        </p:nvSpPr>
        <p:spPr>
          <a:xfrm>
            <a:off x="2375407" y="901637"/>
            <a:ext cx="2787900" cy="156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3"/>
                </a:moveTo>
                <a:lnTo>
                  <a:pt x="61" y="57257"/>
                </a:lnTo>
                <a:lnTo>
                  <a:pt x="245" y="54542"/>
                </a:lnTo>
                <a:lnTo>
                  <a:pt x="547" y="51861"/>
                </a:lnTo>
                <a:lnTo>
                  <a:pt x="966" y="49217"/>
                </a:lnTo>
                <a:lnTo>
                  <a:pt x="1499" y="46613"/>
                </a:lnTo>
                <a:lnTo>
                  <a:pt x="2143" y="44052"/>
                </a:lnTo>
                <a:lnTo>
                  <a:pt x="2895" y="41535"/>
                </a:lnTo>
                <a:lnTo>
                  <a:pt x="3753" y="39066"/>
                </a:lnTo>
                <a:lnTo>
                  <a:pt x="4715" y="36647"/>
                </a:lnTo>
                <a:lnTo>
                  <a:pt x="5777" y="34281"/>
                </a:lnTo>
                <a:lnTo>
                  <a:pt x="6936" y="31970"/>
                </a:lnTo>
                <a:lnTo>
                  <a:pt x="8191" y="29718"/>
                </a:lnTo>
                <a:lnTo>
                  <a:pt x="9539" y="27527"/>
                </a:lnTo>
                <a:lnTo>
                  <a:pt x="10977" y="25398"/>
                </a:lnTo>
                <a:lnTo>
                  <a:pt x="12501" y="23337"/>
                </a:lnTo>
                <a:lnTo>
                  <a:pt x="14111" y="21343"/>
                </a:lnTo>
                <a:lnTo>
                  <a:pt x="15802" y="19422"/>
                </a:lnTo>
                <a:lnTo>
                  <a:pt x="17573" y="17574"/>
                </a:lnTo>
                <a:lnTo>
                  <a:pt x="19421" y="15803"/>
                </a:lnTo>
                <a:lnTo>
                  <a:pt x="21342" y="14112"/>
                </a:lnTo>
                <a:lnTo>
                  <a:pt x="23335" y="12502"/>
                </a:lnTo>
                <a:lnTo>
                  <a:pt x="25397" y="10977"/>
                </a:lnTo>
                <a:lnTo>
                  <a:pt x="27525" y="9539"/>
                </a:lnTo>
                <a:lnTo>
                  <a:pt x="29716" y="8192"/>
                </a:lnTo>
                <a:lnTo>
                  <a:pt x="31968" y="6937"/>
                </a:lnTo>
                <a:lnTo>
                  <a:pt x="34278" y="5777"/>
                </a:lnTo>
                <a:lnTo>
                  <a:pt x="36644" y="4715"/>
                </a:lnTo>
                <a:lnTo>
                  <a:pt x="39062" y="3753"/>
                </a:lnTo>
                <a:lnTo>
                  <a:pt x="41531" y="2895"/>
                </a:lnTo>
                <a:lnTo>
                  <a:pt x="44047" y="2143"/>
                </a:lnTo>
                <a:lnTo>
                  <a:pt x="46609" y="1499"/>
                </a:lnTo>
                <a:lnTo>
                  <a:pt x="49212" y="966"/>
                </a:lnTo>
                <a:lnTo>
                  <a:pt x="51855" y="547"/>
                </a:lnTo>
                <a:lnTo>
                  <a:pt x="54535" y="245"/>
                </a:lnTo>
                <a:lnTo>
                  <a:pt x="57250" y="61"/>
                </a:lnTo>
                <a:lnTo>
                  <a:pt x="59996" y="0"/>
                </a:lnTo>
                <a:lnTo>
                  <a:pt x="62742" y="61"/>
                </a:lnTo>
                <a:lnTo>
                  <a:pt x="65457" y="245"/>
                </a:lnTo>
                <a:lnTo>
                  <a:pt x="68138" y="547"/>
                </a:lnTo>
                <a:lnTo>
                  <a:pt x="70782" y="966"/>
                </a:lnTo>
                <a:lnTo>
                  <a:pt x="73386" y="1499"/>
                </a:lnTo>
                <a:lnTo>
                  <a:pt x="75947" y="2143"/>
                </a:lnTo>
                <a:lnTo>
                  <a:pt x="78464" y="2895"/>
                </a:lnTo>
                <a:lnTo>
                  <a:pt x="80933" y="3753"/>
                </a:lnTo>
                <a:lnTo>
                  <a:pt x="83352" y="4715"/>
                </a:lnTo>
                <a:lnTo>
                  <a:pt x="85718" y="5777"/>
                </a:lnTo>
                <a:lnTo>
                  <a:pt x="88029" y="6937"/>
                </a:lnTo>
                <a:lnTo>
                  <a:pt x="90281" y="8192"/>
                </a:lnTo>
                <a:lnTo>
                  <a:pt x="92472" y="9539"/>
                </a:lnTo>
                <a:lnTo>
                  <a:pt x="94601" y="10977"/>
                </a:lnTo>
                <a:lnTo>
                  <a:pt x="96662" y="12502"/>
                </a:lnTo>
                <a:lnTo>
                  <a:pt x="98656" y="14112"/>
                </a:lnTo>
                <a:lnTo>
                  <a:pt x="100577" y="15803"/>
                </a:lnTo>
                <a:lnTo>
                  <a:pt x="102425" y="17574"/>
                </a:lnTo>
                <a:lnTo>
                  <a:pt x="104196" y="19422"/>
                </a:lnTo>
                <a:lnTo>
                  <a:pt x="105887" y="21343"/>
                </a:lnTo>
                <a:lnTo>
                  <a:pt x="107497" y="23337"/>
                </a:lnTo>
                <a:lnTo>
                  <a:pt x="109022" y="25398"/>
                </a:lnTo>
                <a:lnTo>
                  <a:pt x="110460" y="27527"/>
                </a:lnTo>
                <a:lnTo>
                  <a:pt x="111807" y="29718"/>
                </a:lnTo>
                <a:lnTo>
                  <a:pt x="113062" y="31970"/>
                </a:lnTo>
                <a:lnTo>
                  <a:pt x="114222" y="34281"/>
                </a:lnTo>
                <a:lnTo>
                  <a:pt x="115284" y="36647"/>
                </a:lnTo>
                <a:lnTo>
                  <a:pt x="116246" y="39066"/>
                </a:lnTo>
                <a:lnTo>
                  <a:pt x="117104" y="41535"/>
                </a:lnTo>
                <a:lnTo>
                  <a:pt x="117856" y="44052"/>
                </a:lnTo>
                <a:lnTo>
                  <a:pt x="118500" y="46613"/>
                </a:lnTo>
                <a:lnTo>
                  <a:pt x="119033" y="49217"/>
                </a:lnTo>
                <a:lnTo>
                  <a:pt x="119452" y="51861"/>
                </a:lnTo>
                <a:lnTo>
                  <a:pt x="119754" y="54542"/>
                </a:lnTo>
                <a:lnTo>
                  <a:pt x="119938" y="57257"/>
                </a:lnTo>
                <a:lnTo>
                  <a:pt x="120000" y="60003"/>
                </a:lnTo>
                <a:lnTo>
                  <a:pt x="119938" y="62749"/>
                </a:lnTo>
                <a:lnTo>
                  <a:pt x="119754" y="65464"/>
                </a:lnTo>
                <a:lnTo>
                  <a:pt x="119452" y="68144"/>
                </a:lnTo>
                <a:lnTo>
                  <a:pt x="119033" y="70787"/>
                </a:lnTo>
                <a:lnTo>
                  <a:pt x="118500" y="73390"/>
                </a:lnTo>
                <a:lnTo>
                  <a:pt x="117856" y="75952"/>
                </a:lnTo>
                <a:lnTo>
                  <a:pt x="117104" y="78468"/>
                </a:lnTo>
                <a:lnTo>
                  <a:pt x="116246" y="80937"/>
                </a:lnTo>
                <a:lnTo>
                  <a:pt x="115284" y="83355"/>
                </a:lnTo>
                <a:lnTo>
                  <a:pt x="114222" y="85721"/>
                </a:lnTo>
                <a:lnTo>
                  <a:pt x="113062" y="88031"/>
                </a:lnTo>
                <a:lnTo>
                  <a:pt x="111807" y="90283"/>
                </a:lnTo>
                <a:lnTo>
                  <a:pt x="110460" y="92474"/>
                </a:lnTo>
                <a:lnTo>
                  <a:pt x="109022" y="94602"/>
                </a:lnTo>
                <a:lnTo>
                  <a:pt x="107497" y="96664"/>
                </a:lnTo>
                <a:lnTo>
                  <a:pt x="105887" y="98657"/>
                </a:lnTo>
                <a:lnTo>
                  <a:pt x="104196" y="100578"/>
                </a:lnTo>
                <a:lnTo>
                  <a:pt x="102425" y="102426"/>
                </a:lnTo>
                <a:lnTo>
                  <a:pt x="100577" y="104197"/>
                </a:lnTo>
                <a:lnTo>
                  <a:pt x="98656" y="105888"/>
                </a:lnTo>
                <a:lnTo>
                  <a:pt x="96662" y="107498"/>
                </a:lnTo>
                <a:lnTo>
                  <a:pt x="94601" y="109022"/>
                </a:lnTo>
                <a:lnTo>
                  <a:pt x="92472" y="110460"/>
                </a:lnTo>
                <a:lnTo>
                  <a:pt x="90281" y="111808"/>
                </a:lnTo>
                <a:lnTo>
                  <a:pt x="88029" y="113063"/>
                </a:lnTo>
                <a:lnTo>
                  <a:pt x="85718" y="114222"/>
                </a:lnTo>
                <a:lnTo>
                  <a:pt x="83352" y="115284"/>
                </a:lnTo>
                <a:lnTo>
                  <a:pt x="80933" y="116246"/>
                </a:lnTo>
                <a:lnTo>
                  <a:pt x="78464" y="117104"/>
                </a:lnTo>
                <a:lnTo>
                  <a:pt x="75947" y="117856"/>
                </a:lnTo>
                <a:lnTo>
                  <a:pt x="73386" y="118500"/>
                </a:lnTo>
                <a:lnTo>
                  <a:pt x="70782" y="119033"/>
                </a:lnTo>
                <a:lnTo>
                  <a:pt x="68138" y="119452"/>
                </a:lnTo>
                <a:lnTo>
                  <a:pt x="65457" y="119754"/>
                </a:lnTo>
                <a:lnTo>
                  <a:pt x="62742" y="119938"/>
                </a:lnTo>
                <a:lnTo>
                  <a:pt x="59996" y="120000"/>
                </a:lnTo>
                <a:lnTo>
                  <a:pt x="57250" y="119938"/>
                </a:lnTo>
                <a:lnTo>
                  <a:pt x="54535" y="119754"/>
                </a:lnTo>
                <a:lnTo>
                  <a:pt x="51855" y="119452"/>
                </a:lnTo>
                <a:lnTo>
                  <a:pt x="49212" y="119033"/>
                </a:lnTo>
                <a:lnTo>
                  <a:pt x="46609" y="118500"/>
                </a:lnTo>
                <a:lnTo>
                  <a:pt x="44047" y="117856"/>
                </a:lnTo>
                <a:lnTo>
                  <a:pt x="41531" y="117104"/>
                </a:lnTo>
                <a:lnTo>
                  <a:pt x="39062" y="116246"/>
                </a:lnTo>
                <a:lnTo>
                  <a:pt x="36644" y="115284"/>
                </a:lnTo>
                <a:lnTo>
                  <a:pt x="34278" y="114222"/>
                </a:lnTo>
                <a:lnTo>
                  <a:pt x="31968" y="113063"/>
                </a:lnTo>
                <a:lnTo>
                  <a:pt x="29716" y="111808"/>
                </a:lnTo>
                <a:lnTo>
                  <a:pt x="27525" y="110460"/>
                </a:lnTo>
                <a:lnTo>
                  <a:pt x="25397" y="109022"/>
                </a:lnTo>
                <a:lnTo>
                  <a:pt x="23335" y="107498"/>
                </a:lnTo>
                <a:lnTo>
                  <a:pt x="21342" y="105888"/>
                </a:lnTo>
                <a:lnTo>
                  <a:pt x="19421" y="104197"/>
                </a:lnTo>
                <a:lnTo>
                  <a:pt x="17573" y="102426"/>
                </a:lnTo>
                <a:lnTo>
                  <a:pt x="15802" y="100578"/>
                </a:lnTo>
                <a:lnTo>
                  <a:pt x="14111" y="98657"/>
                </a:lnTo>
                <a:lnTo>
                  <a:pt x="12501" y="96664"/>
                </a:lnTo>
                <a:lnTo>
                  <a:pt x="10977" y="94602"/>
                </a:lnTo>
                <a:lnTo>
                  <a:pt x="9539" y="92474"/>
                </a:lnTo>
                <a:lnTo>
                  <a:pt x="8191" y="90283"/>
                </a:lnTo>
                <a:lnTo>
                  <a:pt x="6936" y="88031"/>
                </a:lnTo>
                <a:lnTo>
                  <a:pt x="5777" y="85721"/>
                </a:lnTo>
                <a:lnTo>
                  <a:pt x="4715" y="83355"/>
                </a:lnTo>
                <a:lnTo>
                  <a:pt x="3753" y="80937"/>
                </a:lnTo>
                <a:lnTo>
                  <a:pt x="2895" y="78468"/>
                </a:lnTo>
                <a:lnTo>
                  <a:pt x="2143" y="75952"/>
                </a:lnTo>
                <a:lnTo>
                  <a:pt x="1499" y="73390"/>
                </a:lnTo>
                <a:lnTo>
                  <a:pt x="966" y="70787"/>
                </a:lnTo>
                <a:lnTo>
                  <a:pt x="547" y="68144"/>
                </a:lnTo>
                <a:lnTo>
                  <a:pt x="245" y="65464"/>
                </a:lnTo>
                <a:lnTo>
                  <a:pt x="61" y="62749"/>
                </a:lnTo>
                <a:lnTo>
                  <a:pt x="0" y="60003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Shape 554"/>
          <p:cNvSpPr txBox="1"/>
          <p:nvPr/>
        </p:nvSpPr>
        <p:spPr>
          <a:xfrm>
            <a:off x="3213607" y="1543812"/>
            <a:ext cx="1110900" cy="2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Shape 555"/>
          <p:cNvSpPr/>
          <p:nvPr/>
        </p:nvSpPr>
        <p:spPr>
          <a:xfrm>
            <a:off x="4605867" y="901637"/>
            <a:ext cx="2788500" cy="15681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605867" y="901637"/>
            <a:ext cx="2788800" cy="156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3"/>
                </a:moveTo>
                <a:lnTo>
                  <a:pt x="61" y="57257"/>
                </a:lnTo>
                <a:lnTo>
                  <a:pt x="245" y="54542"/>
                </a:lnTo>
                <a:lnTo>
                  <a:pt x="547" y="51861"/>
                </a:lnTo>
                <a:lnTo>
                  <a:pt x="966" y="49217"/>
                </a:lnTo>
                <a:lnTo>
                  <a:pt x="1499" y="46613"/>
                </a:lnTo>
                <a:lnTo>
                  <a:pt x="2142" y="44052"/>
                </a:lnTo>
                <a:lnTo>
                  <a:pt x="2894" y="41535"/>
                </a:lnTo>
                <a:lnTo>
                  <a:pt x="3752" y="39066"/>
                </a:lnTo>
                <a:lnTo>
                  <a:pt x="4713" y="36647"/>
                </a:lnTo>
                <a:lnTo>
                  <a:pt x="5775" y="34281"/>
                </a:lnTo>
                <a:lnTo>
                  <a:pt x="6934" y="31970"/>
                </a:lnTo>
                <a:lnTo>
                  <a:pt x="8189" y="29718"/>
                </a:lnTo>
                <a:lnTo>
                  <a:pt x="9536" y="27527"/>
                </a:lnTo>
                <a:lnTo>
                  <a:pt x="10974" y="25398"/>
                </a:lnTo>
                <a:lnTo>
                  <a:pt x="12498" y="23337"/>
                </a:lnTo>
                <a:lnTo>
                  <a:pt x="14107" y="21343"/>
                </a:lnTo>
                <a:lnTo>
                  <a:pt x="15798" y="19422"/>
                </a:lnTo>
                <a:lnTo>
                  <a:pt x="17569" y="17574"/>
                </a:lnTo>
                <a:lnTo>
                  <a:pt x="19416" y="15803"/>
                </a:lnTo>
                <a:lnTo>
                  <a:pt x="21337" y="14112"/>
                </a:lnTo>
                <a:lnTo>
                  <a:pt x="23329" y="12502"/>
                </a:lnTo>
                <a:lnTo>
                  <a:pt x="25391" y="10977"/>
                </a:lnTo>
                <a:lnTo>
                  <a:pt x="27518" y="9539"/>
                </a:lnTo>
                <a:lnTo>
                  <a:pt x="29709" y="8192"/>
                </a:lnTo>
                <a:lnTo>
                  <a:pt x="31961" y="6937"/>
                </a:lnTo>
                <a:lnTo>
                  <a:pt x="34270" y="5777"/>
                </a:lnTo>
                <a:lnTo>
                  <a:pt x="36636" y="4715"/>
                </a:lnTo>
                <a:lnTo>
                  <a:pt x="39054" y="3753"/>
                </a:lnTo>
                <a:lnTo>
                  <a:pt x="41522" y="2895"/>
                </a:lnTo>
                <a:lnTo>
                  <a:pt x="44038" y="2143"/>
                </a:lnTo>
                <a:lnTo>
                  <a:pt x="46599" y="1499"/>
                </a:lnTo>
                <a:lnTo>
                  <a:pt x="49202" y="966"/>
                </a:lnTo>
                <a:lnTo>
                  <a:pt x="51845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5" y="245"/>
                </a:lnTo>
                <a:lnTo>
                  <a:pt x="68125" y="547"/>
                </a:lnTo>
                <a:lnTo>
                  <a:pt x="70767" y="966"/>
                </a:lnTo>
                <a:lnTo>
                  <a:pt x="73371" y="1499"/>
                </a:lnTo>
                <a:lnTo>
                  <a:pt x="75932" y="2143"/>
                </a:lnTo>
                <a:lnTo>
                  <a:pt x="78448" y="2895"/>
                </a:lnTo>
                <a:lnTo>
                  <a:pt x="80916" y="3753"/>
                </a:lnTo>
                <a:lnTo>
                  <a:pt x="83334" y="4715"/>
                </a:lnTo>
                <a:lnTo>
                  <a:pt x="85699" y="5777"/>
                </a:lnTo>
                <a:lnTo>
                  <a:pt x="88009" y="6937"/>
                </a:lnTo>
                <a:lnTo>
                  <a:pt x="90261" y="8192"/>
                </a:lnTo>
                <a:lnTo>
                  <a:pt x="92452" y="9539"/>
                </a:lnTo>
                <a:lnTo>
                  <a:pt x="94579" y="10977"/>
                </a:lnTo>
                <a:lnTo>
                  <a:pt x="96640" y="12502"/>
                </a:lnTo>
                <a:lnTo>
                  <a:pt x="98633" y="14112"/>
                </a:lnTo>
                <a:lnTo>
                  <a:pt x="100554" y="15803"/>
                </a:lnTo>
                <a:lnTo>
                  <a:pt x="102401" y="17574"/>
                </a:lnTo>
                <a:lnTo>
                  <a:pt x="104172" y="19422"/>
                </a:lnTo>
                <a:lnTo>
                  <a:pt x="105863" y="21343"/>
                </a:lnTo>
                <a:lnTo>
                  <a:pt x="107472" y="23337"/>
                </a:lnTo>
                <a:lnTo>
                  <a:pt x="108996" y="25398"/>
                </a:lnTo>
                <a:lnTo>
                  <a:pt x="110433" y="27527"/>
                </a:lnTo>
                <a:lnTo>
                  <a:pt x="111781" y="29718"/>
                </a:lnTo>
                <a:lnTo>
                  <a:pt x="113035" y="31970"/>
                </a:lnTo>
                <a:lnTo>
                  <a:pt x="114195" y="34281"/>
                </a:lnTo>
                <a:lnTo>
                  <a:pt x="115256" y="36647"/>
                </a:lnTo>
                <a:lnTo>
                  <a:pt x="116218" y="39066"/>
                </a:lnTo>
                <a:lnTo>
                  <a:pt x="117076" y="41535"/>
                </a:lnTo>
                <a:lnTo>
                  <a:pt x="117828" y="44052"/>
                </a:lnTo>
                <a:lnTo>
                  <a:pt x="118471" y="46613"/>
                </a:lnTo>
                <a:lnTo>
                  <a:pt x="119004" y="49217"/>
                </a:lnTo>
                <a:lnTo>
                  <a:pt x="119423" y="51861"/>
                </a:lnTo>
                <a:lnTo>
                  <a:pt x="119725" y="54542"/>
                </a:lnTo>
                <a:lnTo>
                  <a:pt x="119909" y="57257"/>
                </a:lnTo>
                <a:lnTo>
                  <a:pt x="119970" y="60003"/>
                </a:lnTo>
                <a:lnTo>
                  <a:pt x="119909" y="62749"/>
                </a:lnTo>
                <a:lnTo>
                  <a:pt x="119725" y="65464"/>
                </a:lnTo>
                <a:lnTo>
                  <a:pt x="119423" y="68144"/>
                </a:lnTo>
                <a:lnTo>
                  <a:pt x="119004" y="70787"/>
                </a:lnTo>
                <a:lnTo>
                  <a:pt x="118471" y="73390"/>
                </a:lnTo>
                <a:lnTo>
                  <a:pt x="117828" y="75952"/>
                </a:lnTo>
                <a:lnTo>
                  <a:pt x="117076" y="78468"/>
                </a:lnTo>
                <a:lnTo>
                  <a:pt x="116218" y="80937"/>
                </a:lnTo>
                <a:lnTo>
                  <a:pt x="115256" y="83355"/>
                </a:lnTo>
                <a:lnTo>
                  <a:pt x="114195" y="85721"/>
                </a:lnTo>
                <a:lnTo>
                  <a:pt x="113035" y="88031"/>
                </a:lnTo>
                <a:lnTo>
                  <a:pt x="111781" y="90283"/>
                </a:lnTo>
                <a:lnTo>
                  <a:pt x="110433" y="92474"/>
                </a:lnTo>
                <a:lnTo>
                  <a:pt x="108996" y="94602"/>
                </a:lnTo>
                <a:lnTo>
                  <a:pt x="107472" y="96664"/>
                </a:lnTo>
                <a:lnTo>
                  <a:pt x="105863" y="98657"/>
                </a:lnTo>
                <a:lnTo>
                  <a:pt x="104172" y="100578"/>
                </a:lnTo>
                <a:lnTo>
                  <a:pt x="102401" y="102426"/>
                </a:lnTo>
                <a:lnTo>
                  <a:pt x="100554" y="104197"/>
                </a:lnTo>
                <a:lnTo>
                  <a:pt x="98633" y="105888"/>
                </a:lnTo>
                <a:lnTo>
                  <a:pt x="96640" y="107498"/>
                </a:lnTo>
                <a:lnTo>
                  <a:pt x="94579" y="109022"/>
                </a:lnTo>
                <a:lnTo>
                  <a:pt x="92452" y="110460"/>
                </a:lnTo>
                <a:lnTo>
                  <a:pt x="90261" y="111808"/>
                </a:lnTo>
                <a:lnTo>
                  <a:pt x="88009" y="113063"/>
                </a:lnTo>
                <a:lnTo>
                  <a:pt x="85699" y="114222"/>
                </a:lnTo>
                <a:lnTo>
                  <a:pt x="83334" y="115284"/>
                </a:lnTo>
                <a:lnTo>
                  <a:pt x="80916" y="116246"/>
                </a:lnTo>
                <a:lnTo>
                  <a:pt x="78448" y="117104"/>
                </a:lnTo>
                <a:lnTo>
                  <a:pt x="75932" y="117856"/>
                </a:lnTo>
                <a:lnTo>
                  <a:pt x="73371" y="118500"/>
                </a:lnTo>
                <a:lnTo>
                  <a:pt x="70767" y="119033"/>
                </a:lnTo>
                <a:lnTo>
                  <a:pt x="68125" y="119452"/>
                </a:lnTo>
                <a:lnTo>
                  <a:pt x="65445" y="119754"/>
                </a:lnTo>
                <a:lnTo>
                  <a:pt x="62731" y="119938"/>
                </a:lnTo>
                <a:lnTo>
                  <a:pt x="59985" y="120000"/>
                </a:lnTo>
                <a:lnTo>
                  <a:pt x="57239" y="119938"/>
                </a:lnTo>
                <a:lnTo>
                  <a:pt x="54525" y="119754"/>
                </a:lnTo>
                <a:lnTo>
                  <a:pt x="51845" y="119452"/>
                </a:lnTo>
                <a:lnTo>
                  <a:pt x="49202" y="119033"/>
                </a:lnTo>
                <a:lnTo>
                  <a:pt x="46599" y="118500"/>
                </a:lnTo>
                <a:lnTo>
                  <a:pt x="44038" y="117856"/>
                </a:lnTo>
                <a:lnTo>
                  <a:pt x="41522" y="117104"/>
                </a:lnTo>
                <a:lnTo>
                  <a:pt x="39054" y="116246"/>
                </a:lnTo>
                <a:lnTo>
                  <a:pt x="36636" y="115284"/>
                </a:lnTo>
                <a:lnTo>
                  <a:pt x="34270" y="114222"/>
                </a:lnTo>
                <a:lnTo>
                  <a:pt x="31961" y="113063"/>
                </a:lnTo>
                <a:lnTo>
                  <a:pt x="29709" y="111808"/>
                </a:lnTo>
                <a:lnTo>
                  <a:pt x="27518" y="110460"/>
                </a:lnTo>
                <a:lnTo>
                  <a:pt x="25391" y="109022"/>
                </a:lnTo>
                <a:lnTo>
                  <a:pt x="23329" y="107498"/>
                </a:lnTo>
                <a:lnTo>
                  <a:pt x="21337" y="105888"/>
                </a:lnTo>
                <a:lnTo>
                  <a:pt x="19416" y="104197"/>
                </a:lnTo>
                <a:lnTo>
                  <a:pt x="17569" y="102426"/>
                </a:lnTo>
                <a:lnTo>
                  <a:pt x="15798" y="100578"/>
                </a:lnTo>
                <a:lnTo>
                  <a:pt x="14107" y="98657"/>
                </a:lnTo>
                <a:lnTo>
                  <a:pt x="12498" y="96664"/>
                </a:lnTo>
                <a:lnTo>
                  <a:pt x="10974" y="94602"/>
                </a:lnTo>
                <a:lnTo>
                  <a:pt x="9536" y="92474"/>
                </a:lnTo>
                <a:lnTo>
                  <a:pt x="8189" y="90283"/>
                </a:lnTo>
                <a:lnTo>
                  <a:pt x="6934" y="88031"/>
                </a:lnTo>
                <a:lnTo>
                  <a:pt x="5775" y="85721"/>
                </a:lnTo>
                <a:lnTo>
                  <a:pt x="4713" y="83355"/>
                </a:lnTo>
                <a:lnTo>
                  <a:pt x="3752" y="80937"/>
                </a:lnTo>
                <a:lnTo>
                  <a:pt x="2894" y="78468"/>
                </a:lnTo>
                <a:lnTo>
                  <a:pt x="2142" y="75952"/>
                </a:lnTo>
                <a:lnTo>
                  <a:pt x="1499" y="73390"/>
                </a:lnTo>
                <a:lnTo>
                  <a:pt x="966" y="70787"/>
                </a:lnTo>
                <a:lnTo>
                  <a:pt x="547" y="68144"/>
                </a:lnTo>
                <a:lnTo>
                  <a:pt x="245" y="65464"/>
                </a:lnTo>
                <a:lnTo>
                  <a:pt x="61" y="62749"/>
                </a:lnTo>
                <a:lnTo>
                  <a:pt x="0" y="60003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5208523" y="1445324"/>
            <a:ext cx="15831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5875" rIns="0" bIns="0" anchor="t" anchorCtr="0">
            <a:noAutofit/>
          </a:bodyPr>
          <a:lstStyle/>
          <a:p>
            <a:pPr marL="12700" marR="5080" lvl="0" indent="30480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Drug  resistance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6836495" y="901637"/>
            <a:ext cx="2787900" cy="15681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Shape 559"/>
          <p:cNvSpPr/>
          <p:nvPr/>
        </p:nvSpPr>
        <p:spPr>
          <a:xfrm>
            <a:off x="6836495" y="901637"/>
            <a:ext cx="2787900" cy="156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3"/>
                </a:moveTo>
                <a:lnTo>
                  <a:pt x="61" y="57257"/>
                </a:lnTo>
                <a:lnTo>
                  <a:pt x="245" y="54542"/>
                </a:lnTo>
                <a:lnTo>
                  <a:pt x="547" y="51861"/>
                </a:lnTo>
                <a:lnTo>
                  <a:pt x="966" y="49217"/>
                </a:lnTo>
                <a:lnTo>
                  <a:pt x="1499" y="46613"/>
                </a:lnTo>
                <a:lnTo>
                  <a:pt x="2143" y="44052"/>
                </a:lnTo>
                <a:lnTo>
                  <a:pt x="2895" y="41535"/>
                </a:lnTo>
                <a:lnTo>
                  <a:pt x="3753" y="39066"/>
                </a:lnTo>
                <a:lnTo>
                  <a:pt x="4715" y="36647"/>
                </a:lnTo>
                <a:lnTo>
                  <a:pt x="5777" y="34281"/>
                </a:lnTo>
                <a:lnTo>
                  <a:pt x="6937" y="31970"/>
                </a:lnTo>
                <a:lnTo>
                  <a:pt x="8192" y="29718"/>
                </a:lnTo>
                <a:lnTo>
                  <a:pt x="9539" y="27527"/>
                </a:lnTo>
                <a:lnTo>
                  <a:pt x="10977" y="25398"/>
                </a:lnTo>
                <a:lnTo>
                  <a:pt x="12502" y="23337"/>
                </a:lnTo>
                <a:lnTo>
                  <a:pt x="14112" y="21343"/>
                </a:lnTo>
                <a:lnTo>
                  <a:pt x="15803" y="19422"/>
                </a:lnTo>
                <a:lnTo>
                  <a:pt x="17574" y="17574"/>
                </a:lnTo>
                <a:lnTo>
                  <a:pt x="19422" y="15803"/>
                </a:lnTo>
                <a:lnTo>
                  <a:pt x="21343" y="14112"/>
                </a:lnTo>
                <a:lnTo>
                  <a:pt x="23337" y="12502"/>
                </a:lnTo>
                <a:lnTo>
                  <a:pt x="25398" y="10977"/>
                </a:lnTo>
                <a:lnTo>
                  <a:pt x="27527" y="9539"/>
                </a:lnTo>
                <a:lnTo>
                  <a:pt x="29718" y="8192"/>
                </a:lnTo>
                <a:lnTo>
                  <a:pt x="31970" y="6937"/>
                </a:lnTo>
                <a:lnTo>
                  <a:pt x="34281" y="5777"/>
                </a:lnTo>
                <a:lnTo>
                  <a:pt x="36647" y="4715"/>
                </a:lnTo>
                <a:lnTo>
                  <a:pt x="39066" y="3753"/>
                </a:lnTo>
                <a:lnTo>
                  <a:pt x="41535" y="2895"/>
                </a:lnTo>
                <a:lnTo>
                  <a:pt x="44052" y="2143"/>
                </a:lnTo>
                <a:lnTo>
                  <a:pt x="46613" y="1499"/>
                </a:lnTo>
                <a:lnTo>
                  <a:pt x="49217" y="966"/>
                </a:lnTo>
                <a:lnTo>
                  <a:pt x="51861" y="547"/>
                </a:lnTo>
                <a:lnTo>
                  <a:pt x="54542" y="245"/>
                </a:lnTo>
                <a:lnTo>
                  <a:pt x="57257" y="61"/>
                </a:lnTo>
                <a:lnTo>
                  <a:pt x="60003" y="0"/>
                </a:lnTo>
                <a:lnTo>
                  <a:pt x="62749" y="61"/>
                </a:lnTo>
                <a:lnTo>
                  <a:pt x="65464" y="245"/>
                </a:lnTo>
                <a:lnTo>
                  <a:pt x="68144" y="547"/>
                </a:lnTo>
                <a:lnTo>
                  <a:pt x="70787" y="966"/>
                </a:lnTo>
                <a:lnTo>
                  <a:pt x="73390" y="1499"/>
                </a:lnTo>
                <a:lnTo>
                  <a:pt x="75952" y="2143"/>
                </a:lnTo>
                <a:lnTo>
                  <a:pt x="78468" y="2895"/>
                </a:lnTo>
                <a:lnTo>
                  <a:pt x="80937" y="3753"/>
                </a:lnTo>
                <a:lnTo>
                  <a:pt x="83355" y="4715"/>
                </a:lnTo>
                <a:lnTo>
                  <a:pt x="85721" y="5777"/>
                </a:lnTo>
                <a:lnTo>
                  <a:pt x="88031" y="6937"/>
                </a:lnTo>
                <a:lnTo>
                  <a:pt x="90283" y="8192"/>
                </a:lnTo>
                <a:lnTo>
                  <a:pt x="92474" y="9539"/>
                </a:lnTo>
                <a:lnTo>
                  <a:pt x="94602" y="10977"/>
                </a:lnTo>
                <a:lnTo>
                  <a:pt x="96664" y="12502"/>
                </a:lnTo>
                <a:lnTo>
                  <a:pt x="98657" y="14112"/>
                </a:lnTo>
                <a:lnTo>
                  <a:pt x="100578" y="15803"/>
                </a:lnTo>
                <a:lnTo>
                  <a:pt x="102426" y="17574"/>
                </a:lnTo>
                <a:lnTo>
                  <a:pt x="104197" y="19422"/>
                </a:lnTo>
                <a:lnTo>
                  <a:pt x="105888" y="21343"/>
                </a:lnTo>
                <a:lnTo>
                  <a:pt x="107498" y="23337"/>
                </a:lnTo>
                <a:lnTo>
                  <a:pt x="109022" y="25398"/>
                </a:lnTo>
                <a:lnTo>
                  <a:pt x="110460" y="27527"/>
                </a:lnTo>
                <a:lnTo>
                  <a:pt x="111808" y="29718"/>
                </a:lnTo>
                <a:lnTo>
                  <a:pt x="113063" y="31970"/>
                </a:lnTo>
                <a:lnTo>
                  <a:pt x="114222" y="34281"/>
                </a:lnTo>
                <a:lnTo>
                  <a:pt x="115284" y="36647"/>
                </a:lnTo>
                <a:lnTo>
                  <a:pt x="116246" y="39066"/>
                </a:lnTo>
                <a:lnTo>
                  <a:pt x="117104" y="41535"/>
                </a:lnTo>
                <a:lnTo>
                  <a:pt x="117856" y="44052"/>
                </a:lnTo>
                <a:lnTo>
                  <a:pt x="118500" y="46613"/>
                </a:lnTo>
                <a:lnTo>
                  <a:pt x="119033" y="49217"/>
                </a:lnTo>
                <a:lnTo>
                  <a:pt x="119452" y="51861"/>
                </a:lnTo>
                <a:lnTo>
                  <a:pt x="119754" y="54542"/>
                </a:lnTo>
                <a:lnTo>
                  <a:pt x="119938" y="57257"/>
                </a:lnTo>
                <a:lnTo>
                  <a:pt x="120000" y="60003"/>
                </a:lnTo>
                <a:lnTo>
                  <a:pt x="119938" y="62749"/>
                </a:lnTo>
                <a:lnTo>
                  <a:pt x="119754" y="65464"/>
                </a:lnTo>
                <a:lnTo>
                  <a:pt x="119452" y="68144"/>
                </a:lnTo>
                <a:lnTo>
                  <a:pt x="119033" y="70787"/>
                </a:lnTo>
                <a:lnTo>
                  <a:pt x="118500" y="73390"/>
                </a:lnTo>
                <a:lnTo>
                  <a:pt x="117856" y="75952"/>
                </a:lnTo>
                <a:lnTo>
                  <a:pt x="117104" y="78468"/>
                </a:lnTo>
                <a:lnTo>
                  <a:pt x="116246" y="80937"/>
                </a:lnTo>
                <a:lnTo>
                  <a:pt x="115284" y="83355"/>
                </a:lnTo>
                <a:lnTo>
                  <a:pt x="114222" y="85721"/>
                </a:lnTo>
                <a:lnTo>
                  <a:pt x="113063" y="88031"/>
                </a:lnTo>
                <a:lnTo>
                  <a:pt x="111808" y="90283"/>
                </a:lnTo>
                <a:lnTo>
                  <a:pt x="110460" y="92474"/>
                </a:lnTo>
                <a:lnTo>
                  <a:pt x="109022" y="94602"/>
                </a:lnTo>
                <a:lnTo>
                  <a:pt x="107498" y="96664"/>
                </a:lnTo>
                <a:lnTo>
                  <a:pt x="105888" y="98657"/>
                </a:lnTo>
                <a:lnTo>
                  <a:pt x="104197" y="100578"/>
                </a:lnTo>
                <a:lnTo>
                  <a:pt x="102426" y="102426"/>
                </a:lnTo>
                <a:lnTo>
                  <a:pt x="100578" y="104197"/>
                </a:lnTo>
                <a:lnTo>
                  <a:pt x="98657" y="105888"/>
                </a:lnTo>
                <a:lnTo>
                  <a:pt x="96664" y="107498"/>
                </a:lnTo>
                <a:lnTo>
                  <a:pt x="94602" y="109022"/>
                </a:lnTo>
                <a:lnTo>
                  <a:pt x="92474" y="110460"/>
                </a:lnTo>
                <a:lnTo>
                  <a:pt x="90283" y="111808"/>
                </a:lnTo>
                <a:lnTo>
                  <a:pt x="88031" y="113063"/>
                </a:lnTo>
                <a:lnTo>
                  <a:pt x="85721" y="114222"/>
                </a:lnTo>
                <a:lnTo>
                  <a:pt x="83355" y="115284"/>
                </a:lnTo>
                <a:lnTo>
                  <a:pt x="80937" y="116246"/>
                </a:lnTo>
                <a:lnTo>
                  <a:pt x="78468" y="117104"/>
                </a:lnTo>
                <a:lnTo>
                  <a:pt x="75952" y="117856"/>
                </a:lnTo>
                <a:lnTo>
                  <a:pt x="73390" y="118500"/>
                </a:lnTo>
                <a:lnTo>
                  <a:pt x="70787" y="119033"/>
                </a:lnTo>
                <a:lnTo>
                  <a:pt x="68144" y="119452"/>
                </a:lnTo>
                <a:lnTo>
                  <a:pt x="65464" y="119754"/>
                </a:lnTo>
                <a:lnTo>
                  <a:pt x="62749" y="119938"/>
                </a:lnTo>
                <a:lnTo>
                  <a:pt x="60003" y="120000"/>
                </a:lnTo>
                <a:lnTo>
                  <a:pt x="57257" y="119938"/>
                </a:lnTo>
                <a:lnTo>
                  <a:pt x="54542" y="119754"/>
                </a:lnTo>
                <a:lnTo>
                  <a:pt x="51861" y="119452"/>
                </a:lnTo>
                <a:lnTo>
                  <a:pt x="49217" y="119033"/>
                </a:lnTo>
                <a:lnTo>
                  <a:pt x="46613" y="118500"/>
                </a:lnTo>
                <a:lnTo>
                  <a:pt x="44052" y="117856"/>
                </a:lnTo>
                <a:lnTo>
                  <a:pt x="41535" y="117104"/>
                </a:lnTo>
                <a:lnTo>
                  <a:pt x="39066" y="116246"/>
                </a:lnTo>
                <a:lnTo>
                  <a:pt x="36647" y="115284"/>
                </a:lnTo>
                <a:lnTo>
                  <a:pt x="34281" y="114222"/>
                </a:lnTo>
                <a:lnTo>
                  <a:pt x="31970" y="113063"/>
                </a:lnTo>
                <a:lnTo>
                  <a:pt x="29718" y="111808"/>
                </a:lnTo>
                <a:lnTo>
                  <a:pt x="27527" y="110460"/>
                </a:lnTo>
                <a:lnTo>
                  <a:pt x="25398" y="109022"/>
                </a:lnTo>
                <a:lnTo>
                  <a:pt x="23337" y="107498"/>
                </a:lnTo>
                <a:lnTo>
                  <a:pt x="21343" y="105888"/>
                </a:lnTo>
                <a:lnTo>
                  <a:pt x="19422" y="104197"/>
                </a:lnTo>
                <a:lnTo>
                  <a:pt x="17574" y="102426"/>
                </a:lnTo>
                <a:lnTo>
                  <a:pt x="15803" y="100578"/>
                </a:lnTo>
                <a:lnTo>
                  <a:pt x="14112" y="98657"/>
                </a:lnTo>
                <a:lnTo>
                  <a:pt x="12502" y="96664"/>
                </a:lnTo>
                <a:lnTo>
                  <a:pt x="10977" y="94602"/>
                </a:lnTo>
                <a:lnTo>
                  <a:pt x="9539" y="92474"/>
                </a:lnTo>
                <a:lnTo>
                  <a:pt x="8192" y="90283"/>
                </a:lnTo>
                <a:lnTo>
                  <a:pt x="6937" y="88031"/>
                </a:lnTo>
                <a:lnTo>
                  <a:pt x="5777" y="85721"/>
                </a:lnTo>
                <a:lnTo>
                  <a:pt x="4715" y="83355"/>
                </a:lnTo>
                <a:lnTo>
                  <a:pt x="3753" y="80937"/>
                </a:lnTo>
                <a:lnTo>
                  <a:pt x="2895" y="78468"/>
                </a:lnTo>
                <a:lnTo>
                  <a:pt x="2143" y="75952"/>
                </a:lnTo>
                <a:lnTo>
                  <a:pt x="1499" y="73390"/>
                </a:lnTo>
                <a:lnTo>
                  <a:pt x="966" y="70787"/>
                </a:lnTo>
                <a:lnTo>
                  <a:pt x="547" y="68144"/>
                </a:lnTo>
                <a:lnTo>
                  <a:pt x="245" y="65464"/>
                </a:lnTo>
                <a:lnTo>
                  <a:pt x="61" y="62749"/>
                </a:lnTo>
                <a:lnTo>
                  <a:pt x="0" y="60003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Shape 560"/>
          <p:cNvSpPr txBox="1"/>
          <p:nvPr/>
        </p:nvSpPr>
        <p:spPr>
          <a:xfrm>
            <a:off x="7687226" y="1445324"/>
            <a:ext cx="10896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5875" rIns="0" bIns="0" anchor="t" anchorCtr="0">
            <a:noAutofit/>
          </a:bodyPr>
          <a:lstStyle/>
          <a:p>
            <a:pPr marL="24765" marR="5080" lvl="0" indent="-1270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  factors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Shape 561"/>
          <p:cNvSpPr/>
          <p:nvPr/>
        </p:nvSpPr>
        <p:spPr>
          <a:xfrm>
            <a:off x="9066953" y="901637"/>
            <a:ext cx="2788500" cy="15681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Shape 562"/>
          <p:cNvSpPr/>
          <p:nvPr/>
        </p:nvSpPr>
        <p:spPr>
          <a:xfrm>
            <a:off x="9066953" y="901637"/>
            <a:ext cx="2788800" cy="156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3"/>
                </a:moveTo>
                <a:lnTo>
                  <a:pt x="61" y="57257"/>
                </a:lnTo>
                <a:lnTo>
                  <a:pt x="245" y="54542"/>
                </a:lnTo>
                <a:lnTo>
                  <a:pt x="547" y="51861"/>
                </a:lnTo>
                <a:lnTo>
                  <a:pt x="966" y="49217"/>
                </a:lnTo>
                <a:lnTo>
                  <a:pt x="1499" y="46613"/>
                </a:lnTo>
                <a:lnTo>
                  <a:pt x="2142" y="44052"/>
                </a:lnTo>
                <a:lnTo>
                  <a:pt x="2894" y="41535"/>
                </a:lnTo>
                <a:lnTo>
                  <a:pt x="3752" y="39066"/>
                </a:lnTo>
                <a:lnTo>
                  <a:pt x="4713" y="36647"/>
                </a:lnTo>
                <a:lnTo>
                  <a:pt x="5775" y="34281"/>
                </a:lnTo>
                <a:lnTo>
                  <a:pt x="6934" y="31970"/>
                </a:lnTo>
                <a:lnTo>
                  <a:pt x="8189" y="29718"/>
                </a:lnTo>
                <a:lnTo>
                  <a:pt x="9536" y="27527"/>
                </a:lnTo>
                <a:lnTo>
                  <a:pt x="10974" y="25398"/>
                </a:lnTo>
                <a:lnTo>
                  <a:pt x="12498" y="23337"/>
                </a:lnTo>
                <a:lnTo>
                  <a:pt x="14107" y="21343"/>
                </a:lnTo>
                <a:lnTo>
                  <a:pt x="15798" y="19422"/>
                </a:lnTo>
                <a:lnTo>
                  <a:pt x="17569" y="17574"/>
                </a:lnTo>
                <a:lnTo>
                  <a:pt x="19416" y="15803"/>
                </a:lnTo>
                <a:lnTo>
                  <a:pt x="21337" y="14112"/>
                </a:lnTo>
                <a:lnTo>
                  <a:pt x="23329" y="12502"/>
                </a:lnTo>
                <a:lnTo>
                  <a:pt x="25391" y="10977"/>
                </a:lnTo>
                <a:lnTo>
                  <a:pt x="27518" y="9539"/>
                </a:lnTo>
                <a:lnTo>
                  <a:pt x="29709" y="8192"/>
                </a:lnTo>
                <a:lnTo>
                  <a:pt x="31961" y="6937"/>
                </a:lnTo>
                <a:lnTo>
                  <a:pt x="34270" y="5777"/>
                </a:lnTo>
                <a:lnTo>
                  <a:pt x="36636" y="4715"/>
                </a:lnTo>
                <a:lnTo>
                  <a:pt x="39054" y="3753"/>
                </a:lnTo>
                <a:lnTo>
                  <a:pt x="41522" y="2895"/>
                </a:lnTo>
                <a:lnTo>
                  <a:pt x="44038" y="2143"/>
                </a:lnTo>
                <a:lnTo>
                  <a:pt x="46599" y="1499"/>
                </a:lnTo>
                <a:lnTo>
                  <a:pt x="49202" y="966"/>
                </a:lnTo>
                <a:lnTo>
                  <a:pt x="51845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5" y="245"/>
                </a:lnTo>
                <a:lnTo>
                  <a:pt x="68125" y="547"/>
                </a:lnTo>
                <a:lnTo>
                  <a:pt x="70767" y="966"/>
                </a:lnTo>
                <a:lnTo>
                  <a:pt x="73371" y="1499"/>
                </a:lnTo>
                <a:lnTo>
                  <a:pt x="75932" y="2143"/>
                </a:lnTo>
                <a:lnTo>
                  <a:pt x="78447" y="2895"/>
                </a:lnTo>
                <a:lnTo>
                  <a:pt x="80916" y="3753"/>
                </a:lnTo>
                <a:lnTo>
                  <a:pt x="83334" y="4715"/>
                </a:lnTo>
                <a:lnTo>
                  <a:pt x="85699" y="5777"/>
                </a:lnTo>
                <a:lnTo>
                  <a:pt x="88009" y="6937"/>
                </a:lnTo>
                <a:lnTo>
                  <a:pt x="90261" y="8192"/>
                </a:lnTo>
                <a:lnTo>
                  <a:pt x="92452" y="9539"/>
                </a:lnTo>
                <a:lnTo>
                  <a:pt x="94579" y="10977"/>
                </a:lnTo>
                <a:lnTo>
                  <a:pt x="96640" y="12502"/>
                </a:lnTo>
                <a:lnTo>
                  <a:pt x="98633" y="14112"/>
                </a:lnTo>
                <a:lnTo>
                  <a:pt x="100554" y="15803"/>
                </a:lnTo>
                <a:lnTo>
                  <a:pt x="102401" y="17574"/>
                </a:lnTo>
                <a:lnTo>
                  <a:pt x="104172" y="19422"/>
                </a:lnTo>
                <a:lnTo>
                  <a:pt x="105863" y="21343"/>
                </a:lnTo>
                <a:lnTo>
                  <a:pt x="107472" y="23337"/>
                </a:lnTo>
                <a:lnTo>
                  <a:pt x="108996" y="25398"/>
                </a:lnTo>
                <a:lnTo>
                  <a:pt x="110433" y="27527"/>
                </a:lnTo>
                <a:lnTo>
                  <a:pt x="111781" y="29718"/>
                </a:lnTo>
                <a:lnTo>
                  <a:pt x="113035" y="31970"/>
                </a:lnTo>
                <a:lnTo>
                  <a:pt x="114195" y="34281"/>
                </a:lnTo>
                <a:lnTo>
                  <a:pt x="115256" y="36647"/>
                </a:lnTo>
                <a:lnTo>
                  <a:pt x="116218" y="39066"/>
                </a:lnTo>
                <a:lnTo>
                  <a:pt x="117075" y="41535"/>
                </a:lnTo>
                <a:lnTo>
                  <a:pt x="117828" y="44052"/>
                </a:lnTo>
                <a:lnTo>
                  <a:pt x="118471" y="46613"/>
                </a:lnTo>
                <a:lnTo>
                  <a:pt x="119004" y="49217"/>
                </a:lnTo>
                <a:lnTo>
                  <a:pt x="119423" y="51861"/>
                </a:lnTo>
                <a:lnTo>
                  <a:pt x="119725" y="54542"/>
                </a:lnTo>
                <a:lnTo>
                  <a:pt x="119909" y="57257"/>
                </a:lnTo>
                <a:lnTo>
                  <a:pt x="119970" y="60003"/>
                </a:lnTo>
                <a:lnTo>
                  <a:pt x="119909" y="62749"/>
                </a:lnTo>
                <a:lnTo>
                  <a:pt x="119725" y="65464"/>
                </a:lnTo>
                <a:lnTo>
                  <a:pt x="119423" y="68144"/>
                </a:lnTo>
                <a:lnTo>
                  <a:pt x="119004" y="70787"/>
                </a:lnTo>
                <a:lnTo>
                  <a:pt x="118471" y="73390"/>
                </a:lnTo>
                <a:lnTo>
                  <a:pt x="117828" y="75952"/>
                </a:lnTo>
                <a:lnTo>
                  <a:pt x="117075" y="78468"/>
                </a:lnTo>
                <a:lnTo>
                  <a:pt x="116218" y="80937"/>
                </a:lnTo>
                <a:lnTo>
                  <a:pt x="115256" y="83355"/>
                </a:lnTo>
                <a:lnTo>
                  <a:pt x="114195" y="85721"/>
                </a:lnTo>
                <a:lnTo>
                  <a:pt x="113035" y="88031"/>
                </a:lnTo>
                <a:lnTo>
                  <a:pt x="111781" y="90283"/>
                </a:lnTo>
                <a:lnTo>
                  <a:pt x="110433" y="92474"/>
                </a:lnTo>
                <a:lnTo>
                  <a:pt x="108996" y="94602"/>
                </a:lnTo>
                <a:lnTo>
                  <a:pt x="107472" y="96664"/>
                </a:lnTo>
                <a:lnTo>
                  <a:pt x="105863" y="98657"/>
                </a:lnTo>
                <a:lnTo>
                  <a:pt x="104172" y="100578"/>
                </a:lnTo>
                <a:lnTo>
                  <a:pt x="102401" y="102426"/>
                </a:lnTo>
                <a:lnTo>
                  <a:pt x="100554" y="104197"/>
                </a:lnTo>
                <a:lnTo>
                  <a:pt x="98633" y="105888"/>
                </a:lnTo>
                <a:lnTo>
                  <a:pt x="96640" y="107498"/>
                </a:lnTo>
                <a:lnTo>
                  <a:pt x="94579" y="109022"/>
                </a:lnTo>
                <a:lnTo>
                  <a:pt x="92452" y="110460"/>
                </a:lnTo>
                <a:lnTo>
                  <a:pt x="90261" y="111808"/>
                </a:lnTo>
                <a:lnTo>
                  <a:pt x="88009" y="113063"/>
                </a:lnTo>
                <a:lnTo>
                  <a:pt x="85699" y="114222"/>
                </a:lnTo>
                <a:lnTo>
                  <a:pt x="83334" y="115284"/>
                </a:lnTo>
                <a:lnTo>
                  <a:pt x="80916" y="116246"/>
                </a:lnTo>
                <a:lnTo>
                  <a:pt x="78447" y="117104"/>
                </a:lnTo>
                <a:lnTo>
                  <a:pt x="75932" y="117856"/>
                </a:lnTo>
                <a:lnTo>
                  <a:pt x="73371" y="118500"/>
                </a:lnTo>
                <a:lnTo>
                  <a:pt x="70767" y="119033"/>
                </a:lnTo>
                <a:lnTo>
                  <a:pt x="68125" y="119452"/>
                </a:lnTo>
                <a:lnTo>
                  <a:pt x="65445" y="119754"/>
                </a:lnTo>
                <a:lnTo>
                  <a:pt x="62731" y="119938"/>
                </a:lnTo>
                <a:lnTo>
                  <a:pt x="59985" y="120000"/>
                </a:lnTo>
                <a:lnTo>
                  <a:pt x="57239" y="119938"/>
                </a:lnTo>
                <a:lnTo>
                  <a:pt x="54525" y="119754"/>
                </a:lnTo>
                <a:lnTo>
                  <a:pt x="51845" y="119452"/>
                </a:lnTo>
                <a:lnTo>
                  <a:pt x="49202" y="119033"/>
                </a:lnTo>
                <a:lnTo>
                  <a:pt x="46599" y="118500"/>
                </a:lnTo>
                <a:lnTo>
                  <a:pt x="44038" y="117856"/>
                </a:lnTo>
                <a:lnTo>
                  <a:pt x="41522" y="117104"/>
                </a:lnTo>
                <a:lnTo>
                  <a:pt x="39054" y="116246"/>
                </a:lnTo>
                <a:lnTo>
                  <a:pt x="36636" y="115284"/>
                </a:lnTo>
                <a:lnTo>
                  <a:pt x="34270" y="114222"/>
                </a:lnTo>
                <a:lnTo>
                  <a:pt x="31961" y="113063"/>
                </a:lnTo>
                <a:lnTo>
                  <a:pt x="29709" y="111808"/>
                </a:lnTo>
                <a:lnTo>
                  <a:pt x="27518" y="110460"/>
                </a:lnTo>
                <a:lnTo>
                  <a:pt x="25391" y="109022"/>
                </a:lnTo>
                <a:lnTo>
                  <a:pt x="23329" y="107498"/>
                </a:lnTo>
                <a:lnTo>
                  <a:pt x="21337" y="105888"/>
                </a:lnTo>
                <a:lnTo>
                  <a:pt x="19416" y="104197"/>
                </a:lnTo>
                <a:lnTo>
                  <a:pt x="17569" y="102426"/>
                </a:lnTo>
                <a:lnTo>
                  <a:pt x="15798" y="100578"/>
                </a:lnTo>
                <a:lnTo>
                  <a:pt x="14107" y="98657"/>
                </a:lnTo>
                <a:lnTo>
                  <a:pt x="12498" y="96664"/>
                </a:lnTo>
                <a:lnTo>
                  <a:pt x="10974" y="94602"/>
                </a:lnTo>
                <a:lnTo>
                  <a:pt x="9536" y="92474"/>
                </a:lnTo>
                <a:lnTo>
                  <a:pt x="8189" y="90283"/>
                </a:lnTo>
                <a:lnTo>
                  <a:pt x="6934" y="88031"/>
                </a:lnTo>
                <a:lnTo>
                  <a:pt x="5775" y="85721"/>
                </a:lnTo>
                <a:lnTo>
                  <a:pt x="4713" y="83355"/>
                </a:lnTo>
                <a:lnTo>
                  <a:pt x="3752" y="80937"/>
                </a:lnTo>
                <a:lnTo>
                  <a:pt x="2894" y="78468"/>
                </a:lnTo>
                <a:lnTo>
                  <a:pt x="2142" y="75952"/>
                </a:lnTo>
                <a:lnTo>
                  <a:pt x="1499" y="73390"/>
                </a:lnTo>
                <a:lnTo>
                  <a:pt x="966" y="70787"/>
                </a:lnTo>
                <a:lnTo>
                  <a:pt x="547" y="68144"/>
                </a:lnTo>
                <a:lnTo>
                  <a:pt x="245" y="65464"/>
                </a:lnTo>
                <a:lnTo>
                  <a:pt x="61" y="62749"/>
                </a:lnTo>
                <a:lnTo>
                  <a:pt x="0" y="60003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9812696" y="1543812"/>
            <a:ext cx="1298100" cy="2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Cultures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Shape 564"/>
          <p:cNvSpPr/>
          <p:nvPr/>
        </p:nvSpPr>
        <p:spPr>
          <a:xfrm>
            <a:off x="5872986" y="2522886"/>
            <a:ext cx="254100" cy="48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0000" y="84285"/>
                </a:moveTo>
                <a:lnTo>
                  <a:pt x="0" y="84285"/>
                </a:lnTo>
                <a:lnTo>
                  <a:pt x="60000" y="119997"/>
                </a:lnTo>
                <a:lnTo>
                  <a:pt x="109998" y="90238"/>
                </a:lnTo>
                <a:lnTo>
                  <a:pt x="40000" y="90238"/>
                </a:lnTo>
                <a:lnTo>
                  <a:pt x="40000" y="84285"/>
                </a:lnTo>
                <a:close/>
              </a:path>
              <a:path w="120000" h="120000" extrusionOk="0">
                <a:moveTo>
                  <a:pt x="80000" y="0"/>
                </a:moveTo>
                <a:lnTo>
                  <a:pt x="40000" y="0"/>
                </a:lnTo>
                <a:lnTo>
                  <a:pt x="40000" y="90238"/>
                </a:lnTo>
                <a:lnTo>
                  <a:pt x="80000" y="90238"/>
                </a:lnTo>
                <a:lnTo>
                  <a:pt x="80000" y="0"/>
                </a:lnTo>
                <a:close/>
              </a:path>
              <a:path w="120000" h="120000" extrusionOk="0">
                <a:moveTo>
                  <a:pt x="120000" y="84285"/>
                </a:moveTo>
                <a:lnTo>
                  <a:pt x="80000" y="84285"/>
                </a:lnTo>
                <a:lnTo>
                  <a:pt x="80000" y="90238"/>
                </a:lnTo>
                <a:lnTo>
                  <a:pt x="109998" y="90238"/>
                </a:lnTo>
                <a:lnTo>
                  <a:pt x="120000" y="842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Shape 565"/>
          <p:cNvSpPr txBox="1"/>
          <p:nvPr/>
        </p:nvSpPr>
        <p:spPr>
          <a:xfrm>
            <a:off x="3887722" y="3032883"/>
            <a:ext cx="4357919" cy="528463"/>
          </a:xfrm>
          <a:prstGeom prst="rect">
            <a:avLst/>
          </a:prstGeom>
          <a:solidFill>
            <a:srgbClr val="F79546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39350" rIns="0" bIns="0" anchor="t" anchorCtr="0">
            <a:noAutofit/>
          </a:bodyPr>
          <a:lstStyle/>
          <a:p>
            <a:pPr marL="54483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Optimal antibiotics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757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xfrm>
            <a:off x="2251978" y="424800"/>
            <a:ext cx="95244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informed </a:t>
            </a:r>
            <a:r>
              <a:rPr lang="en-US" sz="5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re-evaluation</a:t>
            </a: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1202267" y="1683681"/>
            <a:ext cx="2822100" cy="2822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2" name="Shape 642"/>
          <p:cNvSpPr/>
          <p:nvPr/>
        </p:nvSpPr>
        <p:spPr>
          <a:xfrm>
            <a:off x="1202267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4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799" y="19417"/>
                </a:lnTo>
                <a:lnTo>
                  <a:pt x="17569" y="17569"/>
                </a:lnTo>
                <a:lnTo>
                  <a:pt x="19417" y="15799"/>
                </a:lnTo>
                <a:lnTo>
                  <a:pt x="21338" y="14108"/>
                </a:lnTo>
                <a:lnTo>
                  <a:pt x="23330" y="12499"/>
                </a:lnTo>
                <a:lnTo>
                  <a:pt x="25392" y="10974"/>
                </a:lnTo>
                <a:lnTo>
                  <a:pt x="27519" y="9537"/>
                </a:lnTo>
                <a:lnTo>
                  <a:pt x="29710" y="8190"/>
                </a:lnTo>
                <a:lnTo>
                  <a:pt x="31961" y="6935"/>
                </a:lnTo>
                <a:lnTo>
                  <a:pt x="34271" y="5775"/>
                </a:lnTo>
                <a:lnTo>
                  <a:pt x="36637" y="4714"/>
                </a:lnTo>
                <a:lnTo>
                  <a:pt x="39055" y="3753"/>
                </a:lnTo>
                <a:lnTo>
                  <a:pt x="41523" y="2895"/>
                </a:lnTo>
                <a:lnTo>
                  <a:pt x="44039" y="2142"/>
                </a:lnTo>
                <a:lnTo>
                  <a:pt x="46600" y="1499"/>
                </a:lnTo>
                <a:lnTo>
                  <a:pt x="49203" y="966"/>
                </a:lnTo>
                <a:lnTo>
                  <a:pt x="51846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6" y="245"/>
                </a:lnTo>
                <a:lnTo>
                  <a:pt x="68126" y="547"/>
                </a:lnTo>
                <a:lnTo>
                  <a:pt x="70769" y="966"/>
                </a:lnTo>
                <a:lnTo>
                  <a:pt x="73373" y="1499"/>
                </a:lnTo>
                <a:lnTo>
                  <a:pt x="75934" y="2142"/>
                </a:lnTo>
                <a:lnTo>
                  <a:pt x="78450" y="2895"/>
                </a:lnTo>
                <a:lnTo>
                  <a:pt x="80918" y="3753"/>
                </a:lnTo>
                <a:lnTo>
                  <a:pt x="83337" y="4714"/>
                </a:lnTo>
                <a:lnTo>
                  <a:pt x="85702" y="5775"/>
                </a:lnTo>
                <a:lnTo>
                  <a:pt x="88012" y="6935"/>
                </a:lnTo>
                <a:lnTo>
                  <a:pt x="90264" y="8190"/>
                </a:lnTo>
                <a:lnTo>
                  <a:pt x="92454" y="9537"/>
                </a:lnTo>
                <a:lnTo>
                  <a:pt x="94582" y="10974"/>
                </a:lnTo>
                <a:lnTo>
                  <a:pt x="96643" y="12499"/>
                </a:lnTo>
                <a:lnTo>
                  <a:pt x="98635" y="14108"/>
                </a:lnTo>
                <a:lnTo>
                  <a:pt x="100556" y="15799"/>
                </a:lnTo>
                <a:lnTo>
                  <a:pt x="102403" y="17569"/>
                </a:lnTo>
                <a:lnTo>
                  <a:pt x="104174" y="19417"/>
                </a:lnTo>
                <a:lnTo>
                  <a:pt x="105865" y="21338"/>
                </a:lnTo>
                <a:lnTo>
                  <a:pt x="107474" y="23330"/>
                </a:lnTo>
                <a:lnTo>
                  <a:pt x="108998" y="25392"/>
                </a:lnTo>
                <a:lnTo>
                  <a:pt x="110435" y="27519"/>
                </a:lnTo>
                <a:lnTo>
                  <a:pt x="111782" y="29710"/>
                </a:lnTo>
                <a:lnTo>
                  <a:pt x="113037" y="31961"/>
                </a:lnTo>
                <a:lnTo>
                  <a:pt x="114196" y="34271"/>
                </a:lnTo>
                <a:lnTo>
                  <a:pt x="115258" y="36637"/>
                </a:lnTo>
                <a:lnTo>
                  <a:pt x="116218" y="39055"/>
                </a:lnTo>
                <a:lnTo>
                  <a:pt x="117076" y="41523"/>
                </a:lnTo>
                <a:lnTo>
                  <a:pt x="117828" y="44039"/>
                </a:lnTo>
                <a:lnTo>
                  <a:pt x="118472" y="46600"/>
                </a:lnTo>
                <a:lnTo>
                  <a:pt x="119004" y="49203"/>
                </a:lnTo>
                <a:lnTo>
                  <a:pt x="119423" y="51846"/>
                </a:lnTo>
                <a:lnTo>
                  <a:pt x="119726" y="54525"/>
                </a:lnTo>
                <a:lnTo>
                  <a:pt x="119909" y="57239"/>
                </a:lnTo>
                <a:lnTo>
                  <a:pt x="119971" y="59985"/>
                </a:lnTo>
                <a:lnTo>
                  <a:pt x="119909" y="62731"/>
                </a:lnTo>
                <a:lnTo>
                  <a:pt x="119726" y="65446"/>
                </a:lnTo>
                <a:lnTo>
                  <a:pt x="119423" y="68126"/>
                </a:lnTo>
                <a:lnTo>
                  <a:pt x="119004" y="70769"/>
                </a:lnTo>
                <a:lnTo>
                  <a:pt x="118472" y="73373"/>
                </a:lnTo>
                <a:lnTo>
                  <a:pt x="117828" y="75934"/>
                </a:lnTo>
                <a:lnTo>
                  <a:pt x="117076" y="78450"/>
                </a:lnTo>
                <a:lnTo>
                  <a:pt x="116218" y="80919"/>
                </a:lnTo>
                <a:lnTo>
                  <a:pt x="115258" y="83338"/>
                </a:lnTo>
                <a:lnTo>
                  <a:pt x="114196" y="85703"/>
                </a:lnTo>
                <a:lnTo>
                  <a:pt x="113037" y="88014"/>
                </a:lnTo>
                <a:lnTo>
                  <a:pt x="111782" y="90265"/>
                </a:lnTo>
                <a:lnTo>
                  <a:pt x="110435" y="92457"/>
                </a:lnTo>
                <a:lnTo>
                  <a:pt x="108998" y="94584"/>
                </a:lnTo>
                <a:lnTo>
                  <a:pt x="107474" y="96646"/>
                </a:lnTo>
                <a:lnTo>
                  <a:pt x="105865" y="98638"/>
                </a:lnTo>
                <a:lnTo>
                  <a:pt x="104174" y="100560"/>
                </a:lnTo>
                <a:lnTo>
                  <a:pt x="102403" y="102407"/>
                </a:lnTo>
                <a:lnTo>
                  <a:pt x="100556" y="104178"/>
                </a:lnTo>
                <a:lnTo>
                  <a:pt x="98635" y="105869"/>
                </a:lnTo>
                <a:lnTo>
                  <a:pt x="96643" y="107478"/>
                </a:lnTo>
                <a:lnTo>
                  <a:pt x="94582" y="109003"/>
                </a:lnTo>
                <a:lnTo>
                  <a:pt x="92454" y="110440"/>
                </a:lnTo>
                <a:lnTo>
                  <a:pt x="90264" y="111788"/>
                </a:lnTo>
                <a:lnTo>
                  <a:pt x="88012" y="113042"/>
                </a:lnTo>
                <a:lnTo>
                  <a:pt x="85702" y="114202"/>
                </a:lnTo>
                <a:lnTo>
                  <a:pt x="83337" y="115264"/>
                </a:lnTo>
                <a:lnTo>
                  <a:pt x="80918" y="116225"/>
                </a:lnTo>
                <a:lnTo>
                  <a:pt x="78450" y="117083"/>
                </a:lnTo>
                <a:lnTo>
                  <a:pt x="75934" y="117835"/>
                </a:lnTo>
                <a:lnTo>
                  <a:pt x="73373" y="118479"/>
                </a:lnTo>
                <a:lnTo>
                  <a:pt x="70769" y="119011"/>
                </a:lnTo>
                <a:lnTo>
                  <a:pt x="68126" y="119430"/>
                </a:lnTo>
                <a:lnTo>
                  <a:pt x="65446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5" y="119733"/>
                </a:lnTo>
                <a:lnTo>
                  <a:pt x="51846" y="119430"/>
                </a:lnTo>
                <a:lnTo>
                  <a:pt x="49203" y="119011"/>
                </a:lnTo>
                <a:lnTo>
                  <a:pt x="46600" y="118479"/>
                </a:lnTo>
                <a:lnTo>
                  <a:pt x="44039" y="117835"/>
                </a:lnTo>
                <a:lnTo>
                  <a:pt x="41523" y="117083"/>
                </a:lnTo>
                <a:lnTo>
                  <a:pt x="39055" y="116225"/>
                </a:lnTo>
                <a:lnTo>
                  <a:pt x="36637" y="115264"/>
                </a:lnTo>
                <a:lnTo>
                  <a:pt x="34271" y="114202"/>
                </a:lnTo>
                <a:lnTo>
                  <a:pt x="31961" y="113042"/>
                </a:lnTo>
                <a:lnTo>
                  <a:pt x="29710" y="111788"/>
                </a:lnTo>
                <a:lnTo>
                  <a:pt x="27519" y="110440"/>
                </a:lnTo>
                <a:lnTo>
                  <a:pt x="25392" y="109003"/>
                </a:lnTo>
                <a:lnTo>
                  <a:pt x="23330" y="107478"/>
                </a:lnTo>
                <a:lnTo>
                  <a:pt x="21338" y="105869"/>
                </a:lnTo>
                <a:lnTo>
                  <a:pt x="19417" y="104178"/>
                </a:lnTo>
                <a:lnTo>
                  <a:pt x="17569" y="102407"/>
                </a:lnTo>
                <a:lnTo>
                  <a:pt x="15799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4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3" name="Shape 643"/>
          <p:cNvSpPr txBox="1"/>
          <p:nvPr/>
        </p:nvSpPr>
        <p:spPr>
          <a:xfrm>
            <a:off x="2020823" y="2316647"/>
            <a:ext cx="1410122" cy="1806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800" rIns="0" bIns="0" anchor="t" anchorCtr="0">
            <a:noAutofit/>
          </a:bodyPr>
          <a:lstStyle/>
          <a:p>
            <a:pPr marL="12700" marR="12700" lvl="0" indent="0" algn="ctr" rtl="0">
              <a:lnSpc>
                <a:spcPct val="86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Review  </a:t>
            </a:r>
            <a:r>
              <a:rPr lang="en-US" sz="2700" dirty="0" smtClean="0">
                <a:latin typeface="Arial"/>
                <a:ea typeface="Arial"/>
                <a:cs typeface="Arial"/>
                <a:sym typeface="Arial"/>
              </a:rPr>
              <a:t>clinical &amp; micro-  </a:t>
            </a: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biologic  data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Shape 644"/>
          <p:cNvSpPr/>
          <p:nvPr/>
        </p:nvSpPr>
        <p:spPr>
          <a:xfrm>
            <a:off x="3459988" y="1683681"/>
            <a:ext cx="2822400" cy="2822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5" name="Shape 645"/>
          <p:cNvSpPr/>
          <p:nvPr/>
        </p:nvSpPr>
        <p:spPr>
          <a:xfrm>
            <a:off x="3459988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4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799" y="19417"/>
                </a:lnTo>
                <a:lnTo>
                  <a:pt x="17569" y="17569"/>
                </a:lnTo>
                <a:lnTo>
                  <a:pt x="19417" y="15799"/>
                </a:lnTo>
                <a:lnTo>
                  <a:pt x="21338" y="14108"/>
                </a:lnTo>
                <a:lnTo>
                  <a:pt x="23330" y="12499"/>
                </a:lnTo>
                <a:lnTo>
                  <a:pt x="25392" y="10974"/>
                </a:lnTo>
                <a:lnTo>
                  <a:pt x="27519" y="9537"/>
                </a:lnTo>
                <a:lnTo>
                  <a:pt x="29710" y="8190"/>
                </a:lnTo>
                <a:lnTo>
                  <a:pt x="31961" y="6935"/>
                </a:lnTo>
                <a:lnTo>
                  <a:pt x="34271" y="5775"/>
                </a:lnTo>
                <a:lnTo>
                  <a:pt x="36637" y="4714"/>
                </a:lnTo>
                <a:lnTo>
                  <a:pt x="39055" y="3753"/>
                </a:lnTo>
                <a:lnTo>
                  <a:pt x="41523" y="2895"/>
                </a:lnTo>
                <a:lnTo>
                  <a:pt x="44039" y="2142"/>
                </a:lnTo>
                <a:lnTo>
                  <a:pt x="46600" y="1499"/>
                </a:lnTo>
                <a:lnTo>
                  <a:pt x="49203" y="966"/>
                </a:lnTo>
                <a:lnTo>
                  <a:pt x="51846" y="547"/>
                </a:lnTo>
                <a:lnTo>
                  <a:pt x="54525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6" y="245"/>
                </a:lnTo>
                <a:lnTo>
                  <a:pt x="68126" y="547"/>
                </a:lnTo>
                <a:lnTo>
                  <a:pt x="70769" y="966"/>
                </a:lnTo>
                <a:lnTo>
                  <a:pt x="73373" y="1499"/>
                </a:lnTo>
                <a:lnTo>
                  <a:pt x="75934" y="2142"/>
                </a:lnTo>
                <a:lnTo>
                  <a:pt x="78450" y="2895"/>
                </a:lnTo>
                <a:lnTo>
                  <a:pt x="80919" y="3753"/>
                </a:lnTo>
                <a:lnTo>
                  <a:pt x="83338" y="4714"/>
                </a:lnTo>
                <a:lnTo>
                  <a:pt x="85703" y="5775"/>
                </a:lnTo>
                <a:lnTo>
                  <a:pt x="88014" y="6935"/>
                </a:lnTo>
                <a:lnTo>
                  <a:pt x="90265" y="8190"/>
                </a:lnTo>
                <a:lnTo>
                  <a:pt x="92457" y="9537"/>
                </a:lnTo>
                <a:lnTo>
                  <a:pt x="94584" y="10974"/>
                </a:lnTo>
                <a:lnTo>
                  <a:pt x="96646" y="12499"/>
                </a:lnTo>
                <a:lnTo>
                  <a:pt x="98638" y="14108"/>
                </a:lnTo>
                <a:lnTo>
                  <a:pt x="100560" y="15799"/>
                </a:lnTo>
                <a:lnTo>
                  <a:pt x="102407" y="17569"/>
                </a:lnTo>
                <a:lnTo>
                  <a:pt x="104178" y="19417"/>
                </a:lnTo>
                <a:lnTo>
                  <a:pt x="105869" y="21338"/>
                </a:lnTo>
                <a:lnTo>
                  <a:pt x="107478" y="23330"/>
                </a:lnTo>
                <a:lnTo>
                  <a:pt x="109003" y="25392"/>
                </a:lnTo>
                <a:lnTo>
                  <a:pt x="110440" y="27519"/>
                </a:lnTo>
                <a:lnTo>
                  <a:pt x="111788" y="29710"/>
                </a:lnTo>
                <a:lnTo>
                  <a:pt x="113042" y="31961"/>
                </a:lnTo>
                <a:lnTo>
                  <a:pt x="114202" y="34271"/>
                </a:lnTo>
                <a:lnTo>
                  <a:pt x="115264" y="36637"/>
                </a:lnTo>
                <a:lnTo>
                  <a:pt x="116225" y="39055"/>
                </a:lnTo>
                <a:lnTo>
                  <a:pt x="117083" y="41523"/>
                </a:lnTo>
                <a:lnTo>
                  <a:pt x="117835" y="44039"/>
                </a:lnTo>
                <a:lnTo>
                  <a:pt x="118479" y="46600"/>
                </a:lnTo>
                <a:lnTo>
                  <a:pt x="119011" y="49203"/>
                </a:lnTo>
                <a:lnTo>
                  <a:pt x="119430" y="51846"/>
                </a:lnTo>
                <a:lnTo>
                  <a:pt x="119733" y="54525"/>
                </a:lnTo>
                <a:lnTo>
                  <a:pt x="119916" y="57239"/>
                </a:lnTo>
                <a:lnTo>
                  <a:pt x="119978" y="59985"/>
                </a:lnTo>
                <a:lnTo>
                  <a:pt x="119916" y="62731"/>
                </a:lnTo>
                <a:lnTo>
                  <a:pt x="119733" y="65446"/>
                </a:lnTo>
                <a:lnTo>
                  <a:pt x="119430" y="68126"/>
                </a:lnTo>
                <a:lnTo>
                  <a:pt x="119011" y="70769"/>
                </a:lnTo>
                <a:lnTo>
                  <a:pt x="118479" y="73373"/>
                </a:lnTo>
                <a:lnTo>
                  <a:pt x="117835" y="75934"/>
                </a:lnTo>
                <a:lnTo>
                  <a:pt x="117083" y="78450"/>
                </a:lnTo>
                <a:lnTo>
                  <a:pt x="116225" y="80919"/>
                </a:lnTo>
                <a:lnTo>
                  <a:pt x="115264" y="83338"/>
                </a:lnTo>
                <a:lnTo>
                  <a:pt x="114202" y="85703"/>
                </a:lnTo>
                <a:lnTo>
                  <a:pt x="113042" y="88014"/>
                </a:lnTo>
                <a:lnTo>
                  <a:pt x="111788" y="90265"/>
                </a:lnTo>
                <a:lnTo>
                  <a:pt x="110440" y="92457"/>
                </a:lnTo>
                <a:lnTo>
                  <a:pt x="109003" y="94584"/>
                </a:lnTo>
                <a:lnTo>
                  <a:pt x="107478" y="96646"/>
                </a:lnTo>
                <a:lnTo>
                  <a:pt x="105869" y="98638"/>
                </a:lnTo>
                <a:lnTo>
                  <a:pt x="104178" y="100560"/>
                </a:lnTo>
                <a:lnTo>
                  <a:pt x="102407" y="102407"/>
                </a:lnTo>
                <a:lnTo>
                  <a:pt x="100560" y="104178"/>
                </a:lnTo>
                <a:lnTo>
                  <a:pt x="98638" y="105869"/>
                </a:lnTo>
                <a:lnTo>
                  <a:pt x="96646" y="107478"/>
                </a:lnTo>
                <a:lnTo>
                  <a:pt x="94584" y="109003"/>
                </a:lnTo>
                <a:lnTo>
                  <a:pt x="92457" y="110440"/>
                </a:lnTo>
                <a:lnTo>
                  <a:pt x="90265" y="111788"/>
                </a:lnTo>
                <a:lnTo>
                  <a:pt x="88014" y="113042"/>
                </a:lnTo>
                <a:lnTo>
                  <a:pt x="85703" y="114202"/>
                </a:lnTo>
                <a:lnTo>
                  <a:pt x="83338" y="115264"/>
                </a:lnTo>
                <a:lnTo>
                  <a:pt x="80919" y="116225"/>
                </a:lnTo>
                <a:lnTo>
                  <a:pt x="78450" y="117083"/>
                </a:lnTo>
                <a:lnTo>
                  <a:pt x="75934" y="117835"/>
                </a:lnTo>
                <a:lnTo>
                  <a:pt x="73373" y="118479"/>
                </a:lnTo>
                <a:lnTo>
                  <a:pt x="70769" y="119011"/>
                </a:lnTo>
                <a:lnTo>
                  <a:pt x="68126" y="119430"/>
                </a:lnTo>
                <a:lnTo>
                  <a:pt x="65446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5" y="119733"/>
                </a:lnTo>
                <a:lnTo>
                  <a:pt x="51846" y="119430"/>
                </a:lnTo>
                <a:lnTo>
                  <a:pt x="49203" y="119011"/>
                </a:lnTo>
                <a:lnTo>
                  <a:pt x="46600" y="118479"/>
                </a:lnTo>
                <a:lnTo>
                  <a:pt x="44039" y="117835"/>
                </a:lnTo>
                <a:lnTo>
                  <a:pt x="41523" y="117083"/>
                </a:lnTo>
                <a:lnTo>
                  <a:pt x="39055" y="116225"/>
                </a:lnTo>
                <a:lnTo>
                  <a:pt x="36637" y="115264"/>
                </a:lnTo>
                <a:lnTo>
                  <a:pt x="34271" y="114202"/>
                </a:lnTo>
                <a:lnTo>
                  <a:pt x="31961" y="113042"/>
                </a:lnTo>
                <a:lnTo>
                  <a:pt x="29710" y="111788"/>
                </a:lnTo>
                <a:lnTo>
                  <a:pt x="27519" y="110440"/>
                </a:lnTo>
                <a:lnTo>
                  <a:pt x="25392" y="109003"/>
                </a:lnTo>
                <a:lnTo>
                  <a:pt x="23330" y="107478"/>
                </a:lnTo>
                <a:lnTo>
                  <a:pt x="21338" y="105869"/>
                </a:lnTo>
                <a:lnTo>
                  <a:pt x="19417" y="104178"/>
                </a:lnTo>
                <a:lnTo>
                  <a:pt x="17569" y="102407"/>
                </a:lnTo>
                <a:lnTo>
                  <a:pt x="15799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4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6" name="Shape 646"/>
          <p:cNvSpPr txBox="1"/>
          <p:nvPr/>
        </p:nvSpPr>
        <p:spPr>
          <a:xfrm>
            <a:off x="4154763" y="2667339"/>
            <a:ext cx="1457984" cy="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4500" rIns="0" bIns="0" anchor="t" anchorCtr="0">
            <a:noAutofit/>
          </a:bodyPr>
          <a:lstStyle/>
          <a:p>
            <a:pPr marL="12700" marR="12700" lvl="0" indent="15240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Assess  spectrum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Shape 647"/>
          <p:cNvSpPr/>
          <p:nvPr/>
        </p:nvSpPr>
        <p:spPr>
          <a:xfrm>
            <a:off x="5717709" y="1683681"/>
            <a:ext cx="2822400" cy="2822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8" name="Shape 648"/>
          <p:cNvSpPr/>
          <p:nvPr/>
        </p:nvSpPr>
        <p:spPr>
          <a:xfrm>
            <a:off x="5717709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9" y="46600"/>
                </a:lnTo>
                <a:lnTo>
                  <a:pt x="2142" y="44039"/>
                </a:lnTo>
                <a:lnTo>
                  <a:pt x="2895" y="41523"/>
                </a:lnTo>
                <a:lnTo>
                  <a:pt x="3753" y="39055"/>
                </a:lnTo>
                <a:lnTo>
                  <a:pt x="4714" y="36637"/>
                </a:lnTo>
                <a:lnTo>
                  <a:pt x="5775" y="34271"/>
                </a:lnTo>
                <a:lnTo>
                  <a:pt x="6935" y="31961"/>
                </a:lnTo>
                <a:lnTo>
                  <a:pt x="8190" y="29710"/>
                </a:lnTo>
                <a:lnTo>
                  <a:pt x="9537" y="27519"/>
                </a:lnTo>
                <a:lnTo>
                  <a:pt x="10975" y="25392"/>
                </a:lnTo>
                <a:lnTo>
                  <a:pt x="12499" y="23330"/>
                </a:lnTo>
                <a:lnTo>
                  <a:pt x="14108" y="21338"/>
                </a:lnTo>
                <a:lnTo>
                  <a:pt x="15800" y="19417"/>
                </a:lnTo>
                <a:lnTo>
                  <a:pt x="17570" y="17569"/>
                </a:lnTo>
                <a:lnTo>
                  <a:pt x="19418" y="15799"/>
                </a:lnTo>
                <a:lnTo>
                  <a:pt x="21339" y="14108"/>
                </a:lnTo>
                <a:lnTo>
                  <a:pt x="23332" y="12499"/>
                </a:lnTo>
                <a:lnTo>
                  <a:pt x="25393" y="10974"/>
                </a:lnTo>
                <a:lnTo>
                  <a:pt x="27521" y="9537"/>
                </a:lnTo>
                <a:lnTo>
                  <a:pt x="29712" y="8190"/>
                </a:lnTo>
                <a:lnTo>
                  <a:pt x="31964" y="6935"/>
                </a:lnTo>
                <a:lnTo>
                  <a:pt x="34274" y="5775"/>
                </a:lnTo>
                <a:lnTo>
                  <a:pt x="36640" y="4714"/>
                </a:lnTo>
                <a:lnTo>
                  <a:pt x="39058" y="3753"/>
                </a:lnTo>
                <a:lnTo>
                  <a:pt x="41527" y="2895"/>
                </a:lnTo>
                <a:lnTo>
                  <a:pt x="44043" y="2142"/>
                </a:lnTo>
                <a:lnTo>
                  <a:pt x="46604" y="1499"/>
                </a:lnTo>
                <a:lnTo>
                  <a:pt x="49208" y="966"/>
                </a:lnTo>
                <a:lnTo>
                  <a:pt x="51851" y="547"/>
                </a:lnTo>
                <a:lnTo>
                  <a:pt x="54531" y="245"/>
                </a:lnTo>
                <a:lnTo>
                  <a:pt x="57246" y="61"/>
                </a:lnTo>
                <a:lnTo>
                  <a:pt x="59992" y="0"/>
                </a:lnTo>
                <a:lnTo>
                  <a:pt x="62738" y="61"/>
                </a:lnTo>
                <a:lnTo>
                  <a:pt x="65452" y="245"/>
                </a:lnTo>
                <a:lnTo>
                  <a:pt x="68132" y="547"/>
                </a:lnTo>
                <a:lnTo>
                  <a:pt x="70774" y="966"/>
                </a:lnTo>
                <a:lnTo>
                  <a:pt x="73377" y="1499"/>
                </a:lnTo>
                <a:lnTo>
                  <a:pt x="75938" y="2142"/>
                </a:lnTo>
                <a:lnTo>
                  <a:pt x="78454" y="2895"/>
                </a:lnTo>
                <a:lnTo>
                  <a:pt x="80923" y="3753"/>
                </a:lnTo>
                <a:lnTo>
                  <a:pt x="83341" y="4714"/>
                </a:lnTo>
                <a:lnTo>
                  <a:pt x="85706" y="5775"/>
                </a:lnTo>
                <a:lnTo>
                  <a:pt x="88016" y="6935"/>
                </a:lnTo>
                <a:lnTo>
                  <a:pt x="90268" y="8190"/>
                </a:lnTo>
                <a:lnTo>
                  <a:pt x="92458" y="9537"/>
                </a:lnTo>
                <a:lnTo>
                  <a:pt x="94586" y="10974"/>
                </a:lnTo>
                <a:lnTo>
                  <a:pt x="96647" y="12499"/>
                </a:lnTo>
                <a:lnTo>
                  <a:pt x="98640" y="14108"/>
                </a:lnTo>
                <a:lnTo>
                  <a:pt x="100561" y="15799"/>
                </a:lnTo>
                <a:lnTo>
                  <a:pt x="102408" y="17569"/>
                </a:lnTo>
                <a:lnTo>
                  <a:pt x="104178" y="19417"/>
                </a:lnTo>
                <a:lnTo>
                  <a:pt x="105870" y="21338"/>
                </a:lnTo>
                <a:lnTo>
                  <a:pt x="107479" y="23330"/>
                </a:lnTo>
                <a:lnTo>
                  <a:pt x="109003" y="25392"/>
                </a:lnTo>
                <a:lnTo>
                  <a:pt x="110440" y="27519"/>
                </a:lnTo>
                <a:lnTo>
                  <a:pt x="111788" y="29710"/>
                </a:lnTo>
                <a:lnTo>
                  <a:pt x="113043" y="31961"/>
                </a:lnTo>
                <a:lnTo>
                  <a:pt x="114202" y="34271"/>
                </a:lnTo>
                <a:lnTo>
                  <a:pt x="115264" y="36637"/>
                </a:lnTo>
                <a:lnTo>
                  <a:pt x="116225" y="39055"/>
                </a:lnTo>
                <a:lnTo>
                  <a:pt x="117083" y="41523"/>
                </a:lnTo>
                <a:lnTo>
                  <a:pt x="117835" y="44039"/>
                </a:lnTo>
                <a:lnTo>
                  <a:pt x="118479" y="46600"/>
                </a:lnTo>
                <a:lnTo>
                  <a:pt x="119011" y="49203"/>
                </a:lnTo>
                <a:lnTo>
                  <a:pt x="119430" y="51846"/>
                </a:lnTo>
                <a:lnTo>
                  <a:pt x="119733" y="54525"/>
                </a:lnTo>
                <a:lnTo>
                  <a:pt x="119916" y="57239"/>
                </a:lnTo>
                <a:lnTo>
                  <a:pt x="119978" y="59985"/>
                </a:lnTo>
                <a:lnTo>
                  <a:pt x="119916" y="62731"/>
                </a:lnTo>
                <a:lnTo>
                  <a:pt x="119733" y="65446"/>
                </a:lnTo>
                <a:lnTo>
                  <a:pt x="119430" y="68126"/>
                </a:lnTo>
                <a:lnTo>
                  <a:pt x="119011" y="70769"/>
                </a:lnTo>
                <a:lnTo>
                  <a:pt x="118479" y="73373"/>
                </a:lnTo>
                <a:lnTo>
                  <a:pt x="117835" y="75934"/>
                </a:lnTo>
                <a:lnTo>
                  <a:pt x="117083" y="78450"/>
                </a:lnTo>
                <a:lnTo>
                  <a:pt x="116225" y="80919"/>
                </a:lnTo>
                <a:lnTo>
                  <a:pt x="115264" y="83338"/>
                </a:lnTo>
                <a:lnTo>
                  <a:pt x="114202" y="85703"/>
                </a:lnTo>
                <a:lnTo>
                  <a:pt x="113043" y="88014"/>
                </a:lnTo>
                <a:lnTo>
                  <a:pt x="111788" y="90265"/>
                </a:lnTo>
                <a:lnTo>
                  <a:pt x="110440" y="92457"/>
                </a:lnTo>
                <a:lnTo>
                  <a:pt x="109003" y="94584"/>
                </a:lnTo>
                <a:lnTo>
                  <a:pt x="107479" y="96646"/>
                </a:lnTo>
                <a:lnTo>
                  <a:pt x="105870" y="98638"/>
                </a:lnTo>
                <a:lnTo>
                  <a:pt x="104178" y="100560"/>
                </a:lnTo>
                <a:lnTo>
                  <a:pt x="102408" y="102407"/>
                </a:lnTo>
                <a:lnTo>
                  <a:pt x="100561" y="104178"/>
                </a:lnTo>
                <a:lnTo>
                  <a:pt x="98640" y="105869"/>
                </a:lnTo>
                <a:lnTo>
                  <a:pt x="96647" y="107478"/>
                </a:lnTo>
                <a:lnTo>
                  <a:pt x="94586" y="109003"/>
                </a:lnTo>
                <a:lnTo>
                  <a:pt x="92458" y="110440"/>
                </a:lnTo>
                <a:lnTo>
                  <a:pt x="90268" y="111788"/>
                </a:lnTo>
                <a:lnTo>
                  <a:pt x="88016" y="113042"/>
                </a:lnTo>
                <a:lnTo>
                  <a:pt x="85706" y="114202"/>
                </a:lnTo>
                <a:lnTo>
                  <a:pt x="83341" y="115264"/>
                </a:lnTo>
                <a:lnTo>
                  <a:pt x="80923" y="116225"/>
                </a:lnTo>
                <a:lnTo>
                  <a:pt x="78454" y="117083"/>
                </a:lnTo>
                <a:lnTo>
                  <a:pt x="75938" y="117835"/>
                </a:lnTo>
                <a:lnTo>
                  <a:pt x="73377" y="118479"/>
                </a:lnTo>
                <a:lnTo>
                  <a:pt x="70774" y="119011"/>
                </a:lnTo>
                <a:lnTo>
                  <a:pt x="68132" y="119430"/>
                </a:lnTo>
                <a:lnTo>
                  <a:pt x="65452" y="119733"/>
                </a:lnTo>
                <a:lnTo>
                  <a:pt x="62738" y="119916"/>
                </a:lnTo>
                <a:lnTo>
                  <a:pt x="59992" y="119978"/>
                </a:lnTo>
                <a:lnTo>
                  <a:pt x="57246" y="119916"/>
                </a:lnTo>
                <a:lnTo>
                  <a:pt x="54531" y="119733"/>
                </a:lnTo>
                <a:lnTo>
                  <a:pt x="51851" y="119430"/>
                </a:lnTo>
                <a:lnTo>
                  <a:pt x="49208" y="119011"/>
                </a:lnTo>
                <a:lnTo>
                  <a:pt x="46604" y="118479"/>
                </a:lnTo>
                <a:lnTo>
                  <a:pt x="44043" y="117835"/>
                </a:lnTo>
                <a:lnTo>
                  <a:pt x="41527" y="117083"/>
                </a:lnTo>
                <a:lnTo>
                  <a:pt x="39058" y="116225"/>
                </a:lnTo>
                <a:lnTo>
                  <a:pt x="36640" y="115264"/>
                </a:lnTo>
                <a:lnTo>
                  <a:pt x="34274" y="114202"/>
                </a:lnTo>
                <a:lnTo>
                  <a:pt x="31964" y="113042"/>
                </a:lnTo>
                <a:lnTo>
                  <a:pt x="29712" y="111788"/>
                </a:lnTo>
                <a:lnTo>
                  <a:pt x="27521" y="110440"/>
                </a:lnTo>
                <a:lnTo>
                  <a:pt x="25393" y="109003"/>
                </a:lnTo>
                <a:lnTo>
                  <a:pt x="23332" y="107478"/>
                </a:lnTo>
                <a:lnTo>
                  <a:pt x="21339" y="105869"/>
                </a:lnTo>
                <a:lnTo>
                  <a:pt x="19418" y="104178"/>
                </a:lnTo>
                <a:lnTo>
                  <a:pt x="17570" y="102407"/>
                </a:lnTo>
                <a:lnTo>
                  <a:pt x="15800" y="100560"/>
                </a:lnTo>
                <a:lnTo>
                  <a:pt x="14108" y="98638"/>
                </a:lnTo>
                <a:lnTo>
                  <a:pt x="12499" y="96646"/>
                </a:lnTo>
                <a:lnTo>
                  <a:pt x="10975" y="94584"/>
                </a:lnTo>
                <a:lnTo>
                  <a:pt x="9537" y="92457"/>
                </a:lnTo>
                <a:lnTo>
                  <a:pt x="8190" y="90265"/>
                </a:lnTo>
                <a:lnTo>
                  <a:pt x="6935" y="88014"/>
                </a:lnTo>
                <a:lnTo>
                  <a:pt x="5775" y="85703"/>
                </a:lnTo>
                <a:lnTo>
                  <a:pt x="4714" y="83338"/>
                </a:lnTo>
                <a:lnTo>
                  <a:pt x="3753" y="80919"/>
                </a:lnTo>
                <a:lnTo>
                  <a:pt x="2895" y="78450"/>
                </a:lnTo>
                <a:lnTo>
                  <a:pt x="2142" y="75934"/>
                </a:lnTo>
                <a:lnTo>
                  <a:pt x="1499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9" name="Shape 649"/>
          <p:cNvSpPr txBox="1"/>
          <p:nvPr/>
        </p:nvSpPr>
        <p:spPr>
          <a:xfrm>
            <a:off x="6386237" y="2491738"/>
            <a:ext cx="1560319" cy="1319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800" rIns="0" bIns="0" anchor="t" anchorCtr="0">
            <a:noAutofit/>
          </a:bodyPr>
          <a:lstStyle/>
          <a:p>
            <a:pPr marL="12700" marR="12700" lvl="0" indent="0" algn="ctr" rtl="0">
              <a:lnSpc>
                <a:spcPct val="86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Check for  adverse  effects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Shape 650"/>
          <p:cNvSpPr/>
          <p:nvPr/>
        </p:nvSpPr>
        <p:spPr>
          <a:xfrm>
            <a:off x="7975600" y="1683681"/>
            <a:ext cx="2822100" cy="28224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1" name="Shape 651"/>
          <p:cNvSpPr/>
          <p:nvPr/>
        </p:nvSpPr>
        <p:spPr>
          <a:xfrm>
            <a:off x="7975600" y="1683681"/>
            <a:ext cx="2822700" cy="28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59985"/>
                </a:moveTo>
                <a:lnTo>
                  <a:pt x="61" y="57239"/>
                </a:lnTo>
                <a:lnTo>
                  <a:pt x="245" y="54525"/>
                </a:lnTo>
                <a:lnTo>
                  <a:pt x="547" y="51846"/>
                </a:lnTo>
                <a:lnTo>
                  <a:pt x="966" y="49203"/>
                </a:lnTo>
                <a:lnTo>
                  <a:pt x="1498" y="46600"/>
                </a:lnTo>
                <a:lnTo>
                  <a:pt x="2142" y="44039"/>
                </a:lnTo>
                <a:lnTo>
                  <a:pt x="2894" y="41523"/>
                </a:lnTo>
                <a:lnTo>
                  <a:pt x="3752" y="39055"/>
                </a:lnTo>
                <a:lnTo>
                  <a:pt x="4713" y="36637"/>
                </a:lnTo>
                <a:lnTo>
                  <a:pt x="5774" y="34271"/>
                </a:lnTo>
                <a:lnTo>
                  <a:pt x="6933" y="31961"/>
                </a:lnTo>
                <a:lnTo>
                  <a:pt x="8188" y="29710"/>
                </a:lnTo>
                <a:lnTo>
                  <a:pt x="9535" y="27519"/>
                </a:lnTo>
                <a:lnTo>
                  <a:pt x="10972" y="25392"/>
                </a:lnTo>
                <a:lnTo>
                  <a:pt x="12496" y="23330"/>
                </a:lnTo>
                <a:lnTo>
                  <a:pt x="14105" y="21338"/>
                </a:lnTo>
                <a:lnTo>
                  <a:pt x="15796" y="19417"/>
                </a:lnTo>
                <a:lnTo>
                  <a:pt x="17567" y="17569"/>
                </a:lnTo>
                <a:lnTo>
                  <a:pt x="19414" y="15799"/>
                </a:lnTo>
                <a:lnTo>
                  <a:pt x="21335" y="14108"/>
                </a:lnTo>
                <a:lnTo>
                  <a:pt x="23327" y="12499"/>
                </a:lnTo>
                <a:lnTo>
                  <a:pt x="25388" y="10974"/>
                </a:lnTo>
                <a:lnTo>
                  <a:pt x="27516" y="9537"/>
                </a:lnTo>
                <a:lnTo>
                  <a:pt x="29707" y="8190"/>
                </a:lnTo>
                <a:lnTo>
                  <a:pt x="31958" y="6935"/>
                </a:lnTo>
                <a:lnTo>
                  <a:pt x="34268" y="5775"/>
                </a:lnTo>
                <a:lnTo>
                  <a:pt x="36633" y="4714"/>
                </a:lnTo>
                <a:lnTo>
                  <a:pt x="39052" y="3753"/>
                </a:lnTo>
                <a:lnTo>
                  <a:pt x="41520" y="2895"/>
                </a:lnTo>
                <a:lnTo>
                  <a:pt x="44036" y="2142"/>
                </a:lnTo>
                <a:lnTo>
                  <a:pt x="46598" y="1499"/>
                </a:lnTo>
                <a:lnTo>
                  <a:pt x="49201" y="966"/>
                </a:lnTo>
                <a:lnTo>
                  <a:pt x="51844" y="547"/>
                </a:lnTo>
                <a:lnTo>
                  <a:pt x="54524" y="245"/>
                </a:lnTo>
                <a:lnTo>
                  <a:pt x="57239" y="61"/>
                </a:lnTo>
                <a:lnTo>
                  <a:pt x="59985" y="0"/>
                </a:lnTo>
                <a:lnTo>
                  <a:pt x="62731" y="61"/>
                </a:lnTo>
                <a:lnTo>
                  <a:pt x="65445" y="245"/>
                </a:lnTo>
                <a:lnTo>
                  <a:pt x="68124" y="547"/>
                </a:lnTo>
                <a:lnTo>
                  <a:pt x="70767" y="966"/>
                </a:lnTo>
                <a:lnTo>
                  <a:pt x="73370" y="1499"/>
                </a:lnTo>
                <a:lnTo>
                  <a:pt x="75931" y="2142"/>
                </a:lnTo>
                <a:lnTo>
                  <a:pt x="78447" y="2895"/>
                </a:lnTo>
                <a:lnTo>
                  <a:pt x="80915" y="3753"/>
                </a:lnTo>
                <a:lnTo>
                  <a:pt x="83334" y="4714"/>
                </a:lnTo>
                <a:lnTo>
                  <a:pt x="85699" y="5775"/>
                </a:lnTo>
                <a:lnTo>
                  <a:pt x="88009" y="6935"/>
                </a:lnTo>
                <a:lnTo>
                  <a:pt x="90260" y="8190"/>
                </a:lnTo>
                <a:lnTo>
                  <a:pt x="92451" y="9537"/>
                </a:lnTo>
                <a:lnTo>
                  <a:pt x="94579" y="10974"/>
                </a:lnTo>
                <a:lnTo>
                  <a:pt x="96640" y="12499"/>
                </a:lnTo>
                <a:lnTo>
                  <a:pt x="98632" y="14108"/>
                </a:lnTo>
                <a:lnTo>
                  <a:pt x="100554" y="15799"/>
                </a:lnTo>
                <a:lnTo>
                  <a:pt x="102401" y="17569"/>
                </a:lnTo>
                <a:lnTo>
                  <a:pt x="104171" y="19417"/>
                </a:lnTo>
                <a:lnTo>
                  <a:pt x="105862" y="21338"/>
                </a:lnTo>
                <a:lnTo>
                  <a:pt x="107472" y="23330"/>
                </a:lnTo>
                <a:lnTo>
                  <a:pt x="108996" y="25392"/>
                </a:lnTo>
                <a:lnTo>
                  <a:pt x="110433" y="27519"/>
                </a:lnTo>
                <a:lnTo>
                  <a:pt x="111781" y="29710"/>
                </a:lnTo>
                <a:lnTo>
                  <a:pt x="113035" y="31961"/>
                </a:lnTo>
                <a:lnTo>
                  <a:pt x="114195" y="34271"/>
                </a:lnTo>
                <a:lnTo>
                  <a:pt x="115256" y="36637"/>
                </a:lnTo>
                <a:lnTo>
                  <a:pt x="116218" y="39055"/>
                </a:lnTo>
                <a:lnTo>
                  <a:pt x="117076" y="41523"/>
                </a:lnTo>
                <a:lnTo>
                  <a:pt x="117828" y="44039"/>
                </a:lnTo>
                <a:lnTo>
                  <a:pt x="118472" y="46600"/>
                </a:lnTo>
                <a:lnTo>
                  <a:pt x="119004" y="49203"/>
                </a:lnTo>
                <a:lnTo>
                  <a:pt x="119423" y="51846"/>
                </a:lnTo>
                <a:lnTo>
                  <a:pt x="119726" y="54525"/>
                </a:lnTo>
                <a:lnTo>
                  <a:pt x="119909" y="57239"/>
                </a:lnTo>
                <a:lnTo>
                  <a:pt x="119971" y="59985"/>
                </a:lnTo>
                <a:lnTo>
                  <a:pt x="119909" y="62731"/>
                </a:lnTo>
                <a:lnTo>
                  <a:pt x="119726" y="65446"/>
                </a:lnTo>
                <a:lnTo>
                  <a:pt x="119423" y="68126"/>
                </a:lnTo>
                <a:lnTo>
                  <a:pt x="119004" y="70769"/>
                </a:lnTo>
                <a:lnTo>
                  <a:pt x="118472" y="73373"/>
                </a:lnTo>
                <a:lnTo>
                  <a:pt x="117828" y="75934"/>
                </a:lnTo>
                <a:lnTo>
                  <a:pt x="117076" y="78450"/>
                </a:lnTo>
                <a:lnTo>
                  <a:pt x="116218" y="80919"/>
                </a:lnTo>
                <a:lnTo>
                  <a:pt x="115256" y="83338"/>
                </a:lnTo>
                <a:lnTo>
                  <a:pt x="114195" y="85703"/>
                </a:lnTo>
                <a:lnTo>
                  <a:pt x="113035" y="88014"/>
                </a:lnTo>
                <a:lnTo>
                  <a:pt x="111781" y="90265"/>
                </a:lnTo>
                <a:lnTo>
                  <a:pt x="110433" y="92457"/>
                </a:lnTo>
                <a:lnTo>
                  <a:pt x="108996" y="94584"/>
                </a:lnTo>
                <a:lnTo>
                  <a:pt x="107472" y="96646"/>
                </a:lnTo>
                <a:lnTo>
                  <a:pt x="105862" y="98638"/>
                </a:lnTo>
                <a:lnTo>
                  <a:pt x="104171" y="100560"/>
                </a:lnTo>
                <a:lnTo>
                  <a:pt x="102401" y="102407"/>
                </a:lnTo>
                <a:lnTo>
                  <a:pt x="100554" y="104178"/>
                </a:lnTo>
                <a:lnTo>
                  <a:pt x="98632" y="105869"/>
                </a:lnTo>
                <a:lnTo>
                  <a:pt x="96640" y="107478"/>
                </a:lnTo>
                <a:lnTo>
                  <a:pt x="94579" y="109003"/>
                </a:lnTo>
                <a:lnTo>
                  <a:pt x="92451" y="110440"/>
                </a:lnTo>
                <a:lnTo>
                  <a:pt x="90260" y="111788"/>
                </a:lnTo>
                <a:lnTo>
                  <a:pt x="88009" y="113042"/>
                </a:lnTo>
                <a:lnTo>
                  <a:pt x="85699" y="114202"/>
                </a:lnTo>
                <a:lnTo>
                  <a:pt x="83334" y="115264"/>
                </a:lnTo>
                <a:lnTo>
                  <a:pt x="80915" y="116225"/>
                </a:lnTo>
                <a:lnTo>
                  <a:pt x="78447" y="117083"/>
                </a:lnTo>
                <a:lnTo>
                  <a:pt x="75931" y="117835"/>
                </a:lnTo>
                <a:lnTo>
                  <a:pt x="73370" y="118479"/>
                </a:lnTo>
                <a:lnTo>
                  <a:pt x="70767" y="119011"/>
                </a:lnTo>
                <a:lnTo>
                  <a:pt x="68124" y="119430"/>
                </a:lnTo>
                <a:lnTo>
                  <a:pt x="65445" y="119733"/>
                </a:lnTo>
                <a:lnTo>
                  <a:pt x="62731" y="119916"/>
                </a:lnTo>
                <a:lnTo>
                  <a:pt x="59985" y="119978"/>
                </a:lnTo>
                <a:lnTo>
                  <a:pt x="57239" y="119916"/>
                </a:lnTo>
                <a:lnTo>
                  <a:pt x="54524" y="119733"/>
                </a:lnTo>
                <a:lnTo>
                  <a:pt x="51844" y="119430"/>
                </a:lnTo>
                <a:lnTo>
                  <a:pt x="49201" y="119011"/>
                </a:lnTo>
                <a:lnTo>
                  <a:pt x="46598" y="118479"/>
                </a:lnTo>
                <a:lnTo>
                  <a:pt x="44036" y="117835"/>
                </a:lnTo>
                <a:lnTo>
                  <a:pt x="41520" y="117083"/>
                </a:lnTo>
                <a:lnTo>
                  <a:pt x="39052" y="116225"/>
                </a:lnTo>
                <a:lnTo>
                  <a:pt x="36633" y="115264"/>
                </a:lnTo>
                <a:lnTo>
                  <a:pt x="34268" y="114202"/>
                </a:lnTo>
                <a:lnTo>
                  <a:pt x="31958" y="113042"/>
                </a:lnTo>
                <a:lnTo>
                  <a:pt x="29707" y="111788"/>
                </a:lnTo>
                <a:lnTo>
                  <a:pt x="27516" y="110440"/>
                </a:lnTo>
                <a:lnTo>
                  <a:pt x="25388" y="109003"/>
                </a:lnTo>
                <a:lnTo>
                  <a:pt x="23327" y="107478"/>
                </a:lnTo>
                <a:lnTo>
                  <a:pt x="21335" y="105869"/>
                </a:lnTo>
                <a:lnTo>
                  <a:pt x="19414" y="104178"/>
                </a:lnTo>
                <a:lnTo>
                  <a:pt x="17567" y="102407"/>
                </a:lnTo>
                <a:lnTo>
                  <a:pt x="15796" y="100560"/>
                </a:lnTo>
                <a:lnTo>
                  <a:pt x="14105" y="98638"/>
                </a:lnTo>
                <a:lnTo>
                  <a:pt x="12496" y="96646"/>
                </a:lnTo>
                <a:lnTo>
                  <a:pt x="10972" y="94584"/>
                </a:lnTo>
                <a:lnTo>
                  <a:pt x="9535" y="92457"/>
                </a:lnTo>
                <a:lnTo>
                  <a:pt x="8188" y="90265"/>
                </a:lnTo>
                <a:lnTo>
                  <a:pt x="6933" y="88014"/>
                </a:lnTo>
                <a:lnTo>
                  <a:pt x="5774" y="85703"/>
                </a:lnTo>
                <a:lnTo>
                  <a:pt x="4713" y="83338"/>
                </a:lnTo>
                <a:lnTo>
                  <a:pt x="3752" y="80919"/>
                </a:lnTo>
                <a:lnTo>
                  <a:pt x="2894" y="78450"/>
                </a:lnTo>
                <a:lnTo>
                  <a:pt x="2142" y="75934"/>
                </a:lnTo>
                <a:lnTo>
                  <a:pt x="1498" y="73373"/>
                </a:lnTo>
                <a:lnTo>
                  <a:pt x="966" y="70769"/>
                </a:lnTo>
                <a:lnTo>
                  <a:pt x="547" y="68126"/>
                </a:lnTo>
                <a:lnTo>
                  <a:pt x="245" y="65446"/>
                </a:lnTo>
                <a:lnTo>
                  <a:pt x="61" y="62731"/>
                </a:lnTo>
                <a:lnTo>
                  <a:pt x="0" y="59985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2" name="Shape 652"/>
          <p:cNvSpPr txBox="1"/>
          <p:nvPr/>
        </p:nvSpPr>
        <p:spPr>
          <a:xfrm>
            <a:off x="8569452" y="2316648"/>
            <a:ext cx="1825832" cy="167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800" rIns="0" bIns="0" anchor="t" anchorCtr="0">
            <a:noAutofit/>
          </a:bodyPr>
          <a:lstStyle/>
          <a:p>
            <a:pPr marL="12700" marR="12700" lvl="0" indent="0" algn="ctr" rtl="0">
              <a:lnSpc>
                <a:spcPct val="86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Arial"/>
                <a:ea typeface="Arial"/>
                <a:cs typeface="Arial"/>
                <a:sym typeface="Arial"/>
              </a:rPr>
              <a:t>Evaluate  route &amp;  duration of  therapy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Shape 653"/>
          <p:cNvSpPr/>
          <p:nvPr/>
        </p:nvSpPr>
        <p:spPr>
          <a:xfrm>
            <a:off x="5872986" y="4293107"/>
            <a:ext cx="254100" cy="853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0000" y="84285"/>
                </a:moveTo>
                <a:lnTo>
                  <a:pt x="0" y="84285"/>
                </a:lnTo>
                <a:lnTo>
                  <a:pt x="60000" y="120000"/>
                </a:lnTo>
                <a:lnTo>
                  <a:pt x="110000" y="90238"/>
                </a:lnTo>
                <a:lnTo>
                  <a:pt x="40000" y="90238"/>
                </a:lnTo>
                <a:lnTo>
                  <a:pt x="40000" y="84285"/>
                </a:lnTo>
                <a:close/>
              </a:path>
              <a:path w="120000" h="120000" extrusionOk="0">
                <a:moveTo>
                  <a:pt x="80000" y="0"/>
                </a:moveTo>
                <a:lnTo>
                  <a:pt x="40000" y="0"/>
                </a:lnTo>
                <a:lnTo>
                  <a:pt x="40000" y="90238"/>
                </a:lnTo>
                <a:lnTo>
                  <a:pt x="80000" y="90238"/>
                </a:lnTo>
                <a:lnTo>
                  <a:pt x="80000" y="0"/>
                </a:lnTo>
                <a:close/>
              </a:path>
              <a:path w="120000" h="120000" extrusionOk="0">
                <a:moveTo>
                  <a:pt x="120000" y="84285"/>
                </a:moveTo>
                <a:lnTo>
                  <a:pt x="80000" y="84285"/>
                </a:lnTo>
                <a:lnTo>
                  <a:pt x="80000" y="90238"/>
                </a:lnTo>
                <a:lnTo>
                  <a:pt x="110000" y="90238"/>
                </a:lnTo>
                <a:lnTo>
                  <a:pt x="120000" y="842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4" name="Shape 654"/>
          <p:cNvSpPr txBox="1"/>
          <p:nvPr/>
        </p:nvSpPr>
        <p:spPr>
          <a:xfrm>
            <a:off x="3887723" y="5199769"/>
            <a:ext cx="4224900" cy="534300"/>
          </a:xfrm>
          <a:prstGeom prst="rect">
            <a:avLst/>
          </a:prstGeom>
          <a:solidFill>
            <a:srgbClr val="F79546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53325" rIns="0" bIns="0" anchor="t" anchorCtr="0">
            <a:noAutofit/>
          </a:bodyPr>
          <a:lstStyle/>
          <a:p>
            <a:pPr marL="723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Optimal antibiotics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073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34" y="0"/>
            <a:ext cx="12232134" cy="683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1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1777459" y="263526"/>
            <a:ext cx="11955438" cy="863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40"/>
              <a:buFont typeface="Arial"/>
              <a:buNone/>
            </a:pPr>
            <a:r>
              <a:rPr lang="en-US" sz="324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Potential impact of antimicrobial resistance if left unchecked</a:t>
            </a:r>
            <a:endParaRPr sz="324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838199" y="1473958"/>
            <a:ext cx="10748749" cy="5145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2050 more than 10 million people across the globe could be dying per year as the result of an antimicrobial resistant infection.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(More than currently dying because of cancer.)</a:t>
            </a:r>
            <a:endParaRPr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 cost cumulatively to be more than $100 trillion US.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Equates to burning $15,000 US for every man, woman, and child on the planet.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441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26108" y="411597"/>
            <a:ext cx="8883575" cy="3839561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Thank you </a:t>
            </a:r>
            <a:br>
              <a:rPr lang="en-US" sz="6600" dirty="0" smtClean="0"/>
            </a:b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26268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970314" y="359983"/>
            <a:ext cx="10515600" cy="1054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Consequences of Resistance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1045694" y="1632316"/>
            <a:ext cx="10515600" cy="552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Longer duration of illness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HAI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Higher mortality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Treatment with expensive drugs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burden on the health system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 acts as a reservoir of resistant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organisms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the community 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Char char="•"/>
            </a:pPr>
            <a:r>
              <a:rPr lang="en-US" sz="2800" b="1" i="0" u="sng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Estimates of Overuse, Misuse, Abuse</a:t>
            </a:r>
            <a:endParaRPr sz="2400" b="1" i="0" u="sng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Antimicrobials account for 30-50% of hospital pharmacy budgets.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to 50% of antimicrobial use is inappropriate.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68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2028371" y="407912"/>
            <a:ext cx="10515600" cy="99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Another Problem…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852" y="1310158"/>
            <a:ext cx="7424269" cy="5547842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8366079" y="1199365"/>
            <a:ext cx="3247030" cy="53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509"/>
              <a:buFont typeface="Arial"/>
              <a:buNone/>
            </a:pPr>
            <a:r>
              <a:rPr lang="en-US" sz="3509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“Antimicrobial resistance is increasing while the development of newer antimicrobial is decreasing.”</a:t>
            </a:r>
            <a:endParaRPr sz="3509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1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2028371" y="5247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What is the solution?</a:t>
            </a:r>
            <a:br>
              <a:rPr lang="en-US" sz="36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endParaRPr sz="36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68743" y="1323833"/>
            <a:ext cx="10848833" cy="5281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drug discovery and manufacture</a:t>
            </a:r>
            <a:endParaRPr dirty="0"/>
          </a:p>
          <a:p>
            <a:pPr marL="1143000" marR="0" lvl="2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“10 x ‘20” initiative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Highly challenging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 cross-infections: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Infection Control practices</a:t>
            </a:r>
            <a:endParaRPr dirty="0"/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Preserve efficacy of available antimicrobials: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policy</a:t>
            </a:r>
            <a:endParaRPr dirty="0"/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Optimize therapy: Antibiotic stewardship</a:t>
            </a:r>
            <a:endParaRPr dirty="0"/>
          </a:p>
          <a:p>
            <a:pPr marL="685800" marR="0" lvl="1" indent="-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93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1796143" y="485572"/>
            <a:ext cx="10515600" cy="835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Antimicrobial Stewardship</a:t>
            </a:r>
            <a:endParaRPr sz="3600" b="1" i="0" u="none" strike="noStrike" cap="none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838200" y="1132764"/>
            <a:ext cx="10515600" cy="53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Coordinated interventions designed to improve and measure the 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appropriate use of antimicrobials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promoting the selection of the optimal antimicrobial 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drug regimen, dose, duration of therapy, and route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administration. 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1166325" y="4426200"/>
            <a:ext cx="7591200" cy="2431800"/>
          </a:xfrm>
          <a:prstGeom prst="rect">
            <a:avLst/>
          </a:prstGeom>
          <a:solidFill>
            <a:srgbClr val="C5D9F0"/>
          </a:solidFill>
          <a:ln w="9525" cap="flat" cmpd="sng">
            <a:solidFill>
              <a:srgbClr val="F79546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0" tIns="431800" rIns="0" bIns="0" anchor="t" anchorCtr="0">
            <a:noAutofit/>
          </a:bodyPr>
          <a:lstStyle/>
          <a:p>
            <a:pPr marL="127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u="sng">
                <a:latin typeface="Arial"/>
                <a:ea typeface="Arial"/>
                <a:cs typeface="Arial"/>
                <a:sym typeface="Arial"/>
              </a:rPr>
              <a:t>Stewardship</a:t>
            </a:r>
            <a:r>
              <a:rPr lang="en-US" sz="3500">
                <a:latin typeface="Arial"/>
                <a:ea typeface="Arial"/>
                <a:cs typeface="Arial"/>
                <a:sym typeface="Arial"/>
              </a:rPr>
              <a:t>: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127000" marR="330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the careful and responsible  management of natural  resources</a:t>
            </a:r>
            <a:endParaRPr sz="35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39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1854200" y="553012"/>
            <a:ext cx="10515600" cy="74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Antimicrobial Stewardship Philosophy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838200" y="1293356"/>
            <a:ext cx="10515600" cy="482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Optimizing clinical outcomes 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Minimizing unintended consequences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antimicrobial use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Toxicity.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Selection of pathogenic organisms such as </a:t>
            </a:r>
            <a:r>
              <a:rPr lang="en-US" sz="2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Clostridium difficile.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Emergence of resistance.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adverse events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Reducing healthcare costs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without adversely impacting the quality of care.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257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1825171" y="591992"/>
            <a:ext cx="10515600" cy="78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BUILDING THE STEWARDSHIP TEAM</a:t>
            </a:r>
            <a:endParaRPr sz="3600" b="1" i="0" u="none" strike="noStrike" cap="none" dirty="0">
              <a:solidFill>
                <a:srgbClr val="2E75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09600" y="1373279"/>
            <a:ext cx="11389895" cy="132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220"/>
              <a:buFont typeface="Arial"/>
              <a:buNone/>
            </a:pPr>
            <a:r>
              <a:rPr lang="en-US" sz="2220" b="1" i="0" u="sng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Team Members</a:t>
            </a:r>
            <a:endParaRPr dirty="0"/>
          </a:p>
          <a:p>
            <a:pPr marL="0" marR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rPr lang="en-US" sz="2405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5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mistake to delay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implementation because of a lack of availability of </a:t>
            </a:r>
            <a:r>
              <a:rPr lang="en-US" sz="2405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participants</a:t>
            </a:r>
            <a:endParaRPr dirty="0"/>
          </a:p>
          <a:p>
            <a:pPr marL="685800" marR="0" lvl="1" indent="-8763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52"/>
          <p:cNvSpPr txBox="1">
            <a:spLocks/>
          </p:cNvSpPr>
          <p:nvPr/>
        </p:nvSpPr>
        <p:spPr>
          <a:xfrm>
            <a:off x="1687475" y="2695074"/>
            <a:ext cx="10183684" cy="13314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Infectious disease physicians - Only handful in entire country.</a:t>
            </a:r>
            <a:endParaRPr lang="en-US" dirty="0" smtClean="0"/>
          </a:p>
          <a:p>
            <a:pPr marL="228600" indent="-228600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pharmacist    - Only involved in dispensing</a:t>
            </a:r>
            <a:endParaRPr lang="en-US" dirty="0" smtClean="0"/>
          </a:p>
          <a:p>
            <a:pPr marL="228600" indent="-228600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microbiologist   - Mostly confined to labs</a:t>
            </a:r>
            <a:endParaRPr lang="en-US" dirty="0" smtClean="0"/>
          </a:p>
          <a:p>
            <a:pPr marL="228600" indent="-228600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Infection control professional/ nurse  - No formal training</a:t>
            </a:r>
            <a:endParaRPr lang="en-US" dirty="0" smtClean="0"/>
          </a:p>
          <a:p>
            <a:pPr marL="228600" indent="-228600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 epidemiologists    - Non-existent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46574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1149</Words>
  <Application>Microsoft Office PowerPoint</Application>
  <PresentationFormat>Widescreen</PresentationFormat>
  <Paragraphs>224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Mangal</vt:lpstr>
      <vt:lpstr>Times New Roman</vt:lpstr>
      <vt:lpstr>Wingdings 3</vt:lpstr>
      <vt:lpstr>1_Wisp</vt:lpstr>
      <vt:lpstr>Infectious diseases</vt:lpstr>
      <vt:lpstr>Cautionary statements by Sir Alexander Fleming in 1945,  </vt:lpstr>
      <vt:lpstr>Potential impact of antimicrobial resistance if left unchecked</vt:lpstr>
      <vt:lpstr>Consequences of Resistance</vt:lpstr>
      <vt:lpstr>Another Problem…</vt:lpstr>
      <vt:lpstr>What is the solution? </vt:lpstr>
      <vt:lpstr> Antimicrobial Stewardship</vt:lpstr>
      <vt:lpstr>Antimicrobial Stewardship Philosophy</vt:lpstr>
      <vt:lpstr>BUILDING THE STEWARDSHIP TEAM</vt:lpstr>
      <vt:lpstr>Work of a stewardship team </vt:lpstr>
      <vt:lpstr>Stewardship Interventions</vt:lpstr>
      <vt:lpstr>Front-end/pre-prescription authorization approach </vt:lpstr>
      <vt:lpstr>Back-end/post-prescription review and feedback</vt:lpstr>
      <vt:lpstr>Supplemental Antibiotic Stewardship Techniques</vt:lpstr>
      <vt:lpstr>Pocket or online guidebooks for clinicians, which contain empiric antibiotic recommendations for common infections, dosing guidelines etc.</vt:lpstr>
      <vt:lpstr>Drug properties</vt:lpstr>
      <vt:lpstr>IV to Oral Switch</vt:lpstr>
      <vt:lpstr>Intravenous to oral switch</vt:lpstr>
      <vt:lpstr>If you cannot measure; you cannot improve.                                                                               -- Kelvin --</vt:lpstr>
      <vt:lpstr>Process Measures</vt:lpstr>
      <vt:lpstr>Outcome Measures</vt:lpstr>
      <vt:lpstr>PowerPoint Presentation</vt:lpstr>
      <vt:lpstr>Questions for front-line clinician</vt:lpstr>
      <vt:lpstr>Principles of Antibiotic Prescribing</vt:lpstr>
      <vt:lpstr>PowerPoint Presentation</vt:lpstr>
      <vt:lpstr>Diagnostic  work-up</vt:lpstr>
      <vt:lpstr>An informed choice</vt:lpstr>
      <vt:lpstr>An informed re-evaluation</vt:lpstr>
      <vt:lpstr>PowerPoint Presentation</vt:lpstr>
      <vt:lpstr>Thank you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diseases</dc:title>
  <dc:creator>prasanna panda</dc:creator>
  <cp:lastModifiedBy>AIIMS</cp:lastModifiedBy>
  <cp:revision>29</cp:revision>
  <dcterms:created xsi:type="dcterms:W3CDTF">2017-08-01T12:30:56Z</dcterms:created>
  <dcterms:modified xsi:type="dcterms:W3CDTF">2018-06-12T12:26:39Z</dcterms:modified>
</cp:coreProperties>
</file>