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59" r:id="rId5"/>
    <p:sldId id="272" r:id="rId6"/>
    <p:sldId id="260" r:id="rId7"/>
    <p:sldId id="270" r:id="rId8"/>
    <p:sldId id="269" r:id="rId9"/>
    <p:sldId id="282" r:id="rId10"/>
    <p:sldId id="283" r:id="rId11"/>
    <p:sldId id="261" r:id="rId12"/>
    <p:sldId id="275" r:id="rId13"/>
    <p:sldId id="262" r:id="rId14"/>
    <p:sldId id="271" r:id="rId15"/>
    <p:sldId id="265" r:id="rId16"/>
    <p:sldId id="264" r:id="rId17"/>
    <p:sldId id="277" r:id="rId18"/>
    <p:sldId id="267" r:id="rId19"/>
    <p:sldId id="266" r:id="rId20"/>
    <p:sldId id="280" r:id="rId21"/>
    <p:sldId id="285" r:id="rId22"/>
    <p:sldId id="286" r:id="rId23"/>
    <p:sldId id="268" r:id="rId24"/>
    <p:sldId id="278" r:id="rId25"/>
    <p:sldId id="287" r:id="rId26"/>
    <p:sldId id="289" r:id="rId27"/>
    <p:sldId id="2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620-C5FE-4BA6-A78C-170C822F68DA}" type="datetimeFigureOut">
              <a:rPr lang="en-IN" smtClean="0"/>
              <a:t>31-03-2018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4AA8-CB13-46F6-B9E7-03257CA9C8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03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620-C5FE-4BA6-A78C-170C822F68DA}" type="datetimeFigureOut">
              <a:rPr lang="en-IN" smtClean="0"/>
              <a:t>31-03-2018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4AA8-CB13-46F6-B9E7-03257CA9C8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224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620-C5FE-4BA6-A78C-170C822F68DA}" type="datetimeFigureOut">
              <a:rPr lang="en-IN" smtClean="0"/>
              <a:t>31-03-2018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4AA8-CB13-46F6-B9E7-03257CA9C8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013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620-C5FE-4BA6-A78C-170C822F68DA}" type="datetimeFigureOut">
              <a:rPr lang="en-IN" smtClean="0"/>
              <a:t>31-03-2018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4AA8-CB13-46F6-B9E7-03257CA9C8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594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620-C5FE-4BA6-A78C-170C822F68DA}" type="datetimeFigureOut">
              <a:rPr lang="en-IN" smtClean="0"/>
              <a:t>31-03-2018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4AA8-CB13-46F6-B9E7-03257CA9C8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290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620-C5FE-4BA6-A78C-170C822F68DA}" type="datetimeFigureOut">
              <a:rPr lang="en-IN" smtClean="0"/>
              <a:t>31-03-2018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4AA8-CB13-46F6-B9E7-03257CA9C8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185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620-C5FE-4BA6-A78C-170C822F68DA}" type="datetimeFigureOut">
              <a:rPr lang="en-IN" smtClean="0"/>
              <a:t>31-03-2018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4AA8-CB13-46F6-B9E7-03257CA9C8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853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620-C5FE-4BA6-A78C-170C822F68DA}" type="datetimeFigureOut">
              <a:rPr lang="en-IN" smtClean="0"/>
              <a:t>31-03-2018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4AA8-CB13-46F6-B9E7-03257CA9C8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582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620-C5FE-4BA6-A78C-170C822F68DA}" type="datetimeFigureOut">
              <a:rPr lang="en-IN" smtClean="0"/>
              <a:t>31-03-2018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4AA8-CB13-46F6-B9E7-03257CA9C8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662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620-C5FE-4BA6-A78C-170C822F68DA}" type="datetimeFigureOut">
              <a:rPr lang="en-IN" smtClean="0"/>
              <a:t>31-03-2018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4AA8-CB13-46F6-B9E7-03257CA9C8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582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620-C5FE-4BA6-A78C-170C822F68DA}" type="datetimeFigureOut">
              <a:rPr lang="en-IN" smtClean="0"/>
              <a:t>31-03-2018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4AA8-CB13-46F6-B9E7-03257CA9C8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447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AC620-C5FE-4BA6-A78C-170C822F68DA}" type="datetimeFigureOut">
              <a:rPr lang="en-IN" smtClean="0"/>
              <a:t>31-03-2018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4AA8-CB13-46F6-B9E7-03257CA9C8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528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Clinical Manifestations &amp; Overview of Management of Pulmonary Tuberculosis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Ruchi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(Associate Prof)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Dept</a:t>
            </a:r>
            <a:r>
              <a:rPr lang="en-US" b="1" dirty="0" smtClean="0">
                <a:solidFill>
                  <a:srgbClr val="FF0000"/>
                </a:solidFill>
              </a:rPr>
              <a:t> of Pulmonary Medicine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Diagnostic tools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07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CXR</a:t>
            </a:r>
            <a:r>
              <a:rPr lang="en-IN" dirty="0" smtClean="0">
                <a:solidFill>
                  <a:srgbClr val="FF0000"/>
                </a:solidFill>
              </a:rPr>
              <a:t>: </a:t>
            </a:r>
          </a:p>
          <a:p>
            <a:pPr lvl="2"/>
            <a:r>
              <a:rPr lang="en-IN" sz="2800" dirty="0"/>
              <a:t>S</a:t>
            </a:r>
            <a:r>
              <a:rPr lang="en-IN" sz="2800" dirty="0" smtClean="0"/>
              <a:t>ensitivity </a:t>
            </a:r>
            <a:r>
              <a:rPr lang="en-IN" sz="2800" dirty="0" smtClean="0"/>
              <a:t>&amp; poor </a:t>
            </a:r>
            <a:r>
              <a:rPr lang="en-IN" sz="2800" dirty="0" smtClean="0"/>
              <a:t>specificity</a:t>
            </a:r>
          </a:p>
          <a:p>
            <a:pPr lvl="2"/>
            <a:r>
              <a:rPr lang="en-IN" sz="2800" dirty="0" smtClean="0"/>
              <a:t>Complementary tool</a:t>
            </a:r>
          </a:p>
          <a:p>
            <a:pPr marL="914400" lvl="2" indent="0">
              <a:buNone/>
            </a:pPr>
            <a:endParaRPr lang="en-IN" sz="2800" dirty="0" smtClean="0"/>
          </a:p>
          <a:p>
            <a:endParaRPr lang="en-IN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3" y="3463636"/>
            <a:ext cx="4351338" cy="278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463637"/>
            <a:ext cx="4128654" cy="27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Microscopy:</a:t>
            </a:r>
          </a:p>
          <a:p>
            <a:endParaRPr lang="en-IN" dirty="0"/>
          </a:p>
          <a:p>
            <a:r>
              <a:rPr lang="en-IN" dirty="0" err="1"/>
              <a:t>Serology:</a:t>
            </a:r>
            <a:r>
              <a:rPr lang="en-IN" b="1" dirty="0" err="1">
                <a:solidFill>
                  <a:srgbClr val="FF0000"/>
                </a:solidFill>
              </a:rPr>
              <a:t>Banned</a:t>
            </a:r>
            <a:endParaRPr lang="en-IN" b="1" dirty="0">
              <a:solidFill>
                <a:srgbClr val="FF0000"/>
              </a:solidFill>
            </a:endParaRPr>
          </a:p>
          <a:p>
            <a:endParaRPr lang="en-IN" dirty="0"/>
          </a:p>
          <a:p>
            <a:r>
              <a:rPr lang="en-IN" dirty="0"/>
              <a:t>Gold </a:t>
            </a:r>
            <a:r>
              <a:rPr lang="en-IN" dirty="0" err="1"/>
              <a:t>standard:culture</a:t>
            </a:r>
            <a:endParaRPr lang="en-IN" dirty="0"/>
          </a:p>
          <a:p>
            <a:pPr lvl="2"/>
            <a:r>
              <a:rPr lang="en-IN" sz="2400" dirty="0"/>
              <a:t>LJ media</a:t>
            </a:r>
          </a:p>
          <a:p>
            <a:pPr lvl="2"/>
            <a:r>
              <a:rPr lang="en-IN" sz="2400" dirty="0"/>
              <a:t>Rapid :</a:t>
            </a:r>
            <a:r>
              <a:rPr lang="en-IN" sz="2400" dirty="0" err="1"/>
              <a:t>Bactec</a:t>
            </a:r>
            <a:endParaRPr lang="en-IN" sz="2400" dirty="0"/>
          </a:p>
          <a:p>
            <a:pPr lvl="2"/>
            <a:r>
              <a:rPr lang="en-IN" sz="2400" dirty="0"/>
              <a:t>MGIT</a:t>
            </a:r>
          </a:p>
          <a:p>
            <a:pPr lvl="2"/>
            <a:r>
              <a:rPr lang="en-IN" sz="2400" dirty="0"/>
              <a:t>Bac 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94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Diagnosis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b="1" dirty="0" smtClean="0"/>
              <a:t>Microscopy </a:t>
            </a:r>
          </a:p>
          <a:p>
            <a:pPr lvl="2"/>
            <a:r>
              <a:rPr lang="en-IN" sz="2400" b="1" dirty="0" smtClean="0"/>
              <a:t>ZN stain </a:t>
            </a:r>
          </a:p>
          <a:p>
            <a:pPr lvl="2"/>
            <a:r>
              <a:rPr lang="en-IN" sz="2400" b="1" dirty="0" err="1" smtClean="0"/>
              <a:t>Flourescent</a:t>
            </a:r>
            <a:endParaRPr lang="en-IN" sz="2400" b="1" dirty="0" smtClean="0"/>
          </a:p>
          <a:p>
            <a:r>
              <a:rPr lang="en-IN" sz="2400" b="1" dirty="0" smtClean="0"/>
              <a:t>Culture </a:t>
            </a:r>
          </a:p>
          <a:p>
            <a:pPr lvl="2"/>
            <a:r>
              <a:rPr lang="en-IN" sz="2400" b="1" dirty="0" smtClean="0"/>
              <a:t>solid (6-8 </a:t>
            </a:r>
            <a:r>
              <a:rPr lang="en-IN" sz="2400" b="1" dirty="0" err="1" smtClean="0"/>
              <a:t>wks</a:t>
            </a:r>
            <a:r>
              <a:rPr lang="en-IN" sz="2400" b="1" dirty="0" smtClean="0"/>
              <a:t>)  </a:t>
            </a:r>
          </a:p>
          <a:p>
            <a:pPr lvl="2"/>
            <a:r>
              <a:rPr lang="en-IN" sz="2400" b="1" dirty="0" smtClean="0"/>
              <a:t>liquid (42 days)</a:t>
            </a:r>
          </a:p>
          <a:p>
            <a:r>
              <a:rPr lang="en-IN" sz="2400" b="1" dirty="0" smtClean="0"/>
              <a:t>Rapid                                                                    </a:t>
            </a:r>
          </a:p>
          <a:p>
            <a:pPr lvl="2"/>
            <a:r>
              <a:rPr lang="en-IN" sz="2400" b="1" dirty="0" smtClean="0"/>
              <a:t>CBNAAT </a:t>
            </a:r>
          </a:p>
          <a:p>
            <a:pPr lvl="2"/>
            <a:r>
              <a:rPr lang="en-IN" sz="2400" b="1" dirty="0" smtClean="0"/>
              <a:t> LPA                                                                                       </a:t>
            </a:r>
          </a:p>
          <a:p>
            <a:endParaRPr lang="en-IN" dirty="0"/>
          </a:p>
        </p:txBody>
      </p:sp>
      <p:sp>
        <p:nvSpPr>
          <p:cNvPr id="4" name="Right Brace 3"/>
          <p:cNvSpPr/>
          <p:nvPr/>
        </p:nvSpPr>
        <p:spPr>
          <a:xfrm>
            <a:off x="5403273" y="2092036"/>
            <a:ext cx="124691" cy="19950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7509164" y="2092036"/>
            <a:ext cx="299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Phenotypic methods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384474" y="4178434"/>
            <a:ext cx="2881744" cy="872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232073" y="1967345"/>
            <a:ext cx="3034145" cy="78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7813964" y="223058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Phenotypic methods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13964" y="4461164"/>
            <a:ext cx="245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Genotypic methods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63236"/>
            <a:ext cx="10993582" cy="65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OLD 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68" y="1205345"/>
            <a:ext cx="7519481" cy="4971618"/>
          </a:xfrm>
        </p:spPr>
      </p:pic>
    </p:spTree>
    <p:extLst>
      <p:ext uri="{BB962C8B-B14F-4D97-AF65-F5344CB8AC3E}">
        <p14:creationId xmlns:p14="http://schemas.microsoft.com/office/powerpoint/2010/main" val="27753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2" y="540327"/>
            <a:ext cx="9393382" cy="5597238"/>
          </a:xfrm>
        </p:spPr>
      </p:pic>
    </p:spTree>
    <p:extLst>
      <p:ext uri="{BB962C8B-B14F-4D97-AF65-F5344CB8AC3E}">
        <p14:creationId xmlns:p14="http://schemas.microsoft.com/office/powerpoint/2010/main" val="7674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39"/>
          </a:xfrm>
        </p:spPr>
        <p:txBody>
          <a:bodyPr/>
          <a:lstStyle/>
          <a:p>
            <a:r>
              <a:rPr lang="en-IN" dirty="0" smtClean="0"/>
              <a:t>RNTCP 2017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32725" y="-7452"/>
            <a:ext cx="5542875" cy="78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Medical:</a:t>
            </a:r>
          </a:p>
          <a:p>
            <a:pPr lvl="2"/>
            <a:r>
              <a:rPr lang="en-IN" sz="2400" dirty="0" smtClean="0"/>
              <a:t>long duration</a:t>
            </a:r>
          </a:p>
          <a:p>
            <a:pPr lvl="2"/>
            <a:r>
              <a:rPr lang="en-IN" sz="2400" dirty="0" smtClean="0"/>
              <a:t> IP &amp; CP</a:t>
            </a:r>
          </a:p>
          <a:p>
            <a:endParaRPr lang="en-IN" dirty="0"/>
          </a:p>
          <a:p>
            <a:r>
              <a:rPr lang="en-IN" dirty="0" err="1" smtClean="0"/>
              <a:t>Surgery:complications</a:t>
            </a:r>
            <a:r>
              <a:rPr lang="en-IN" dirty="0" smtClean="0"/>
              <a:t> </a:t>
            </a:r>
          </a:p>
          <a:p>
            <a:pPr lvl="2"/>
            <a:r>
              <a:rPr lang="en-IN" sz="2400" dirty="0" smtClean="0"/>
              <a:t>Haemoptysis</a:t>
            </a:r>
          </a:p>
          <a:p>
            <a:pPr lvl="2"/>
            <a:r>
              <a:rPr lang="en-IN" sz="2400" dirty="0" err="1" smtClean="0"/>
              <a:t>Aspergilloma</a:t>
            </a:r>
            <a:endParaRPr lang="en-IN" sz="2400" dirty="0" smtClean="0"/>
          </a:p>
          <a:p>
            <a:pPr lvl="2"/>
            <a:r>
              <a:rPr lang="en-IN" sz="2400" dirty="0" smtClean="0"/>
              <a:t>Pleural diseases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300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 REGIMENS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198" y="1825625"/>
          <a:ext cx="9968346" cy="2589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82">
                  <a:extLst>
                    <a:ext uri="{9D8B030D-6E8A-4147-A177-3AD203B41FA5}">
                      <a16:colId xmlns:a16="http://schemas.microsoft.com/office/drawing/2014/main" val="819210688"/>
                    </a:ext>
                  </a:extLst>
                </a:gridCol>
                <a:gridCol w="3322782">
                  <a:extLst>
                    <a:ext uri="{9D8B030D-6E8A-4147-A177-3AD203B41FA5}">
                      <a16:colId xmlns:a16="http://schemas.microsoft.com/office/drawing/2014/main" val="3999012810"/>
                    </a:ext>
                  </a:extLst>
                </a:gridCol>
                <a:gridCol w="3322782">
                  <a:extLst>
                    <a:ext uri="{9D8B030D-6E8A-4147-A177-3AD203B41FA5}">
                      <a16:colId xmlns:a16="http://schemas.microsoft.com/office/drawing/2014/main" val="799865916"/>
                    </a:ext>
                  </a:extLst>
                </a:gridCol>
              </a:tblGrid>
              <a:tr h="863239"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Type of TB case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Intensive  Phase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Continuation Phase</a:t>
                      </a:r>
                      <a:endParaRPr lang="en-IN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045874"/>
                  </a:ext>
                </a:extLst>
              </a:tr>
              <a:tr h="863239"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New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2RHEZ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4RHE</a:t>
                      </a:r>
                      <a:endParaRPr lang="en-IN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80430"/>
                  </a:ext>
                </a:extLst>
              </a:tr>
              <a:tr h="863239"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Retreatment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2SHREZ/1RHEZ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5RHE</a:t>
                      </a:r>
                      <a:endParaRPr lang="en-IN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299635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20437" y="5708074"/>
            <a:ext cx="10293928" cy="1013402"/>
          </a:xfrm>
        </p:spPr>
        <p:txBody>
          <a:bodyPr/>
          <a:lstStyle/>
          <a:p>
            <a:r>
              <a:rPr lang="en-IN" sz="2800" b="1" dirty="0" smtClean="0"/>
              <a:t>R;rifampicin,H:isoniazid,E:ethambutal,Z:pyrazinamide,S:streptomycin</a:t>
            </a:r>
            <a:endParaRPr lang="en-IN" sz="2800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948545" y="3352800"/>
            <a:ext cx="4156364" cy="23552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267200" y="3671455"/>
            <a:ext cx="3380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Intermittent regimens are being changed to daily regimens under RNTCP in India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77193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When to suspect Pulmonary Tuberculosis?</a:t>
            </a:r>
          </a:p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How to diagnose?</a:t>
            </a:r>
          </a:p>
          <a:p>
            <a:endParaRPr lang="en-IN" dirty="0"/>
          </a:p>
          <a:p>
            <a:endParaRPr lang="en-IN" dirty="0" smtClean="0"/>
          </a:p>
          <a:p>
            <a:r>
              <a:rPr lang="en-IN" dirty="0" smtClean="0"/>
              <a:t>How to manage a case of drug susceptible Tuberculosis?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62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7418"/>
            <a:ext cx="10515600" cy="5359545"/>
          </a:xfrm>
        </p:spPr>
        <p:txBody>
          <a:bodyPr>
            <a:normAutofit lnSpcReduction="10000"/>
          </a:bodyPr>
          <a:lstStyle/>
          <a:p>
            <a:endParaRPr lang="en-IN" dirty="0" smtClean="0"/>
          </a:p>
          <a:p>
            <a:r>
              <a:rPr lang="en-IN" dirty="0" smtClean="0"/>
              <a:t>CAT 1 &amp; 2</a:t>
            </a:r>
          </a:p>
          <a:p>
            <a:endParaRPr lang="en-IN" dirty="0" smtClean="0"/>
          </a:p>
          <a:p>
            <a:r>
              <a:rPr lang="en-IN" dirty="0" smtClean="0"/>
              <a:t>CAT </a:t>
            </a:r>
            <a:r>
              <a:rPr lang="en-IN" dirty="0" smtClean="0"/>
              <a:t>4 :MDR</a:t>
            </a:r>
          </a:p>
          <a:p>
            <a:endParaRPr lang="en-IN" dirty="0"/>
          </a:p>
          <a:p>
            <a:r>
              <a:rPr lang="en-IN" dirty="0" smtClean="0"/>
              <a:t>CAT 5:XDR</a:t>
            </a:r>
          </a:p>
          <a:p>
            <a:endParaRPr lang="en-IN" dirty="0"/>
          </a:p>
          <a:p>
            <a:r>
              <a:rPr lang="en-IN" dirty="0" smtClean="0"/>
              <a:t>Definitions</a:t>
            </a:r>
          </a:p>
          <a:p>
            <a:pPr lvl="1"/>
            <a:r>
              <a:rPr lang="en-IN" dirty="0" smtClean="0"/>
              <a:t>MDR:R and H</a:t>
            </a:r>
          </a:p>
          <a:p>
            <a:pPr lvl="1"/>
            <a:r>
              <a:rPr lang="en-IN" dirty="0" smtClean="0"/>
              <a:t>XDR:R and </a:t>
            </a:r>
            <a:r>
              <a:rPr lang="en-IN" dirty="0" err="1" smtClean="0"/>
              <a:t>H,any</a:t>
            </a:r>
            <a:r>
              <a:rPr lang="en-IN" dirty="0" smtClean="0"/>
              <a:t> </a:t>
            </a:r>
            <a:r>
              <a:rPr lang="en-IN" dirty="0" err="1" smtClean="0"/>
              <a:t>FQ,any</a:t>
            </a:r>
            <a:r>
              <a:rPr lang="en-IN" dirty="0" smtClean="0"/>
              <a:t> </a:t>
            </a:r>
            <a:r>
              <a:rPr lang="en-IN" dirty="0" err="1" smtClean="0"/>
              <a:t>injectables</a:t>
            </a:r>
            <a:r>
              <a:rPr lang="en-IN" dirty="0" smtClean="0"/>
              <a:t>(</a:t>
            </a:r>
            <a:r>
              <a:rPr lang="en-IN" dirty="0" err="1" smtClean="0"/>
              <a:t>kanamycin,amikacin,capreomycin</a:t>
            </a:r>
            <a:r>
              <a:rPr lang="en-IN" dirty="0" smtClean="0"/>
              <a:t>)</a:t>
            </a:r>
          </a:p>
          <a:p>
            <a:pPr lvl="1"/>
            <a:r>
              <a:rPr lang="en-IN" dirty="0" smtClean="0"/>
              <a:t>Primary &amp; acquired resistance</a:t>
            </a:r>
          </a:p>
          <a:p>
            <a:pPr lvl="1"/>
            <a:r>
              <a:rPr lang="en-IN" dirty="0" smtClean="0"/>
              <a:t>Mono/poly drug </a:t>
            </a:r>
            <a:r>
              <a:rPr lang="en-IN" dirty="0" err="1" smtClean="0"/>
              <a:t>resistance:DRTB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82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DR </a:t>
            </a:r>
            <a:r>
              <a:rPr lang="en-IN" dirty="0" err="1" smtClean="0"/>
              <a:t>TB:Principles</a:t>
            </a:r>
            <a:r>
              <a:rPr lang="en-IN" dirty="0" smtClean="0"/>
              <a:t> of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MDR:4 second line drugs /not used</a:t>
            </a:r>
          </a:p>
          <a:p>
            <a:endParaRPr lang="en-IN" dirty="0" smtClean="0"/>
          </a:p>
          <a:p>
            <a:r>
              <a:rPr lang="en-IN" dirty="0" smtClean="0"/>
              <a:t>XDR:7 drugs</a:t>
            </a:r>
          </a:p>
          <a:p>
            <a:endParaRPr lang="en-IN" dirty="0"/>
          </a:p>
          <a:p>
            <a:r>
              <a:rPr lang="en-IN" dirty="0" smtClean="0"/>
              <a:t>Duration:24(MDR),36(XDR</a:t>
            </a:r>
            <a:r>
              <a:rPr lang="en-IN" dirty="0" smtClean="0"/>
              <a:t>)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</a:t>
            </a:r>
            <a:endParaRPr lang="en-IN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724400" y="4682836"/>
            <a:ext cx="4350327" cy="11499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5652655" y="5084618"/>
            <a:ext cx="264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DOTS plus previously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1981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Second line drugs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Treatment longer</a:t>
            </a:r>
          </a:p>
          <a:p>
            <a:r>
              <a:rPr lang="en-IN" dirty="0" smtClean="0"/>
              <a:t>Toxic</a:t>
            </a:r>
          </a:p>
          <a:p>
            <a:r>
              <a:rPr lang="en-IN" dirty="0" smtClean="0"/>
              <a:t>Expensive</a:t>
            </a:r>
          </a:p>
          <a:p>
            <a:endParaRPr lang="en-IN" dirty="0"/>
          </a:p>
          <a:p>
            <a:endParaRPr lang="en-IN" dirty="0" smtClean="0"/>
          </a:p>
          <a:p>
            <a:r>
              <a:rPr lang="en-IN" dirty="0" err="1" smtClean="0"/>
              <a:t>Stress:emergence</a:t>
            </a:r>
            <a:r>
              <a:rPr lang="en-IN" dirty="0" smtClean="0"/>
              <a:t> rather than treatment of </a:t>
            </a:r>
            <a:r>
              <a:rPr lang="en-IN" dirty="0" err="1" smtClean="0"/>
              <a:t>DRTb</a:t>
            </a:r>
            <a:endParaRPr lang="en-IN" dirty="0"/>
          </a:p>
        </p:txBody>
      </p:sp>
      <p:sp>
        <p:nvSpPr>
          <p:cNvPr id="4" name="Right Brace 3"/>
          <p:cNvSpPr/>
          <p:nvPr/>
        </p:nvSpPr>
        <p:spPr>
          <a:xfrm>
            <a:off x="3948545" y="2507673"/>
            <a:ext cx="138546" cy="6927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Callout 4"/>
          <p:cNvSpPr/>
          <p:nvPr/>
        </p:nvSpPr>
        <p:spPr>
          <a:xfrm>
            <a:off x="5347855" y="2286000"/>
            <a:ext cx="2119745" cy="103909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929745" y="2660073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more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Infection Vs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‘s the difference</a:t>
            </a:r>
          </a:p>
          <a:p>
            <a:endParaRPr lang="en-IN" dirty="0"/>
          </a:p>
          <a:p>
            <a:r>
              <a:rPr lang="en-IN" dirty="0" smtClean="0"/>
              <a:t>For Infection</a:t>
            </a:r>
          </a:p>
          <a:p>
            <a:pPr lvl="2"/>
            <a:r>
              <a:rPr lang="en-IN" b="1" dirty="0" err="1" smtClean="0"/>
              <a:t>Mantoux</a:t>
            </a:r>
            <a:r>
              <a:rPr lang="en-IN" b="1" dirty="0" smtClean="0"/>
              <a:t>/PPD</a:t>
            </a:r>
          </a:p>
          <a:p>
            <a:pPr lvl="2"/>
            <a:r>
              <a:rPr lang="en-IN" b="1" dirty="0" smtClean="0"/>
              <a:t>Interferon gamma release Assay</a:t>
            </a:r>
          </a:p>
          <a:p>
            <a:pPr lvl="2"/>
            <a:r>
              <a:rPr lang="en-IN" b="1" dirty="0" smtClean="0"/>
              <a:t>TB Gold/</a:t>
            </a:r>
            <a:r>
              <a:rPr lang="en-IN" b="1" dirty="0" err="1" smtClean="0"/>
              <a:t>Elispot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1255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246909"/>
            <a:ext cx="8672945" cy="4930054"/>
          </a:xfrm>
        </p:spPr>
      </p:pic>
    </p:spTree>
    <p:extLst>
      <p:ext uri="{BB962C8B-B14F-4D97-AF65-F5344CB8AC3E}">
        <p14:creationId xmlns:p14="http://schemas.microsoft.com/office/powerpoint/2010/main" val="16200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COMPLICATIONS</a:t>
            </a:r>
            <a:endParaRPr lang="en-IN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Local-</a:t>
            </a:r>
          </a:p>
          <a:p>
            <a:pPr lvl="2"/>
            <a:r>
              <a:rPr lang="en-IN" dirty="0" smtClean="0"/>
              <a:t>ARDS/respiratory failure </a:t>
            </a:r>
          </a:p>
          <a:p>
            <a:pPr lvl="2"/>
            <a:r>
              <a:rPr lang="en-IN" dirty="0" err="1" smtClean="0"/>
              <a:t>Bronchiectasis</a:t>
            </a:r>
            <a:r>
              <a:rPr lang="en-IN" dirty="0" smtClean="0"/>
              <a:t>/PTOAD</a:t>
            </a:r>
          </a:p>
          <a:p>
            <a:pPr lvl="2"/>
            <a:r>
              <a:rPr lang="en-IN" dirty="0" err="1" smtClean="0"/>
              <a:t>aspergilloma</a:t>
            </a:r>
            <a:endParaRPr lang="en-IN" dirty="0" smtClean="0"/>
          </a:p>
          <a:p>
            <a:pPr lvl="2"/>
            <a:r>
              <a:rPr lang="en-IN" dirty="0" smtClean="0"/>
              <a:t>haemoptysis (</a:t>
            </a:r>
            <a:r>
              <a:rPr lang="en-IN" dirty="0" err="1" smtClean="0"/>
              <a:t>symp</a:t>
            </a:r>
            <a:r>
              <a:rPr lang="en-IN" dirty="0" smtClean="0"/>
              <a:t> )</a:t>
            </a:r>
          </a:p>
          <a:p>
            <a:pPr lvl="2"/>
            <a:r>
              <a:rPr lang="en-IN" dirty="0" smtClean="0"/>
              <a:t>Pleural -</a:t>
            </a:r>
            <a:r>
              <a:rPr lang="en-IN" dirty="0" err="1" smtClean="0"/>
              <a:t>Empyema</a:t>
            </a:r>
            <a:r>
              <a:rPr lang="en-IN" dirty="0" smtClean="0"/>
              <a:t>/</a:t>
            </a:r>
            <a:r>
              <a:rPr lang="en-IN" dirty="0" err="1" smtClean="0"/>
              <a:t>pneumo</a:t>
            </a:r>
            <a:endParaRPr lang="en-IN" dirty="0" smtClean="0"/>
          </a:p>
          <a:p>
            <a:pPr lvl="2"/>
            <a:r>
              <a:rPr lang="en-IN" dirty="0" smtClean="0"/>
              <a:t>Extensive lung destruction</a:t>
            </a:r>
          </a:p>
          <a:p>
            <a:pPr lvl="2"/>
            <a:r>
              <a:rPr lang="en-IN" dirty="0" err="1" smtClean="0"/>
              <a:t>Rt</a:t>
            </a:r>
            <a:r>
              <a:rPr lang="en-IN" dirty="0" smtClean="0"/>
              <a:t> middle lobe syndrome</a:t>
            </a:r>
          </a:p>
          <a:p>
            <a:pPr lvl="2"/>
            <a:r>
              <a:rPr lang="en-IN" dirty="0" smtClean="0"/>
              <a:t>Scar ca	</a:t>
            </a:r>
          </a:p>
        </p:txBody>
      </p:sp>
    </p:spTree>
    <p:extLst>
      <p:ext uri="{BB962C8B-B14F-4D97-AF65-F5344CB8AC3E}">
        <p14:creationId xmlns:p14="http://schemas.microsoft.com/office/powerpoint/2010/main" val="8224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Systemic-</a:t>
            </a:r>
          </a:p>
          <a:p>
            <a:pPr lvl="2"/>
            <a:endParaRPr lang="en-IN" dirty="0" smtClean="0"/>
          </a:p>
          <a:p>
            <a:pPr lvl="2"/>
            <a:r>
              <a:rPr lang="en-IN" dirty="0" smtClean="0"/>
              <a:t>shock </a:t>
            </a:r>
          </a:p>
          <a:p>
            <a:pPr lvl="2"/>
            <a:endParaRPr lang="en-IN" dirty="0" smtClean="0"/>
          </a:p>
          <a:p>
            <a:pPr lvl="2"/>
            <a:r>
              <a:rPr lang="en-IN" dirty="0" err="1" smtClean="0"/>
              <a:t>amyloidosis</a:t>
            </a:r>
            <a:r>
              <a:rPr lang="en-IN" dirty="0" smtClean="0"/>
              <a:t> </a:t>
            </a:r>
          </a:p>
          <a:p>
            <a:pPr lvl="2"/>
            <a:endParaRPr lang="en-IN" dirty="0" smtClean="0"/>
          </a:p>
          <a:p>
            <a:pPr lvl="2"/>
            <a:r>
              <a:rPr lang="en-IN" dirty="0" smtClean="0"/>
              <a:t>disseminated </a:t>
            </a:r>
            <a:r>
              <a:rPr lang="en-IN" dirty="0" err="1" smtClean="0"/>
              <a:t>tb</a:t>
            </a:r>
            <a:r>
              <a:rPr lang="en-IN" dirty="0" smtClean="0"/>
              <a:t>-(laryngeal </a:t>
            </a:r>
            <a:r>
              <a:rPr lang="en-IN" dirty="0" err="1" smtClean="0"/>
              <a:t>tb</a:t>
            </a:r>
            <a:r>
              <a:rPr lang="en-IN" dirty="0" smtClean="0"/>
              <a:t>)</a:t>
            </a:r>
          </a:p>
          <a:p>
            <a:pPr lvl="2"/>
            <a:endParaRPr lang="en-IN" dirty="0" smtClean="0"/>
          </a:p>
          <a:p>
            <a:pPr lvl="2"/>
            <a:r>
              <a:rPr lang="en-IN" dirty="0" err="1" smtClean="0"/>
              <a:t>Cor-pulmonale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42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54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When to suspect?(Pulmonary)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TB suspect                                             </a:t>
            </a:r>
            <a:r>
              <a:rPr lang="en-IN" b="1" dirty="0" smtClean="0"/>
              <a:t>Presumptive Tb</a:t>
            </a:r>
          </a:p>
          <a:p>
            <a:endParaRPr lang="en-IN" dirty="0" smtClean="0"/>
          </a:p>
          <a:p>
            <a:r>
              <a:rPr lang="en-IN" b="1" dirty="0" smtClean="0"/>
              <a:t>&gt; 2weeks cough</a:t>
            </a:r>
          </a:p>
          <a:p>
            <a:pPr marL="0" indent="0">
              <a:buNone/>
            </a:pPr>
            <a:endParaRPr lang="en-IN" b="1" dirty="0" smtClean="0"/>
          </a:p>
          <a:p>
            <a:r>
              <a:rPr lang="en-IN" b="1" dirty="0" smtClean="0"/>
              <a:t>fever&gt;2 </a:t>
            </a:r>
            <a:r>
              <a:rPr lang="en-IN" b="1" dirty="0" err="1" smtClean="0"/>
              <a:t>wks</a:t>
            </a:r>
            <a:r>
              <a:rPr lang="en-IN" b="1" dirty="0" smtClean="0"/>
              <a:t>,</a:t>
            </a:r>
          </a:p>
          <a:p>
            <a:endParaRPr lang="en-IN" b="1" dirty="0" smtClean="0"/>
          </a:p>
          <a:p>
            <a:r>
              <a:rPr lang="en-IN" b="1" dirty="0" smtClean="0"/>
              <a:t>significant </a:t>
            </a:r>
            <a:r>
              <a:rPr lang="en-IN" b="1" dirty="0" err="1" smtClean="0"/>
              <a:t>wt</a:t>
            </a:r>
            <a:r>
              <a:rPr lang="en-IN" b="1" dirty="0" smtClean="0"/>
              <a:t> </a:t>
            </a:r>
            <a:r>
              <a:rPr lang="en-IN" b="1" dirty="0" smtClean="0"/>
              <a:t>loss</a:t>
            </a:r>
            <a:endParaRPr lang="en-IN" b="1" dirty="0" smtClean="0"/>
          </a:p>
          <a:p>
            <a:endParaRPr lang="en-IN" b="1" dirty="0" smtClean="0"/>
          </a:p>
          <a:p>
            <a:r>
              <a:rPr lang="en-IN" b="1" dirty="0" smtClean="0"/>
              <a:t>Haemoptysis</a:t>
            </a:r>
          </a:p>
          <a:p>
            <a:endParaRPr lang="en-IN" b="1" dirty="0" smtClean="0"/>
          </a:p>
          <a:p>
            <a:r>
              <a:rPr lang="en-IN" b="1" dirty="0" smtClean="0"/>
              <a:t>abnormal CXR</a:t>
            </a:r>
          </a:p>
          <a:p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86545" y="2050473"/>
            <a:ext cx="1814946" cy="1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00" y="3422073"/>
            <a:ext cx="3186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err="1" smtClean="0">
                <a:solidFill>
                  <a:srgbClr val="FF0000"/>
                </a:solidFill>
              </a:rPr>
              <a:t>Dyspnea</a:t>
            </a:r>
            <a:endParaRPr lang="en-IN" sz="2400" dirty="0" smtClean="0">
              <a:solidFill>
                <a:srgbClr val="FF0000"/>
              </a:solidFill>
            </a:endParaRPr>
          </a:p>
          <a:p>
            <a:endParaRPr lang="en-IN" sz="2400" dirty="0">
              <a:solidFill>
                <a:srgbClr val="FF0000"/>
              </a:solidFill>
            </a:endParaRPr>
          </a:p>
          <a:p>
            <a:r>
              <a:rPr lang="en-IN" sz="2400" dirty="0" smtClean="0">
                <a:solidFill>
                  <a:srgbClr val="FF0000"/>
                </a:solidFill>
              </a:rPr>
              <a:t>Chest pain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9102436" y="3602182"/>
            <a:ext cx="83128" cy="6373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426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Signs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b="1" dirty="0" smtClean="0"/>
              <a:t>General</a:t>
            </a:r>
          </a:p>
          <a:p>
            <a:pPr lvl="2" algn="just"/>
            <a:endParaRPr lang="en-IN" dirty="0" smtClean="0"/>
          </a:p>
          <a:p>
            <a:pPr lvl="2" algn="just"/>
            <a:r>
              <a:rPr lang="en-IN" sz="2600" dirty="0" smtClean="0"/>
              <a:t>Emaciated</a:t>
            </a:r>
          </a:p>
          <a:p>
            <a:pPr lvl="2" algn="just"/>
            <a:endParaRPr lang="en-IN" sz="2400" dirty="0"/>
          </a:p>
          <a:p>
            <a:pPr lvl="2" algn="just"/>
            <a:r>
              <a:rPr lang="en-IN" sz="2400" dirty="0" smtClean="0"/>
              <a:t>Pallor</a:t>
            </a:r>
          </a:p>
          <a:p>
            <a:pPr lvl="2" algn="just"/>
            <a:endParaRPr lang="en-IN" sz="2400" dirty="0" smtClean="0"/>
          </a:p>
          <a:p>
            <a:pPr lvl="2" algn="just"/>
            <a:r>
              <a:rPr lang="en-IN" sz="2400" dirty="0" smtClean="0"/>
              <a:t>Cyanosis</a:t>
            </a:r>
          </a:p>
          <a:p>
            <a:pPr lvl="2" algn="just"/>
            <a:endParaRPr lang="en-IN" sz="2400" dirty="0" smtClean="0"/>
          </a:p>
          <a:p>
            <a:pPr lvl="2" algn="just"/>
            <a:r>
              <a:rPr lang="en-IN" sz="2400" dirty="0" smtClean="0"/>
              <a:t>Clubbing</a:t>
            </a:r>
          </a:p>
          <a:p>
            <a:pPr lvl="2" algn="just"/>
            <a:endParaRPr lang="en-IN" sz="2400" dirty="0" smtClean="0"/>
          </a:p>
          <a:p>
            <a:pPr lvl="2" algn="just"/>
            <a:r>
              <a:rPr lang="en-IN" sz="2400" dirty="0" err="1" smtClean="0"/>
              <a:t>Edema</a:t>
            </a:r>
            <a:endParaRPr lang="en-IN" sz="2400" dirty="0"/>
          </a:p>
          <a:p>
            <a:pPr lvl="2" algn="just"/>
            <a:endParaRPr lang="en-IN" sz="2400" dirty="0" smtClean="0"/>
          </a:p>
          <a:p>
            <a:pPr lvl="2" algn="just"/>
            <a:r>
              <a:rPr lang="en-IN" sz="2400" dirty="0" err="1" smtClean="0"/>
              <a:t>LNpathy</a:t>
            </a:r>
            <a:endParaRPr lang="en-IN" sz="2400" dirty="0" smtClean="0"/>
          </a:p>
          <a:p>
            <a:pPr marL="0" indent="0">
              <a:buNone/>
            </a:pPr>
            <a:endParaRPr lang="en-IN" dirty="0" smtClean="0"/>
          </a:p>
          <a:p>
            <a:pPr lvl="2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40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Respiratory</a:t>
            </a:r>
          </a:p>
          <a:p>
            <a:pPr lvl="2"/>
            <a:r>
              <a:rPr lang="en-IN" sz="2400" dirty="0" smtClean="0"/>
              <a:t>Any</a:t>
            </a:r>
          </a:p>
          <a:p>
            <a:pPr lvl="2"/>
            <a:endParaRPr lang="en-IN" sz="2400" dirty="0"/>
          </a:p>
          <a:p>
            <a:pPr lvl="2"/>
            <a:r>
              <a:rPr lang="en-IN" sz="2400" dirty="0" smtClean="0"/>
              <a:t>Consolidation</a:t>
            </a:r>
          </a:p>
          <a:p>
            <a:pPr lvl="2"/>
            <a:endParaRPr lang="en-IN" sz="2400" dirty="0"/>
          </a:p>
          <a:p>
            <a:pPr lvl="2"/>
            <a:r>
              <a:rPr lang="en-IN" sz="2400" dirty="0" smtClean="0"/>
              <a:t>Fibrosis</a:t>
            </a:r>
          </a:p>
          <a:p>
            <a:pPr lvl="2"/>
            <a:endParaRPr lang="en-IN" sz="2400" dirty="0"/>
          </a:p>
          <a:p>
            <a:pPr lvl="2"/>
            <a:r>
              <a:rPr lang="en-IN" sz="2400" dirty="0" smtClean="0"/>
              <a:t>Cavity</a:t>
            </a:r>
          </a:p>
          <a:p>
            <a:pPr marL="914400" lvl="2" indent="0">
              <a:buNone/>
            </a:pPr>
            <a:endParaRPr lang="en-IN" sz="2400" dirty="0"/>
          </a:p>
          <a:p>
            <a:pPr lvl="2"/>
            <a:r>
              <a:rPr lang="en-IN" sz="2400" dirty="0"/>
              <a:t>Pleural </a:t>
            </a:r>
            <a:r>
              <a:rPr lang="en-IN" sz="2400" dirty="0" err="1" smtClean="0"/>
              <a:t>inv</a:t>
            </a:r>
            <a:endParaRPr lang="en-IN" sz="2400" dirty="0" smtClean="0"/>
          </a:p>
          <a:p>
            <a:pPr lvl="2"/>
            <a:endParaRPr lang="en-IN" sz="2400" dirty="0"/>
          </a:p>
          <a:p>
            <a:pPr lvl="2"/>
            <a:r>
              <a:rPr lang="en-IN" sz="2400" dirty="0" err="1" smtClean="0"/>
              <a:t>Miliary</a:t>
            </a:r>
            <a:r>
              <a:rPr lang="en-IN" sz="2400" dirty="0" smtClean="0"/>
              <a:t> </a:t>
            </a:r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613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850" y="2065120"/>
            <a:ext cx="2857500" cy="17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65" y="2065122"/>
            <a:ext cx="2827606" cy="1896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51181"/>
            <a:ext cx="2689514" cy="1945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1" t="-1086" r="32550" b="1086"/>
          <a:stretch/>
        </p:blipFill>
        <p:spPr>
          <a:xfrm>
            <a:off x="8201465" y="4126226"/>
            <a:ext cx="2827606" cy="2233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539" y="3013504"/>
            <a:ext cx="2190750" cy="21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030" y="2646218"/>
            <a:ext cx="2975697" cy="259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chest x ray of tuberculosi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6" descr="Image result for chest x ray of tuberculosis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02" y="2646219"/>
            <a:ext cx="2572616" cy="2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2147455"/>
            <a:ext cx="6221557" cy="3061854"/>
          </a:xfrm>
        </p:spPr>
      </p:pic>
    </p:spTree>
    <p:extLst>
      <p:ext uri="{BB962C8B-B14F-4D97-AF65-F5344CB8AC3E}">
        <p14:creationId xmlns:p14="http://schemas.microsoft.com/office/powerpoint/2010/main" val="31775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Signs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Bronchial</a:t>
            </a:r>
          </a:p>
          <a:p>
            <a:endParaRPr lang="en-IN" dirty="0"/>
          </a:p>
          <a:p>
            <a:r>
              <a:rPr lang="en-IN" dirty="0" smtClean="0"/>
              <a:t>Dec/Absent BS</a:t>
            </a:r>
          </a:p>
          <a:p>
            <a:endParaRPr lang="en-IN" dirty="0"/>
          </a:p>
          <a:p>
            <a:r>
              <a:rPr lang="en-IN" dirty="0" smtClean="0"/>
              <a:t>Normal</a:t>
            </a:r>
          </a:p>
          <a:p>
            <a:endParaRPr lang="en-IN" dirty="0"/>
          </a:p>
          <a:p>
            <a:r>
              <a:rPr lang="en-IN" dirty="0" smtClean="0"/>
              <a:t>Added sounds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41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299</Words>
  <Application>Microsoft Office PowerPoint</Application>
  <PresentationFormat>Widescreen</PresentationFormat>
  <Paragraphs>167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Clinical Manifestations &amp; Overview of Management of Pulmonary Tuberculosis</vt:lpstr>
      <vt:lpstr>Learning Objectives</vt:lpstr>
      <vt:lpstr>When to suspect?(Pulmonary)</vt:lpstr>
      <vt:lpstr>Signs</vt:lpstr>
      <vt:lpstr>PowerPoint Presentation</vt:lpstr>
      <vt:lpstr>PowerPoint Presentation</vt:lpstr>
      <vt:lpstr>PowerPoint Presentation</vt:lpstr>
      <vt:lpstr>PowerPoint Presentation</vt:lpstr>
      <vt:lpstr>Signs</vt:lpstr>
      <vt:lpstr>Diagnostic tools</vt:lpstr>
      <vt:lpstr>Diagnostics</vt:lpstr>
      <vt:lpstr>PowerPoint Presentation</vt:lpstr>
      <vt:lpstr>Diagnosis</vt:lpstr>
      <vt:lpstr>PowerPoint Presentation</vt:lpstr>
      <vt:lpstr>OLD </vt:lpstr>
      <vt:lpstr>PowerPoint Presentation</vt:lpstr>
      <vt:lpstr>RNTCP 2017</vt:lpstr>
      <vt:lpstr>Management</vt:lpstr>
      <vt:lpstr>TREATMENT REGIMENS</vt:lpstr>
      <vt:lpstr>PowerPoint Presentation</vt:lpstr>
      <vt:lpstr>DR TB:Principles of Treatment</vt:lpstr>
      <vt:lpstr>Second line drugs</vt:lpstr>
      <vt:lpstr>Infection Vs Disease</vt:lpstr>
      <vt:lpstr>PowerPoint Presentation</vt:lpstr>
      <vt:lpstr>COMPLICATIONS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Manifestations &amp; Overview of Management of Pulmonary Tuberculosis</dc:title>
  <dc:creator>RUCHIMAM</dc:creator>
  <cp:lastModifiedBy>RUCHIMAM</cp:lastModifiedBy>
  <cp:revision>7</cp:revision>
  <dcterms:created xsi:type="dcterms:W3CDTF">2018-03-27T11:06:06Z</dcterms:created>
  <dcterms:modified xsi:type="dcterms:W3CDTF">2018-03-31T04:35:21Z</dcterms:modified>
</cp:coreProperties>
</file>