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7" r:id="rId3"/>
    <p:sldId id="285" r:id="rId4"/>
    <p:sldId id="267" r:id="rId5"/>
    <p:sldId id="280" r:id="rId6"/>
    <p:sldId id="281" r:id="rId7"/>
    <p:sldId id="290" r:id="rId8"/>
    <p:sldId id="273" r:id="rId9"/>
    <p:sldId id="286" r:id="rId10"/>
    <p:sldId id="274" r:id="rId11"/>
    <p:sldId id="275" r:id="rId12"/>
    <p:sldId id="276" r:id="rId13"/>
    <p:sldId id="277" r:id="rId14"/>
    <p:sldId id="278" r:id="rId15"/>
    <p:sldId id="279" r:id="rId16"/>
    <p:sldId id="282" r:id="rId17"/>
    <p:sldId id="283" r:id="rId18"/>
    <p:sldId id="257" r:id="rId19"/>
    <p:sldId id="264" r:id="rId20"/>
    <p:sldId id="258" r:id="rId21"/>
    <p:sldId id="291" r:id="rId22"/>
    <p:sldId id="260" r:id="rId23"/>
    <p:sldId id="261" r:id="rId24"/>
    <p:sldId id="289" r:id="rId25"/>
    <p:sldId id="263" r:id="rId26"/>
    <p:sldId id="294" r:id="rId27"/>
    <p:sldId id="295" r:id="rId28"/>
    <p:sldId id="262" r:id="rId29"/>
    <p:sldId id="292" r:id="rId30"/>
    <p:sldId id="259" r:id="rId31"/>
    <p:sldId id="265" r:id="rId32"/>
    <p:sldId id="266" r:id="rId33"/>
    <p:sldId id="270" r:id="rId34"/>
    <p:sldId id="272" r:id="rId35"/>
    <p:sldId id="268" r:id="rId36"/>
    <p:sldId id="26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1887-D40A-4F6F-814B-06B51E853EE5}" type="datetimeFigureOut">
              <a:rPr lang="en-IN" smtClean="0"/>
              <a:t>27-03-2018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BA4B-E8F4-4D61-985C-0000DC35DC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590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1887-D40A-4F6F-814B-06B51E853EE5}" type="datetimeFigureOut">
              <a:rPr lang="en-IN" smtClean="0"/>
              <a:t>27-03-2018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BA4B-E8F4-4D61-985C-0000DC35DC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087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1887-D40A-4F6F-814B-06B51E853EE5}" type="datetimeFigureOut">
              <a:rPr lang="en-IN" smtClean="0"/>
              <a:t>27-03-2018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BA4B-E8F4-4D61-985C-0000DC35DC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798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1887-D40A-4F6F-814B-06B51E853EE5}" type="datetimeFigureOut">
              <a:rPr lang="en-IN" smtClean="0"/>
              <a:t>27-03-2018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BA4B-E8F4-4D61-985C-0000DC35DC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948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1887-D40A-4F6F-814B-06B51E853EE5}" type="datetimeFigureOut">
              <a:rPr lang="en-IN" smtClean="0"/>
              <a:t>27-03-2018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BA4B-E8F4-4D61-985C-0000DC35DC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445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1887-D40A-4F6F-814B-06B51E853EE5}" type="datetimeFigureOut">
              <a:rPr lang="en-IN" smtClean="0"/>
              <a:t>27-03-2018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BA4B-E8F4-4D61-985C-0000DC35DC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206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1887-D40A-4F6F-814B-06B51E853EE5}" type="datetimeFigureOut">
              <a:rPr lang="en-IN" smtClean="0"/>
              <a:t>27-03-2018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BA4B-E8F4-4D61-985C-0000DC35DC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695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1887-D40A-4F6F-814B-06B51E853EE5}" type="datetimeFigureOut">
              <a:rPr lang="en-IN" smtClean="0"/>
              <a:t>27-03-2018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BA4B-E8F4-4D61-985C-0000DC35DC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017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1887-D40A-4F6F-814B-06B51E853EE5}" type="datetimeFigureOut">
              <a:rPr lang="en-IN" smtClean="0"/>
              <a:t>27-03-2018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BA4B-E8F4-4D61-985C-0000DC35DC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87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1887-D40A-4F6F-814B-06B51E853EE5}" type="datetimeFigureOut">
              <a:rPr lang="en-IN" smtClean="0"/>
              <a:t>27-03-2018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BA4B-E8F4-4D61-985C-0000DC35DC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095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1887-D40A-4F6F-814B-06B51E853EE5}" type="datetimeFigureOut">
              <a:rPr lang="en-IN" smtClean="0"/>
              <a:t>27-03-2018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BA4B-E8F4-4D61-985C-0000DC35DC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597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91887-D40A-4F6F-814B-06B51E853EE5}" type="datetimeFigureOut">
              <a:rPr lang="en-IN" smtClean="0"/>
              <a:t>27-03-2018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5BA4B-E8F4-4D61-985C-0000DC35DC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01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TUBERCULOSIS(Part 2)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Dr </a:t>
            </a:r>
            <a:r>
              <a:rPr lang="en-IN" dirty="0" err="1" smtClean="0"/>
              <a:t>Ruchi</a:t>
            </a:r>
            <a:r>
              <a:rPr lang="en-IN" dirty="0" smtClean="0"/>
              <a:t> </a:t>
            </a:r>
            <a:r>
              <a:rPr lang="en-IN" dirty="0" err="1" smtClean="0"/>
              <a:t>Dua</a:t>
            </a:r>
            <a:endParaRPr lang="en-IN" dirty="0" smtClean="0"/>
          </a:p>
          <a:p>
            <a:r>
              <a:rPr lang="en-IN" dirty="0" smtClean="0"/>
              <a:t>Associate Professor(MD,DNB)</a:t>
            </a:r>
          </a:p>
          <a:p>
            <a:r>
              <a:rPr lang="en-IN" dirty="0" smtClean="0"/>
              <a:t>Department of Pulmonary Medicine</a:t>
            </a:r>
          </a:p>
          <a:p>
            <a:r>
              <a:rPr lang="en-IN" dirty="0" err="1" smtClean="0"/>
              <a:t>Aiims</a:t>
            </a:r>
            <a:r>
              <a:rPr lang="en-IN" dirty="0" smtClean="0"/>
              <a:t> </a:t>
            </a:r>
            <a:r>
              <a:rPr lang="en-IN" dirty="0" err="1" smtClean="0"/>
              <a:t>Rishikesh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64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SKELETAL TB</a:t>
            </a:r>
            <a:endParaRPr lang="en-IN" dirty="0"/>
          </a:p>
        </p:txBody>
      </p:sp>
      <p:pic>
        <p:nvPicPr>
          <p:cNvPr id="2050" name="Picture 2" descr="C:\Users\Lib7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77001" y="1600200"/>
            <a:ext cx="3581399" cy="4495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133600" y="1676401"/>
            <a:ext cx="365760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/>
              <a:t>Site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800" dirty="0"/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/>
              <a:t>Pain/joint swelling/</a:t>
            </a:r>
            <a:r>
              <a:rPr lang="en-US" sz="2800" dirty="0" err="1"/>
              <a:t>dec</a:t>
            </a:r>
            <a:r>
              <a:rPr lang="en-US" sz="2800" dirty="0"/>
              <a:t> range of motion.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800" dirty="0"/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/>
              <a:t>Draining sinuses and abscesses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800" dirty="0"/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/>
              <a:t>Systemic symptoms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800" dirty="0"/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/>
              <a:t>Radiographic changes m/b nonspecific</a:t>
            </a:r>
          </a:p>
        </p:txBody>
      </p:sp>
    </p:spTree>
    <p:extLst>
      <p:ext uri="{BB962C8B-B14F-4D97-AF65-F5344CB8AC3E}">
        <p14:creationId xmlns:p14="http://schemas.microsoft.com/office/powerpoint/2010/main" val="23598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CNS TB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err="1" smtClean="0"/>
              <a:t>Tuberculous</a:t>
            </a:r>
            <a:r>
              <a:rPr lang="en-US" dirty="0" smtClean="0"/>
              <a:t> meningitis(MC), intracranial </a:t>
            </a:r>
            <a:r>
              <a:rPr lang="en-US" dirty="0" err="1" smtClean="0"/>
              <a:t>tuberculomas</a:t>
            </a:r>
            <a:r>
              <a:rPr lang="en-US" dirty="0" smtClean="0"/>
              <a:t>, , cranial nerve palsies and communicating hydrocephalus , cranial </a:t>
            </a:r>
            <a:r>
              <a:rPr lang="en-US" dirty="0" err="1" smtClean="0"/>
              <a:t>vasculitis</a:t>
            </a:r>
            <a:r>
              <a:rPr lang="en-US" dirty="0" smtClean="0"/>
              <a:t> may lead to focal neurologic deficits.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Malaise, headache, fever, or personality </a:t>
            </a:r>
            <a:r>
              <a:rPr lang="en-US" dirty="0" err="1" smtClean="0"/>
              <a:t>change,A</a:t>
            </a:r>
            <a:r>
              <a:rPr lang="en-US" dirty="0" smtClean="0"/>
              <a:t>/</a:t>
            </a:r>
            <a:r>
              <a:rPr lang="en-US" dirty="0" err="1" smtClean="0"/>
              <a:t>S,seizures</a:t>
            </a:r>
            <a:r>
              <a:rPr lang="en-US" dirty="0" smtClean="0"/>
              <a:t>/focal defects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CSF –</a:t>
            </a:r>
            <a:r>
              <a:rPr lang="en-US" dirty="0" err="1" smtClean="0"/>
              <a:t>lymphocytic,increased</a:t>
            </a:r>
            <a:r>
              <a:rPr lang="en-US" dirty="0" smtClean="0"/>
              <a:t> </a:t>
            </a:r>
            <a:r>
              <a:rPr lang="en-US" dirty="0" err="1" smtClean="0"/>
              <a:t>protein,ADA,CB</a:t>
            </a:r>
            <a:r>
              <a:rPr lang="en-US" dirty="0" smtClean="0"/>
              <a:t> NAAT</a:t>
            </a:r>
          </a:p>
        </p:txBody>
      </p:sp>
    </p:spTree>
    <p:extLst>
      <p:ext uri="{BB962C8B-B14F-4D97-AF65-F5344CB8AC3E}">
        <p14:creationId xmlns:p14="http://schemas.microsoft.com/office/powerpoint/2010/main" val="28044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Koch’s abdomen</a:t>
            </a:r>
            <a:endParaRPr lang="en-IN" dirty="0"/>
          </a:p>
        </p:txBody>
      </p:sp>
      <p:pic>
        <p:nvPicPr>
          <p:cNvPr id="3074" name="Picture 2" descr="C:\Users\Lib7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00801" y="1981201"/>
            <a:ext cx="3352799" cy="311546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81200" y="1981200"/>
            <a:ext cx="3657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400" dirty="0"/>
              <a:t>Site-gut/peritoneum/LN</a:t>
            </a:r>
          </a:p>
          <a:p>
            <a:pPr>
              <a:buFont typeface="Arial" pitchFamily="34" charset="0"/>
              <a:buChar char="•"/>
            </a:pPr>
            <a:endParaRPr lang="en-IN" sz="2400" dirty="0"/>
          </a:p>
          <a:p>
            <a:pPr>
              <a:buFont typeface="Arial" pitchFamily="34" charset="0"/>
              <a:buChar char="•"/>
            </a:pPr>
            <a:r>
              <a:rPr lang="en-IN" sz="2400" dirty="0" err="1"/>
              <a:t>pain,nausea</a:t>
            </a:r>
            <a:r>
              <a:rPr lang="en-IN" sz="2400" dirty="0"/>
              <a:t>/</a:t>
            </a:r>
            <a:r>
              <a:rPr lang="en-IN" sz="2400" dirty="0" err="1"/>
              <a:t>vomitting</a:t>
            </a:r>
            <a:endParaRPr lang="en-IN" sz="2400" dirty="0"/>
          </a:p>
          <a:p>
            <a:pPr>
              <a:buFont typeface="Arial" pitchFamily="34" charset="0"/>
              <a:buChar char="•"/>
            </a:pPr>
            <a:endParaRPr lang="en-IN" sz="2400" dirty="0"/>
          </a:p>
          <a:p>
            <a:pPr>
              <a:buFont typeface="Arial" pitchFamily="34" charset="0"/>
              <a:buChar char="•"/>
            </a:pPr>
            <a:r>
              <a:rPr lang="en-IN" sz="2400" dirty="0"/>
              <a:t>altered bowel </a:t>
            </a:r>
            <a:r>
              <a:rPr lang="en-IN" sz="2400" dirty="0" err="1"/>
              <a:t>habbits</a:t>
            </a:r>
            <a:endParaRPr lang="en-IN" sz="2400" dirty="0"/>
          </a:p>
          <a:p>
            <a:pPr>
              <a:buFont typeface="Arial" pitchFamily="34" charset="0"/>
              <a:buChar char="•"/>
            </a:pPr>
            <a:endParaRPr lang="en-IN" sz="2400" dirty="0"/>
          </a:p>
          <a:p>
            <a:pPr>
              <a:buFont typeface="Arial" pitchFamily="34" charset="0"/>
              <a:buChar char="•"/>
            </a:pPr>
            <a:r>
              <a:rPr lang="en-IN" sz="2400" dirty="0"/>
              <a:t>Distension</a:t>
            </a:r>
          </a:p>
          <a:p>
            <a:pPr>
              <a:buFont typeface="Arial" pitchFamily="34" charset="0"/>
              <a:buChar char="•"/>
            </a:pPr>
            <a:endParaRPr lang="en-IN" sz="2400" dirty="0"/>
          </a:p>
          <a:p>
            <a:pPr>
              <a:buFont typeface="Arial" pitchFamily="34" charset="0"/>
              <a:buChar char="•"/>
            </a:pPr>
            <a:r>
              <a:rPr lang="en-IN" sz="2400" dirty="0" err="1"/>
              <a:t>Diagnosis:ascetic</a:t>
            </a:r>
            <a:r>
              <a:rPr lang="en-IN" sz="2400" dirty="0"/>
              <a:t> fluid analysis/LN sampling/radiology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8001000" y="2286000"/>
            <a:ext cx="11430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6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Miliary</a:t>
            </a:r>
            <a:endParaRPr lang="en-US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Fever/</a:t>
            </a:r>
            <a:r>
              <a:rPr lang="en-US" dirty="0" err="1" smtClean="0"/>
              <a:t>dec</a:t>
            </a:r>
            <a:r>
              <a:rPr lang="en-US" dirty="0" smtClean="0"/>
              <a:t> appetite/wt loss/vague-elderly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Haematogenous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Fulminant</a:t>
            </a:r>
            <a:r>
              <a:rPr lang="en-US" dirty="0" smtClean="0"/>
              <a:t> disease -septic shock, ARDS,MOF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CXR/Liver/spleen BX/BM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Haematological-anaemia</a:t>
            </a:r>
            <a:r>
              <a:rPr lang="en-US" dirty="0" smtClean="0"/>
              <a:t>(NCNC),</a:t>
            </a:r>
            <a:r>
              <a:rPr lang="en-US" dirty="0" err="1" smtClean="0"/>
              <a:t>hyponatremia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775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PRESENTATION(Extra-Pulmonary)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dirty="0" smtClean="0"/>
              <a:t>Genitourinary-infertility, urinary difficulties</a:t>
            </a:r>
          </a:p>
          <a:p>
            <a:endParaRPr lang="en-IN" dirty="0" smtClean="0"/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CVS-</a:t>
            </a:r>
            <a:r>
              <a:rPr lang="en-IN" dirty="0" err="1" smtClean="0"/>
              <a:t>pericarditis</a:t>
            </a:r>
            <a:r>
              <a:rPr lang="en-IN" dirty="0" smtClean="0"/>
              <a:t>(pain/</a:t>
            </a:r>
            <a:r>
              <a:rPr lang="en-IN" dirty="0" err="1" smtClean="0"/>
              <a:t>dyspnea</a:t>
            </a:r>
            <a:r>
              <a:rPr lang="en-IN" dirty="0" smtClean="0"/>
              <a:t>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25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CLINICAL CLUES-EPTB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>
                <a:latin typeface="Arial" charset="0"/>
              </a:rPr>
              <a:t>Ascites -lymphocyte predominance and negative bacterial cultures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>
                <a:latin typeface="Arial" charset="0"/>
              </a:rPr>
              <a:t>Chronic </a:t>
            </a:r>
            <a:r>
              <a:rPr lang="en-US" sz="1800" b="1" dirty="0" err="1">
                <a:latin typeface="Arial" charset="0"/>
              </a:rPr>
              <a:t>lymphadenopathy</a:t>
            </a:r>
            <a:r>
              <a:rPr lang="en-US" sz="1800" b="1" dirty="0">
                <a:latin typeface="Arial" charset="0"/>
              </a:rPr>
              <a:t> (especially cervical)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>
                <a:latin typeface="Arial" charset="0"/>
              </a:rPr>
              <a:t>CSF -lymphocytic </a:t>
            </a:r>
            <a:r>
              <a:rPr lang="en-US" sz="1800" b="1" dirty="0" err="1">
                <a:latin typeface="Arial" charset="0"/>
              </a:rPr>
              <a:t>pleocytosis</a:t>
            </a:r>
            <a:r>
              <a:rPr lang="en-US" sz="1800" b="1" dirty="0">
                <a:latin typeface="Arial" charset="0"/>
              </a:rPr>
              <a:t> / elevated protein /low glucose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>
                <a:latin typeface="Arial" charset="0"/>
              </a:rPr>
              <a:t>Pleural effusion -</a:t>
            </a:r>
            <a:r>
              <a:rPr lang="en-US" sz="1800" b="1" dirty="0" err="1">
                <a:latin typeface="Arial" charset="0"/>
              </a:rPr>
              <a:t>Exudative</a:t>
            </a:r>
            <a:r>
              <a:rPr lang="en-US" sz="1800" b="1" dirty="0">
                <a:latin typeface="Arial" charset="0"/>
              </a:rPr>
              <a:t> / lymphocyte predominance/negative bacterial cultures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>
                <a:latin typeface="Arial" charset="0"/>
              </a:rPr>
              <a:t>Joint inflammation (</a:t>
            </a:r>
            <a:r>
              <a:rPr lang="en-US" sz="1800" b="1" dirty="0" err="1">
                <a:latin typeface="Arial" charset="0"/>
              </a:rPr>
              <a:t>monoarticular</a:t>
            </a:r>
            <a:r>
              <a:rPr lang="en-US" sz="1800" b="1" dirty="0">
                <a:latin typeface="Arial" charset="0"/>
              </a:rPr>
              <a:t>) with negative bacterial cultures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>
                <a:latin typeface="Arial" charset="0"/>
              </a:rPr>
              <a:t>Persistent sterile </a:t>
            </a:r>
            <a:r>
              <a:rPr lang="en-US" sz="1800" b="1" dirty="0" err="1">
                <a:latin typeface="Arial" charset="0"/>
              </a:rPr>
              <a:t>pyuria</a:t>
            </a:r>
            <a:endParaRPr lang="en-US" sz="18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>
                <a:latin typeface="Arial" charset="0"/>
              </a:rPr>
              <a:t>Unexplained pericardial effusion, constrictive </a:t>
            </a:r>
            <a:r>
              <a:rPr lang="en-US" sz="1800" b="1" dirty="0" err="1">
                <a:latin typeface="Arial" charset="0"/>
              </a:rPr>
              <a:t>pericarditis</a:t>
            </a:r>
            <a:r>
              <a:rPr lang="en-US" sz="1800" b="1" dirty="0">
                <a:latin typeface="Arial" charset="0"/>
              </a:rPr>
              <a:t>, or pericardial calcification/Vertebral </a:t>
            </a:r>
            <a:r>
              <a:rPr lang="en-US" sz="1800" b="1" dirty="0" err="1">
                <a:latin typeface="Arial" charset="0"/>
              </a:rPr>
              <a:t>osteomyelitis</a:t>
            </a:r>
            <a:r>
              <a:rPr lang="en-US" sz="1800" b="1" dirty="0">
                <a:latin typeface="Arial" charset="0"/>
              </a:rPr>
              <a:t> involving the thoracic spine</a:t>
            </a:r>
          </a:p>
        </p:txBody>
      </p:sp>
    </p:spTree>
    <p:extLst>
      <p:ext uri="{BB962C8B-B14F-4D97-AF65-F5344CB8AC3E}">
        <p14:creationId xmlns:p14="http://schemas.microsoft.com/office/powerpoint/2010/main" val="224719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MANAGEMENT</a:t>
            </a:r>
            <a:endParaRPr lang="en-IN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87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Principles of chemotherapy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Variable bacilli </a:t>
            </a:r>
            <a:r>
              <a:rPr lang="en-IN" dirty="0" err="1" smtClean="0"/>
              <a:t>population:rapid</a:t>
            </a:r>
            <a:r>
              <a:rPr lang="en-IN" dirty="0" smtClean="0"/>
              <a:t> </a:t>
            </a:r>
            <a:r>
              <a:rPr lang="en-IN" dirty="0" err="1" smtClean="0"/>
              <a:t>growers,slow</a:t>
            </a:r>
            <a:r>
              <a:rPr lang="en-IN" dirty="0" smtClean="0"/>
              <a:t> </a:t>
            </a:r>
            <a:r>
              <a:rPr lang="en-IN" dirty="0" err="1" smtClean="0"/>
              <a:t>growers,dormant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Longer duration</a:t>
            </a:r>
          </a:p>
          <a:p>
            <a:endParaRPr lang="en-IN" dirty="0" smtClean="0"/>
          </a:p>
          <a:p>
            <a:r>
              <a:rPr lang="en-IN" dirty="0" smtClean="0"/>
              <a:t>2 phases of treatment</a:t>
            </a:r>
          </a:p>
          <a:p>
            <a:endParaRPr lang="en-IN" dirty="0" smtClean="0"/>
          </a:p>
          <a:p>
            <a:r>
              <a:rPr lang="en-IN" dirty="0" smtClean="0"/>
              <a:t>Need for multiple drugs to </a:t>
            </a:r>
            <a:r>
              <a:rPr lang="en-IN" smtClean="0"/>
              <a:t>treat(spontaneous resistance)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4099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TREATMENT REGIMENS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772034"/>
              </p:ext>
            </p:extLst>
          </p:nvPr>
        </p:nvGraphicFramePr>
        <p:xfrm>
          <a:off x="838198" y="1825625"/>
          <a:ext cx="9968346" cy="2589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782">
                  <a:extLst>
                    <a:ext uri="{9D8B030D-6E8A-4147-A177-3AD203B41FA5}">
                      <a16:colId xmlns:a16="http://schemas.microsoft.com/office/drawing/2014/main" val="819210688"/>
                    </a:ext>
                  </a:extLst>
                </a:gridCol>
                <a:gridCol w="3322782">
                  <a:extLst>
                    <a:ext uri="{9D8B030D-6E8A-4147-A177-3AD203B41FA5}">
                      <a16:colId xmlns:a16="http://schemas.microsoft.com/office/drawing/2014/main" val="3999012810"/>
                    </a:ext>
                  </a:extLst>
                </a:gridCol>
                <a:gridCol w="3322782">
                  <a:extLst>
                    <a:ext uri="{9D8B030D-6E8A-4147-A177-3AD203B41FA5}">
                      <a16:colId xmlns:a16="http://schemas.microsoft.com/office/drawing/2014/main" val="799865916"/>
                    </a:ext>
                  </a:extLst>
                </a:gridCol>
              </a:tblGrid>
              <a:tr h="863239">
                <a:tc>
                  <a:txBody>
                    <a:bodyPr/>
                    <a:lstStyle/>
                    <a:p>
                      <a:r>
                        <a:rPr lang="en-IN" sz="2800" b="1" dirty="0" smtClean="0"/>
                        <a:t>Type of TB case</a:t>
                      </a:r>
                      <a:endParaRPr lang="en-IN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b="1" dirty="0" smtClean="0"/>
                        <a:t>Intensive  Phase</a:t>
                      </a:r>
                      <a:endParaRPr lang="en-IN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b="1" dirty="0" smtClean="0"/>
                        <a:t>Continuation Phase</a:t>
                      </a:r>
                      <a:endParaRPr lang="en-IN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045874"/>
                  </a:ext>
                </a:extLst>
              </a:tr>
              <a:tr h="863239">
                <a:tc>
                  <a:txBody>
                    <a:bodyPr/>
                    <a:lstStyle/>
                    <a:p>
                      <a:r>
                        <a:rPr lang="en-IN" sz="2800" b="1" dirty="0" smtClean="0"/>
                        <a:t>New(CAT 1)</a:t>
                      </a:r>
                      <a:endParaRPr lang="en-IN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b="1" dirty="0" smtClean="0"/>
                        <a:t>2RHEZ</a:t>
                      </a:r>
                      <a:endParaRPr lang="en-IN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b="1" dirty="0" smtClean="0"/>
                        <a:t>4RHE</a:t>
                      </a:r>
                      <a:endParaRPr lang="en-IN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80430"/>
                  </a:ext>
                </a:extLst>
              </a:tr>
              <a:tr h="863239">
                <a:tc>
                  <a:txBody>
                    <a:bodyPr/>
                    <a:lstStyle/>
                    <a:p>
                      <a:r>
                        <a:rPr lang="en-IN" sz="2800" b="1" dirty="0" smtClean="0"/>
                        <a:t>Retreatment(CAT 2)</a:t>
                      </a:r>
                      <a:endParaRPr lang="en-IN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b="1" dirty="0" smtClean="0"/>
                        <a:t>2SHREZ/1RHEZ</a:t>
                      </a:r>
                      <a:endParaRPr lang="en-IN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b="1" dirty="0" smtClean="0"/>
                        <a:t>5RHE</a:t>
                      </a:r>
                      <a:endParaRPr lang="en-IN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299635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20437" y="5708074"/>
            <a:ext cx="10293928" cy="1013402"/>
          </a:xfrm>
        </p:spPr>
        <p:txBody>
          <a:bodyPr/>
          <a:lstStyle/>
          <a:p>
            <a:r>
              <a:rPr lang="en-IN" sz="2800" b="1" dirty="0" smtClean="0"/>
              <a:t>R;rifampicin,H:isoniazid,E:ethambutal,Z:pyrazinamide,S:streptomycin</a:t>
            </a:r>
            <a:endParaRPr lang="en-IN" sz="2800" b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948545" y="3352800"/>
            <a:ext cx="4156364" cy="235527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4267200" y="3671455"/>
            <a:ext cx="3380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/>
              <a:t>Intermittent regimens are being changed to daily regimens under RNTCP in India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312781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846927"/>
          </a:xfrm>
        </p:spPr>
        <p:txBody>
          <a:bodyPr>
            <a:normAutofit/>
          </a:bodyPr>
          <a:lstStyle/>
          <a:p>
            <a:r>
              <a:rPr lang="en-IN" b="1" dirty="0" smtClean="0"/>
              <a:t>New </a:t>
            </a:r>
            <a:r>
              <a:rPr lang="en-IN" b="1" dirty="0" err="1" smtClean="0"/>
              <a:t>case:CAT</a:t>
            </a:r>
            <a:r>
              <a:rPr lang="en-IN" b="1" dirty="0" smtClean="0"/>
              <a:t> 1</a:t>
            </a:r>
          </a:p>
          <a:p>
            <a:pPr lvl="1"/>
            <a:r>
              <a:rPr lang="en-IN" dirty="0" smtClean="0"/>
              <a:t>Smear positive</a:t>
            </a:r>
          </a:p>
          <a:p>
            <a:pPr lvl="1"/>
            <a:r>
              <a:rPr lang="en-IN" dirty="0" smtClean="0"/>
              <a:t>Smear negative</a:t>
            </a:r>
          </a:p>
          <a:p>
            <a:pPr lvl="1"/>
            <a:r>
              <a:rPr lang="en-IN" dirty="0" smtClean="0"/>
              <a:t>EPTB</a:t>
            </a:r>
          </a:p>
          <a:p>
            <a:pPr marL="457200" lvl="1" indent="0">
              <a:buNone/>
            </a:pPr>
            <a:endParaRPr lang="en-IN" dirty="0" smtClean="0"/>
          </a:p>
          <a:p>
            <a:pPr marL="457200" lvl="1" indent="0">
              <a:buNone/>
            </a:pPr>
            <a:endParaRPr lang="en-IN" dirty="0"/>
          </a:p>
          <a:p>
            <a:r>
              <a:rPr lang="en-IN" b="1" dirty="0" err="1" smtClean="0"/>
              <a:t>Retreatment:CAT</a:t>
            </a:r>
            <a:r>
              <a:rPr lang="en-IN" b="1" dirty="0" smtClean="0"/>
              <a:t> 2</a:t>
            </a:r>
          </a:p>
          <a:p>
            <a:pPr lvl="1"/>
            <a:r>
              <a:rPr lang="en-IN" dirty="0" smtClean="0"/>
              <a:t>Relapse</a:t>
            </a:r>
          </a:p>
          <a:p>
            <a:pPr lvl="1"/>
            <a:r>
              <a:rPr lang="en-IN" dirty="0" smtClean="0"/>
              <a:t>Defaulter</a:t>
            </a:r>
          </a:p>
          <a:p>
            <a:pPr lvl="1"/>
            <a:r>
              <a:rPr lang="en-IN" dirty="0" smtClean="0"/>
              <a:t>failure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5023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MCQ &amp; Revision of Part 1</a:t>
            </a:r>
            <a:endParaRPr lang="en-IN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72" y="3602038"/>
            <a:ext cx="411480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3509962"/>
            <a:ext cx="3962400" cy="3043237"/>
          </a:xfrm>
        </p:spPr>
      </p:pic>
    </p:spTree>
    <p:extLst>
      <p:ext uri="{BB962C8B-B14F-4D97-AF65-F5344CB8AC3E}">
        <p14:creationId xmlns:p14="http://schemas.microsoft.com/office/powerpoint/2010/main" val="348608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CAT 4 :MDR</a:t>
            </a:r>
          </a:p>
          <a:p>
            <a:endParaRPr lang="en-IN" dirty="0"/>
          </a:p>
          <a:p>
            <a:r>
              <a:rPr lang="en-IN" dirty="0" smtClean="0"/>
              <a:t>CAT 5:XDR</a:t>
            </a:r>
          </a:p>
          <a:p>
            <a:endParaRPr lang="en-IN" dirty="0"/>
          </a:p>
          <a:p>
            <a:r>
              <a:rPr lang="en-IN" dirty="0" smtClean="0"/>
              <a:t>Definitions</a:t>
            </a:r>
          </a:p>
          <a:p>
            <a:pPr lvl="1"/>
            <a:r>
              <a:rPr lang="en-IN" dirty="0" smtClean="0"/>
              <a:t>MDR:R and H</a:t>
            </a:r>
          </a:p>
          <a:p>
            <a:pPr lvl="1"/>
            <a:r>
              <a:rPr lang="en-IN" dirty="0" smtClean="0"/>
              <a:t>XDR:R and </a:t>
            </a:r>
            <a:r>
              <a:rPr lang="en-IN" dirty="0" err="1" smtClean="0"/>
              <a:t>H,any</a:t>
            </a:r>
            <a:r>
              <a:rPr lang="en-IN" dirty="0" smtClean="0"/>
              <a:t> </a:t>
            </a:r>
            <a:r>
              <a:rPr lang="en-IN" dirty="0" err="1" smtClean="0"/>
              <a:t>FQ,any</a:t>
            </a:r>
            <a:r>
              <a:rPr lang="en-IN" dirty="0" smtClean="0"/>
              <a:t> </a:t>
            </a:r>
            <a:r>
              <a:rPr lang="en-IN" dirty="0" err="1" smtClean="0"/>
              <a:t>injectables</a:t>
            </a:r>
            <a:r>
              <a:rPr lang="en-IN" dirty="0" smtClean="0"/>
              <a:t>(</a:t>
            </a:r>
            <a:r>
              <a:rPr lang="en-IN" dirty="0" err="1" smtClean="0"/>
              <a:t>kanamycin,amikacin,capreomycin</a:t>
            </a:r>
            <a:r>
              <a:rPr lang="en-IN" dirty="0" smtClean="0"/>
              <a:t>)</a:t>
            </a:r>
          </a:p>
          <a:p>
            <a:pPr lvl="1"/>
            <a:r>
              <a:rPr lang="en-IN" dirty="0" smtClean="0"/>
              <a:t>Primary &amp; acquired resistance</a:t>
            </a:r>
          </a:p>
          <a:p>
            <a:pPr lvl="1"/>
            <a:r>
              <a:rPr lang="en-IN" dirty="0" smtClean="0"/>
              <a:t>Mono/poly drug </a:t>
            </a:r>
            <a:r>
              <a:rPr lang="en-IN" dirty="0" err="1" smtClean="0"/>
              <a:t>resistance:DRTB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1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Drug </a:t>
            </a:r>
            <a:r>
              <a:rPr lang="en-IN" dirty="0" err="1" smtClean="0"/>
              <a:t>Resistance:Magnitude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3% Primary</a:t>
            </a:r>
          </a:p>
          <a:p>
            <a:endParaRPr lang="en-IN" dirty="0"/>
          </a:p>
          <a:p>
            <a:r>
              <a:rPr lang="en-IN" dirty="0" smtClean="0"/>
              <a:t>12% Acquired</a:t>
            </a:r>
          </a:p>
          <a:p>
            <a:endParaRPr lang="en-IN" dirty="0"/>
          </a:p>
          <a:p>
            <a:r>
              <a:rPr lang="en-IN" dirty="0" smtClean="0"/>
              <a:t>XDR 4-20% of MDR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32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Dx</a:t>
            </a:r>
            <a:r>
              <a:rPr lang="en-IN" dirty="0" smtClean="0"/>
              <a:t> in drug resistant Tb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MDR-TB:  </a:t>
            </a:r>
            <a:endParaRPr lang="en-IN" dirty="0"/>
          </a:p>
          <a:p>
            <a:pPr lvl="2"/>
            <a:r>
              <a:rPr lang="en-IN" dirty="0" smtClean="0"/>
              <a:t>Rapid Molecular Test ( LPA/ CB-NAAT)</a:t>
            </a:r>
          </a:p>
          <a:p>
            <a:pPr marL="914400" lvl="2" indent="0">
              <a:buNone/>
            </a:pPr>
            <a:r>
              <a:rPr lang="en-IN" dirty="0" smtClean="0"/>
              <a:t> </a:t>
            </a:r>
          </a:p>
          <a:p>
            <a:pPr lvl="2"/>
            <a:r>
              <a:rPr lang="en-IN" dirty="0" smtClean="0"/>
              <a:t> Liquid Culture &amp; DST  </a:t>
            </a:r>
          </a:p>
          <a:p>
            <a:pPr marL="914400" lvl="2" indent="0">
              <a:buNone/>
            </a:pPr>
            <a:endParaRPr lang="en-IN" dirty="0" smtClean="0"/>
          </a:p>
          <a:p>
            <a:pPr lvl="2"/>
            <a:r>
              <a:rPr lang="en-IN" dirty="0" smtClean="0"/>
              <a:t>Solid Culture &amp; DST </a:t>
            </a:r>
          </a:p>
          <a:p>
            <a:pPr marL="914400" lvl="2" indent="0">
              <a:buNone/>
            </a:pPr>
            <a:endParaRPr lang="en-IN" dirty="0" smtClean="0"/>
          </a:p>
          <a:p>
            <a:r>
              <a:rPr lang="en-IN" dirty="0" smtClean="0"/>
              <a:t> XDR-TB:  </a:t>
            </a:r>
          </a:p>
          <a:p>
            <a:pPr lvl="2"/>
            <a:r>
              <a:rPr lang="en-IN" dirty="0" smtClean="0"/>
              <a:t> Liquid Culture &amp; DST</a:t>
            </a:r>
          </a:p>
          <a:p>
            <a:pPr marL="914400" lvl="2" indent="0">
              <a:buNone/>
            </a:pPr>
            <a:r>
              <a:rPr lang="en-IN" dirty="0" smtClean="0"/>
              <a:t> </a:t>
            </a:r>
          </a:p>
          <a:p>
            <a:pPr lvl="2"/>
            <a:r>
              <a:rPr lang="en-IN" dirty="0" smtClean="0"/>
              <a:t> Solid Culture &amp; DST </a:t>
            </a:r>
          </a:p>
          <a:p>
            <a:pPr lvl="2"/>
            <a:endParaRPr lang="en-IN" dirty="0"/>
          </a:p>
          <a:p>
            <a:pPr lvl="2"/>
            <a:r>
              <a:rPr lang="en-IN" dirty="0" smtClean="0"/>
              <a:t>LPA(Genotypic methods)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882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47" y="365125"/>
            <a:ext cx="9060872" cy="5811838"/>
          </a:xfrm>
        </p:spPr>
      </p:pic>
      <p:sp>
        <p:nvSpPr>
          <p:cNvPr id="3" name="Oval Callout 2"/>
          <p:cNvSpPr/>
          <p:nvPr/>
        </p:nvSpPr>
        <p:spPr>
          <a:xfrm>
            <a:off x="7509164" y="2673927"/>
            <a:ext cx="45719" cy="4571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Callout 4"/>
          <p:cNvSpPr/>
          <p:nvPr/>
        </p:nvSpPr>
        <p:spPr>
          <a:xfrm>
            <a:off x="6913418" y="3699164"/>
            <a:ext cx="2840182" cy="1371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7412181" y="3948545"/>
            <a:ext cx="1939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Changed to daily</a:t>
            </a:r>
            <a:endParaRPr lang="en-I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7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2618"/>
            <a:ext cx="10813473" cy="5664345"/>
          </a:xfrm>
        </p:spPr>
      </p:pic>
    </p:spTree>
    <p:extLst>
      <p:ext uri="{BB962C8B-B14F-4D97-AF65-F5344CB8AC3E}">
        <p14:creationId xmlns:p14="http://schemas.microsoft.com/office/powerpoint/2010/main" val="40437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OLD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2" y="1690687"/>
            <a:ext cx="8340436" cy="4486275"/>
          </a:xfrm>
        </p:spPr>
      </p:pic>
    </p:spTree>
    <p:extLst>
      <p:ext uri="{BB962C8B-B14F-4D97-AF65-F5344CB8AC3E}">
        <p14:creationId xmlns:p14="http://schemas.microsoft.com/office/powerpoint/2010/main" val="201531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Grouping of </a:t>
            </a:r>
            <a:r>
              <a:rPr lang="en-IN" dirty="0" err="1" smtClean="0"/>
              <a:t>antiTb</a:t>
            </a:r>
            <a:r>
              <a:rPr lang="en-IN" dirty="0" smtClean="0"/>
              <a:t> drugs(2017 ,RNTCP guidelines)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030320"/>
              </p:ext>
            </p:extLst>
          </p:nvPr>
        </p:nvGraphicFramePr>
        <p:xfrm>
          <a:off x="838198" y="1825625"/>
          <a:ext cx="9455728" cy="3937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7864">
                  <a:extLst>
                    <a:ext uri="{9D8B030D-6E8A-4147-A177-3AD203B41FA5}">
                      <a16:colId xmlns:a16="http://schemas.microsoft.com/office/drawing/2014/main" val="2328802494"/>
                    </a:ext>
                  </a:extLst>
                </a:gridCol>
                <a:gridCol w="4727864">
                  <a:extLst>
                    <a:ext uri="{9D8B030D-6E8A-4147-A177-3AD203B41FA5}">
                      <a16:colId xmlns:a16="http://schemas.microsoft.com/office/drawing/2014/main" val="3402094454"/>
                    </a:ext>
                  </a:extLst>
                </a:gridCol>
              </a:tblGrid>
              <a:tr h="60903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584273"/>
                  </a:ext>
                </a:extLst>
              </a:tr>
              <a:tr h="609034">
                <a:tc>
                  <a:txBody>
                    <a:bodyPr/>
                    <a:lstStyle/>
                    <a:p>
                      <a:r>
                        <a:rPr lang="en-IN" dirty="0" smtClean="0"/>
                        <a:t>FQ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Levo</a:t>
                      </a:r>
                      <a:r>
                        <a:rPr lang="en-IN" dirty="0" smtClean="0"/>
                        <a:t>/</a:t>
                      </a:r>
                      <a:r>
                        <a:rPr lang="en-IN" dirty="0" err="1" smtClean="0"/>
                        <a:t>moxi</a:t>
                      </a:r>
                      <a:r>
                        <a:rPr lang="en-IN" dirty="0" smtClean="0"/>
                        <a:t>/</a:t>
                      </a:r>
                      <a:r>
                        <a:rPr lang="en-IN" dirty="0" err="1" smtClean="0"/>
                        <a:t>gati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361645"/>
                  </a:ext>
                </a:extLst>
              </a:tr>
              <a:tr h="609034">
                <a:tc>
                  <a:txBody>
                    <a:bodyPr/>
                    <a:lstStyle/>
                    <a:p>
                      <a:r>
                        <a:rPr lang="en-IN" dirty="0" smtClean="0"/>
                        <a:t>Injectable agents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K/A/C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228485"/>
                  </a:ext>
                </a:extLst>
              </a:tr>
              <a:tr h="609034">
                <a:tc>
                  <a:txBody>
                    <a:bodyPr/>
                    <a:lstStyle/>
                    <a:p>
                      <a:r>
                        <a:rPr lang="en-IN" dirty="0" smtClean="0"/>
                        <a:t>Other second line drugs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Etio</a:t>
                      </a:r>
                      <a:r>
                        <a:rPr lang="en-IN" dirty="0" smtClean="0"/>
                        <a:t>/</a:t>
                      </a:r>
                      <a:r>
                        <a:rPr lang="en-IN" dirty="0" err="1" smtClean="0"/>
                        <a:t>prothio</a:t>
                      </a:r>
                      <a:r>
                        <a:rPr lang="en-IN" dirty="0" smtClean="0"/>
                        <a:t>/</a:t>
                      </a:r>
                      <a:r>
                        <a:rPr lang="en-IN" dirty="0" err="1" smtClean="0"/>
                        <a:t>cycloserine</a:t>
                      </a:r>
                      <a:r>
                        <a:rPr lang="en-IN" dirty="0" smtClean="0"/>
                        <a:t>/linezolid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099259"/>
                  </a:ext>
                </a:extLst>
              </a:tr>
              <a:tr h="1501729">
                <a:tc>
                  <a:txBody>
                    <a:bodyPr/>
                    <a:lstStyle/>
                    <a:p>
                      <a:r>
                        <a:rPr lang="en-IN" dirty="0" smtClean="0"/>
                        <a:t>Add </a:t>
                      </a:r>
                      <a:r>
                        <a:rPr lang="en-IN" smtClean="0"/>
                        <a:t>on drugs</a:t>
                      </a:r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D1:Z/E/H high dose,D2:Bedaquiline/</a:t>
                      </a:r>
                      <a:r>
                        <a:rPr lang="en-IN" dirty="0" err="1" smtClean="0"/>
                        <a:t>delaminid</a:t>
                      </a:r>
                      <a:endParaRPr lang="en-IN" dirty="0" smtClean="0"/>
                    </a:p>
                    <a:p>
                      <a:r>
                        <a:rPr lang="en-IN" dirty="0" smtClean="0"/>
                        <a:t>D3:PAS,Amoxy-clav,Meropenem,imipenem </a:t>
                      </a:r>
                      <a:r>
                        <a:rPr lang="en-IN" dirty="0" err="1" smtClean="0"/>
                        <a:t>cilastatin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221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8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039"/>
          </a:xfrm>
        </p:spPr>
        <p:txBody>
          <a:bodyPr/>
          <a:lstStyle/>
          <a:p>
            <a:r>
              <a:rPr lang="en-IN" dirty="0" smtClean="0"/>
              <a:t>RNTCP 2017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32725" y="-7452"/>
            <a:ext cx="5542875" cy="780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18" y="623456"/>
            <a:ext cx="9795164" cy="5624944"/>
          </a:xfrm>
        </p:spPr>
      </p:pic>
    </p:spTree>
    <p:extLst>
      <p:ext uri="{BB962C8B-B14F-4D97-AF65-F5344CB8AC3E}">
        <p14:creationId xmlns:p14="http://schemas.microsoft.com/office/powerpoint/2010/main" val="26906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DR </a:t>
            </a:r>
            <a:r>
              <a:rPr lang="en-IN" dirty="0" err="1" smtClean="0"/>
              <a:t>TB:Principles</a:t>
            </a:r>
            <a:r>
              <a:rPr lang="en-IN" dirty="0" smtClean="0"/>
              <a:t> of 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MDR:4 second line drugs /not used</a:t>
            </a:r>
          </a:p>
          <a:p>
            <a:endParaRPr lang="en-IN" dirty="0" smtClean="0"/>
          </a:p>
          <a:p>
            <a:r>
              <a:rPr lang="en-IN" dirty="0" smtClean="0"/>
              <a:t>XDR:7 drugs</a:t>
            </a:r>
          </a:p>
          <a:p>
            <a:endParaRPr lang="en-IN" dirty="0"/>
          </a:p>
          <a:p>
            <a:r>
              <a:rPr lang="en-IN" dirty="0" smtClean="0"/>
              <a:t>Duration:24(MDR),36(XDR)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</a:t>
            </a:r>
            <a:endParaRPr lang="en-IN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724400" y="4682836"/>
            <a:ext cx="4350327" cy="114992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5652655" y="5084618"/>
            <a:ext cx="264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DOTS plus previously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1507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OBJECTIVES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10112"/>
          </a:xfrm>
        </p:spPr>
        <p:txBody>
          <a:bodyPr>
            <a:normAutofit/>
          </a:bodyPr>
          <a:lstStyle/>
          <a:p>
            <a:r>
              <a:rPr lang="en-IN" dirty="0"/>
              <a:t>What are complications of tuberculosis?</a:t>
            </a:r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What are various presentations of EPTB?</a:t>
            </a:r>
          </a:p>
          <a:p>
            <a:endParaRPr lang="en-IN" dirty="0"/>
          </a:p>
          <a:p>
            <a:r>
              <a:rPr lang="en-IN" dirty="0" smtClean="0"/>
              <a:t>Drug resistant tuberculosis</a:t>
            </a:r>
            <a:endParaRPr lang="en-IN" dirty="0" smtClean="0"/>
          </a:p>
          <a:p>
            <a:endParaRPr lang="en-IN" dirty="0"/>
          </a:p>
          <a:p>
            <a:r>
              <a:rPr lang="en-IN" dirty="0" smtClean="0"/>
              <a:t>DOTS &amp; RNTCP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6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Second line drugs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Treatment longer</a:t>
            </a:r>
          </a:p>
          <a:p>
            <a:r>
              <a:rPr lang="en-IN" dirty="0" smtClean="0"/>
              <a:t>Toxic</a:t>
            </a:r>
          </a:p>
          <a:p>
            <a:r>
              <a:rPr lang="en-IN" dirty="0" smtClean="0"/>
              <a:t>Expensive</a:t>
            </a:r>
          </a:p>
          <a:p>
            <a:endParaRPr lang="en-IN" dirty="0"/>
          </a:p>
          <a:p>
            <a:endParaRPr lang="en-IN" dirty="0" smtClean="0"/>
          </a:p>
          <a:p>
            <a:r>
              <a:rPr lang="en-IN" dirty="0" err="1" smtClean="0"/>
              <a:t>Stress:emergence</a:t>
            </a:r>
            <a:r>
              <a:rPr lang="en-IN" dirty="0" smtClean="0"/>
              <a:t> rather than treatment of </a:t>
            </a:r>
            <a:r>
              <a:rPr lang="en-IN" dirty="0" err="1" smtClean="0"/>
              <a:t>DRTb</a:t>
            </a:r>
            <a:endParaRPr lang="en-IN" dirty="0"/>
          </a:p>
        </p:txBody>
      </p:sp>
      <p:sp>
        <p:nvSpPr>
          <p:cNvPr id="4" name="Right Brace 3"/>
          <p:cNvSpPr/>
          <p:nvPr/>
        </p:nvSpPr>
        <p:spPr>
          <a:xfrm>
            <a:off x="3948545" y="2507673"/>
            <a:ext cx="138546" cy="6927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Callout 4"/>
          <p:cNvSpPr/>
          <p:nvPr/>
        </p:nvSpPr>
        <p:spPr>
          <a:xfrm>
            <a:off x="5347855" y="2286000"/>
            <a:ext cx="2119745" cy="103909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5929745" y="2660073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more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349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Newer ATT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Bedaquiline</a:t>
            </a:r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r>
              <a:rPr lang="en-IN" dirty="0" err="1" smtClean="0"/>
              <a:t>Delaminid</a:t>
            </a: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endParaRPr lang="en-IN" dirty="0"/>
          </a:p>
          <a:p>
            <a:r>
              <a:rPr lang="en-IN" dirty="0" err="1" smtClean="0"/>
              <a:t>protaminid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582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MCQ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 </a:t>
            </a:r>
            <a:r>
              <a:rPr lang="en-IN" dirty="0" err="1" smtClean="0"/>
              <a:t>pt</a:t>
            </a:r>
            <a:r>
              <a:rPr lang="en-IN" dirty="0" smtClean="0"/>
              <a:t> on ATT C/O burning soles</a:t>
            </a:r>
          </a:p>
          <a:p>
            <a:endParaRPr lang="en-IN" dirty="0" smtClean="0"/>
          </a:p>
          <a:p>
            <a:r>
              <a:rPr lang="en-IN" dirty="0" smtClean="0"/>
              <a:t>A </a:t>
            </a:r>
            <a:r>
              <a:rPr lang="en-IN" dirty="0" err="1" smtClean="0"/>
              <a:t>pt</a:t>
            </a:r>
            <a:r>
              <a:rPr lang="en-IN" dirty="0" smtClean="0"/>
              <a:t> on ATT C/O loss of appetite &amp; </a:t>
            </a:r>
            <a:r>
              <a:rPr lang="en-IN" dirty="0" err="1" smtClean="0"/>
              <a:t>vomittings</a:t>
            </a: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A </a:t>
            </a:r>
            <a:r>
              <a:rPr lang="en-IN" dirty="0" err="1" smtClean="0"/>
              <a:t>pt</a:t>
            </a:r>
            <a:r>
              <a:rPr lang="en-IN" dirty="0" smtClean="0"/>
              <a:t> on ATT C/O </a:t>
            </a:r>
            <a:r>
              <a:rPr lang="en-IN" dirty="0" err="1" smtClean="0"/>
              <a:t>dec</a:t>
            </a:r>
            <a:r>
              <a:rPr lang="en-IN" smtClean="0"/>
              <a:t> vision</a:t>
            </a:r>
          </a:p>
          <a:p>
            <a:pPr marL="0" indent="0">
              <a:buNone/>
            </a:pP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955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DOTS &amp; RNTCP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224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48000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839788" y="1066800"/>
            <a:ext cx="5157787" cy="497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1066800"/>
            <a:ext cx="5183188" cy="108065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IN" dirty="0" smtClean="0"/>
              <a:t>                       </a:t>
            </a:r>
            <a:r>
              <a:rPr lang="en-IN" sz="3600" dirty="0" smtClean="0"/>
              <a:t>Advantages</a:t>
            </a:r>
            <a:endParaRPr lang="en-IN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400800" y="2743199"/>
            <a:ext cx="4954588" cy="3446463"/>
          </a:xfrm>
        </p:spPr>
        <p:txBody>
          <a:bodyPr/>
          <a:lstStyle/>
          <a:p>
            <a:r>
              <a:rPr lang="en-IN" dirty="0" smtClean="0"/>
              <a:t>Directly observed</a:t>
            </a:r>
          </a:p>
          <a:p>
            <a:endParaRPr lang="en-IN" dirty="0" smtClean="0"/>
          </a:p>
          <a:p>
            <a:r>
              <a:rPr lang="en-IN" dirty="0" smtClean="0"/>
              <a:t>Standardised treatment</a:t>
            </a:r>
          </a:p>
          <a:p>
            <a:endParaRPr lang="en-IN" dirty="0" smtClean="0"/>
          </a:p>
          <a:p>
            <a:r>
              <a:rPr lang="en-IN" dirty="0" smtClean="0"/>
              <a:t>Free of cost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416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TB &amp; HIV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Increased chances of reactivation/relapse</a:t>
            </a:r>
          </a:p>
          <a:p>
            <a:endParaRPr lang="en-IN" dirty="0" smtClean="0"/>
          </a:p>
          <a:p>
            <a:r>
              <a:rPr lang="en-IN" dirty="0" smtClean="0"/>
              <a:t>Atypical presentations</a:t>
            </a:r>
          </a:p>
          <a:p>
            <a:endParaRPr lang="en-IN" dirty="0" smtClean="0"/>
          </a:p>
          <a:p>
            <a:r>
              <a:rPr lang="en-IN" dirty="0" smtClean="0"/>
              <a:t>Higher ADR/drug interactions</a:t>
            </a:r>
          </a:p>
          <a:p>
            <a:endParaRPr lang="en-IN" dirty="0" smtClean="0"/>
          </a:p>
          <a:p>
            <a:r>
              <a:rPr lang="en-IN" dirty="0" err="1" smtClean="0"/>
              <a:t>Priorty</a:t>
            </a:r>
            <a:r>
              <a:rPr lang="en-IN" dirty="0" smtClean="0"/>
              <a:t> to treat Tb first and then </a:t>
            </a:r>
            <a:r>
              <a:rPr lang="en-IN" smtClean="0"/>
              <a:t>ART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573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TB &amp; DM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Higher risk</a:t>
            </a:r>
          </a:p>
          <a:p>
            <a:endParaRPr lang="en-IN" dirty="0"/>
          </a:p>
          <a:p>
            <a:r>
              <a:rPr lang="en-IN" dirty="0" err="1" smtClean="0"/>
              <a:t>Glycemic</a:t>
            </a:r>
            <a:r>
              <a:rPr lang="en-IN" dirty="0" smtClean="0"/>
              <a:t> control must for cure</a:t>
            </a:r>
          </a:p>
          <a:p>
            <a:endParaRPr lang="en-IN" dirty="0"/>
          </a:p>
          <a:p>
            <a:r>
              <a:rPr lang="en-IN" dirty="0" smtClean="0"/>
              <a:t>Higher chances of ADR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285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COMPLICATIONS</a:t>
            </a:r>
            <a:endParaRPr lang="en-IN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868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COMPLICATIONS</a:t>
            </a:r>
            <a:endParaRPr lang="en-IN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Local-</a:t>
            </a:r>
          </a:p>
          <a:p>
            <a:pPr lvl="2"/>
            <a:r>
              <a:rPr lang="en-IN" dirty="0" smtClean="0"/>
              <a:t>ARDS/respiratory failure </a:t>
            </a:r>
          </a:p>
          <a:p>
            <a:pPr lvl="2"/>
            <a:r>
              <a:rPr lang="en-IN" dirty="0" err="1" smtClean="0"/>
              <a:t>Bronchiectasis</a:t>
            </a:r>
            <a:r>
              <a:rPr lang="en-IN" dirty="0" smtClean="0"/>
              <a:t>/PTOAD</a:t>
            </a:r>
          </a:p>
          <a:p>
            <a:pPr lvl="2"/>
            <a:r>
              <a:rPr lang="en-IN" dirty="0" err="1" smtClean="0"/>
              <a:t>aspergilloma</a:t>
            </a:r>
            <a:endParaRPr lang="en-IN" dirty="0" smtClean="0"/>
          </a:p>
          <a:p>
            <a:pPr lvl="2"/>
            <a:r>
              <a:rPr lang="en-IN" dirty="0" smtClean="0"/>
              <a:t>haemoptysis (</a:t>
            </a:r>
            <a:r>
              <a:rPr lang="en-IN" dirty="0" err="1" smtClean="0"/>
              <a:t>symp</a:t>
            </a:r>
            <a:r>
              <a:rPr lang="en-IN" dirty="0" smtClean="0"/>
              <a:t> )</a:t>
            </a:r>
          </a:p>
          <a:p>
            <a:pPr lvl="2"/>
            <a:r>
              <a:rPr lang="en-IN" dirty="0" smtClean="0"/>
              <a:t>Pleural -</a:t>
            </a:r>
            <a:r>
              <a:rPr lang="en-IN" dirty="0" err="1" smtClean="0"/>
              <a:t>Empyema</a:t>
            </a:r>
            <a:r>
              <a:rPr lang="en-IN" dirty="0" smtClean="0"/>
              <a:t>/</a:t>
            </a:r>
            <a:r>
              <a:rPr lang="en-IN" dirty="0" err="1" smtClean="0"/>
              <a:t>pneumo</a:t>
            </a:r>
            <a:endParaRPr lang="en-IN" dirty="0" smtClean="0"/>
          </a:p>
          <a:p>
            <a:pPr lvl="2"/>
            <a:r>
              <a:rPr lang="en-IN" dirty="0" smtClean="0"/>
              <a:t>Extensive lung destruction</a:t>
            </a:r>
          </a:p>
          <a:p>
            <a:pPr lvl="2"/>
            <a:r>
              <a:rPr lang="en-IN" dirty="0" err="1" smtClean="0"/>
              <a:t>Rt</a:t>
            </a:r>
            <a:r>
              <a:rPr lang="en-IN" dirty="0" smtClean="0"/>
              <a:t> middle lobe syndrome</a:t>
            </a:r>
          </a:p>
          <a:p>
            <a:pPr lvl="2"/>
            <a:r>
              <a:rPr lang="en-IN" dirty="0" smtClean="0"/>
              <a:t>Scar ca	</a:t>
            </a:r>
          </a:p>
        </p:txBody>
      </p:sp>
    </p:spTree>
    <p:extLst>
      <p:ext uri="{BB962C8B-B14F-4D97-AF65-F5344CB8AC3E}">
        <p14:creationId xmlns:p14="http://schemas.microsoft.com/office/powerpoint/2010/main" val="231756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Systemic-</a:t>
            </a:r>
          </a:p>
          <a:p>
            <a:pPr lvl="2"/>
            <a:endParaRPr lang="en-IN" dirty="0" smtClean="0"/>
          </a:p>
          <a:p>
            <a:pPr lvl="2"/>
            <a:r>
              <a:rPr lang="en-IN" dirty="0" smtClean="0"/>
              <a:t>shock </a:t>
            </a:r>
          </a:p>
          <a:p>
            <a:pPr lvl="2"/>
            <a:endParaRPr lang="en-IN" dirty="0" smtClean="0"/>
          </a:p>
          <a:p>
            <a:pPr lvl="2"/>
            <a:r>
              <a:rPr lang="en-IN" dirty="0" err="1" smtClean="0"/>
              <a:t>amyloidosis</a:t>
            </a:r>
            <a:r>
              <a:rPr lang="en-IN" dirty="0" smtClean="0"/>
              <a:t> </a:t>
            </a:r>
          </a:p>
          <a:p>
            <a:pPr lvl="2"/>
            <a:endParaRPr lang="en-IN" dirty="0" smtClean="0"/>
          </a:p>
          <a:p>
            <a:pPr lvl="2"/>
            <a:r>
              <a:rPr lang="en-IN" dirty="0" smtClean="0"/>
              <a:t>disseminated </a:t>
            </a:r>
            <a:r>
              <a:rPr lang="en-IN" dirty="0" err="1" smtClean="0"/>
              <a:t>tb</a:t>
            </a:r>
            <a:r>
              <a:rPr lang="en-IN" dirty="0" smtClean="0"/>
              <a:t>-(laryngeal </a:t>
            </a:r>
            <a:r>
              <a:rPr lang="en-IN" dirty="0" err="1" smtClean="0"/>
              <a:t>tb</a:t>
            </a:r>
            <a:r>
              <a:rPr lang="en-IN" dirty="0" smtClean="0"/>
              <a:t>)</a:t>
            </a:r>
          </a:p>
          <a:p>
            <a:pPr lvl="2"/>
            <a:endParaRPr lang="en-IN" dirty="0" smtClean="0"/>
          </a:p>
          <a:p>
            <a:pPr lvl="2"/>
            <a:r>
              <a:rPr lang="en-IN" dirty="0" err="1" smtClean="0"/>
              <a:t>Cor-pulmonale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200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EPTB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Common </a:t>
            </a:r>
            <a:r>
              <a:rPr lang="en-IN" dirty="0" err="1" smtClean="0"/>
              <a:t>sites:LN,PE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Any site</a:t>
            </a:r>
          </a:p>
          <a:p>
            <a:endParaRPr lang="en-IN" dirty="0" smtClean="0"/>
          </a:p>
          <a:p>
            <a:r>
              <a:rPr lang="en-IN" dirty="0" err="1" smtClean="0"/>
              <a:t>Diagnosis:more</a:t>
            </a:r>
            <a:r>
              <a:rPr lang="en-IN" dirty="0" smtClean="0"/>
              <a:t> difficult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92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LN TB</a:t>
            </a:r>
            <a:endParaRPr lang="en-IN" dirty="0"/>
          </a:p>
        </p:txBody>
      </p:sp>
      <p:pic>
        <p:nvPicPr>
          <p:cNvPr id="1026" name="Picture 2" descr="C:\Users\Lib7\Desktop\G_TB_C3_d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72201" y="1752601"/>
            <a:ext cx="3800475" cy="37052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828800" y="1676400"/>
            <a:ext cx="403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400" dirty="0"/>
              <a:t>LN-site</a:t>
            </a:r>
          </a:p>
          <a:p>
            <a:pPr>
              <a:buFont typeface="Arial" pitchFamily="34" charset="0"/>
              <a:buChar char="•"/>
            </a:pPr>
            <a:endParaRPr lang="en-IN" sz="2400" dirty="0"/>
          </a:p>
          <a:p>
            <a:pPr>
              <a:buFont typeface="Arial" pitchFamily="34" charset="0"/>
              <a:buChar char="•"/>
            </a:pPr>
            <a:r>
              <a:rPr lang="en-IN" sz="2400" dirty="0"/>
              <a:t>painless enlargement ,systemic symptoms&lt;50%</a:t>
            </a:r>
          </a:p>
          <a:p>
            <a:pPr>
              <a:buFont typeface="Arial" pitchFamily="34" charset="0"/>
              <a:buChar char="•"/>
            </a:pPr>
            <a:endParaRPr lang="en-IN" sz="2400" dirty="0"/>
          </a:p>
          <a:p>
            <a:pPr>
              <a:buFont typeface="Arial" pitchFamily="34" charset="0"/>
              <a:buChar char="•"/>
            </a:pPr>
            <a:r>
              <a:rPr lang="en-IN" sz="2400" dirty="0"/>
              <a:t>Matting</a:t>
            </a:r>
          </a:p>
          <a:p>
            <a:endParaRPr lang="en-IN" sz="2400" dirty="0"/>
          </a:p>
          <a:p>
            <a:pPr>
              <a:buFont typeface="Arial" pitchFamily="34" charset="0"/>
              <a:buChar char="•"/>
            </a:pPr>
            <a:r>
              <a:rPr lang="en-IN" sz="2400" dirty="0"/>
              <a:t>Sinus/fistula</a:t>
            </a:r>
          </a:p>
          <a:p>
            <a:pPr>
              <a:buFont typeface="Arial" pitchFamily="34" charset="0"/>
              <a:buChar char="•"/>
            </a:pPr>
            <a:endParaRPr lang="en-IN" sz="2400" dirty="0"/>
          </a:p>
          <a:p>
            <a:pPr>
              <a:buFont typeface="Arial" pitchFamily="34" charset="0"/>
              <a:buChar char="•"/>
            </a:pPr>
            <a:r>
              <a:rPr lang="en-IN" sz="2400" dirty="0"/>
              <a:t>FNAC/</a:t>
            </a:r>
            <a:r>
              <a:rPr lang="en-IN" sz="2400" dirty="0" err="1"/>
              <a:t>Bx</a:t>
            </a:r>
            <a:r>
              <a:rPr lang="en-IN" sz="2400" dirty="0"/>
              <a:t>/NAAT/smear/culture</a:t>
            </a:r>
          </a:p>
        </p:txBody>
      </p:sp>
    </p:spTree>
    <p:extLst>
      <p:ext uri="{BB962C8B-B14F-4D97-AF65-F5344CB8AC3E}">
        <p14:creationId xmlns:p14="http://schemas.microsoft.com/office/powerpoint/2010/main" val="276436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Pleural Effusion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Pain/</a:t>
            </a:r>
            <a:r>
              <a:rPr lang="en-IN" dirty="0" err="1" smtClean="0"/>
              <a:t>dyspnea</a:t>
            </a:r>
            <a:r>
              <a:rPr lang="en-IN" dirty="0" smtClean="0"/>
              <a:t>/cough</a:t>
            </a:r>
          </a:p>
          <a:p>
            <a:endParaRPr lang="en-IN" dirty="0"/>
          </a:p>
          <a:p>
            <a:r>
              <a:rPr lang="en-IN" dirty="0" smtClean="0"/>
              <a:t>Fever/</a:t>
            </a:r>
            <a:r>
              <a:rPr lang="en-IN" dirty="0" err="1" smtClean="0"/>
              <a:t>dec</a:t>
            </a:r>
            <a:r>
              <a:rPr lang="en-IN" dirty="0" smtClean="0"/>
              <a:t> appetite</a:t>
            </a:r>
          </a:p>
          <a:p>
            <a:endParaRPr lang="en-IN" dirty="0"/>
          </a:p>
          <a:p>
            <a:r>
              <a:rPr lang="en-IN" dirty="0" smtClean="0"/>
              <a:t>Radiology</a:t>
            </a:r>
          </a:p>
          <a:p>
            <a:endParaRPr lang="en-IN" dirty="0"/>
          </a:p>
          <a:p>
            <a:r>
              <a:rPr lang="en-IN" dirty="0" smtClean="0"/>
              <a:t>Pleural fluid analysis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93273"/>
            <a:ext cx="5181600" cy="4353151"/>
          </a:xfrm>
        </p:spPr>
      </p:pic>
    </p:spTree>
    <p:extLst>
      <p:ext uri="{BB962C8B-B14F-4D97-AF65-F5344CB8AC3E}">
        <p14:creationId xmlns:p14="http://schemas.microsoft.com/office/powerpoint/2010/main" val="403478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550</Words>
  <Application>Microsoft Office PowerPoint</Application>
  <PresentationFormat>Widescreen</PresentationFormat>
  <Paragraphs>238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Office Theme</vt:lpstr>
      <vt:lpstr>TUBERCULOSIS(Part 2)</vt:lpstr>
      <vt:lpstr>MCQ &amp; Revision of Part 1</vt:lpstr>
      <vt:lpstr>OBJECTIVES</vt:lpstr>
      <vt:lpstr>COMPLICATIONS</vt:lpstr>
      <vt:lpstr>COMPLICATIONS</vt:lpstr>
      <vt:lpstr>PowerPoint Presentation</vt:lpstr>
      <vt:lpstr>EPTB</vt:lpstr>
      <vt:lpstr>LN TB</vt:lpstr>
      <vt:lpstr>Pleural Effusion</vt:lpstr>
      <vt:lpstr>SKELETAL TB</vt:lpstr>
      <vt:lpstr>CNS TB</vt:lpstr>
      <vt:lpstr>Koch’s abdomen</vt:lpstr>
      <vt:lpstr>Miliary</vt:lpstr>
      <vt:lpstr>PRESENTATION(Extra-Pulmonary)</vt:lpstr>
      <vt:lpstr>CLINICAL CLUES-EPTB</vt:lpstr>
      <vt:lpstr>MANAGEMENT</vt:lpstr>
      <vt:lpstr>Principles of chemotherapy</vt:lpstr>
      <vt:lpstr>TREATMENT REGIMENS</vt:lpstr>
      <vt:lpstr>PowerPoint Presentation</vt:lpstr>
      <vt:lpstr>PowerPoint Presentation</vt:lpstr>
      <vt:lpstr>Drug Resistance:Magnitude</vt:lpstr>
      <vt:lpstr>Dx in drug resistant Tb</vt:lpstr>
      <vt:lpstr>PowerPoint Presentation</vt:lpstr>
      <vt:lpstr>PowerPoint Presentation</vt:lpstr>
      <vt:lpstr>OLD</vt:lpstr>
      <vt:lpstr>Grouping of antiTb drugs(2017 ,RNTCP guidelines)</vt:lpstr>
      <vt:lpstr>RNTCP 2017</vt:lpstr>
      <vt:lpstr>PowerPoint Presentation</vt:lpstr>
      <vt:lpstr>DR TB:Principles of Treatment</vt:lpstr>
      <vt:lpstr>Second line drugs</vt:lpstr>
      <vt:lpstr>Newer ATT</vt:lpstr>
      <vt:lpstr>MCQ</vt:lpstr>
      <vt:lpstr>DOTS &amp; RNTCP</vt:lpstr>
      <vt:lpstr>PowerPoint Presentation</vt:lpstr>
      <vt:lpstr>TB &amp; HIV</vt:lpstr>
      <vt:lpstr>TB &amp; DM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RUCHIMAM</dc:creator>
  <cp:lastModifiedBy>RUCHIMAM</cp:lastModifiedBy>
  <cp:revision>20</cp:revision>
  <dcterms:created xsi:type="dcterms:W3CDTF">2017-05-12T05:10:18Z</dcterms:created>
  <dcterms:modified xsi:type="dcterms:W3CDTF">2018-03-27T03:31:05Z</dcterms:modified>
</cp:coreProperties>
</file>