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91" r:id="rId7"/>
    <p:sldId id="256" r:id="rId8"/>
    <p:sldId id="258" r:id="rId9"/>
    <p:sldId id="267" r:id="rId10"/>
    <p:sldId id="298" r:id="rId11"/>
    <p:sldId id="265" r:id="rId12"/>
    <p:sldId id="260" r:id="rId13"/>
    <p:sldId id="269" r:id="rId14"/>
    <p:sldId id="262" r:id="rId15"/>
    <p:sldId id="279" r:id="rId16"/>
    <p:sldId id="292" r:id="rId17"/>
    <p:sldId id="273" r:id="rId18"/>
    <p:sldId id="281" r:id="rId19"/>
    <p:sldId id="282" r:id="rId20"/>
    <p:sldId id="294" r:id="rId21"/>
    <p:sldId id="295" r:id="rId22"/>
    <p:sldId id="283" r:id="rId23"/>
    <p:sldId id="284" r:id="rId24"/>
    <p:sldId id="288" r:id="rId25"/>
    <p:sldId id="296" r:id="rId26"/>
    <p:sldId id="277" r:id="rId27"/>
    <p:sldId id="290" r:id="rId28"/>
    <p:sldId id="299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1B33-8E09-49AB-86B0-815314E76F3D}" type="datetimeFigureOut">
              <a:rPr lang="en-IN" smtClean="0"/>
              <a:t>24-03-2018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F127-08F7-49DB-9FDE-596E04D744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40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1B33-8E09-49AB-86B0-815314E76F3D}" type="datetimeFigureOut">
              <a:rPr lang="en-IN" smtClean="0"/>
              <a:t>24-03-2018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F127-08F7-49DB-9FDE-596E04D744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222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1B33-8E09-49AB-86B0-815314E76F3D}" type="datetimeFigureOut">
              <a:rPr lang="en-IN" smtClean="0"/>
              <a:t>24-03-2018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F127-08F7-49DB-9FDE-596E04D744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0733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8004-9542-4E76-A674-17119724C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D33C-E82E-486B-BE55-FDE5EED88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38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43A2-CB8C-44A2-9CC3-D5DB800D8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7D6C8-E0B6-4164-8969-3F0B9F4CC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35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14CD-9945-4AB7-BCBF-49F245024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D01A-4B47-44A7-B1FD-BA48D466D4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99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1E34-1FC4-42EB-B519-E66EA2399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D4DE-4A54-42F0-8114-8028FD0A2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55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972B2-7A3B-44E0-89D1-CA3AD2F97F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727A-B839-4B95-B771-020107A68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51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7D30-411A-48A2-AEDC-A4C56B82F1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357C-0009-42AB-B1E2-86192E13FC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82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7408-4837-437E-B54F-DDC2E9FD6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2DAD-FABD-4F36-A04E-02B55AC0B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4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396F-6164-4792-85DA-2A18FF306C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05EE-C460-471C-ABA2-63B7015B2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1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1B33-8E09-49AB-86B0-815314E76F3D}" type="datetimeFigureOut">
              <a:rPr lang="en-IN" smtClean="0"/>
              <a:t>24-03-2018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F127-08F7-49DB-9FDE-596E04D744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7431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790C-C039-4D27-8503-0A68E3EF3F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24281-A117-475D-BFEB-369C00C12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22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F793-693E-48C5-8A28-28AD6A97B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0386-5413-443E-8FA3-CB8C31D1E4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8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080C8-E5FD-4CDF-8654-791A7C884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6FF4-E400-4D65-844D-BE232FE47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39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8004-9542-4E76-A674-17119724C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D33C-E82E-486B-BE55-FDE5EED88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40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43A2-CB8C-44A2-9CC3-D5DB800D8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7D6C8-E0B6-4164-8969-3F0B9F4CC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1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14CD-9945-4AB7-BCBF-49F245024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D01A-4B47-44A7-B1FD-BA48D466D4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61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1E34-1FC4-42EB-B519-E66EA2399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D4DE-4A54-42F0-8114-8028FD0A2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93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972B2-7A3B-44E0-89D1-CA3AD2F97F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727A-B839-4B95-B771-020107A68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44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7D30-411A-48A2-AEDC-A4C56B82F1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357C-0009-42AB-B1E2-86192E13FC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7408-4837-437E-B54F-DDC2E9FD6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2DAD-FABD-4F36-A04E-02B55AC0B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6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1B33-8E09-49AB-86B0-815314E76F3D}" type="datetimeFigureOut">
              <a:rPr lang="en-IN" smtClean="0"/>
              <a:t>24-03-2018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F127-08F7-49DB-9FDE-596E04D744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6659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396F-6164-4792-85DA-2A18FF306C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05EE-C460-471C-ABA2-63B7015B2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09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790C-C039-4D27-8503-0A68E3EF3F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24281-A117-475D-BFEB-369C00C12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80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F793-693E-48C5-8A28-28AD6A97B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0386-5413-443E-8FA3-CB8C31D1E4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42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080C8-E5FD-4CDF-8654-791A7C884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6FF4-E400-4D65-844D-BE232FE47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67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8004-9542-4E76-A674-17119724C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D33C-E82E-486B-BE55-FDE5EED88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25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43A2-CB8C-44A2-9CC3-D5DB800D8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7D6C8-E0B6-4164-8969-3F0B9F4CC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78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14CD-9945-4AB7-BCBF-49F245024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D01A-4B47-44A7-B1FD-BA48D466D4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97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1E34-1FC4-42EB-B519-E66EA2399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D4DE-4A54-42F0-8114-8028FD0A2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70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972B2-7A3B-44E0-89D1-CA3AD2F97F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727A-B839-4B95-B771-020107A68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73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7D30-411A-48A2-AEDC-A4C56B82F1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357C-0009-42AB-B1E2-86192E13FC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0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1B33-8E09-49AB-86B0-815314E76F3D}" type="datetimeFigureOut">
              <a:rPr lang="en-IN" smtClean="0"/>
              <a:t>24-03-2018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F127-08F7-49DB-9FDE-596E04D744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2361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7408-4837-437E-B54F-DDC2E9FD6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2DAD-FABD-4F36-A04E-02B55AC0B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98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396F-6164-4792-85DA-2A18FF306C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05EE-C460-471C-ABA2-63B7015B2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90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790C-C039-4D27-8503-0A68E3EF3F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24281-A117-475D-BFEB-369C00C12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66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F793-693E-48C5-8A28-28AD6A97B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0386-5413-443E-8FA3-CB8C31D1E4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44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080C8-E5FD-4CDF-8654-791A7C884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6FF4-E400-4D65-844D-BE232FE47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733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8004-9542-4E76-A674-17119724C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D33C-E82E-486B-BE55-FDE5EED88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48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43A2-CB8C-44A2-9CC3-D5DB800D8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7D6C8-E0B6-4164-8969-3F0B9F4CC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69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14CD-9945-4AB7-BCBF-49F245024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D01A-4B47-44A7-B1FD-BA48D466D4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92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1E34-1FC4-42EB-B519-E66EA2399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D4DE-4A54-42F0-8114-8028FD0A2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388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972B2-7A3B-44E0-89D1-CA3AD2F97F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727A-B839-4B95-B771-020107A68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4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1B33-8E09-49AB-86B0-815314E76F3D}" type="datetimeFigureOut">
              <a:rPr lang="en-IN" smtClean="0"/>
              <a:t>24-03-2018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F127-08F7-49DB-9FDE-596E04D744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7148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7D30-411A-48A2-AEDC-A4C56B82F1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357C-0009-42AB-B1E2-86192E13FC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54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7408-4837-437E-B54F-DDC2E9FD6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2DAD-FABD-4F36-A04E-02B55AC0B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10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396F-6164-4792-85DA-2A18FF306C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05EE-C460-471C-ABA2-63B7015B2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495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790C-C039-4D27-8503-0A68E3EF3F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24281-A117-475D-BFEB-369C00C12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0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F793-693E-48C5-8A28-28AD6A97B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0386-5413-443E-8FA3-CB8C31D1E4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0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080C8-E5FD-4CDF-8654-791A7C884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6FF4-E400-4D65-844D-BE232FE47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82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8004-9542-4E76-A674-17119724C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D33C-E82E-486B-BE55-FDE5EED889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37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43A2-CB8C-44A2-9CC3-D5DB800D8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7D6C8-E0B6-4164-8969-3F0B9F4CC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868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14CD-9945-4AB7-BCBF-49F245024C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D01A-4B47-44A7-B1FD-BA48D466D4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996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1E34-1FC4-42EB-B519-E66EA2399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D4DE-4A54-42F0-8114-8028FD0A2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7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1B33-8E09-49AB-86B0-815314E76F3D}" type="datetimeFigureOut">
              <a:rPr lang="en-IN" smtClean="0"/>
              <a:t>24-03-2018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F127-08F7-49DB-9FDE-596E04D744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95915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972B2-7A3B-44E0-89D1-CA3AD2F97F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727A-B839-4B95-B771-020107A68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70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7D30-411A-48A2-AEDC-A4C56B82F1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357C-0009-42AB-B1E2-86192E13FC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09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7408-4837-437E-B54F-DDC2E9FD6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2DAD-FABD-4F36-A04E-02B55AC0B1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446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396F-6164-4792-85DA-2A18FF306C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05EE-C460-471C-ABA2-63B7015B23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804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790C-C039-4D27-8503-0A68E3EF3F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24281-A117-475D-BFEB-369C00C12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02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F793-693E-48C5-8A28-28AD6A97B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0386-5413-443E-8FA3-CB8C31D1E4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069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080C8-E5FD-4CDF-8654-791A7C884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6FF4-E400-4D65-844D-BE232FE47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8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1B33-8E09-49AB-86B0-815314E76F3D}" type="datetimeFigureOut">
              <a:rPr lang="en-IN" smtClean="0"/>
              <a:t>24-03-2018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F127-08F7-49DB-9FDE-596E04D744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45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1B33-8E09-49AB-86B0-815314E76F3D}" type="datetimeFigureOut">
              <a:rPr lang="en-IN" smtClean="0"/>
              <a:t>24-03-2018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F127-08F7-49DB-9FDE-596E04D744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572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1B33-8E09-49AB-86B0-815314E76F3D}" type="datetimeFigureOut">
              <a:rPr lang="en-IN" smtClean="0"/>
              <a:t>24-03-2018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F127-08F7-49DB-9FDE-596E04D744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607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81B33-8E09-49AB-86B0-815314E76F3D}" type="datetimeFigureOut">
              <a:rPr lang="en-IN" smtClean="0"/>
              <a:t>24-03-2018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F127-08F7-49DB-9FDE-596E04D744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084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AA03A-C639-41AE-992E-809874431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2288B3-D1F8-4DC0-9FF5-7C8BB1A4A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1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AA03A-C639-41AE-992E-809874431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2288B3-D1F8-4DC0-9FF5-7C8BB1A4A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0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AA03A-C639-41AE-992E-809874431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2288B3-D1F8-4DC0-9FF5-7C8BB1A4A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AA03A-C639-41AE-992E-809874431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2288B3-D1F8-4DC0-9FF5-7C8BB1A4A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AA03A-C639-41AE-992E-8098744319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2288B3-D1F8-4DC0-9FF5-7C8BB1A4A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6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Development Of Thyroid Gland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21242"/>
            <a:ext cx="9144000" cy="1607271"/>
          </a:xfrm>
        </p:spPr>
        <p:txBody>
          <a:bodyPr/>
          <a:lstStyle/>
          <a:p>
            <a:r>
              <a:rPr lang="en-IN" dirty="0" smtClean="0"/>
              <a:t>Dr Mukesh Singla</a:t>
            </a:r>
          </a:p>
          <a:p>
            <a:r>
              <a:rPr lang="en-IN" dirty="0" smtClean="0"/>
              <a:t>Additional Professor</a:t>
            </a:r>
          </a:p>
          <a:p>
            <a:r>
              <a:rPr lang="en-IN" dirty="0" smtClean="0"/>
              <a:t>AIIMS, Rishikesh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88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907474"/>
            <a:ext cx="8782255" cy="495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30" y="0"/>
            <a:ext cx="9106766" cy="683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velopment of head and neck edit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067800" cy="68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THYROID GLAND begins to function at about the end of month 3, at which time, the first follicles containing colloid can be </a:t>
            </a:r>
            <a:r>
              <a:rPr lang="en-IN" dirty="0" smtClean="0"/>
              <a:t>seen</a:t>
            </a:r>
          </a:p>
          <a:p>
            <a:r>
              <a:rPr lang="en-IN" dirty="0"/>
              <a:t>AT FIRST, THE THYROID PRIMORDIUM is made up of a solid mass of </a:t>
            </a:r>
            <a:r>
              <a:rPr lang="en-IN" dirty="0" err="1"/>
              <a:t>entodermal</a:t>
            </a:r>
            <a:r>
              <a:rPr lang="en-IN" dirty="0"/>
              <a:t> cells</a:t>
            </a:r>
          </a:p>
        </p:txBody>
      </p:sp>
    </p:spTree>
    <p:extLst>
      <p:ext uri="{BB962C8B-B14F-4D97-AF65-F5344CB8AC3E}">
        <p14:creationId xmlns:p14="http://schemas.microsoft.com/office/powerpoint/2010/main" val="23415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It later breaks up into a network of epithelial cords or plates by invasion of the surrounding </a:t>
            </a:r>
            <a:r>
              <a:rPr lang="en-IN" dirty="0" smtClean="0"/>
              <a:t>mesenchyme</a:t>
            </a:r>
          </a:p>
          <a:p>
            <a:r>
              <a:rPr lang="en-IN" dirty="0"/>
              <a:t>By week 10, the cords have divided into small cellular groups, and a lumen forms in each cellular cluster. The cells then arrange themselves in a single layer around the </a:t>
            </a:r>
            <a:r>
              <a:rPr lang="en-IN" dirty="0" smtClean="0"/>
              <a:t>lumen</a:t>
            </a:r>
          </a:p>
          <a:p>
            <a:r>
              <a:rPr lang="en-IN" dirty="0"/>
              <a:t>During week 11, colloid is seen in these follicle structures, and even thyroxine can be demonstrated</a:t>
            </a:r>
          </a:p>
        </p:txBody>
      </p:sp>
    </p:spTree>
    <p:extLst>
      <p:ext uri="{BB962C8B-B14F-4D97-AF65-F5344CB8AC3E}">
        <p14:creationId xmlns:p14="http://schemas.microsoft.com/office/powerpoint/2010/main" val="40370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78" y="261071"/>
            <a:ext cx="8718838" cy="65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5" y="0"/>
            <a:ext cx="913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REMNANTS OF THE THYROGLOSSAL 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z="3600" smtClean="0"/>
          </a:p>
          <a:p>
            <a:endParaRPr lang="en-IN" sz="3600" dirty="0"/>
          </a:p>
          <a:p>
            <a:r>
              <a:rPr lang="en-IN" sz="3600" dirty="0"/>
              <a:t>T</a:t>
            </a:r>
            <a:r>
              <a:rPr lang="en-IN" sz="3600" dirty="0" smtClean="0"/>
              <a:t>he </a:t>
            </a:r>
            <a:r>
              <a:rPr lang="en-IN" sz="3600" dirty="0"/>
              <a:t>normal remains of the </a:t>
            </a:r>
            <a:r>
              <a:rPr lang="en-IN" sz="3600" dirty="0" err="1"/>
              <a:t>thyroglossal</a:t>
            </a:r>
            <a:r>
              <a:rPr lang="en-IN" sz="3600" dirty="0"/>
              <a:t> duct are the vestigial foramen cecum (of the tongue) and the functional pyramidal lobe of the thyroid gland</a:t>
            </a:r>
          </a:p>
        </p:txBody>
      </p:sp>
    </p:spTree>
    <p:extLst>
      <p:ext uri="{BB962C8B-B14F-4D97-AF65-F5344CB8AC3E}">
        <p14:creationId xmlns:p14="http://schemas.microsoft.com/office/powerpoint/2010/main" val="40507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Congenital malformations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THYROGLOSSAL DUCT CYSTS AND </a:t>
            </a:r>
            <a:r>
              <a:rPr lang="en-IN" dirty="0" smtClean="0"/>
              <a:t>SINUSES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Cysts </a:t>
            </a:r>
            <a:r>
              <a:rPr lang="en-IN" dirty="0"/>
              <a:t>can form anywhere along the course of the developing </a:t>
            </a:r>
            <a:r>
              <a:rPr lang="en-IN" dirty="0" err="1"/>
              <a:t>thyroglossal</a:t>
            </a:r>
            <a:r>
              <a:rPr lang="en-IN" dirty="0"/>
              <a:t> duct during descent of the developing thyroid gland from the tongue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Remnants of the duct may persist and give rise to cysts in the tongue or in the midline of the neck, usually below the hyoid bone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60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8981384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36" y="261071"/>
            <a:ext cx="8774257" cy="65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8" y="-1"/>
            <a:ext cx="91344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831274"/>
            <a:ext cx="8874743" cy="511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7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ACCESSORY </a:t>
            </a:r>
            <a:r>
              <a:rPr lang="en-IN" dirty="0"/>
              <a:t>THYROID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Very rarely the thyroid fails to descend from the tongue area resulting in a </a:t>
            </a:r>
            <a:r>
              <a:rPr lang="en-IN" i="1" dirty="0"/>
              <a:t>lingual thyroid</a:t>
            </a:r>
            <a:r>
              <a:rPr lang="en-IN" dirty="0"/>
              <a:t> </a:t>
            </a:r>
          </a:p>
          <a:p>
            <a:r>
              <a:rPr lang="en-IN" dirty="0"/>
              <a:t>Incomplete descent, which is rare, may result in a </a:t>
            </a:r>
            <a:r>
              <a:rPr lang="en-IN" i="1" dirty="0"/>
              <a:t>cervical thyroid</a:t>
            </a:r>
            <a:r>
              <a:rPr lang="en-IN" dirty="0"/>
              <a:t> that is seen in the neck at or just below the hyoid bone</a:t>
            </a:r>
          </a:p>
          <a:p>
            <a:r>
              <a:rPr lang="en-IN" dirty="0"/>
              <a:t>Accessory thyroid tissue often is fully functional, originates from remnants of the </a:t>
            </a:r>
            <a:r>
              <a:rPr lang="en-IN" dirty="0" err="1"/>
              <a:t>thyroglossal</a:t>
            </a:r>
            <a:r>
              <a:rPr lang="en-IN" dirty="0"/>
              <a:t> duct, thus can be found anywhere from the level of the tongue to where the thyroid gland comes to rest in the neck</a:t>
            </a:r>
          </a:p>
          <a:p>
            <a:pPr marL="0" indent="0">
              <a:buNone/>
            </a:pP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8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Ectopic Thyroid </a:t>
            </a:r>
            <a:r>
              <a:rPr lang="en-IN" dirty="0" smtClean="0"/>
              <a:t>tissue and Agenesis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Found in thorax in relation to trachea and bronchi or even oesophagus</a:t>
            </a:r>
          </a:p>
          <a:p>
            <a:r>
              <a:rPr lang="en-IN" dirty="0" smtClean="0"/>
              <a:t>Believed to arise from endodermal cells displaced during formation of </a:t>
            </a:r>
            <a:r>
              <a:rPr lang="en-IN" dirty="0" err="1" smtClean="0"/>
              <a:t>laryngotracheal</a:t>
            </a:r>
            <a:r>
              <a:rPr lang="en-IN" dirty="0" smtClean="0"/>
              <a:t> tube</a:t>
            </a:r>
            <a:r>
              <a:rPr lang="en-IN" dirty="0" smtClean="0"/>
              <a:t>.</a:t>
            </a:r>
            <a:endParaRPr lang="en-IN" b="1" dirty="0" smtClean="0"/>
          </a:p>
          <a:p>
            <a:endParaRPr lang="en-IN" b="1" dirty="0"/>
          </a:p>
          <a:p>
            <a:r>
              <a:rPr lang="en-IN" b="1" dirty="0" smtClean="0"/>
              <a:t>Agenesis of the Thyroid</a:t>
            </a:r>
          </a:p>
          <a:p>
            <a:r>
              <a:rPr lang="en-IN" dirty="0" smtClean="0"/>
              <a:t>Failure of development of thyroid gland may also occur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90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Thankyou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75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THYROID GLAND DEVELOPMENT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The thyroid gland is the first of the body's endocrine glands to develop, on approximately the 24th day of gestation</a:t>
            </a:r>
          </a:p>
          <a:p>
            <a:pPr marL="0" indent="0">
              <a:buNone/>
            </a:pPr>
            <a:endParaRPr lang="en-IN" sz="3600" dirty="0" smtClean="0"/>
          </a:p>
          <a:p>
            <a:r>
              <a:rPr lang="en-IN" sz="3600" dirty="0" smtClean="0"/>
              <a:t>It begins its development from a median endodermal thickening in the floor of the primitive pharynx just caudal to the future site of the tuberculum </a:t>
            </a:r>
            <a:r>
              <a:rPr lang="en-IN" sz="3600" dirty="0" err="1" smtClean="0"/>
              <a:t>impar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9887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856876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3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907474"/>
            <a:ext cx="8782255" cy="495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2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513641"/>
            <a:ext cx="8686800" cy="580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2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Descent of the Thyroid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Thickening forms a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downgrowth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IN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 diverticulum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grows into the underlying mesoderm, and as the embryo elongates and the tongue grows, the diverticulum descends in front of the neck and pharyngeal gut</a:t>
            </a:r>
          </a:p>
          <a:p>
            <a:r>
              <a:rPr lang="en-IN" sz="3600" dirty="0" smtClean="0"/>
              <a:t>The diverticulum is connected to the tongue by a narrow canal, the </a:t>
            </a:r>
            <a:r>
              <a:rPr lang="en-IN" sz="3600" i="1" dirty="0" err="1" smtClean="0"/>
              <a:t>thyroglossal</a:t>
            </a:r>
            <a:r>
              <a:rPr lang="en-IN" sz="3600" i="1" dirty="0" smtClean="0"/>
              <a:t> duct</a:t>
            </a:r>
            <a:r>
              <a:rPr lang="en-IN" sz="3600" dirty="0" smtClean="0"/>
              <a:t>, which opens in the tongue via the </a:t>
            </a:r>
            <a:r>
              <a:rPr lang="en-IN" sz="3600" i="1" dirty="0" smtClean="0"/>
              <a:t>foramen cecum</a:t>
            </a:r>
            <a:r>
              <a:rPr lang="en-IN" sz="3600" dirty="0" smtClean="0"/>
              <a:t>, which persists as a vestigial pit on the tongue</a:t>
            </a:r>
            <a:endParaRPr lang="en-I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62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44" y="1219200"/>
            <a:ext cx="892872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9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..</a:t>
            </a:r>
            <a:r>
              <a:rPr lang="en-IN" dirty="0" err="1" smtClean="0"/>
              <a:t>Cont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r>
              <a:rPr lang="en-IN" sz="3200" dirty="0" smtClean="0"/>
              <a:t>Diverticulum grows rapidly and forms 2 lobes </a:t>
            </a:r>
          </a:p>
          <a:p>
            <a:r>
              <a:rPr lang="en-IN" sz="3200" dirty="0" smtClean="0"/>
              <a:t> </a:t>
            </a:r>
            <a:r>
              <a:rPr lang="en-IN" sz="3200" dirty="0"/>
              <a:t>B</a:t>
            </a:r>
            <a:r>
              <a:rPr lang="en-IN" sz="3200" dirty="0" smtClean="0"/>
              <a:t>y week 7 of embryonic development, it reaches anterior to the trachea, having acquired a small median isthmus and 2 lateral lobes. By then, the </a:t>
            </a:r>
            <a:r>
              <a:rPr lang="en-IN" sz="3200" dirty="0" err="1" smtClean="0"/>
              <a:t>thyroglossal</a:t>
            </a:r>
            <a:r>
              <a:rPr lang="en-IN" sz="3200" dirty="0" smtClean="0"/>
              <a:t> duct usually has disappeared</a:t>
            </a:r>
          </a:p>
          <a:p>
            <a:r>
              <a:rPr lang="en-IN" sz="3200" dirty="0" smtClean="0"/>
              <a:t>A pyramidal lobe of the thyroid may be observed in as many as 50% of patients. This lobe represents a persistence of the inferior end of the </a:t>
            </a:r>
            <a:r>
              <a:rPr lang="en-IN" sz="3200" dirty="0" err="1" smtClean="0"/>
              <a:t>thyroglossal</a:t>
            </a:r>
            <a:r>
              <a:rPr lang="en-IN" sz="3200" dirty="0" smtClean="0"/>
              <a:t> duct that has failed to obliterate.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6442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546</Words>
  <Application>Microsoft Office PowerPoint</Application>
  <PresentationFormat>Widescreen</PresentationFormat>
  <Paragraphs>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2_Office Theme</vt:lpstr>
      <vt:lpstr>3_Office Theme</vt:lpstr>
      <vt:lpstr>4_Office Theme</vt:lpstr>
      <vt:lpstr>5_Office Theme</vt:lpstr>
      <vt:lpstr>6_Office Theme</vt:lpstr>
      <vt:lpstr>Development Of Thyroid Gland</vt:lpstr>
      <vt:lpstr>PowerPoint Presentation</vt:lpstr>
      <vt:lpstr>THYROID GLAND DEVELOPMENT</vt:lpstr>
      <vt:lpstr>PowerPoint Presentation</vt:lpstr>
      <vt:lpstr>PowerPoint Presentation</vt:lpstr>
      <vt:lpstr>PowerPoint Presentation</vt:lpstr>
      <vt:lpstr>Descent of the Thyroid Gland</vt:lpstr>
      <vt:lpstr>PowerPoint Presentation</vt:lpstr>
      <vt:lpstr>..Cont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REMNANTS OF THE THYROGLOSSAL DUCT</vt:lpstr>
      <vt:lpstr>Congenital malformations</vt:lpstr>
      <vt:lpstr>PowerPoint Presentation</vt:lpstr>
      <vt:lpstr>PowerPoint Presentation</vt:lpstr>
      <vt:lpstr>PowerPoint Presentation</vt:lpstr>
      <vt:lpstr>ACCESSORY THYROID TISSUE</vt:lpstr>
      <vt:lpstr>Ectopic Thyroid tissue and Agenesis</vt:lpstr>
      <vt:lpstr>Thankyou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Mukesh Singla</dc:creator>
  <cp:lastModifiedBy>Dr Mukesh Singla</cp:lastModifiedBy>
  <cp:revision>14</cp:revision>
  <dcterms:created xsi:type="dcterms:W3CDTF">2018-03-18T10:42:13Z</dcterms:created>
  <dcterms:modified xsi:type="dcterms:W3CDTF">2018-03-24T00:41:18Z</dcterms:modified>
</cp:coreProperties>
</file>