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3" r:id="rId4"/>
    <p:sldId id="287" r:id="rId5"/>
    <p:sldId id="380" r:id="rId6"/>
    <p:sldId id="354" r:id="rId7"/>
    <p:sldId id="314" r:id="rId8"/>
    <p:sldId id="315" r:id="rId9"/>
    <p:sldId id="336" r:id="rId10"/>
    <p:sldId id="338" r:id="rId11"/>
    <p:sldId id="339" r:id="rId12"/>
    <p:sldId id="340" r:id="rId13"/>
    <p:sldId id="342" r:id="rId14"/>
    <p:sldId id="345" r:id="rId15"/>
    <p:sldId id="403" r:id="rId16"/>
    <p:sldId id="39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FFFFC9"/>
    <a:srgbClr val="F7A3F7"/>
    <a:srgbClr val="F58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000" autoAdjust="0"/>
  </p:normalViewPr>
  <p:slideViewPr>
    <p:cSldViewPr snapToGrid="0">
      <p:cViewPr varScale="1">
        <p:scale>
          <a:sx n="69" d="100"/>
          <a:sy n="69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AE34-C9FB-465A-8AFD-8F035FE71A54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C49F-345A-4DEF-853B-D5A8450C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9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AE34-C9FB-465A-8AFD-8F035FE71A54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C49F-345A-4DEF-853B-D5A8450C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0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AE34-C9FB-465A-8AFD-8F035FE71A54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C49F-345A-4DEF-853B-D5A8450C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91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369695A-FB5F-46DD-9ADD-7200B9BCEFE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15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AE34-C9FB-465A-8AFD-8F035FE71A54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C49F-345A-4DEF-853B-D5A8450C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1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AE34-C9FB-465A-8AFD-8F035FE71A54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C49F-345A-4DEF-853B-D5A8450C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3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AE34-C9FB-465A-8AFD-8F035FE71A54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C49F-345A-4DEF-853B-D5A8450C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AE34-C9FB-465A-8AFD-8F035FE71A54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C49F-345A-4DEF-853B-D5A8450C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AE34-C9FB-465A-8AFD-8F035FE71A54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C49F-345A-4DEF-853B-D5A8450C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6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AE34-C9FB-465A-8AFD-8F035FE71A54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C49F-345A-4DEF-853B-D5A8450C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8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AE34-C9FB-465A-8AFD-8F035FE71A54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C49F-345A-4DEF-853B-D5A8450C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6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AE34-C9FB-465A-8AFD-8F035FE71A54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C49F-345A-4DEF-853B-D5A8450C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0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FAE34-C9FB-465A-8AFD-8F035FE71A54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FC49F-345A-4DEF-853B-D5A8450C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7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llthingsstemcell.com/wp-content/uploads/2009/07/StemCell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6799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latin typeface="Book Antiqua" panose="02040602050305030304" pitchFamily="18" charset="0"/>
              </a:rPr>
              <a:t>Erythropoiesis</a:t>
            </a:r>
            <a:endParaRPr lang="en-US" sz="3600" b="1" dirty="0">
              <a:latin typeface="Book Antiqua" panose="020406020503050303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178097"/>
            <a:ext cx="12192000" cy="6799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latin typeface="Book Antiqua" panose="02040602050305030304" pitchFamily="18" charset="0"/>
              </a:rPr>
              <a:t>Sunita Mittal</a:t>
            </a:r>
            <a:endParaRPr lang="en-US" sz="3600" b="1" dirty="0">
              <a:latin typeface="Book Antiqua" panose="020406020503050303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4" y="1988174"/>
            <a:ext cx="6706631" cy="31393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741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6799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atin typeface="Book Antiqua" panose="02040602050305030304" pitchFamily="18" charset="0"/>
                <a:ea typeface="Cambria Math" panose="02040503050406030204" pitchFamily="18" charset="0"/>
              </a:rPr>
              <a:t>Stages of Erythropoiesis</a:t>
            </a:r>
            <a:endParaRPr lang="en-US" sz="4000" b="1" dirty="0">
              <a:latin typeface="Book Antiqua" panose="020406020503050303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49382" y="1448247"/>
            <a:ext cx="9005453" cy="40083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1" dirty="0" smtClean="0">
                <a:latin typeface="Book Antiqua" panose="02040602050305030304" pitchFamily="18" charset="0"/>
              </a:rPr>
              <a:t>Early </a:t>
            </a:r>
            <a:r>
              <a:rPr lang="en-US" sz="3600" b="1" dirty="0" err="1">
                <a:latin typeface="Book Antiqua" panose="02040602050305030304" pitchFamily="18" charset="0"/>
              </a:rPr>
              <a:t>N</a:t>
            </a:r>
            <a:r>
              <a:rPr lang="en-US" sz="3600" b="1" dirty="0" err="1" smtClean="0">
                <a:latin typeface="Book Antiqua" panose="02040602050305030304" pitchFamily="18" charset="0"/>
              </a:rPr>
              <a:t>ormoblast</a:t>
            </a:r>
            <a:r>
              <a:rPr lang="en-US" sz="3600" b="1" dirty="0" smtClean="0">
                <a:latin typeface="Book Antiqua" panose="02040602050305030304" pitchFamily="18" charset="0"/>
              </a:rPr>
              <a:t> </a:t>
            </a:r>
            <a:r>
              <a:rPr lang="en-US" sz="3600" b="1" dirty="0">
                <a:latin typeface="Book Antiqua" panose="02040602050305030304" pitchFamily="18" charset="0"/>
              </a:rPr>
              <a:t>(basophilic </a:t>
            </a:r>
            <a:r>
              <a:rPr lang="en-US" sz="3600" b="1" dirty="0" err="1" smtClean="0">
                <a:latin typeface="Book Antiqua" panose="02040602050305030304" pitchFamily="18" charset="0"/>
              </a:rPr>
              <a:t>normoblast</a:t>
            </a:r>
            <a:r>
              <a:rPr lang="en-US" sz="3600" b="1" dirty="0" smtClean="0">
                <a:latin typeface="Book Antiqua" panose="02040602050305030304" pitchFamily="18" charset="0"/>
              </a:rPr>
              <a:t>)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en-US" sz="2000" b="1" dirty="0">
                <a:latin typeface="Book Antiqua" panose="02040602050305030304" pitchFamily="18" charset="0"/>
              </a:rPr>
              <a:t>	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42" t="20158" r="55136" b="28750"/>
          <a:stretch/>
        </p:blipFill>
        <p:spPr>
          <a:xfrm>
            <a:off x="7010401" y="2300146"/>
            <a:ext cx="1662545" cy="17776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23794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6799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latin typeface="Book Antiqua" panose="02040602050305030304" pitchFamily="18" charset="0"/>
                <a:ea typeface="Cambria Math" panose="02040503050406030204" pitchFamily="18" charset="0"/>
              </a:rPr>
              <a:t>Stages of Erythropoiesis</a:t>
            </a:r>
            <a:endParaRPr lang="en-US" sz="3600" b="1" dirty="0">
              <a:latin typeface="Book Antiqua" panose="020406020503050303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57256" y="1147568"/>
            <a:ext cx="7924829" cy="429726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b="1" dirty="0">
                <a:latin typeface="Book Antiqua" panose="02040602050305030304" pitchFamily="18" charset="0"/>
              </a:rPr>
              <a:t>Intermediate </a:t>
            </a:r>
            <a:r>
              <a:rPr lang="en-US" sz="3600" b="1" dirty="0" err="1">
                <a:latin typeface="Book Antiqua" panose="02040602050305030304" pitchFamily="18" charset="0"/>
              </a:rPr>
              <a:t>normoblast</a:t>
            </a:r>
            <a:r>
              <a:rPr lang="en-US" sz="3600" b="1" dirty="0">
                <a:latin typeface="Book Antiqua" panose="02040602050305030304" pitchFamily="18" charset="0"/>
              </a:rPr>
              <a:t> (polychromatic </a:t>
            </a:r>
            <a:r>
              <a:rPr lang="en-US" sz="3600" b="1" dirty="0" err="1" smtClean="0">
                <a:latin typeface="Book Antiqua" panose="02040602050305030304" pitchFamily="18" charset="0"/>
              </a:rPr>
              <a:t>normoblast</a:t>
            </a:r>
            <a:r>
              <a:rPr lang="en-US" sz="3600" b="1" dirty="0" smtClean="0">
                <a:latin typeface="Book Antiqua" panose="02040602050305030304" pitchFamily="18" charset="0"/>
              </a:rPr>
              <a:t>)</a:t>
            </a:r>
            <a:endParaRPr lang="en-US" sz="3600" b="1" dirty="0">
              <a:latin typeface="Book Antiqua" panose="0204060205030503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6861" t="14148" r="19152" b="65273"/>
          <a:stretch/>
        </p:blipFill>
        <p:spPr>
          <a:xfrm>
            <a:off x="6211457" y="2476236"/>
            <a:ext cx="1565828" cy="15743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4203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742"/>
            <a:ext cx="12192000" cy="6799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latin typeface="Book Antiqua" panose="02040602050305030304" pitchFamily="18" charset="0"/>
                <a:ea typeface="Cambria Math" panose="02040503050406030204" pitchFamily="18" charset="0"/>
              </a:rPr>
              <a:t>Stages of Erythropoiesis</a:t>
            </a:r>
            <a:endParaRPr lang="en-US" sz="3600" b="1" dirty="0">
              <a:latin typeface="Book Antiqua" panose="020406020503050303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852120" y="1405197"/>
            <a:ext cx="8991600" cy="4586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b="1" dirty="0">
                <a:latin typeface="Book Antiqua" panose="02040602050305030304" pitchFamily="18" charset="0"/>
              </a:rPr>
              <a:t>Late </a:t>
            </a:r>
            <a:r>
              <a:rPr lang="en-US" sz="3200" b="1" dirty="0" err="1" smtClean="0">
                <a:latin typeface="Book Antiqua" panose="02040602050305030304" pitchFamily="18" charset="0"/>
              </a:rPr>
              <a:t>Normoblast</a:t>
            </a:r>
            <a:r>
              <a:rPr lang="en-US" sz="3200" b="1" dirty="0" smtClean="0">
                <a:latin typeface="Book Antiqua" panose="02040602050305030304" pitchFamily="18" charset="0"/>
              </a:rPr>
              <a:t> (Orthochromatic </a:t>
            </a:r>
            <a:r>
              <a:rPr lang="en-US" sz="3200" b="1" dirty="0" err="1" smtClean="0">
                <a:latin typeface="Book Antiqua" panose="02040602050305030304" pitchFamily="18" charset="0"/>
              </a:rPr>
              <a:t>Normoblast</a:t>
            </a:r>
            <a:r>
              <a:rPr lang="en-US" sz="3200" b="1" dirty="0" smtClean="0">
                <a:latin typeface="Book Antiqua" panose="02040602050305030304" pitchFamily="18" charset="0"/>
              </a:rPr>
              <a:t>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>
                <a:latin typeface="Book Antiqua" panose="02040602050305030304" pitchFamily="18" charset="0"/>
              </a:rPr>
              <a:t>	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7091" t="30018" r="10691" b="39520"/>
          <a:stretch/>
        </p:blipFill>
        <p:spPr>
          <a:xfrm rot="5400000">
            <a:off x="4936407" y="1553804"/>
            <a:ext cx="1406601" cy="2883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5400000">
            <a:off x="11199252" y="1416369"/>
            <a:ext cx="907993" cy="637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7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" t="21803"/>
          <a:stretch/>
        </p:blipFill>
        <p:spPr>
          <a:xfrm>
            <a:off x="8243454" y="3881149"/>
            <a:ext cx="3413508" cy="283439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6799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latin typeface="Book Antiqua" panose="02040602050305030304" pitchFamily="18" charset="0"/>
                <a:ea typeface="Cambria Math" panose="02040503050406030204" pitchFamily="18" charset="0"/>
              </a:rPr>
              <a:t>Stages of Erythropoiesis</a:t>
            </a:r>
            <a:endParaRPr lang="en-US" sz="3600" b="1" dirty="0">
              <a:latin typeface="Book Antiqua" panose="020406020503050303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06399" y="1038280"/>
            <a:ext cx="6342743" cy="1566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en-US" sz="2800" b="1" u="sng" dirty="0" smtClean="0">
                <a:latin typeface="Book Antiqua" panose="02040602050305030304" pitchFamily="18" charset="0"/>
              </a:rPr>
              <a:t>Reticulocyte</a:t>
            </a:r>
            <a:endParaRPr lang="en-US" sz="2800" b="1" u="sng" dirty="0" smtClean="0">
              <a:latin typeface="Book Antiqua" panose="02040602050305030304" pitchFamily="18" charset="0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5767818" y="3738691"/>
            <a:ext cx="5987143" cy="3119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b="1" u="sng" dirty="0" smtClean="0">
                <a:latin typeface="Book Antiqua" panose="02040602050305030304" pitchFamily="18" charset="0"/>
              </a:rPr>
              <a:t>Mature RBC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854" y="1120855"/>
            <a:ext cx="1109458" cy="118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2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6799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latin typeface="Candara" panose="020E0502030303020204" pitchFamily="34" charset="0"/>
                <a:ea typeface="Cambria Math" panose="02040503050406030204" pitchFamily="18" charset="0"/>
              </a:rPr>
              <a:t>Factors regulating Erythropoiesis</a:t>
            </a:r>
            <a:endParaRPr lang="en-US" sz="3600" b="1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3521" y="2381663"/>
            <a:ext cx="65908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Candara" panose="020E0502030303020204" pitchFamily="34" charset="0"/>
              </a:rPr>
              <a:t>Growth or Developmental Factors</a:t>
            </a:r>
          </a:p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 </a:t>
            </a:r>
            <a:r>
              <a:rPr lang="en-US" sz="2800" dirty="0" smtClean="0">
                <a:latin typeface="Candara" panose="020E0502030303020204" pitchFamily="34" charset="0"/>
              </a:rPr>
              <a:t>Nutritional Factors</a:t>
            </a:r>
          </a:p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 </a:t>
            </a:r>
            <a:r>
              <a:rPr lang="en-US" sz="2800" dirty="0" smtClean="0">
                <a:latin typeface="Candara" panose="020E0502030303020204" pitchFamily="34" charset="0"/>
              </a:rPr>
              <a:t>Hormonal Factors</a:t>
            </a:r>
          </a:p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 </a:t>
            </a:r>
            <a:r>
              <a:rPr lang="en-US" altLang="en-US" sz="2800" dirty="0" smtClean="0">
                <a:latin typeface="Candara" panose="020E0502030303020204" pitchFamily="34" charset="0"/>
              </a:rPr>
              <a:t>Healthy Liver and Bone </a:t>
            </a:r>
            <a:r>
              <a:rPr lang="en-US" altLang="en-US" sz="2800" dirty="0">
                <a:latin typeface="Candara" panose="020E0502030303020204" pitchFamily="34" charset="0"/>
              </a:rPr>
              <a:t>marrow</a:t>
            </a:r>
          </a:p>
          <a:p>
            <a:endParaRPr lang="en-US" sz="2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12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622512"/>
            <a:ext cx="11707091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spcAft>
                <a:spcPts val="0"/>
              </a:spcAft>
              <a:tabLst>
                <a:tab pos="6858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After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birth all blood cells except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……………………….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formed in bone marrow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ts val="1800"/>
              </a:lnSpc>
              <a:spcAft>
                <a:spcPts val="0"/>
              </a:spcAft>
              <a:buFont typeface="+mj-lt"/>
              <a:buAutoNum type="arabicParenR"/>
              <a:tabLst>
                <a:tab pos="685800" algn="l"/>
              </a:tabLs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800"/>
              </a:lnSpc>
              <a:spcAft>
                <a:spcPts val="0"/>
              </a:spcAft>
              <a:tabLst>
                <a:tab pos="6858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In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adults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hemopoietic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bone marrow is confined to axial skeleton and 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………………….of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humerus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femur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ts val="1800"/>
              </a:lnSpc>
              <a:spcAft>
                <a:spcPts val="0"/>
              </a:spcAft>
              <a:tabLst>
                <a:tab pos="6858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800"/>
              </a:lnSpc>
              <a:spcAft>
                <a:spcPts val="0"/>
              </a:spcAft>
              <a:tabLst>
                <a:tab pos="6858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Interleukins …………………………………..to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convert PHSC to Committed Progenitor cells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ts val="1800"/>
              </a:lnSpc>
              <a:spcAft>
                <a:spcPts val="0"/>
              </a:spcAft>
              <a:buFont typeface="+mj-lt"/>
              <a:buAutoNum type="arabicParenR"/>
              <a:tabLst>
                <a:tab pos="685800" algn="l"/>
              </a:tabLs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800"/>
              </a:lnSpc>
              <a:spcAft>
                <a:spcPts val="0"/>
              </a:spcAft>
              <a:tabLst>
                <a:tab pos="6858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……………………………can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stimulated to form  any cell in the body.  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800"/>
              </a:lnSpc>
              <a:spcAft>
                <a:spcPts val="0"/>
              </a:spcAft>
              <a:tabLst>
                <a:tab pos="6858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800"/>
              </a:lnSpc>
              <a:spcAft>
                <a:spcPts val="0"/>
              </a:spcAft>
              <a:tabLst>
                <a:tab pos="6858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Hemoglobin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 appears in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……………………………….stage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Erythropoiesis. 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800"/>
              </a:lnSpc>
              <a:spcAft>
                <a:spcPts val="0"/>
              </a:spcAft>
              <a:tabLst>
                <a:tab pos="685800" algn="l"/>
              </a:tabLs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800"/>
              </a:lnSpc>
              <a:spcAft>
                <a:spcPts val="0"/>
              </a:spcAft>
              <a:tabLst>
                <a:tab pos="6858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 In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early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normoblast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stage of Erythropoiesis, cell cytoplasm is stained by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dye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ts val="1800"/>
              </a:lnSpc>
              <a:spcAft>
                <a:spcPts val="0"/>
              </a:spcAft>
              <a:tabLst>
                <a:tab pos="685800" algn="l"/>
              </a:tabLs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800"/>
              </a:lnSpc>
              <a:spcAft>
                <a:spcPts val="0"/>
              </a:spcAft>
              <a:tabLst>
                <a:tab pos="6858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7) Erythropoietin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secreted from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……………………….of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kidney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ts val="1800"/>
              </a:lnSpc>
              <a:spcAft>
                <a:spcPts val="0"/>
              </a:spcAft>
              <a:tabLst>
                <a:tab pos="685800" algn="l"/>
              </a:tabLs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800"/>
              </a:lnSpc>
              <a:spcAft>
                <a:spcPts val="0"/>
              </a:spcAft>
              <a:tabLst>
                <a:tab pos="6858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8) ………………………….are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important in the maturation of the RBCs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ts val="1800"/>
              </a:lnSpc>
              <a:spcAft>
                <a:spcPts val="0"/>
              </a:spcAft>
              <a:tabLst>
                <a:tab pos="685800" algn="l"/>
              </a:tabLs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800"/>
              </a:lnSpc>
              <a:spcAft>
                <a:spcPts val="0"/>
              </a:spcAft>
              <a:tabLst>
                <a:tab pos="6858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9) RBCs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not contain a nucleus, endoplasmic reticulum and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…………………….</a:t>
            </a:r>
          </a:p>
          <a:p>
            <a:pPr lvl="0">
              <a:lnSpc>
                <a:spcPts val="1800"/>
              </a:lnSpc>
              <a:spcAft>
                <a:spcPts val="0"/>
              </a:spcAft>
              <a:tabLst>
                <a:tab pos="685800" algn="l"/>
              </a:tabLs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800"/>
              </a:lnSpc>
              <a:spcAft>
                <a:spcPts val="0"/>
              </a:spcAft>
              <a:tabLst>
                <a:tab pos="6858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10) 1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gm of hemoglobin contains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………………………….iron.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6799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latin typeface="Candara" panose="020E0502030303020204" pitchFamily="34" charset="0"/>
                <a:ea typeface="Cambria Math" panose="02040503050406030204" pitchFamily="18" charset="0"/>
              </a:rPr>
              <a:t>Self Assessment</a:t>
            </a:r>
            <a:endParaRPr lang="en-US" sz="3600" b="1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51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27705" y="2604654"/>
            <a:ext cx="12192000" cy="6799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smtClean="0">
                <a:latin typeface="Book Antiqua" panose="02040602050305030304" pitchFamily="18" charset="0"/>
                <a:ea typeface="Cambria Math" panose="02040503050406030204" pitchFamily="18" charset="0"/>
              </a:rPr>
              <a:t>Thank you</a:t>
            </a:r>
            <a:endParaRPr lang="en-US" sz="3600" b="1" dirty="0">
              <a:latin typeface="Book Antiqua" panose="020406020503050303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12192000" cy="6799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latin typeface="Book Antiqua" panose="02040602050305030304" pitchFamily="18" charset="0"/>
                <a:ea typeface="Cambria Math" panose="02040503050406030204" pitchFamily="18" charset="0"/>
              </a:rPr>
              <a:t>Learning Objectives</a:t>
            </a:r>
            <a:endParaRPr lang="en-US" sz="3600" b="1" dirty="0">
              <a:latin typeface="Book Antiqua" panose="020406020503050303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0861" y="2062349"/>
            <a:ext cx="90424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ook Antiqua" panose="02040602050305030304" pitchFamily="18" charset="0"/>
              </a:rPr>
              <a:t>Stem cells</a:t>
            </a:r>
          </a:p>
          <a:p>
            <a:r>
              <a:rPr lang="en-US" sz="3600" dirty="0" smtClean="0">
                <a:latin typeface="Book Antiqua" panose="02040602050305030304" pitchFamily="18" charset="0"/>
              </a:rPr>
              <a:t>Process of </a:t>
            </a:r>
            <a:r>
              <a:rPr lang="en-US" sz="3600" dirty="0">
                <a:latin typeface="Book Antiqua" panose="02040602050305030304" pitchFamily="18" charset="0"/>
              </a:rPr>
              <a:t>e</a:t>
            </a:r>
            <a:r>
              <a:rPr lang="en-US" sz="3600" dirty="0" smtClean="0">
                <a:latin typeface="Book Antiqua" panose="02040602050305030304" pitchFamily="18" charset="0"/>
              </a:rPr>
              <a:t>rythropoiesis -</a:t>
            </a:r>
            <a:r>
              <a:rPr lang="en-US" sz="3600" dirty="0">
                <a:latin typeface="Book Antiqua" panose="02040602050305030304" pitchFamily="18" charset="0"/>
              </a:rPr>
              <a:t> </a:t>
            </a:r>
            <a:r>
              <a:rPr lang="en-US" sz="3600" dirty="0" smtClean="0">
                <a:latin typeface="Book Antiqua" panose="02040602050305030304" pitchFamily="18" charset="0"/>
              </a:rPr>
              <a:t>site, stages</a:t>
            </a:r>
          </a:p>
          <a:p>
            <a:r>
              <a:rPr lang="en-US" sz="3600" dirty="0" smtClean="0">
                <a:latin typeface="Book Antiqua" panose="02040602050305030304" pitchFamily="18" charset="0"/>
              </a:rPr>
              <a:t>Factors affecting erythropoiesis</a:t>
            </a:r>
            <a:endParaRPr lang="en-US" sz="3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1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12192000" cy="6799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latin typeface="Book Antiqua" panose="02040602050305030304" pitchFamily="18" charset="0"/>
                <a:ea typeface="Cambria Math" panose="02040503050406030204" pitchFamily="18" charset="0"/>
              </a:rPr>
              <a:t>Hematopoiesis</a:t>
            </a:r>
            <a:endParaRPr lang="en-US" sz="3600" b="1" dirty="0">
              <a:latin typeface="Book Antiqua" panose="020406020503050303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6541104"/>
            <a:ext cx="12192000" cy="3168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latin typeface="Book Antiqua" panose="020406020503050303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Picture 2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2363" y="1834161"/>
            <a:ext cx="4655892" cy="425443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</p:pic>
      <p:sp>
        <p:nvSpPr>
          <p:cNvPr id="8" name="Rectangle 7"/>
          <p:cNvSpPr/>
          <p:nvPr/>
        </p:nvSpPr>
        <p:spPr>
          <a:xfrm>
            <a:off x="1843866" y="1058488"/>
            <a:ext cx="943078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Book Antiqua" panose="02040602050305030304" pitchFamily="18" charset="0"/>
              </a:rPr>
              <a:t>The process of formation of new blood cells</a:t>
            </a:r>
            <a:endParaRPr lang="en-US" sz="36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11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86371" y="6492875"/>
            <a:ext cx="2743200" cy="365125"/>
          </a:xfrm>
        </p:spPr>
        <p:txBody>
          <a:bodyPr/>
          <a:lstStyle/>
          <a:p>
            <a:fld id="{195ACF61-93CF-44E3-B40B-553C48804E74}" type="slidenum">
              <a:rPr lang="en-US"/>
              <a:pPr/>
              <a:t>4</a:t>
            </a:fld>
            <a:endParaRPr lang="en-US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87176" y="1496658"/>
            <a:ext cx="492208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▫ </a:t>
            </a:r>
            <a:r>
              <a:rPr lang="en-US" sz="2400" b="1" dirty="0" smtClean="0">
                <a:latin typeface="Book Antiqua" panose="02040602050305030304" pitchFamily="18" charset="0"/>
              </a:rPr>
              <a:t>Blood (</a:t>
            </a:r>
            <a:r>
              <a:rPr lang="en-US" sz="2400" b="1" dirty="0" err="1" smtClean="0">
                <a:latin typeface="Book Antiqua" panose="02040602050305030304" pitchFamily="18" charset="0"/>
              </a:rPr>
              <a:t>Hemopoietic</a:t>
            </a:r>
            <a:r>
              <a:rPr lang="en-US" sz="2400" b="1" dirty="0" smtClean="0">
                <a:latin typeface="Book Antiqua" panose="02040602050305030304" pitchFamily="18" charset="0"/>
              </a:rPr>
              <a:t>) Stem Cells  are divided into:</a:t>
            </a:r>
          </a:p>
          <a:p>
            <a:endParaRPr lang="en-US" sz="2400" b="1" dirty="0" smtClean="0">
              <a:latin typeface="Book Antiqua" panose="02040602050305030304" pitchFamily="18" charset="0"/>
            </a:endParaRPr>
          </a:p>
          <a:p>
            <a:r>
              <a:rPr lang="en-US" sz="2400" b="1" dirty="0" smtClean="0">
                <a:latin typeface="Book Antiqua" panose="02040602050305030304" pitchFamily="18" charset="0"/>
              </a:rPr>
              <a:t>1. Myeloid stem cells or</a:t>
            </a:r>
          </a:p>
          <a:p>
            <a:r>
              <a:rPr lang="en-US" sz="2400" b="1" dirty="0" smtClean="0">
                <a:latin typeface="Book Antiqua" panose="02040602050305030304" pitchFamily="18" charset="0"/>
              </a:rPr>
              <a:t>2. Lymphoid stem </a:t>
            </a:r>
            <a:r>
              <a:rPr lang="en-US" sz="2400" b="1" dirty="0" smtClean="0">
                <a:latin typeface="Book Antiqua" panose="02040602050305030304" pitchFamily="18" charset="0"/>
              </a:rPr>
              <a:t>cells</a:t>
            </a:r>
          </a:p>
          <a:p>
            <a:endParaRPr lang="en-US" sz="2400" b="1" dirty="0">
              <a:latin typeface="Book Antiqua" panose="02040602050305030304" pitchFamily="18" charset="0"/>
            </a:endParaRPr>
          </a:p>
          <a:p>
            <a:r>
              <a:rPr lang="en-US" sz="2400" b="1" dirty="0" smtClean="0">
                <a:latin typeface="Book Antiqua" panose="02040602050305030304" pitchFamily="18" charset="0"/>
              </a:rPr>
              <a:t>In bone marrow</a:t>
            </a:r>
            <a:endParaRPr lang="en-US" sz="2400" b="1" dirty="0" smtClean="0">
              <a:latin typeface="Book Antiqua" panose="02040602050305030304" pitchFamily="18" charset="0"/>
            </a:endParaRPr>
          </a:p>
          <a:p>
            <a:endParaRPr lang="en-US" sz="2400" dirty="0" smtClean="0">
              <a:latin typeface="Book Antiqua" panose="02040602050305030304" pitchFamily="18" charset="0"/>
            </a:endParaRPr>
          </a:p>
          <a:p>
            <a:endParaRPr lang="en-US" sz="2400" b="1" dirty="0" smtClean="0">
              <a:latin typeface="Book Antiqua" panose="02040602050305030304" pitchFamily="18" charset="0"/>
            </a:endParaRPr>
          </a:p>
          <a:p>
            <a:endParaRPr lang="en-US" sz="2400" b="1" dirty="0">
              <a:latin typeface="Book Antiqua" panose="0204060205030503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17671" y="1425749"/>
            <a:ext cx="4848501" cy="5124096"/>
            <a:chOff x="6317671" y="1425749"/>
            <a:chExt cx="4848501" cy="5124096"/>
          </a:xfrm>
        </p:grpSpPr>
        <p:grpSp>
          <p:nvGrpSpPr>
            <p:cNvPr id="4" name="Group 3"/>
            <p:cNvGrpSpPr/>
            <p:nvPr/>
          </p:nvGrpSpPr>
          <p:grpSpPr>
            <a:xfrm>
              <a:off x="6317671" y="1839300"/>
              <a:ext cx="4848501" cy="4710545"/>
              <a:chOff x="5297713" y="1277256"/>
              <a:chExt cx="5504755" cy="5580743"/>
            </a:xfrm>
          </p:grpSpPr>
          <p:pic>
            <p:nvPicPr>
              <p:cNvPr id="64516" name="Picture 4" descr="20_08Figure_2-L"/>
              <p:cNvPicPr>
                <a:picLocks noChangeAspect="1" noChangeArrowheads="1"/>
              </p:cNvPicPr>
              <p:nvPr/>
            </p:nvPicPr>
            <p:blipFill>
              <a:blip r:embed="rId2"/>
              <a:srcRect b="63106"/>
              <a:stretch>
                <a:fillRect/>
              </a:stretch>
            </p:blipFill>
            <p:spPr bwMode="auto">
              <a:xfrm>
                <a:off x="5297713" y="1277256"/>
                <a:ext cx="5503479" cy="2053042"/>
              </a:xfrm>
              <a:prstGeom prst="rect">
                <a:avLst/>
              </a:prstGeom>
              <a:noFill/>
            </p:spPr>
          </p:pic>
          <p:pic>
            <p:nvPicPr>
              <p:cNvPr id="6" name="Picture 4" descr="20_08Figure_2-L"/>
              <p:cNvPicPr>
                <a:picLocks noChangeAspect="1" noChangeArrowheads="1"/>
              </p:cNvPicPr>
              <p:nvPr/>
            </p:nvPicPr>
            <p:blipFill>
              <a:blip r:embed="rId2"/>
              <a:srcRect t="36750" b="49143"/>
              <a:stretch>
                <a:fillRect/>
              </a:stretch>
            </p:blipFill>
            <p:spPr bwMode="auto">
              <a:xfrm>
                <a:off x="5298989" y="3330298"/>
                <a:ext cx="5503479" cy="784986"/>
              </a:xfrm>
              <a:prstGeom prst="rect">
                <a:avLst/>
              </a:prstGeom>
              <a:noFill/>
            </p:spPr>
          </p:pic>
          <p:pic>
            <p:nvPicPr>
              <p:cNvPr id="8" name="Picture 4" descr="20_08Figure_2-L"/>
              <p:cNvPicPr>
                <a:picLocks noChangeAspect="1" noChangeArrowheads="1"/>
              </p:cNvPicPr>
              <p:nvPr/>
            </p:nvPicPr>
            <p:blipFill>
              <a:blip r:embed="rId2"/>
              <a:srcRect t="50712"/>
              <a:stretch>
                <a:fillRect/>
              </a:stretch>
            </p:blipFill>
            <p:spPr bwMode="auto">
              <a:xfrm>
                <a:off x="5297713" y="4115284"/>
                <a:ext cx="5503479" cy="2742715"/>
              </a:xfrm>
              <a:prstGeom prst="rect">
                <a:avLst/>
              </a:prstGeom>
              <a:noFill/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9783142" y="1425749"/>
              <a:ext cx="949658" cy="7386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solidFill>
                    <a:schemeClr val="accent5">
                      <a:lumMod val="75000"/>
                    </a:schemeClr>
                  </a:solidFill>
                  <a:latin typeface="Book Antiqua" panose="02040602050305030304" pitchFamily="18" charset="0"/>
                </a:rPr>
                <a:t>Hemopoietic</a:t>
              </a:r>
              <a:r>
                <a:rPr lang="en-US" sz="1400" b="1" dirty="0" smtClean="0">
                  <a:solidFill>
                    <a:schemeClr val="accent5">
                      <a:lumMod val="75000"/>
                    </a:schemeClr>
                  </a:solidFill>
                  <a:latin typeface="Book Antiqua" panose="02040602050305030304" pitchFamily="18" charset="0"/>
                </a:rPr>
                <a:t> Stem Cells</a:t>
              </a:r>
              <a:endParaRPr lang="en-US" sz="1400" b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0" y="19739"/>
            <a:ext cx="12192000" cy="6799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latin typeface="Book Antiqua" panose="02040602050305030304" pitchFamily="18" charset="0"/>
                <a:ea typeface="Cambria Math" panose="02040503050406030204" pitchFamily="18" charset="0"/>
              </a:rPr>
              <a:t>Lineage Cells of Hematopoiesis- HSCs</a:t>
            </a:r>
            <a:endParaRPr lang="en-US" sz="3600" b="1" dirty="0">
              <a:latin typeface="Book Antiqua" panose="020406020503050303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2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st cap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055" y="4276439"/>
            <a:ext cx="4641271" cy="21936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6799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latin typeface="Book Antiqua" panose="02040602050305030304" pitchFamily="18" charset="0"/>
                <a:ea typeface="Cambria Math" panose="02040503050406030204" pitchFamily="18" charset="0"/>
              </a:rPr>
              <a:t>Stem Cells </a:t>
            </a:r>
            <a:endParaRPr lang="en-US" sz="3600" b="1" dirty="0">
              <a:latin typeface="Book Antiqua" panose="020406020503050303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1374080"/>
            <a:ext cx="8686799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Book Antiqua" panose="02040602050305030304" pitchFamily="18" charset="0"/>
              </a:rPr>
              <a:t>Stem </a:t>
            </a:r>
            <a:r>
              <a:rPr lang="en-US" altLang="en-US" sz="3200" b="1" dirty="0" smtClean="0">
                <a:latin typeface="Book Antiqua" panose="02040602050305030304" pitchFamily="18" charset="0"/>
              </a:rPr>
              <a:t>cells </a:t>
            </a:r>
            <a:r>
              <a:rPr lang="en-US" altLang="en-US" sz="3200" dirty="0" smtClean="0">
                <a:latin typeface="Book Antiqua" panose="02040602050305030304" pitchFamily="18" charset="0"/>
              </a:rPr>
              <a:t>: </a:t>
            </a:r>
            <a:r>
              <a:rPr lang="en-US" altLang="en-US" sz="3200" dirty="0">
                <a:latin typeface="Book Antiqua" panose="02040602050305030304" pitchFamily="18" charset="0"/>
              </a:rPr>
              <a:t>Cells that are able to </a:t>
            </a:r>
            <a:endParaRPr lang="en-US" altLang="en-US" sz="3200" dirty="0" smtClean="0">
              <a:latin typeface="Book Antiqua" panose="0204060205030503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latin typeface="Book Antiqua" panose="02040602050305030304" pitchFamily="18" charset="0"/>
              </a:rPr>
              <a:t>1</a:t>
            </a:r>
            <a:r>
              <a:rPr lang="en-US" altLang="en-US" sz="3200" dirty="0">
                <a:latin typeface="Book Antiqua" panose="02040602050305030304" pitchFamily="18" charset="0"/>
              </a:rPr>
              <a:t>) </a:t>
            </a:r>
            <a:r>
              <a:rPr lang="en-US" altLang="en-US" sz="3200" u="sng" dirty="0">
                <a:latin typeface="Book Antiqua" panose="02040602050305030304" pitchFamily="18" charset="0"/>
              </a:rPr>
              <a:t>S</a:t>
            </a:r>
            <a:r>
              <a:rPr lang="en-US" altLang="en-US" sz="3200" u="sng" dirty="0" smtClean="0">
                <a:latin typeface="Book Antiqua" panose="02040602050305030304" pitchFamily="18" charset="0"/>
              </a:rPr>
              <a:t>elf-renew</a:t>
            </a:r>
            <a:r>
              <a:rPr lang="en-US" altLang="en-US" sz="3200" dirty="0" smtClean="0">
                <a:latin typeface="Book Antiqua" panose="02040602050305030304" pitchFamily="18" charset="0"/>
              </a:rPr>
              <a:t> to form ‘parent pool’ </a:t>
            </a:r>
            <a:r>
              <a:rPr lang="en-US" altLang="en-US" sz="3200" dirty="0">
                <a:latin typeface="Book Antiqua" panose="02040602050305030304" pitchFamily="18" charset="0"/>
              </a:rPr>
              <a:t>(can create more stem cells indefinitely)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latin typeface="Book Antiqua" panose="02040602050305030304" pitchFamily="18" charset="0"/>
              </a:rPr>
              <a:t>2</a:t>
            </a:r>
            <a:r>
              <a:rPr lang="en-US" altLang="en-US" sz="3200" dirty="0">
                <a:latin typeface="Book Antiqua" panose="02040602050305030304" pitchFamily="18" charset="0"/>
              </a:rPr>
              <a:t>) </a:t>
            </a:r>
            <a:r>
              <a:rPr lang="en-US" altLang="en-US" sz="3200" u="sng" dirty="0">
                <a:latin typeface="Book Antiqua" panose="02040602050305030304" pitchFamily="18" charset="0"/>
              </a:rPr>
              <a:t>D</a:t>
            </a:r>
            <a:r>
              <a:rPr lang="en-US" altLang="en-US" sz="3200" u="sng" dirty="0" smtClean="0">
                <a:latin typeface="Book Antiqua" panose="02040602050305030304" pitchFamily="18" charset="0"/>
              </a:rPr>
              <a:t>ifferentiate</a:t>
            </a:r>
            <a:r>
              <a:rPr lang="en-US" altLang="en-US" sz="3200" dirty="0" smtClean="0">
                <a:latin typeface="Book Antiqua" panose="02040602050305030304" pitchFamily="18" charset="0"/>
              </a:rPr>
              <a:t> </a:t>
            </a:r>
            <a:r>
              <a:rPr lang="en-US" altLang="en-US" sz="3200" dirty="0">
                <a:latin typeface="Book Antiqua" panose="02040602050305030304" pitchFamily="18" charset="0"/>
              </a:rPr>
              <a:t>into (become) specialized, mature cell types.</a:t>
            </a:r>
            <a:r>
              <a:rPr lang="en-US" sz="3200" dirty="0">
                <a:latin typeface="Book Antiqua" panose="020406020503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249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02" name="Group 3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87654328"/>
              </p:ext>
            </p:extLst>
          </p:nvPr>
        </p:nvGraphicFramePr>
        <p:xfrm>
          <a:off x="1" y="551543"/>
          <a:ext cx="12192000" cy="3203575"/>
        </p:xfrm>
        <a:graphic>
          <a:graphicData uri="http://schemas.openxmlformats.org/drawingml/2006/table">
            <a:tbl>
              <a:tblPr rtl="1"/>
              <a:tblGrid>
                <a:gridCol w="6123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8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After birth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During fetal life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358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Active (red) BM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cs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In infancy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&amp; childhood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cs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cs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In adult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1)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Yolk sac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: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cs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2)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Liver &amp; Spleen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: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cs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)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Bone marrow (BM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Arial" charset="0"/>
                        </a:rPr>
                        <a:t>: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5515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latin typeface="Book Antiqua" panose="02040602050305030304" pitchFamily="18" charset="0"/>
                <a:ea typeface="Cambria Math" panose="02040503050406030204" pitchFamily="18" charset="0"/>
              </a:rPr>
              <a:t>Site of Hematopoiesis</a:t>
            </a:r>
            <a:endParaRPr lang="en-US" sz="3600" b="1" dirty="0">
              <a:latin typeface="Book Antiqua" panose="020406020503050303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/>
          <a:srcRect t="9677" b="10844"/>
          <a:stretch>
            <a:fillRect/>
          </a:stretch>
        </p:blipFill>
        <p:spPr bwMode="auto">
          <a:xfrm>
            <a:off x="0" y="3755118"/>
            <a:ext cx="6037189" cy="3102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57448" y="4829043"/>
            <a:ext cx="2714295" cy="95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4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118" y="3131415"/>
            <a:ext cx="4265491" cy="31099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0" y="0"/>
            <a:ext cx="12192000" cy="6799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latin typeface="Book Antiqua" panose="02040602050305030304" pitchFamily="18" charset="0"/>
                <a:ea typeface="Cambria Math" panose="02040503050406030204" pitchFamily="18" charset="0"/>
              </a:rPr>
              <a:t>Characteristics of Bone Marrow</a:t>
            </a:r>
            <a:endParaRPr lang="en-US" sz="3600" b="1" dirty="0">
              <a:latin typeface="Book Antiqua" panose="020406020503050303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4542" y="2125418"/>
            <a:ext cx="11342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anose="02040602050305030304" pitchFamily="18" charset="0"/>
              </a:rPr>
              <a:t>One of the largest organs in </a:t>
            </a:r>
            <a:r>
              <a:rPr lang="en-US" sz="2400" dirty="0" smtClean="0">
                <a:latin typeface="Book Antiqua" panose="02040602050305030304" pitchFamily="18" charset="0"/>
              </a:rPr>
              <a:t>body.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r>
              <a:rPr lang="en-US" sz="2400" dirty="0" smtClean="0">
                <a:latin typeface="Book Antiqua" panose="02040602050305030304" pitchFamily="18" charset="0"/>
              </a:rPr>
              <a:t>10</a:t>
            </a:r>
            <a:r>
              <a:rPr lang="en-US" sz="2400" baseline="30000" dirty="0" smtClean="0">
                <a:latin typeface="Book Antiqua" panose="02040602050305030304" pitchFamily="18" charset="0"/>
              </a:rPr>
              <a:t>11</a:t>
            </a:r>
            <a:r>
              <a:rPr lang="en-US" sz="2400" dirty="0" smtClean="0">
                <a:latin typeface="Book Antiqua" panose="02040602050305030304" pitchFamily="18" charset="0"/>
              </a:rPr>
              <a:t>-10</a:t>
            </a:r>
            <a:r>
              <a:rPr lang="en-US" sz="2400" baseline="30000" dirty="0" smtClean="0">
                <a:latin typeface="Book Antiqua" panose="02040602050305030304" pitchFamily="18" charset="0"/>
              </a:rPr>
              <a:t>12</a:t>
            </a:r>
            <a:r>
              <a:rPr lang="en-US" sz="2400" dirty="0" smtClean="0">
                <a:latin typeface="Book Antiqua" panose="02040602050305030304" pitchFamily="18" charset="0"/>
              </a:rPr>
              <a:t>  Cells are daily formed to be taken to the periphery through blood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</a:rPr>
              <a:t>vessels</a:t>
            </a:r>
            <a:endParaRPr lang="en-US" sz="2400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8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7114"/>
            <a:ext cx="12192000" cy="6799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latin typeface="Book Antiqua" panose="02040602050305030304" pitchFamily="18" charset="0"/>
                <a:ea typeface="Cambria Math" panose="02040503050406030204" pitchFamily="18" charset="0"/>
              </a:rPr>
              <a:t>Steps of Erythropoiesis</a:t>
            </a:r>
            <a:endParaRPr lang="en-US" sz="3600" b="1" dirty="0">
              <a:latin typeface="Book Antiqua" panose="020406020503050303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5143" y="697017"/>
            <a:ext cx="11480800" cy="3055576"/>
            <a:chOff x="1496290" y="2244089"/>
            <a:chExt cx="10460182" cy="2734158"/>
          </a:xfrm>
        </p:grpSpPr>
        <p:sp>
          <p:nvSpPr>
            <p:cNvPr id="6" name="TextBox 5"/>
            <p:cNvSpPr txBox="1"/>
            <p:nvPr/>
          </p:nvSpPr>
          <p:spPr>
            <a:xfrm>
              <a:off x="1496290" y="2807916"/>
              <a:ext cx="6054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HSC</a:t>
              </a:r>
              <a:endParaRPr lang="en-US" b="1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2064327" y="2535382"/>
              <a:ext cx="568036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064327" y="2992582"/>
              <a:ext cx="651164" cy="5264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632363" y="2281443"/>
              <a:ext cx="3574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Lymphoid Stem Cells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32363" y="3519055"/>
              <a:ext cx="2050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Myeloid Stem Cells</a:t>
              </a:r>
              <a:endParaRPr lang="en-US" b="1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523509" y="3221182"/>
              <a:ext cx="568036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481945" y="3732770"/>
              <a:ext cx="651164" cy="5264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063835" y="2992582"/>
              <a:ext cx="68926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Colony Forming Unit-Blast (CFU-B)→    Colony </a:t>
              </a:r>
              <a:r>
                <a:rPr lang="en-US" b="1" dirty="0"/>
                <a:t>Forming </a:t>
              </a:r>
              <a:r>
                <a:rPr lang="en-US" b="1" dirty="0" smtClean="0"/>
                <a:t>Unit-Erythroblast</a:t>
              </a:r>
            </a:p>
            <a:p>
              <a:r>
                <a:rPr lang="en-US" b="1" dirty="0"/>
                <a:t> </a:t>
              </a:r>
              <a:r>
                <a:rPr lang="en-US" b="1" dirty="0" smtClean="0"/>
                <a:t>                                                                                         (CFU-E)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33109" y="4054917"/>
              <a:ext cx="67194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Colony Forming Unit – Spleen (CFU-S)          → CFU GM</a:t>
              </a:r>
            </a:p>
            <a:p>
              <a:r>
                <a:rPr lang="en-US" b="1" dirty="0"/>
                <a:t> </a:t>
              </a:r>
              <a:r>
                <a:rPr lang="en-US" b="1" dirty="0" smtClean="0"/>
                <a:t>                                                                           → CFU M                     </a:t>
              </a:r>
            </a:p>
            <a:p>
              <a:endParaRPr lang="en-US" b="1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863454" y="4166297"/>
              <a:ext cx="0" cy="2573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20986" y="4212767"/>
              <a:ext cx="3671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720986" y="2244089"/>
              <a:ext cx="2975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COMMITTED STEM CELLS or Progenitor cells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7" name="Rectangle 3"/>
          <p:cNvSpPr>
            <a:spLocks noGrp="1" noChangeArrowheads="1"/>
          </p:cNvSpPr>
          <p:nvPr>
            <p:ph idx="1"/>
          </p:nvPr>
        </p:nvSpPr>
        <p:spPr>
          <a:xfrm>
            <a:off x="3642607" y="3944379"/>
            <a:ext cx="5159396" cy="2804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▪ </a:t>
            </a:r>
            <a:r>
              <a:rPr lang="en-US" sz="2200" dirty="0" smtClean="0">
                <a:latin typeface="Book Antiqua" panose="02040602050305030304" pitchFamily="18" charset="0"/>
              </a:rPr>
              <a:t>MSC </a:t>
            </a:r>
            <a:r>
              <a:rPr lang="en-US" sz="22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▪ CFU-B </a:t>
            </a:r>
            <a:r>
              <a:rPr lang="en-US" sz="2200" dirty="0">
                <a:latin typeface="Book Antiqua" panose="02040602050305030304" pitchFamily="18" charset="0"/>
                <a:cs typeface="Times New Roman" panose="02020603050405020304" pitchFamily="18" charset="0"/>
              </a:rPr>
              <a:t>▪ </a:t>
            </a:r>
            <a:r>
              <a:rPr lang="en-US" sz="22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CFU-E</a:t>
            </a:r>
            <a:endParaRPr lang="en-US" sz="2200" dirty="0" smtClean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200" dirty="0" err="1" smtClean="0">
                <a:latin typeface="Book Antiqua" panose="02040602050305030304" pitchFamily="18" charset="0"/>
              </a:rPr>
              <a:t>Pronormoblast</a:t>
            </a:r>
            <a:endParaRPr lang="en-US" sz="2200" dirty="0">
              <a:latin typeface="Book Antiqua" panose="0204060205030503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200" dirty="0">
                <a:latin typeface="Book Antiqua" panose="02040602050305030304" pitchFamily="18" charset="0"/>
              </a:rPr>
              <a:t>Basophilic </a:t>
            </a:r>
            <a:r>
              <a:rPr lang="en-US" sz="2200" dirty="0" err="1">
                <a:latin typeface="Book Antiqua" panose="02040602050305030304" pitchFamily="18" charset="0"/>
              </a:rPr>
              <a:t>normoblast</a:t>
            </a:r>
            <a:endParaRPr lang="en-US" sz="22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200" dirty="0" err="1">
                <a:latin typeface="Book Antiqua" panose="02040602050305030304" pitchFamily="18" charset="0"/>
              </a:rPr>
              <a:t>Polychromatophilic</a:t>
            </a:r>
            <a:r>
              <a:rPr lang="en-US" sz="2200" dirty="0">
                <a:latin typeface="Book Antiqua" panose="02040602050305030304" pitchFamily="18" charset="0"/>
              </a:rPr>
              <a:t> </a:t>
            </a:r>
            <a:r>
              <a:rPr lang="en-US" sz="2200" dirty="0" err="1">
                <a:latin typeface="Book Antiqua" panose="02040602050305030304" pitchFamily="18" charset="0"/>
              </a:rPr>
              <a:t>Normoblast</a:t>
            </a:r>
            <a:endParaRPr lang="en-US" sz="22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200" dirty="0" err="1">
                <a:latin typeface="Book Antiqua" panose="02040602050305030304" pitchFamily="18" charset="0"/>
              </a:rPr>
              <a:t>Orthrochromatophilic</a:t>
            </a:r>
            <a:r>
              <a:rPr lang="en-US" sz="2200" dirty="0">
                <a:latin typeface="Book Antiqua" panose="02040602050305030304" pitchFamily="18" charset="0"/>
              </a:rPr>
              <a:t> </a:t>
            </a:r>
            <a:r>
              <a:rPr lang="en-US" sz="2200" dirty="0" err="1">
                <a:latin typeface="Book Antiqua" panose="02040602050305030304" pitchFamily="18" charset="0"/>
              </a:rPr>
              <a:t>Normoblast</a:t>
            </a:r>
            <a:endParaRPr lang="en-US" sz="22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latin typeface="Book Antiqua" panose="02040602050305030304" pitchFamily="18" charset="0"/>
              </a:rPr>
              <a:t>Reticulocyte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Book Antiqua" panose="02040602050305030304" pitchFamily="18" charset="0"/>
              </a:rPr>
              <a:t>Mature Red Blood </a:t>
            </a:r>
            <a:r>
              <a:rPr lang="en-US" sz="2200" dirty="0" smtClean="0">
                <a:latin typeface="Book Antiqua" panose="02040602050305030304" pitchFamily="18" charset="0"/>
              </a:rPr>
              <a:t>Cell</a:t>
            </a:r>
            <a:endParaRPr lang="en-US" sz="2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75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6799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latin typeface="Book Antiqua" panose="02040602050305030304" pitchFamily="18" charset="0"/>
                <a:ea typeface="Cambria Math" panose="02040503050406030204" pitchFamily="18" charset="0"/>
              </a:rPr>
              <a:t>Stages of Erythropoiesis</a:t>
            </a:r>
            <a:endParaRPr lang="en-US" sz="3600" b="1" dirty="0">
              <a:latin typeface="Book Antiqua" panose="020406020503050303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Content Placeholder 3"/>
          <p:cNvSpPr>
            <a:spLocks noGrp="1"/>
          </p:cNvSpPr>
          <p:nvPr>
            <p:ph idx="1"/>
          </p:nvPr>
        </p:nvSpPr>
        <p:spPr>
          <a:xfrm>
            <a:off x="760887" y="1634667"/>
            <a:ext cx="10682967" cy="410111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 err="1" smtClean="0">
                <a:latin typeface="Book Antiqua" panose="02040602050305030304" pitchFamily="18" charset="0"/>
              </a:rPr>
              <a:t>Pronormoblast</a:t>
            </a:r>
            <a:r>
              <a:rPr lang="en-US" sz="3600" b="1" dirty="0" smtClean="0">
                <a:latin typeface="Book Antiqua" panose="02040602050305030304" pitchFamily="18" charset="0"/>
              </a:rPr>
              <a:t> (</a:t>
            </a:r>
            <a:r>
              <a:rPr lang="en-US" sz="3600" b="1" dirty="0" err="1" smtClean="0">
                <a:latin typeface="Book Antiqua" panose="02040602050305030304" pitchFamily="18" charset="0"/>
              </a:rPr>
              <a:t>Proerythroblast</a:t>
            </a:r>
            <a:r>
              <a:rPr lang="en-US" sz="2400" b="1" dirty="0" smtClean="0">
                <a:latin typeface="Book Antiqua" panose="02040602050305030304" pitchFamily="18" charset="0"/>
              </a:rPr>
              <a:t>)</a:t>
            </a:r>
            <a:endParaRPr lang="en-US" sz="2400" b="1" dirty="0" smtClean="0">
              <a:latin typeface="Book Antiqua" panose="0204060205030503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084" t="11100" r="69453" b="61467"/>
          <a:stretch/>
        </p:blipFill>
        <p:spPr>
          <a:xfrm>
            <a:off x="8887164" y="2147454"/>
            <a:ext cx="1954544" cy="18703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57689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426</Words>
  <Application>Microsoft Office PowerPoint</Application>
  <PresentationFormat>Widescreen</PresentationFormat>
  <Paragraphs>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Book Antiqua</vt:lpstr>
      <vt:lpstr>Calibri</vt:lpstr>
      <vt:lpstr>Calibri Light</vt:lpstr>
      <vt:lpstr>Cambria Math</vt:lpstr>
      <vt:lpstr>Candara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Sunita Mittal</dc:creator>
  <cp:lastModifiedBy>Dr. Sunita Mittal</cp:lastModifiedBy>
  <cp:revision>114</cp:revision>
  <dcterms:created xsi:type="dcterms:W3CDTF">2017-08-18T06:55:19Z</dcterms:created>
  <dcterms:modified xsi:type="dcterms:W3CDTF">2017-10-09T05:22:28Z</dcterms:modified>
</cp:coreProperties>
</file>