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86" r:id="rId3"/>
    <p:sldId id="287" r:id="rId4"/>
    <p:sldId id="288" r:id="rId5"/>
    <p:sldId id="299" r:id="rId6"/>
    <p:sldId id="289" r:id="rId7"/>
    <p:sldId id="290" r:id="rId8"/>
    <p:sldId id="291" r:id="rId9"/>
    <p:sldId id="292" r:id="rId10"/>
    <p:sldId id="293" r:id="rId11"/>
    <p:sldId id="294" r:id="rId12"/>
    <p:sldId id="297" r:id="rId13"/>
    <p:sldId id="295" r:id="rId14"/>
    <p:sldId id="296" r:id="rId15"/>
    <p:sldId id="274" r:id="rId16"/>
    <p:sldId id="275" r:id="rId17"/>
    <p:sldId id="276" r:id="rId18"/>
    <p:sldId id="278" r:id="rId19"/>
    <p:sldId id="279" r:id="rId20"/>
    <p:sldId id="301" r:id="rId21"/>
    <p:sldId id="280" r:id="rId22"/>
    <p:sldId id="300" r:id="rId23"/>
    <p:sldId id="281" r:id="rId24"/>
    <p:sldId id="285" r:id="rId25"/>
    <p:sldId id="282" r:id="rId26"/>
    <p:sldId id="283" r:id="rId27"/>
    <p:sldId id="284" r:id="rId28"/>
    <p:sldId id="298" r:id="rId29"/>
    <p:sldId id="259" r:id="rId30"/>
    <p:sldId id="260" r:id="rId31"/>
    <p:sldId id="302" r:id="rId32"/>
    <p:sldId id="261" r:id="rId33"/>
    <p:sldId id="303" r:id="rId34"/>
    <p:sldId id="262" r:id="rId35"/>
    <p:sldId id="263" r:id="rId36"/>
    <p:sldId id="264" r:id="rId37"/>
    <p:sldId id="26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9A22-01C5-4D8E-B72C-A4B1A9D6A1CE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D00AE-1C7E-4EBB-8695-EBC368B5AE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5578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D00AE-1C7E-4EBB-8695-EBC368B5AE28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4742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A74C0B-469A-4A18-908D-7D14771953AD}" type="slidenum">
              <a:rPr lang="fr-FR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r-FR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30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277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593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31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50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911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8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84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46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55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382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666AB-67D3-40E8-ACB8-6E17FF936E0C}" type="datetimeFigureOut">
              <a:rPr lang="en-IN" smtClean="0"/>
              <a:t>06-03-2016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8CF90-2005-43C3-AE7E-F7A0AAF1570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724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pnotebook.com/Prevent/Epi/TstSpcfcty.htm" TargetMode="External"/><Relationship Id="rId2" Type="http://schemas.openxmlformats.org/officeDocument/2006/relationships/hyperlink" Target="http://www.fpnotebook.com/Prevent/Epi/TstSnstvty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pnotebook.com/Surgery/GI/AbdmnlHrn.htm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crosi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Gangrene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944216"/>
          </a:xfrm>
          <a:solidFill>
            <a:srgbClr val="3E000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Hernia: Inguinal – Surgical anatomy, presentation, treatment, complications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3900" b="1" dirty="0" smtClean="0">
                <a:solidFill>
                  <a:schemeClr val="tx2">
                    <a:lumMod val="50000"/>
                  </a:schemeClr>
                </a:solidFill>
              </a:rPr>
              <a:t>Dr Amit Gupta</a:t>
            </a:r>
          </a:p>
          <a:p>
            <a:r>
              <a:rPr lang="en-IN" sz="3900" b="1" dirty="0" smtClean="0">
                <a:solidFill>
                  <a:schemeClr val="tx2">
                    <a:lumMod val="50000"/>
                  </a:schemeClr>
                </a:solidFill>
              </a:rPr>
              <a:t>Associate  Professor</a:t>
            </a:r>
          </a:p>
          <a:p>
            <a:r>
              <a:rPr lang="en-IN" sz="3900" b="1" dirty="0" err="1" smtClean="0">
                <a:solidFill>
                  <a:schemeClr val="tx2">
                    <a:lumMod val="50000"/>
                  </a:schemeClr>
                </a:solidFill>
              </a:rPr>
              <a:t>Dept</a:t>
            </a:r>
            <a:r>
              <a:rPr lang="en-IN" sz="3900" b="1" dirty="0" smtClean="0">
                <a:solidFill>
                  <a:schemeClr val="tx2">
                    <a:lumMod val="50000"/>
                  </a:schemeClr>
                </a:solidFill>
              </a:rPr>
              <a:t> Of Surgery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371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640960" cy="557748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rgbClr val="3E0000"/>
                </a:solidFill>
              </a:rPr>
              <a:t>Indirect hernia </a:t>
            </a:r>
            <a:r>
              <a:rPr lang="en-US" sz="2800" dirty="0" smtClean="0"/>
              <a:t>– the abdominal contents  herniation  occurs  through the  deep ring  into the  inguinal canal.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Comes  out through the superficial ring.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It  may extend into the scrotum.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Depending  upon extent  it may be complete or incomplete.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559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rgbClr val="3E0000"/>
                </a:solidFill>
              </a:rPr>
              <a:t>Direct hernia </a:t>
            </a:r>
            <a:r>
              <a:rPr lang="en-US" sz="2800" dirty="0" smtClean="0"/>
              <a:t>– contents  herniate  directly  through the  posterior  wall  of the  inguinal canal through the  </a:t>
            </a:r>
            <a:r>
              <a:rPr lang="en-US" sz="2800" dirty="0" err="1" smtClean="0"/>
              <a:t>Hesselbach’s</a:t>
            </a:r>
            <a:r>
              <a:rPr lang="en-US" sz="2800" dirty="0" smtClean="0"/>
              <a:t> triangle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It is a weakness  in  posterior  wall  of the  inguinal canal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It is bounded laterally -inferior </a:t>
            </a:r>
            <a:r>
              <a:rPr lang="en-US" sz="2800" dirty="0" err="1" smtClean="0"/>
              <a:t>epigastric</a:t>
            </a:r>
            <a:r>
              <a:rPr lang="en-US" sz="2800" dirty="0" smtClean="0"/>
              <a:t>  artery, 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    medially – lateral border of rectus </a:t>
            </a:r>
            <a:r>
              <a:rPr lang="en-US" sz="2800" dirty="0" err="1" smtClean="0"/>
              <a:t>abdominus</a:t>
            </a:r>
            <a:r>
              <a:rPr lang="en-US" sz="2800" dirty="0" smtClean="0"/>
              <a:t> muscle 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    inferiorly – inguinal ligament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90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herniaplasty.med.nyu.edu/images/surgicalanatomy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32"/>
          <a:stretch/>
        </p:blipFill>
        <p:spPr bwMode="auto">
          <a:xfrm>
            <a:off x="1403648" y="980728"/>
            <a:ext cx="5904656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94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67544" y="5373216"/>
            <a:ext cx="4040188" cy="659352"/>
          </a:xfrm>
        </p:spPr>
        <p:txBody>
          <a:bodyPr/>
          <a:lstStyle/>
          <a:p>
            <a:r>
              <a:rPr lang="en-US" dirty="0" smtClean="0"/>
              <a:t>Male inguinal hernia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932040" y="5301208"/>
            <a:ext cx="4041775" cy="654843"/>
          </a:xfrm>
        </p:spPr>
        <p:txBody>
          <a:bodyPr/>
          <a:lstStyle/>
          <a:p>
            <a:r>
              <a:rPr lang="en-US" dirty="0" smtClean="0"/>
              <a:t>Female inguinal hernia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885715" cy="3710921"/>
          </a:xfr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15280" b="15337"/>
          <a:stretch/>
        </p:blipFill>
        <p:spPr>
          <a:xfrm>
            <a:off x="4800600" y="1556792"/>
            <a:ext cx="3657600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07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Clinical types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Reducible</a:t>
            </a:r>
            <a:r>
              <a:rPr lang="en-US" sz="2400" dirty="0" smtClean="0"/>
              <a:t> –contents can  be  returned  into the abdominal  cavity.</a:t>
            </a:r>
          </a:p>
          <a:p>
            <a:r>
              <a:rPr lang="en-US" sz="2400" b="1" dirty="0" smtClean="0"/>
              <a:t>Irreducible</a:t>
            </a:r>
            <a:r>
              <a:rPr lang="en-US" sz="2400" dirty="0" smtClean="0"/>
              <a:t> – contents  cannot be  returned into the  abdominal cavity.</a:t>
            </a:r>
          </a:p>
          <a:p>
            <a:r>
              <a:rPr lang="en-US" sz="2400" b="1" dirty="0" smtClean="0"/>
              <a:t>Obstructed</a:t>
            </a:r>
            <a:r>
              <a:rPr lang="en-US" sz="2400" dirty="0" smtClean="0"/>
              <a:t> – </a:t>
            </a:r>
            <a:r>
              <a:rPr lang="en-US" sz="2400" dirty="0" err="1" smtClean="0"/>
              <a:t>irreducibilty</a:t>
            </a:r>
            <a:r>
              <a:rPr lang="en-US" sz="2400" dirty="0" smtClean="0"/>
              <a:t> + intestinal  obstruction, but  the blood supply is not impaired.</a:t>
            </a:r>
          </a:p>
          <a:p>
            <a:r>
              <a:rPr lang="en-US" sz="2400" b="1" dirty="0" smtClean="0"/>
              <a:t>Strangulated</a:t>
            </a:r>
            <a:r>
              <a:rPr lang="en-US" sz="2400" dirty="0" smtClean="0"/>
              <a:t>- </a:t>
            </a:r>
            <a:r>
              <a:rPr lang="en-US" sz="2400" dirty="0" err="1" smtClean="0"/>
              <a:t>irreducibilty</a:t>
            </a:r>
            <a:r>
              <a:rPr lang="en-US" sz="2400" dirty="0" smtClean="0"/>
              <a:t> + intestinal  obstruction+ arrest of  the  blood supply.</a:t>
            </a:r>
          </a:p>
          <a:p>
            <a:r>
              <a:rPr lang="en-US" sz="2400" b="1" dirty="0" err="1" smtClean="0"/>
              <a:t>Inflammed</a:t>
            </a:r>
            <a:r>
              <a:rPr lang="en-US" sz="2400" dirty="0" smtClean="0"/>
              <a:t>- rare condition. Occurs when contents 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 err="1" smtClean="0"/>
              <a:t>Appendix,meckel’s</a:t>
            </a:r>
            <a:r>
              <a:rPr lang="en-US" sz="2400" dirty="0" smtClean="0"/>
              <a:t> </a:t>
            </a:r>
            <a:r>
              <a:rPr lang="en-US" sz="2400" dirty="0" err="1" smtClean="0"/>
              <a:t>diverticulum</a:t>
            </a:r>
            <a:r>
              <a:rPr lang="en-US" sz="2400" dirty="0" smtClean="0"/>
              <a:t> is inflamed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260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42938" y="285751"/>
            <a:ext cx="7772400" cy="983010"/>
          </a:xfrm>
          <a:solidFill>
            <a:srgbClr val="3E0000"/>
          </a:solidFill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Epidemiology</a:t>
            </a:r>
            <a:endParaRPr lang="en-IN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8" y="1643063"/>
            <a:ext cx="7929562" cy="4162201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Approximately  7% of all surgical outpatient</a:t>
            </a:r>
            <a:r>
              <a:rPr lang="en-I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Accounts for 96% groin hernias (other 4% are femoral)</a:t>
            </a:r>
          </a:p>
          <a:p>
            <a:pPr marL="0"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Bilateral in 20% of cases</a:t>
            </a:r>
          </a:p>
          <a:p>
            <a:pPr marL="0"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Lifetime risk of inguinal hernia: 10%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M:F 9:1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76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649491"/>
          </a:xfrm>
        </p:spPr>
        <p:txBody>
          <a:bodyPr>
            <a:noAutofit/>
          </a:bodyPr>
          <a:lstStyle/>
          <a:p>
            <a:pPr eaLnBrk="1" hangingPunct="1"/>
            <a:r>
              <a:rPr lang="en-IN" altLang="en-US" sz="2200" dirty="0" smtClean="0">
                <a:latin typeface="+mj-lt"/>
                <a:cs typeface="Arial" charset="0"/>
              </a:rPr>
              <a:t>Affects 1-3% of young children</a:t>
            </a:r>
          </a:p>
          <a:p>
            <a:pPr eaLnBrk="1" hangingPunct="1"/>
            <a:endParaRPr lang="en-IN" altLang="en-US" sz="2200" dirty="0" smtClean="0">
              <a:latin typeface="+mj-lt"/>
              <a:cs typeface="Arial" charset="0"/>
            </a:endParaRPr>
          </a:p>
          <a:p>
            <a:pPr eaLnBrk="1" hangingPunct="1"/>
            <a:r>
              <a:rPr lang="en-IN" altLang="en-US" sz="2200" dirty="0" smtClean="0">
                <a:latin typeface="+mj-lt"/>
                <a:cs typeface="Arial" charset="0"/>
              </a:rPr>
              <a:t>In men the incidence rises from 11 per 10,000 person years aged 16-24 years to 200 per 10,000 person years aged 75 years or above.</a:t>
            </a:r>
          </a:p>
          <a:p>
            <a:pPr eaLnBrk="1" hangingPunct="1"/>
            <a:endParaRPr lang="en-IN" altLang="en-US" sz="2200" u="sng" dirty="0" smtClean="0">
              <a:latin typeface="+mj-lt"/>
              <a:cs typeface="Arial" charset="0"/>
            </a:endParaRPr>
          </a:p>
          <a:p>
            <a:pPr eaLnBrk="1" hangingPunct="1"/>
            <a:r>
              <a:rPr lang="en-IN" altLang="en-US" sz="2200" u="sng" dirty="0" smtClean="0">
                <a:latin typeface="+mj-lt"/>
                <a:cs typeface="Arial" charset="0"/>
              </a:rPr>
              <a:t>Extremely common; represents the most frequent problem requiring surgical intervention in the paediatric age group</a:t>
            </a:r>
          </a:p>
          <a:p>
            <a:pPr eaLnBrk="1" hangingPunct="1"/>
            <a:endParaRPr lang="en-IN" altLang="en-US" sz="2200" dirty="0" smtClean="0">
              <a:latin typeface="+mj-lt"/>
              <a:cs typeface="Arial" charset="0"/>
            </a:endParaRPr>
          </a:p>
          <a:p>
            <a:pPr eaLnBrk="1" hangingPunct="1"/>
            <a:r>
              <a:rPr lang="en-IN" altLang="en-US" sz="2200" dirty="0" smtClean="0">
                <a:latin typeface="+mj-lt"/>
                <a:cs typeface="Arial" charset="0"/>
              </a:rPr>
              <a:t>Much more common in boys (90% of cases) than girls </a:t>
            </a:r>
          </a:p>
          <a:p>
            <a:pPr eaLnBrk="1" hangingPunct="1"/>
            <a:endParaRPr lang="en-IN" altLang="en-US" sz="2200" dirty="0" smtClean="0">
              <a:latin typeface="+mj-lt"/>
              <a:cs typeface="Arial" charset="0"/>
            </a:endParaRPr>
          </a:p>
          <a:p>
            <a:pPr eaLnBrk="1" hangingPunct="1"/>
            <a:r>
              <a:rPr lang="en-IN" altLang="en-US" sz="2200" dirty="0" smtClean="0">
                <a:latin typeface="+mj-lt"/>
                <a:cs typeface="Arial" charset="0"/>
              </a:rPr>
              <a:t>Definite  familial tendency, </a:t>
            </a:r>
          </a:p>
          <a:p>
            <a:pPr eaLnBrk="1" hangingPunct="1"/>
            <a:endParaRPr lang="en-IN" altLang="en-US" sz="2200" dirty="0" smtClean="0">
              <a:latin typeface="+mj-lt"/>
              <a:cs typeface="Arial" charset="0"/>
            </a:endParaRPr>
          </a:p>
          <a:p>
            <a:pPr eaLnBrk="1" hangingPunct="1"/>
            <a:r>
              <a:rPr lang="en-IN" altLang="en-US" sz="2200" dirty="0" smtClean="0">
                <a:latin typeface="+mj-lt"/>
                <a:cs typeface="Arial" charset="0"/>
              </a:rPr>
              <a:t>more frequent on the right side </a:t>
            </a:r>
            <a:r>
              <a:rPr lang="en-IN" altLang="en-US" sz="2200" u="sng" dirty="0" smtClean="0">
                <a:latin typeface="+mj-lt"/>
                <a:cs typeface="Arial" charset="0"/>
              </a:rPr>
              <a:t>as a result of later descent of the right testis and delayed obliteration of the right </a:t>
            </a:r>
            <a:r>
              <a:rPr lang="en-IN" altLang="en-US" sz="2200" u="sng" dirty="0" err="1" smtClean="0">
                <a:latin typeface="+mj-lt"/>
                <a:cs typeface="Arial" charset="0"/>
              </a:rPr>
              <a:t>processus</a:t>
            </a:r>
            <a:r>
              <a:rPr lang="en-IN" altLang="en-US" sz="2200" u="sng" dirty="0" smtClean="0">
                <a:latin typeface="+mj-lt"/>
                <a:cs typeface="Arial" charset="0"/>
              </a:rPr>
              <a:t> vaginalis</a:t>
            </a:r>
            <a:r>
              <a:rPr lang="en-IN" altLang="en-US" sz="2200" dirty="0" smtClean="0">
                <a:latin typeface="+mj-lt"/>
                <a:cs typeface="Arial" charset="0"/>
              </a:rPr>
              <a:t>.</a:t>
            </a:r>
          </a:p>
          <a:p>
            <a:pPr eaLnBrk="1" hangingPunct="1"/>
            <a:endParaRPr lang="en-IN" altLang="en-US" sz="2200" dirty="0" smtClean="0">
              <a:latin typeface="+mj-lt"/>
              <a:cs typeface="Arial" charset="0"/>
            </a:endParaRPr>
          </a:p>
          <a:p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2083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3E0000"/>
          </a:solidFill>
        </p:spPr>
        <p:txBody>
          <a:bodyPr/>
          <a:lstStyle/>
          <a:p>
            <a:pPr eaLnBrk="1" hangingPunct="1"/>
            <a:r>
              <a:rPr lang="en-IN" altLang="en-US" b="1" dirty="0" smtClean="0">
                <a:solidFill>
                  <a:schemeClr val="bg1"/>
                </a:solidFill>
              </a:rPr>
              <a:t>Risk factors</a:t>
            </a:r>
            <a:endParaRPr lang="en-IN" altLang="en-US" dirty="0" smtClean="0">
              <a:solidFill>
                <a:schemeClr val="bg1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IN" altLang="en-US" sz="2800" dirty="0" smtClean="0">
                <a:latin typeface="+mj-lt"/>
                <a:cs typeface="Arial" charset="0"/>
              </a:rPr>
              <a:t>In infants</a:t>
            </a:r>
            <a:r>
              <a:rPr lang="en-IN" altLang="en-US" sz="2800" dirty="0">
                <a:latin typeface="+mj-lt"/>
                <a:cs typeface="Arial" charset="0"/>
              </a:rPr>
              <a:t>:</a:t>
            </a:r>
            <a:endParaRPr lang="en-IN" altLang="en-US" sz="2800" dirty="0" smtClean="0">
              <a:latin typeface="+mj-lt"/>
              <a:cs typeface="Arial" charset="0"/>
            </a:endParaRP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prematurity 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male</a:t>
            </a:r>
          </a:p>
          <a:p>
            <a:pPr marL="0" indent="0" eaLnBrk="1" hangingPunct="1">
              <a:buNone/>
            </a:pPr>
            <a:r>
              <a:rPr lang="en-IN" altLang="en-US" dirty="0" smtClean="0">
                <a:latin typeface="+mj-lt"/>
                <a:cs typeface="Arial" charset="0"/>
              </a:rPr>
              <a:t>In adults:</a:t>
            </a:r>
          </a:p>
          <a:p>
            <a:pPr marL="1257300" lvl="3" indent="0">
              <a:buNone/>
            </a:pPr>
            <a:r>
              <a:rPr lang="en-IN" altLang="en-US" dirty="0" smtClean="0">
                <a:latin typeface="+mj-lt"/>
                <a:cs typeface="Arial" charset="0"/>
              </a:rPr>
              <a:t>       	 </a:t>
            </a:r>
            <a:r>
              <a:rPr lang="en-IN" altLang="en-US" sz="2400" dirty="0" smtClean="0">
                <a:latin typeface="+mj-lt"/>
                <a:cs typeface="Arial" charset="0"/>
              </a:rPr>
              <a:t>male 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Obesity 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Constipation 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 chronic cough 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Heavy  lifting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Smoking</a:t>
            </a:r>
          </a:p>
          <a:p>
            <a:pPr marL="1828800" lvl="4" indent="0">
              <a:buNone/>
            </a:pPr>
            <a:r>
              <a:rPr lang="en-IN" altLang="en-US" sz="2400" dirty="0" smtClean="0">
                <a:latin typeface="+mj-lt"/>
                <a:cs typeface="Arial" charset="0"/>
              </a:rPr>
              <a:t>Urinary obstructive symptoms</a:t>
            </a:r>
          </a:p>
          <a:p>
            <a:pPr lvl="1"/>
            <a:endParaRPr lang="en-IN" altLang="en-US" sz="6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082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Presentation</a:t>
            </a:r>
            <a:endParaRPr lang="en-IN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N" sz="2800" dirty="0" smtClean="0">
                <a:latin typeface="Arial" pitchFamily="34" charset="0"/>
                <a:cs typeface="Arial" pitchFamily="34" charset="0"/>
              </a:rPr>
              <a:t>Pain</a:t>
            </a:r>
            <a:endParaRPr lang="en-IN" sz="28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IN" sz="2000" dirty="0">
                <a:latin typeface="Arial" pitchFamily="34" charset="0"/>
                <a:cs typeface="Arial" pitchFamily="34" charset="0"/>
              </a:rPr>
              <a:t>Localized pain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IN" sz="2000" dirty="0">
                <a:latin typeface="Arial" pitchFamily="34" charset="0"/>
                <a:cs typeface="Arial" pitchFamily="34" charset="0"/>
              </a:rPr>
              <a:t>Referred pain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IN" sz="2000" dirty="0">
                <a:latin typeface="Arial" pitchFamily="34" charset="0"/>
                <a:cs typeface="Arial" pitchFamily="34" charset="0"/>
              </a:rPr>
              <a:t>Generalized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pain</a:t>
            </a:r>
          </a:p>
          <a:p>
            <a:pPr lvl="1">
              <a:buFont typeface="Arial" pitchFamily="34" charset="0"/>
              <a:buChar char="•"/>
              <a:defRPr/>
            </a:pPr>
            <a:endParaRPr lang="en-IN" sz="18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Nausea and vomiting</a:t>
            </a:r>
          </a:p>
          <a:p>
            <a:pPr marL="0" indent="0" eaLnBrk="1" hangingPunct="1">
              <a:buNone/>
            </a:pPr>
            <a:endParaRPr lang="en-IN" altLang="en-US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IN" altLang="en-US" sz="2400" dirty="0" smtClean="0">
                <a:latin typeface="Arial" charset="0"/>
                <a:cs typeface="Arial" charset="0"/>
              </a:rPr>
              <a:t>Constipation</a:t>
            </a:r>
          </a:p>
          <a:p>
            <a:pPr eaLnBrk="1" hangingPunct="1"/>
            <a:endParaRPr lang="en-IN" altLang="en-US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IN" altLang="en-US" sz="2400" dirty="0" smtClean="0">
                <a:latin typeface="Arial" charset="0"/>
                <a:cs typeface="Arial" charset="0"/>
              </a:rPr>
              <a:t>Urinary symptoms</a:t>
            </a:r>
            <a:r>
              <a:rPr lang="en-IN" altLang="en-US" sz="2400" b="1" dirty="0" smtClean="0"/>
              <a:t/>
            </a:r>
            <a:br>
              <a:rPr lang="en-IN" altLang="en-US" sz="2400" b="1" dirty="0" smtClean="0"/>
            </a:br>
            <a:endParaRPr lang="en-IN" altLang="en-US" sz="24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3E0000"/>
          </a:solidFill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Presentation</a:t>
            </a:r>
            <a:endParaRPr lang="en-IN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IN" altLang="en-US" sz="2400" dirty="0" smtClean="0">
                <a:latin typeface="Arial" charset="0"/>
                <a:cs typeface="Arial" charset="0"/>
              </a:rPr>
              <a:t>At first appearance, it is easily reducible.</a:t>
            </a:r>
          </a:p>
          <a:p>
            <a:pPr eaLnBrk="1" hangingPunct="1"/>
            <a:endParaRPr lang="en-IN" altLang="en-US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IN" altLang="en-US" sz="2400" dirty="0" smtClean="0">
                <a:latin typeface="Arial" charset="0"/>
                <a:cs typeface="Arial" charset="0"/>
              </a:rPr>
              <a:t>With time it can no longer be reduced, it is irreducible or incarcerated.</a:t>
            </a:r>
          </a:p>
          <a:p>
            <a:pPr eaLnBrk="1" hangingPunct="1"/>
            <a:r>
              <a:rPr lang="en-IN" altLang="en-US" sz="2400" dirty="0" smtClean="0">
                <a:latin typeface="Arial" charset="0"/>
                <a:cs typeface="Arial" charset="0"/>
              </a:rPr>
              <a:t>Strangulation: when visceral contents of the hernia become twisted or entrapped by the narrow opening. </a:t>
            </a:r>
          </a:p>
          <a:p>
            <a:pPr eaLnBrk="1" hangingPunct="1"/>
            <a:endParaRPr lang="en-IN" altLang="en-US" sz="2400" dirty="0">
              <a:latin typeface="Arial" charset="0"/>
              <a:cs typeface="Arial" charset="0"/>
            </a:endParaRPr>
          </a:p>
          <a:p>
            <a:pPr marL="0" indent="0" eaLnBrk="1" hangingPunct="1">
              <a:buNone/>
            </a:pPr>
            <a:r>
              <a:rPr lang="en-IN" altLang="en-US" sz="2400" dirty="0" smtClean="0">
                <a:latin typeface="Arial" charset="0"/>
                <a:cs typeface="Arial" charset="0"/>
              </a:rPr>
              <a:t>Strangulation usually leads to bowel obstruction with sudden, severe pain in the hernia, vomiting and irreducibility.</a:t>
            </a:r>
          </a:p>
          <a:p>
            <a:pPr eaLnBrk="1" hangingPunct="1">
              <a:buFont typeface="Arial" charset="0"/>
              <a:buNone/>
            </a:pPr>
            <a:r>
              <a:rPr lang="en-IN" altLang="en-US" dirty="0" smtClean="0"/>
              <a:t/>
            </a:r>
            <a:br>
              <a:rPr lang="en-IN" altLang="en-US" dirty="0" smtClean="0"/>
            </a:br>
            <a:endParaRPr lang="en-IN" altLang="en-US" dirty="0" smtClean="0"/>
          </a:p>
          <a:p>
            <a:pPr eaLnBrk="1" hangingPunct="1"/>
            <a:endParaRPr lang="en-I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13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Introduction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Abnormal   protrusion  of  viscus  or  a part of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through  a weak point in the abdominal wall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44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634082"/>
          </a:xfrm>
          <a:solidFill>
            <a:srgbClr val="3E0000"/>
          </a:solidFill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chemeClr val="bg1"/>
                </a:solidFill>
              </a:rPr>
              <a:t/>
            </a:r>
            <a:br>
              <a:rPr lang="en-IN" sz="3600" b="1" dirty="0" smtClean="0">
                <a:solidFill>
                  <a:schemeClr val="bg1"/>
                </a:solidFill>
              </a:rPr>
            </a:br>
            <a:r>
              <a:rPr lang="en-IN" sz="3600" b="1" dirty="0">
                <a:solidFill>
                  <a:schemeClr val="bg1"/>
                </a:solidFill>
              </a:rPr>
              <a:t/>
            </a:r>
            <a:br>
              <a:rPr lang="en-IN" sz="3600" b="1" dirty="0">
                <a:solidFill>
                  <a:schemeClr val="bg1"/>
                </a:solidFill>
              </a:rPr>
            </a:br>
            <a:r>
              <a:rPr lang="en-IN" sz="3600" b="1" dirty="0" err="1" smtClean="0">
                <a:solidFill>
                  <a:schemeClr val="bg1"/>
                </a:solidFill>
              </a:rPr>
              <a:t>Nyhus</a:t>
            </a:r>
            <a:r>
              <a:rPr lang="en-IN" sz="3600" b="1" dirty="0" smtClean="0">
                <a:solidFill>
                  <a:schemeClr val="bg1"/>
                </a:solidFill>
              </a:rPr>
              <a:t> </a:t>
            </a:r>
            <a:r>
              <a:rPr lang="en-IN" sz="3600" b="1" dirty="0">
                <a:solidFill>
                  <a:schemeClr val="bg1"/>
                </a:solidFill>
              </a:rPr>
              <a:t>Classification System</a:t>
            </a:r>
            <a:br>
              <a:rPr lang="en-IN" sz="3600" b="1" dirty="0">
                <a:solidFill>
                  <a:schemeClr val="bg1"/>
                </a:solidFill>
              </a:rPr>
            </a:br>
            <a:r>
              <a:rPr lang="en-IN" sz="3600" b="1" dirty="0">
                <a:solidFill>
                  <a:schemeClr val="bg1"/>
                </a:solidFill>
              </a:rPr>
              <a:t/>
            </a:r>
            <a:br>
              <a:rPr lang="en-IN" sz="3600" b="1" dirty="0">
                <a:solidFill>
                  <a:schemeClr val="bg1"/>
                </a:solidFill>
              </a:rPr>
            </a:br>
            <a:endParaRPr lang="en-IN" sz="3600" b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8229600" cy="50405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871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3E00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dirty="0" smtClean="0">
                <a:solidFill>
                  <a:schemeClr val="bg1"/>
                </a:solidFill>
              </a:rPr>
              <a:t>Diagnosis- Inspection</a:t>
            </a:r>
            <a:endParaRPr lang="en-IN" alt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4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u="sng" dirty="0" smtClean="0"/>
              <a:t>Inguinal hernias are </a:t>
            </a:r>
            <a:r>
              <a:rPr lang="en-IN" sz="2600" dirty="0" smtClean="0"/>
              <a:t>best examined with the patient standing.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dirty="0" smtClean="0"/>
              <a:t>Coughing may increase the size of the hernia.</a:t>
            </a:r>
            <a:r>
              <a:rPr lang="en-US" sz="2600" dirty="0" smtClean="0"/>
              <a:t> </a:t>
            </a:r>
            <a:endParaRPr lang="en-IN" sz="2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dirty="0" smtClean="0"/>
              <a:t> Site and shape of the hernia:</a:t>
            </a:r>
          </a:p>
          <a:p>
            <a:pPr lvl="3">
              <a:defRPr/>
            </a:pPr>
            <a:r>
              <a:rPr lang="en-IN" sz="2300" dirty="0" smtClean="0"/>
              <a:t>those appearing above and medial to the pubic tubercle are inguinal hernias</a:t>
            </a:r>
          </a:p>
          <a:p>
            <a:pPr lvl="3">
              <a:defRPr/>
            </a:pPr>
            <a:r>
              <a:rPr lang="en-IN" sz="2300" dirty="0" smtClean="0"/>
              <a:t>those appearing below and lateral to the pubic tubercle are femoral hernias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dirty="0" smtClean="0"/>
              <a:t>whether the lump extends down into the scrotum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dirty="0" smtClean="0"/>
              <a:t>any other scrotal swellings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dirty="0" smtClean="0"/>
              <a:t>any swellings on the </a:t>
            </a:r>
            <a:r>
              <a:rPr lang="en-IN" sz="2600" u="sng" dirty="0" smtClean="0"/>
              <a:t>'normal' </a:t>
            </a:r>
            <a:r>
              <a:rPr lang="en-IN" sz="2600" dirty="0" smtClean="0"/>
              <a:t>side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sz="2600" dirty="0" smtClean="0"/>
              <a:t>scar from previous surgery or trauma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82570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908720"/>
            <a:ext cx="4298974" cy="46213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91680" y="5877272"/>
            <a:ext cx="5325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/>
              <a:t>Digital examination of the inguinal canal</a:t>
            </a:r>
          </a:p>
        </p:txBody>
      </p:sp>
    </p:spTree>
    <p:extLst>
      <p:ext uri="{BB962C8B-B14F-4D97-AF65-F5344CB8AC3E}">
        <p14:creationId xmlns:p14="http://schemas.microsoft.com/office/powerpoint/2010/main" val="829258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82352"/>
          </a:xfrm>
          <a:solidFill>
            <a:srgbClr val="3E0000"/>
          </a:solidFill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Palpation</a:t>
            </a:r>
            <a:endParaRPr lang="en-IN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00062" y="714375"/>
            <a:ext cx="8392417" cy="566695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Arial" charset="0"/>
              <a:buNone/>
            </a:pPr>
            <a:endParaRPr lang="en-US" altLang="en-US" sz="1600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en-US" sz="3100" dirty="0" smtClean="0"/>
              <a:t>Confirm inspectory findings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100" dirty="0" smtClean="0"/>
              <a:t>Examine the scrotum- Getting above the swelling</a:t>
            </a:r>
            <a:r>
              <a:rPr lang="en-IN" altLang="en-US" sz="3100" dirty="0" smtClean="0"/>
              <a:t> is not possible</a:t>
            </a:r>
          </a:p>
          <a:p>
            <a:pPr eaLnBrk="1" hangingPunct="1">
              <a:lnSpc>
                <a:spcPct val="150000"/>
              </a:lnSpc>
            </a:pPr>
            <a:r>
              <a:rPr lang="en-IN" altLang="en-US" sz="3100" dirty="0" smtClean="0"/>
              <a:t>Consistency, temperature, tenderness and fluctuance.</a:t>
            </a:r>
            <a:r>
              <a:rPr lang="en-US" altLang="en-US" sz="3100" dirty="0" smtClean="0"/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IN" altLang="en-US" sz="3100" dirty="0" smtClean="0"/>
              <a:t>One should attempt to reduce the hernia:</a:t>
            </a:r>
            <a:r>
              <a:rPr lang="en-US" altLang="en-US" sz="3100" dirty="0" smtClean="0"/>
              <a:t>Ask the patient to reduce. Otherwise flex and medially rotate the hip and reduce</a:t>
            </a:r>
          </a:p>
          <a:p>
            <a:pPr eaLnBrk="1" hangingPunct="1">
              <a:lnSpc>
                <a:spcPct val="150000"/>
              </a:lnSpc>
            </a:pPr>
            <a:r>
              <a:rPr lang="en-IN" altLang="en-US" sz="3100" dirty="0" smtClean="0"/>
              <a:t>If the hernia cannot be reduced the probable identity of the hernia is: femoral &gt; indirect inguinal &gt; direct inguinal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100" dirty="0" err="1" smtClean="0"/>
              <a:t>Expansile</a:t>
            </a:r>
            <a:r>
              <a:rPr lang="en-US" altLang="en-US" sz="3100" dirty="0" smtClean="0"/>
              <a:t>  cough impulse</a:t>
            </a:r>
          </a:p>
          <a:p>
            <a:pPr eaLnBrk="1" hangingPunct="1"/>
            <a:endParaRPr lang="en-IN" altLang="en-US" sz="2400" dirty="0" smtClean="0"/>
          </a:p>
          <a:p>
            <a:pPr eaLnBrk="1" hangingPunct="1"/>
            <a:endParaRPr lang="en-IN" altLang="en-US" sz="1600" dirty="0" smtClean="0"/>
          </a:p>
          <a:p>
            <a:pPr eaLnBrk="1" hangingPunct="1"/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35399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90465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 sz="2600" b="1" dirty="0"/>
              <a:t>Deep ring occlusion test- </a:t>
            </a:r>
            <a:r>
              <a:rPr lang="en-US" altLang="en-US" sz="2600" dirty="0"/>
              <a:t>reduce the swelling</a:t>
            </a:r>
          </a:p>
          <a:p>
            <a:pPr>
              <a:lnSpc>
                <a:spcPct val="150000"/>
              </a:lnSpc>
            </a:pPr>
            <a:r>
              <a:rPr lang="en-US" altLang="en-US" sz="2600" dirty="0"/>
              <a:t>Locate the deep ring 1/2 “ above the midpoint of the inguinal ligament and occlude it asking the patient to cough.</a:t>
            </a:r>
          </a:p>
          <a:p>
            <a:pPr>
              <a:lnSpc>
                <a:spcPct val="150000"/>
              </a:lnSpc>
            </a:pPr>
            <a:r>
              <a:rPr lang="en-US" altLang="en-US" sz="2600" dirty="0"/>
              <a:t>Impulse seen- direct, not seen- indirect</a:t>
            </a:r>
          </a:p>
          <a:p>
            <a:pPr>
              <a:lnSpc>
                <a:spcPct val="150000"/>
              </a:lnSpc>
            </a:pPr>
            <a:r>
              <a:rPr lang="en-US" altLang="en-US" sz="2600" dirty="0"/>
              <a:t>Leg raising test- </a:t>
            </a:r>
            <a:r>
              <a:rPr lang="en-US" altLang="en-US" sz="2600" dirty="0" err="1"/>
              <a:t>Malgaigne’s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bulgings</a:t>
            </a:r>
            <a:r>
              <a:rPr lang="en-US" altLang="en-US" sz="2600" dirty="0"/>
              <a:t> seen</a:t>
            </a:r>
          </a:p>
          <a:p>
            <a:pPr>
              <a:lnSpc>
                <a:spcPct val="150000"/>
              </a:lnSpc>
            </a:pPr>
            <a:r>
              <a:rPr lang="en-US" altLang="en-US" sz="2600" b="1" dirty="0" err="1"/>
              <a:t>Zieman’s</a:t>
            </a:r>
            <a:r>
              <a:rPr lang="en-US" altLang="en-US" sz="2600" b="1" dirty="0"/>
              <a:t> method</a:t>
            </a:r>
          </a:p>
          <a:p>
            <a:pPr>
              <a:lnSpc>
                <a:spcPct val="150000"/>
              </a:lnSpc>
            </a:pPr>
            <a:r>
              <a:rPr lang="en-US" altLang="en-US" sz="2600" dirty="0"/>
              <a:t>Swelling gurgles- </a:t>
            </a:r>
            <a:r>
              <a:rPr lang="en-US" altLang="en-US" sz="2600" dirty="0" err="1"/>
              <a:t>enterocoele</a:t>
            </a:r>
            <a:r>
              <a:rPr lang="en-US" altLang="en-US" sz="2600" dirty="0"/>
              <a:t>, firm/granular- </a:t>
            </a:r>
            <a:r>
              <a:rPr lang="en-US" altLang="en-US" sz="2600" dirty="0" err="1"/>
              <a:t>omentocoele</a:t>
            </a:r>
            <a:r>
              <a:rPr lang="en-US" altLang="en-US" sz="2600" dirty="0"/>
              <a:t>.</a:t>
            </a:r>
          </a:p>
          <a:p>
            <a:pPr>
              <a:lnSpc>
                <a:spcPct val="150000"/>
              </a:lnSpc>
            </a:pPr>
            <a:r>
              <a:rPr lang="en-IN" altLang="en-US" sz="2600" dirty="0" smtClean="0"/>
              <a:t>Always  </a:t>
            </a:r>
            <a:r>
              <a:rPr lang="en-IN" altLang="en-US" sz="2600" dirty="0"/>
              <a:t>palpate the other </a:t>
            </a:r>
            <a:r>
              <a:rPr lang="en-IN" altLang="en-US" sz="2600" dirty="0" err="1"/>
              <a:t>inguino</a:t>
            </a:r>
            <a:r>
              <a:rPr lang="en-IN" altLang="en-US" sz="2600" dirty="0"/>
              <a:t>-femoral region as </a:t>
            </a:r>
            <a:r>
              <a:rPr lang="en-IN" altLang="en-US" sz="2600" dirty="0" err="1"/>
              <a:t>herniae</a:t>
            </a:r>
            <a:r>
              <a:rPr lang="en-IN" altLang="en-US" sz="2600" dirty="0"/>
              <a:t> are often bilateral</a:t>
            </a:r>
          </a:p>
          <a:p>
            <a:endParaRPr lang="en-IN" alt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06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Percussion</a:t>
            </a:r>
            <a:endParaRPr lang="en-IN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IN" altLang="en-US" sz="2800" dirty="0" smtClean="0"/>
              <a:t>The characteristics of hernias depend on their contents:</a:t>
            </a:r>
          </a:p>
          <a:p>
            <a:pPr marL="0" indent="0" eaLnBrk="1" hangingPunct="1">
              <a:buNone/>
            </a:pPr>
            <a:endParaRPr lang="en-IN" altLang="en-US" sz="2600" dirty="0" smtClean="0"/>
          </a:p>
          <a:p>
            <a:pPr lvl="1"/>
            <a:r>
              <a:rPr lang="en-IN" altLang="en-US" sz="2400" dirty="0" smtClean="0"/>
              <a:t>bowel is hyper-resonant and has bowel sounds unless it is strangulated</a:t>
            </a:r>
          </a:p>
          <a:p>
            <a:pPr lvl="1"/>
            <a:endParaRPr lang="en-IN" altLang="en-US" sz="2400" dirty="0" smtClean="0"/>
          </a:p>
          <a:p>
            <a:pPr lvl="1"/>
            <a:r>
              <a:rPr lang="en-IN" altLang="en-US" sz="2400" dirty="0" err="1" smtClean="0"/>
              <a:t>omentum</a:t>
            </a:r>
            <a:r>
              <a:rPr lang="en-IN" altLang="en-US" sz="2400" dirty="0" smtClean="0"/>
              <a:t> and fat is dull and does not have bowel sounds</a:t>
            </a:r>
          </a:p>
          <a:p>
            <a:pPr lvl="1"/>
            <a:endParaRPr lang="en-IN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7890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3E000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Investigations </a:t>
            </a:r>
            <a:endParaRPr lang="en-IN" altLang="en-US" sz="4000" b="1" dirty="0" smtClean="0">
              <a:solidFill>
                <a:schemeClr val="bg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IN" altLang="en-US" sz="2800" b="1" dirty="0" smtClean="0">
                <a:latin typeface="Arial" charset="0"/>
                <a:cs typeface="Arial" charset="0"/>
              </a:rPr>
              <a:t>    </a:t>
            </a:r>
            <a:r>
              <a:rPr lang="en-IN" altLang="en-US" sz="2800" b="1" u="sng" dirty="0" smtClean="0">
                <a:latin typeface="Arial" charset="0"/>
                <a:cs typeface="Arial" charset="0"/>
              </a:rPr>
              <a:t>Ultrasound </a:t>
            </a:r>
          </a:p>
          <a:p>
            <a:pPr lvl="1" eaLnBrk="1" hangingPunct="1"/>
            <a:endParaRPr lang="en-IN" altLang="en-US" sz="2000" dirty="0" smtClean="0">
              <a:latin typeface="Arial" charset="0"/>
              <a:cs typeface="Arial" charset="0"/>
            </a:endParaRPr>
          </a:p>
          <a:p>
            <a:pPr lvl="2" eaLnBrk="1" hangingPunct="1"/>
            <a:r>
              <a:rPr lang="en-IN" altLang="en-US" sz="2000" dirty="0" smtClean="0">
                <a:latin typeface="Arial" charset="0"/>
                <a:cs typeface="Arial" charset="0"/>
              </a:rPr>
              <a:t>High </a:t>
            </a:r>
            <a:r>
              <a:rPr lang="en-IN" altLang="en-US" sz="2000" dirty="0" smtClean="0">
                <a:latin typeface="Arial" charset="0"/>
                <a:cs typeface="Arial" charset="0"/>
                <a:hlinkClick r:id="rId2"/>
              </a:rPr>
              <a:t>Test Sensitivity</a:t>
            </a:r>
            <a:r>
              <a:rPr lang="en-IN" altLang="en-US" sz="2000" dirty="0" smtClean="0">
                <a:latin typeface="Arial" charset="0"/>
                <a:cs typeface="Arial" charset="0"/>
              </a:rPr>
              <a:t> (&gt;90%) </a:t>
            </a:r>
          </a:p>
          <a:p>
            <a:pPr lvl="2" eaLnBrk="1" hangingPunct="1"/>
            <a:r>
              <a:rPr lang="en-IN" altLang="en-US" sz="2000" dirty="0" smtClean="0">
                <a:latin typeface="Arial" charset="0"/>
                <a:cs typeface="Arial" charset="0"/>
              </a:rPr>
              <a:t>High </a:t>
            </a:r>
            <a:r>
              <a:rPr lang="en-IN" altLang="en-US" sz="2000" dirty="0" smtClean="0">
                <a:latin typeface="Arial" charset="0"/>
                <a:cs typeface="Arial" charset="0"/>
                <a:hlinkClick r:id="rId3"/>
              </a:rPr>
              <a:t>Test Specificity</a:t>
            </a:r>
            <a:r>
              <a:rPr lang="en-IN" altLang="en-US" sz="2000" dirty="0" smtClean="0">
                <a:latin typeface="Arial" charset="0"/>
                <a:cs typeface="Arial" charset="0"/>
              </a:rPr>
              <a:t> </a:t>
            </a:r>
          </a:p>
          <a:p>
            <a:pPr lvl="3" eaLnBrk="1" hangingPunct="1"/>
            <a:r>
              <a:rPr lang="en-IN" altLang="en-US" dirty="0" smtClean="0">
                <a:latin typeface="Arial" charset="0"/>
                <a:cs typeface="Arial" charset="0"/>
              </a:rPr>
              <a:t>Distinguish </a:t>
            </a:r>
            <a:r>
              <a:rPr lang="en-IN" altLang="en-US" dirty="0" smtClean="0">
                <a:latin typeface="Arial" charset="0"/>
                <a:cs typeface="Arial" charset="0"/>
                <a:hlinkClick r:id="rId4"/>
              </a:rPr>
              <a:t>Incarcerated Hernia</a:t>
            </a:r>
            <a:r>
              <a:rPr lang="en-IN" altLang="en-US" dirty="0" smtClean="0">
                <a:latin typeface="Arial" charset="0"/>
                <a:cs typeface="Arial" charset="0"/>
              </a:rPr>
              <a:t> from firm mass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IN" altLang="en-US" dirty="0">
              <a:latin typeface="Arial" charset="0"/>
              <a:cs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b="1" u="sng" dirty="0" err="1" smtClean="0">
                <a:latin typeface="Arial" charset="0"/>
                <a:cs typeface="Arial" charset="0"/>
              </a:rPr>
              <a:t>Herniography</a:t>
            </a:r>
            <a:r>
              <a:rPr lang="en-US" altLang="en-US" b="1" u="sng" dirty="0" smtClean="0">
                <a:latin typeface="Arial" charset="0"/>
                <a:cs typeface="Arial" charset="0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latin typeface="Arial" charset="0"/>
                <a:cs typeface="Arial" charset="0"/>
              </a:rPr>
              <a:t>Suspected hernia, but clinical dx unclear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latin typeface="Arial" charset="0"/>
                <a:cs typeface="Arial" charset="0"/>
              </a:rPr>
              <a:t>Procedure done under </a:t>
            </a:r>
            <a:r>
              <a:rPr lang="en-US" altLang="en-US" sz="2000" dirty="0" err="1" smtClean="0">
                <a:latin typeface="Arial" charset="0"/>
                <a:cs typeface="Arial" charset="0"/>
              </a:rPr>
              <a:t>flouroscopy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following injection of contrast medium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latin typeface="Arial" charset="0"/>
                <a:cs typeface="Arial" charset="0"/>
              </a:rPr>
              <a:t>Frontal and oblique radiographs are taken with and without increased intra-abdominal pressure  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endParaRPr lang="en-IN" altLang="en-US" sz="1600" dirty="0" smtClean="0">
              <a:latin typeface="Arial" charset="0"/>
              <a:cs typeface="Arial" charset="0"/>
            </a:endParaRPr>
          </a:p>
          <a:p>
            <a:pPr eaLnBrk="1" hangingPunct="1"/>
            <a:endParaRPr lang="en-I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82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Systemic examination</a:t>
            </a:r>
            <a:endParaRPr lang="en-IN" altLang="en-US" sz="4000" b="1" dirty="0" smtClean="0">
              <a:solidFill>
                <a:schemeClr val="bg1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altLang="en-US" dirty="0" smtClean="0"/>
              <a:t>Examine respiratory system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dirty="0" smtClean="0"/>
              <a:t>Per rectal examination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dirty="0" smtClean="0"/>
              <a:t>Abdominal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dirty="0" smtClean="0"/>
              <a:t>Ext genitalia</a:t>
            </a:r>
            <a:endParaRPr lang="en-IN" altLang="en-US" dirty="0" smtClean="0"/>
          </a:p>
          <a:p>
            <a:pPr eaLnBrk="1" hangingPunct="1"/>
            <a:endParaRPr lang="en-I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40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64096"/>
          </a:xfrm>
          <a:solidFill>
            <a:srgbClr val="3E0000"/>
          </a:solidFill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bg1"/>
                </a:solidFill>
              </a:rPr>
              <a:t/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fr-FR" b="1" dirty="0" smtClean="0">
                <a:solidFill>
                  <a:schemeClr val="bg1"/>
                </a:solidFill>
              </a:rPr>
              <a:t>Complications</a:t>
            </a:r>
            <a:br>
              <a:rPr lang="fr-FR" b="1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525963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fr-FR" alt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Bowel</a:t>
            </a:r>
            <a:r>
              <a:rPr lang="fr-FR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 incarcération </a:t>
            </a:r>
            <a:r>
              <a:rPr lang="en-US" altLang="en-US" sz="2400" dirty="0" smtClean="0"/>
              <a:t>( acute, chronic ): </a:t>
            </a:r>
            <a:r>
              <a:rPr lang="en-GB" altLang="en-US" sz="2400" dirty="0" smtClean="0"/>
              <a:t>The trapping of abdominal contents within the </a:t>
            </a:r>
            <a:r>
              <a:rPr lang="en-GB" altLang="en-US" sz="2400" i="1" dirty="0" smtClean="0"/>
              <a:t>Hernia</a:t>
            </a:r>
            <a:r>
              <a:rPr lang="en-GB" altLang="en-US" sz="2400" dirty="0" smtClean="0"/>
              <a:t> itself</a:t>
            </a:r>
          </a:p>
          <a:p>
            <a:pPr>
              <a:buFont typeface="Wingdings 2" pitchFamily="18" charset="2"/>
              <a:buNone/>
            </a:pPr>
            <a:endParaRPr lang="fr-FR" altLang="en-US" sz="2400" dirty="0" smtClean="0"/>
          </a:p>
          <a:p>
            <a:pPr>
              <a:buFont typeface="Wingdings 2" pitchFamily="18" charset="2"/>
              <a:buNone/>
            </a:pPr>
            <a:r>
              <a:rPr lang="fr-FR" altLang="en-US" sz="2400" dirty="0" smtClean="0"/>
              <a:t> </a:t>
            </a:r>
            <a:r>
              <a:rPr lang="fr-FR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Strangulation: </a:t>
            </a:r>
            <a:r>
              <a:rPr lang="en-GB" altLang="en-US" sz="2400" dirty="0" smtClean="0">
                <a:solidFill>
                  <a:srgbClr val="FF0000"/>
                </a:solidFill>
              </a:rPr>
              <a:t>pressure </a:t>
            </a:r>
            <a:r>
              <a:rPr lang="en-GB" altLang="en-US" sz="2400" dirty="0" smtClean="0"/>
              <a:t>on the </a:t>
            </a:r>
            <a:r>
              <a:rPr lang="en-GB" altLang="en-US" sz="2400" dirty="0" err="1" smtClean="0"/>
              <a:t>hernial</a:t>
            </a:r>
            <a:r>
              <a:rPr lang="en-GB" altLang="en-US" sz="2400" dirty="0" smtClean="0"/>
              <a:t> contents may compromise blood supply (especially veins, with their low pressure, are sensitive, and venous congestion often results) and cause ischemia, and later </a:t>
            </a:r>
            <a:r>
              <a:rPr lang="en-GB" altLang="en-US" sz="2400" dirty="0" smtClean="0">
                <a:hlinkClick r:id="rId3" tooltip="Necrosis"/>
              </a:rPr>
              <a:t>necrosis</a:t>
            </a:r>
            <a:r>
              <a:rPr lang="en-GB" altLang="en-US" sz="2400" dirty="0" smtClean="0"/>
              <a:t> and </a:t>
            </a:r>
            <a:r>
              <a:rPr lang="en-GB" altLang="en-US" sz="2400" dirty="0" smtClean="0">
                <a:hlinkClick r:id="rId4" tooltip="Gangrene"/>
              </a:rPr>
              <a:t>gangrene</a:t>
            </a:r>
            <a:r>
              <a:rPr lang="en-GB" altLang="en-US" sz="2400" dirty="0" smtClean="0"/>
              <a:t>, which may become fatal.</a:t>
            </a:r>
          </a:p>
          <a:p>
            <a:pPr>
              <a:buFont typeface="Wingdings 2" pitchFamily="18" charset="2"/>
              <a:buNone/>
            </a:pPr>
            <a:endParaRPr lang="fr-FR" altLang="en-US" sz="2400" dirty="0" smtClean="0"/>
          </a:p>
          <a:p>
            <a:pPr>
              <a:buFont typeface="Wingdings 2" pitchFamily="18" charset="2"/>
              <a:buNone/>
            </a:pPr>
            <a:r>
              <a:rPr lang="fr-FR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  Small </a:t>
            </a:r>
            <a:r>
              <a:rPr lang="fr-FR" alt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Bowel</a:t>
            </a:r>
            <a:r>
              <a:rPr lang="fr-FR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 Obstruction</a:t>
            </a:r>
          </a:p>
        </p:txBody>
      </p:sp>
    </p:spTree>
    <p:extLst>
      <p:ext uri="{BB962C8B-B14F-4D97-AF65-F5344CB8AC3E}">
        <p14:creationId xmlns:p14="http://schemas.microsoft.com/office/powerpoint/2010/main" val="16256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IN" b="1" dirty="0" smtClean="0">
                <a:solidFill>
                  <a:schemeClr val="bg1"/>
                </a:solidFill>
              </a:rPr>
              <a:t>Management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smtClean="0"/>
              <a:t>Non operative </a:t>
            </a:r>
            <a:r>
              <a:rPr lang="en-IN" sz="2800" dirty="0"/>
              <a:t>Treatment</a:t>
            </a:r>
          </a:p>
          <a:p>
            <a:r>
              <a:rPr lang="en-IN" sz="2800" dirty="0" smtClean="0"/>
              <a:t>Watchful  waiting:  for asymptomatic </a:t>
            </a:r>
            <a:r>
              <a:rPr lang="en-IN" sz="2800" dirty="0"/>
              <a:t>or minimally symptomatic </a:t>
            </a:r>
            <a:endParaRPr lang="en-IN" sz="2800" dirty="0" smtClean="0"/>
          </a:p>
          <a:p>
            <a:endParaRPr lang="en-IN" dirty="0"/>
          </a:p>
          <a:p>
            <a:pPr marL="0" indent="0">
              <a:buNone/>
            </a:pPr>
            <a:r>
              <a:rPr lang="en-IN" sz="2800" i="1" dirty="0" smtClean="0"/>
              <a:t>Truss </a:t>
            </a:r>
            <a:r>
              <a:rPr lang="en-IN" sz="2800" dirty="0" smtClean="0"/>
              <a:t>is </a:t>
            </a:r>
            <a:r>
              <a:rPr lang="en-IN" sz="2800" dirty="0"/>
              <a:t>a mechanical appliance </a:t>
            </a:r>
            <a:r>
              <a:rPr lang="en-IN" sz="2800" dirty="0" smtClean="0"/>
              <a:t>,belt </a:t>
            </a:r>
            <a:r>
              <a:rPr lang="en-IN" sz="2800" dirty="0"/>
              <a:t>with a pad </a:t>
            </a:r>
            <a:r>
              <a:rPr lang="en-IN" sz="2800" dirty="0" smtClean="0"/>
              <a:t>applied </a:t>
            </a:r>
            <a:r>
              <a:rPr lang="en-IN" sz="2800" dirty="0"/>
              <a:t>to </a:t>
            </a:r>
            <a:r>
              <a:rPr lang="en-IN" sz="2800" dirty="0" smtClean="0"/>
              <a:t>groin </a:t>
            </a:r>
            <a:r>
              <a:rPr lang="en-IN" sz="2800" dirty="0"/>
              <a:t>after spontaneous or manual reduction of </a:t>
            </a:r>
            <a:r>
              <a:rPr lang="en-IN" sz="2800" dirty="0" smtClean="0"/>
              <a:t>hernia</a:t>
            </a:r>
            <a:endParaRPr lang="en-IN" sz="2800" dirty="0"/>
          </a:p>
          <a:p>
            <a:pPr marL="0" indent="0">
              <a:buNone/>
            </a:pPr>
            <a:r>
              <a:rPr lang="en-IN" sz="2800" dirty="0" smtClean="0"/>
              <a:t>The </a:t>
            </a:r>
            <a:r>
              <a:rPr lang="en-IN" sz="2800" dirty="0"/>
              <a:t>purpose is twofold: to maintain reduction and to prevent enlargement</a:t>
            </a:r>
            <a:r>
              <a:rPr lang="en-IN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27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Anatomy of inguinal region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Superficial inguinal ring- </a:t>
            </a:r>
          </a:p>
          <a:p>
            <a:pPr lvl="1"/>
            <a:r>
              <a:rPr lang="en-US" sz="2400" dirty="0" smtClean="0"/>
              <a:t>triangular  aperture  in the  </a:t>
            </a:r>
            <a:r>
              <a:rPr lang="en-US" sz="2400" dirty="0" err="1" smtClean="0"/>
              <a:t>aponeurosis</a:t>
            </a:r>
            <a:r>
              <a:rPr lang="en-US" sz="2400" dirty="0" smtClean="0"/>
              <a:t>  of the  ext oblique  muscle .</a:t>
            </a:r>
          </a:p>
          <a:p>
            <a:pPr lvl="1"/>
            <a:r>
              <a:rPr lang="en-US" sz="2400" dirty="0" smtClean="0"/>
              <a:t>Lies  1.25 cm above  the  pubic  tubercle .</a:t>
            </a:r>
          </a:p>
          <a:p>
            <a:pPr lvl="1"/>
            <a:r>
              <a:rPr lang="en-US" sz="2400" dirty="0" smtClean="0"/>
              <a:t>Normally  it doesn’t admit the tip of the little finger.</a:t>
            </a:r>
          </a:p>
          <a:p>
            <a:pPr lvl="1"/>
            <a:endParaRPr lang="en-US" sz="2400" dirty="0" smtClean="0"/>
          </a:p>
          <a:p>
            <a:r>
              <a:rPr lang="en-US" b="1" u="sng" dirty="0" smtClean="0"/>
              <a:t>Deep  inguinal  ring – </a:t>
            </a:r>
          </a:p>
          <a:p>
            <a:pPr lvl="1"/>
            <a:r>
              <a:rPr lang="en-US" sz="2400" dirty="0" smtClean="0"/>
              <a:t>U shaped condensation  of the fascia </a:t>
            </a:r>
            <a:r>
              <a:rPr lang="en-US" sz="2400" dirty="0" err="1" smtClean="0"/>
              <a:t>trasversalis</a:t>
            </a:r>
            <a:endParaRPr lang="en-US" sz="2400" dirty="0" smtClean="0"/>
          </a:p>
          <a:p>
            <a:pPr lvl="1"/>
            <a:r>
              <a:rPr lang="en-US" sz="2400" dirty="0" smtClean="0"/>
              <a:t>Lies 1.25cm above the mid inguinal point.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00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IN" b="1" dirty="0" smtClean="0">
                <a:solidFill>
                  <a:schemeClr val="bg1"/>
                </a:solidFill>
              </a:rPr>
              <a:t>Surgery 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/>
              <a:t>Mesh </a:t>
            </a:r>
            <a:r>
              <a:rPr lang="en-IN" b="1" dirty="0" smtClean="0"/>
              <a:t>repairs</a:t>
            </a:r>
          </a:p>
          <a:p>
            <a:pPr marL="400050" lvl="1" indent="0">
              <a:buNone/>
            </a:pPr>
            <a:r>
              <a:rPr lang="en-IN" dirty="0"/>
              <a:t>Open repair (Lichtenstein, </a:t>
            </a:r>
            <a:r>
              <a:rPr lang="en-IN" dirty="0" err="1"/>
              <a:t>Shouldice</a:t>
            </a:r>
            <a:r>
              <a:rPr lang="en-IN" dirty="0"/>
              <a:t>, </a:t>
            </a:r>
            <a:r>
              <a:rPr lang="en-IN" dirty="0" err="1"/>
              <a:t>Bassini</a:t>
            </a:r>
            <a:r>
              <a:rPr lang="en-IN" dirty="0" smtClean="0"/>
              <a:t>)</a:t>
            </a:r>
          </a:p>
          <a:p>
            <a:pPr marL="400050" lvl="1" indent="0">
              <a:buNone/>
            </a:pPr>
            <a:endParaRPr lang="en-IN" dirty="0" smtClean="0"/>
          </a:p>
          <a:p>
            <a:pPr marL="800100" lvl="2" indent="0">
              <a:buNone/>
            </a:pPr>
            <a:r>
              <a:rPr lang="en-IN" dirty="0" smtClean="0"/>
              <a:t>Most  </a:t>
            </a:r>
            <a:r>
              <a:rPr lang="en-IN" dirty="0"/>
              <a:t>commonly </a:t>
            </a:r>
            <a:r>
              <a:rPr lang="en-IN" dirty="0" smtClean="0"/>
              <a:t>performed: Lichtenstein repair</a:t>
            </a:r>
          </a:p>
          <a:p>
            <a:pPr marL="800100" lvl="2" indent="0">
              <a:buNone/>
            </a:pPr>
            <a:endParaRPr lang="en-IN" dirty="0" smtClean="0"/>
          </a:p>
          <a:p>
            <a:pPr marL="800100" lvl="2" indent="0">
              <a:buNone/>
            </a:pPr>
            <a:r>
              <a:rPr lang="en-IN" dirty="0" smtClean="0"/>
              <a:t>It’s "tension-free</a:t>
            </a:r>
            <a:r>
              <a:rPr lang="en-IN" dirty="0"/>
              <a:t>" </a:t>
            </a:r>
            <a:r>
              <a:rPr lang="en-IN" dirty="0" smtClean="0"/>
              <a:t>repair</a:t>
            </a:r>
          </a:p>
          <a:p>
            <a:pPr marL="800100" lvl="2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/>
              <a:t>Tension-free </a:t>
            </a:r>
            <a:r>
              <a:rPr lang="en-IN" b="1" dirty="0" smtClean="0"/>
              <a:t>repairs</a:t>
            </a:r>
          </a:p>
          <a:p>
            <a:pPr marL="857250" lvl="1" indent="-457200"/>
            <a:r>
              <a:rPr lang="en-IN" dirty="0" err="1" smtClean="0"/>
              <a:t>Desarda</a:t>
            </a:r>
            <a:endParaRPr lang="en-IN" dirty="0" smtClean="0"/>
          </a:p>
          <a:p>
            <a:pPr marL="857250" lvl="1" indent="-457200"/>
            <a:r>
              <a:rPr lang="en-IN" dirty="0" err="1"/>
              <a:t>Guarnieri</a:t>
            </a:r>
            <a:endParaRPr lang="en-IN" dirty="0"/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21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44824"/>
            <a:ext cx="2946623" cy="39604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23528" y="1988840"/>
            <a:ext cx="4464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err="1"/>
              <a:t>Bassini</a:t>
            </a:r>
            <a:r>
              <a:rPr lang="en-IN" sz="2400" b="1" dirty="0"/>
              <a:t> </a:t>
            </a:r>
            <a:r>
              <a:rPr lang="en-IN" sz="2400" b="1" dirty="0" err="1" smtClean="0"/>
              <a:t>technique,first</a:t>
            </a:r>
            <a:r>
              <a:rPr lang="en-IN" sz="2400" b="1" dirty="0" smtClean="0"/>
              <a:t> suture:</a:t>
            </a:r>
          </a:p>
          <a:p>
            <a:r>
              <a:rPr lang="en-IN" sz="2400" b="1" dirty="0" smtClean="0"/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 smtClean="0"/>
              <a:t>Aponeurosis </a:t>
            </a:r>
            <a:r>
              <a:rPr lang="en-IN" sz="2400" dirty="0" err="1"/>
              <a:t>musculi</a:t>
            </a:r>
            <a:r>
              <a:rPr lang="en-IN" sz="2400" dirty="0"/>
              <a:t> </a:t>
            </a:r>
            <a:r>
              <a:rPr lang="en-IN" sz="2400" dirty="0" err="1"/>
              <a:t>obliq</a:t>
            </a:r>
            <a:r>
              <a:rPr lang="en-IN" sz="2400" dirty="0"/>
              <a:t>. ext</a:t>
            </a:r>
            <a:r>
              <a:rPr lang="en-IN" sz="2400" dirty="0" smtClean="0"/>
              <a:t>.</a:t>
            </a:r>
            <a:endParaRPr lang="en-IN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 err="1" smtClean="0"/>
              <a:t>Musculus</a:t>
            </a:r>
            <a:r>
              <a:rPr lang="en-IN" sz="2400" dirty="0" smtClean="0"/>
              <a:t> </a:t>
            </a:r>
            <a:r>
              <a:rPr lang="en-IN" sz="2400" dirty="0"/>
              <a:t>obliquus </a:t>
            </a:r>
            <a:r>
              <a:rPr lang="en-IN" sz="2400" dirty="0" smtClean="0"/>
              <a:t>internus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 err="1" smtClean="0"/>
              <a:t>Musculus</a:t>
            </a:r>
            <a:r>
              <a:rPr lang="en-IN" sz="2400" dirty="0" smtClean="0"/>
              <a:t> transversalis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 smtClean="0"/>
              <a:t>Fascia transversalis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 smtClean="0"/>
              <a:t>Peritoneum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 smtClean="0"/>
              <a:t>Ligamentum </a:t>
            </a:r>
            <a:r>
              <a:rPr lang="en-IN" sz="2400" dirty="0" err="1"/>
              <a:t>inguinale</a:t>
            </a:r>
            <a:r>
              <a:rPr lang="en-IN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5164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/>
              <a:t>Laparoscopic </a:t>
            </a:r>
            <a:r>
              <a:rPr lang="en-IN" b="1" dirty="0" smtClean="0"/>
              <a:t>repair</a:t>
            </a:r>
          </a:p>
          <a:p>
            <a:pPr marL="857250" lvl="1" indent="-457200"/>
            <a:r>
              <a:rPr lang="en-IN" dirty="0"/>
              <a:t>transabdominal </a:t>
            </a:r>
            <a:r>
              <a:rPr lang="en-IN" dirty="0" err="1"/>
              <a:t>preperitoneal</a:t>
            </a:r>
            <a:r>
              <a:rPr lang="en-IN" dirty="0"/>
              <a:t> (TAPP) </a:t>
            </a:r>
            <a:endParaRPr lang="en-IN" dirty="0" smtClean="0"/>
          </a:p>
          <a:p>
            <a:pPr marL="857250" lvl="1" indent="-457200"/>
            <a:endParaRPr lang="en-IN" dirty="0" smtClean="0"/>
          </a:p>
          <a:p>
            <a:pPr marL="857250" lvl="1" indent="-457200"/>
            <a:r>
              <a:rPr lang="en-IN" dirty="0" smtClean="0"/>
              <a:t>totally </a:t>
            </a:r>
            <a:r>
              <a:rPr lang="en-IN" dirty="0"/>
              <a:t>extra-peritoneal (TEP) repair</a:t>
            </a:r>
            <a:endParaRPr lang="en-IN" b="1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71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931965"/>
            <a:ext cx="3456384" cy="3312368"/>
          </a:xfrm>
        </p:spPr>
      </p:pic>
      <p:sp>
        <p:nvSpPr>
          <p:cNvPr id="5" name="Rectangle 4"/>
          <p:cNvSpPr/>
          <p:nvPr/>
        </p:nvSpPr>
        <p:spPr>
          <a:xfrm>
            <a:off x="323528" y="1916832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400" b="1" dirty="0"/>
              <a:t>Intraoperative view by TEP Operation. </a:t>
            </a:r>
            <a:endParaRPr lang="en-IN" sz="2400" b="1" dirty="0" smtClean="0"/>
          </a:p>
          <a:p>
            <a:endParaRPr lang="en-IN" sz="2400" b="1" dirty="0"/>
          </a:p>
          <a:p>
            <a:pPr marL="342900" indent="-342900">
              <a:buAutoNum type="arabicPeriod"/>
            </a:pPr>
            <a:r>
              <a:rPr lang="en-IN" sz="2000" dirty="0" smtClean="0"/>
              <a:t>Genital </a:t>
            </a:r>
            <a:r>
              <a:rPr lang="en-IN" sz="2000" dirty="0"/>
              <a:t>ramus of genitofemoral nerve. </a:t>
            </a:r>
            <a:endParaRPr lang="en-IN" sz="2000" dirty="0" smtClean="0"/>
          </a:p>
          <a:p>
            <a:pPr marL="342900" indent="-342900">
              <a:buAutoNum type="arabicPeriod"/>
            </a:pPr>
            <a:r>
              <a:rPr lang="en-IN" sz="2000" dirty="0" err="1" smtClean="0"/>
              <a:t>Preperitoneal</a:t>
            </a:r>
            <a:r>
              <a:rPr lang="en-IN" sz="2000" dirty="0" smtClean="0"/>
              <a:t> </a:t>
            </a:r>
            <a:r>
              <a:rPr lang="en-IN" sz="2000" dirty="0" err="1"/>
              <a:t>lipom</a:t>
            </a:r>
            <a:r>
              <a:rPr lang="en-IN" sz="2000" dirty="0"/>
              <a:t> and spermatic cord.</a:t>
            </a:r>
          </a:p>
        </p:txBody>
      </p:sp>
    </p:spTree>
    <p:extLst>
      <p:ext uri="{BB962C8B-B14F-4D97-AF65-F5344CB8AC3E}">
        <p14:creationId xmlns:p14="http://schemas.microsoft.com/office/powerpoint/2010/main" val="17384901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000" b="1" dirty="0"/>
              <a:t>Laparoscopic mesh surgery</a:t>
            </a:r>
            <a:r>
              <a:rPr lang="en-IN" sz="2000" dirty="0"/>
              <a:t>, as compared to open mesh surgery</a:t>
            </a:r>
            <a:endParaRPr lang="en-IN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124086"/>
              </p:ext>
            </p:extLst>
          </p:nvPr>
        </p:nvGraphicFramePr>
        <p:xfrm>
          <a:off x="467544" y="1196752"/>
          <a:ext cx="8229600" cy="52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Advantages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Disadvantages</a:t>
                      </a:r>
                      <a:endParaRPr lang="en-IN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IN" sz="2400" dirty="0" smtClean="0"/>
                        <a:t>Quicker recovery</a:t>
                      </a:r>
                    </a:p>
                    <a:p>
                      <a:pPr>
                        <a:buFont typeface="Arial"/>
                        <a:buChar char="•"/>
                      </a:pPr>
                      <a:endParaRPr lang="en-IN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IN" sz="2400" dirty="0" smtClean="0"/>
                        <a:t>Needs surgeon highly experienced</a:t>
                      </a:r>
                    </a:p>
                  </a:txBody>
                  <a:tcPr/>
                </a:tc>
              </a:tr>
              <a:tr h="562992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endParaRPr lang="en-IN" sz="2400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IN" sz="2400" dirty="0" smtClean="0"/>
                        <a:t>Less pain during first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Longer operating time</a:t>
                      </a:r>
                    </a:p>
                    <a:p>
                      <a:endParaRPr lang="en-IN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IN" sz="2400" dirty="0" smtClean="0"/>
                        <a:t>Fewer postoperative complications</a:t>
                      </a:r>
                      <a:endParaRPr lang="en-IN" sz="2400" baseline="0" dirty="0" smtClean="0"/>
                    </a:p>
                    <a:p>
                      <a:pPr>
                        <a:buFont typeface="Arial"/>
                        <a:buNone/>
                      </a:pPr>
                      <a:r>
                        <a:rPr lang="en-IN" sz="2400" dirty="0" smtClean="0"/>
                        <a:t>such as infections, bleeding and seromas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Increased recurrence of primary hernias if</a:t>
                      </a:r>
                    </a:p>
                    <a:p>
                      <a:r>
                        <a:rPr lang="en-IN" sz="2400" dirty="0" smtClean="0"/>
                        <a:t>surgeon not experienced enough</a:t>
                      </a:r>
                    </a:p>
                    <a:p>
                      <a:pPr>
                        <a:buFont typeface="Arial"/>
                        <a:buNone/>
                      </a:pPr>
                      <a:endParaRPr lang="en-IN" sz="2400" dirty="0" smtClean="0"/>
                    </a:p>
                  </a:txBody>
                  <a:tcPr/>
                </a:tc>
              </a:tr>
              <a:tr h="844128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IN" sz="2400" dirty="0" smtClean="0"/>
                        <a:t>Less risk of chronic pain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16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Meshes</a:t>
            </a:r>
          </a:p>
          <a:p>
            <a:pPr marL="857250" lvl="1" indent="-457200"/>
            <a:r>
              <a:rPr lang="en-IN" dirty="0" smtClean="0"/>
              <a:t>Permanent mesh</a:t>
            </a:r>
          </a:p>
          <a:p>
            <a:pPr marL="857250" lvl="1" indent="-457200"/>
            <a:r>
              <a:rPr lang="en-IN" dirty="0" smtClean="0"/>
              <a:t>Commercial </a:t>
            </a:r>
            <a:r>
              <a:rPr lang="en-IN" dirty="0"/>
              <a:t>mesh</a:t>
            </a:r>
          </a:p>
          <a:p>
            <a:pPr lvl="1"/>
            <a:r>
              <a:rPr lang="en-IN" dirty="0" smtClean="0"/>
              <a:t>  Mosquito-net mesh</a:t>
            </a:r>
          </a:p>
          <a:p>
            <a:pPr lvl="1"/>
            <a:endParaRPr lang="en-IN" dirty="0" smtClean="0"/>
          </a:p>
          <a:p>
            <a:pPr marL="457200" lvl="1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700808"/>
            <a:ext cx="2952328" cy="3384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9659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u="sng" dirty="0"/>
              <a:t>Complications</a:t>
            </a:r>
            <a:r>
              <a:rPr lang="en-IN" dirty="0"/>
              <a:t> are frequent (&gt;10%). </a:t>
            </a:r>
            <a:endParaRPr lang="en-IN" dirty="0" smtClean="0"/>
          </a:p>
          <a:p>
            <a:pPr lvl="1"/>
            <a:r>
              <a:rPr lang="en-IN" dirty="0"/>
              <a:t>F</a:t>
            </a:r>
            <a:r>
              <a:rPr lang="en-IN" dirty="0" smtClean="0"/>
              <a:t>oreign-body sensation</a:t>
            </a:r>
          </a:p>
          <a:p>
            <a:pPr lvl="1"/>
            <a:r>
              <a:rPr lang="en-IN" dirty="0"/>
              <a:t>C</a:t>
            </a:r>
            <a:r>
              <a:rPr lang="en-IN" dirty="0" smtClean="0"/>
              <a:t>hronic pain</a:t>
            </a:r>
          </a:p>
          <a:p>
            <a:pPr lvl="1"/>
            <a:r>
              <a:rPr lang="en-IN" dirty="0"/>
              <a:t>E</a:t>
            </a:r>
            <a:r>
              <a:rPr lang="en-IN" dirty="0" smtClean="0"/>
              <a:t>jaculation disorders</a:t>
            </a:r>
          </a:p>
          <a:p>
            <a:pPr lvl="1"/>
            <a:r>
              <a:rPr lang="en-IN" dirty="0"/>
              <a:t>M</a:t>
            </a:r>
            <a:r>
              <a:rPr lang="en-IN" dirty="0" smtClean="0"/>
              <a:t>esh migration</a:t>
            </a:r>
          </a:p>
          <a:p>
            <a:pPr lvl="1"/>
            <a:r>
              <a:rPr lang="en-IN" dirty="0"/>
              <a:t>M</a:t>
            </a:r>
            <a:r>
              <a:rPr lang="en-IN" dirty="0" smtClean="0"/>
              <a:t>esh </a:t>
            </a:r>
            <a:r>
              <a:rPr lang="en-IN" dirty="0"/>
              <a:t>folding (</a:t>
            </a:r>
            <a:r>
              <a:rPr lang="en-IN" dirty="0" err="1" smtClean="0"/>
              <a:t>meshoma</a:t>
            </a:r>
            <a:r>
              <a:rPr lang="en-IN" dirty="0" smtClean="0"/>
              <a:t>)</a:t>
            </a:r>
          </a:p>
          <a:p>
            <a:pPr lvl="1"/>
            <a:r>
              <a:rPr lang="en-IN" dirty="0" smtClean="0"/>
              <a:t>Infection</a:t>
            </a:r>
            <a:endParaRPr lang="en-IN" dirty="0"/>
          </a:p>
          <a:p>
            <a:pPr lvl="1"/>
            <a:r>
              <a:rPr lang="en-IN" dirty="0" smtClean="0"/>
              <a:t>Adhesion formation</a:t>
            </a:r>
          </a:p>
          <a:p>
            <a:pPr lvl="1"/>
            <a:r>
              <a:rPr lang="en-IN" dirty="0"/>
              <a:t>E</a:t>
            </a:r>
            <a:r>
              <a:rPr lang="en-IN" dirty="0" smtClean="0"/>
              <a:t>rosion into intraperitoneal organs</a:t>
            </a:r>
          </a:p>
          <a:p>
            <a:pPr lvl="1"/>
            <a:endParaRPr lang="en-IN" dirty="0" smtClean="0"/>
          </a:p>
          <a:p>
            <a:r>
              <a:rPr lang="en-IN" sz="2600" dirty="0" smtClean="0"/>
              <a:t>In </a:t>
            </a:r>
            <a:r>
              <a:rPr lang="en-IN" sz="2600" dirty="0"/>
              <a:t>the long term, polypropylene meshes face </a:t>
            </a:r>
            <a:r>
              <a:rPr lang="en-IN" sz="2600" dirty="0" smtClean="0"/>
              <a:t>degradation</a:t>
            </a:r>
            <a:r>
              <a:rPr lang="en-IN" sz="2600" dirty="0"/>
              <a:t> </a:t>
            </a:r>
            <a:r>
              <a:rPr lang="en-IN" sz="2600" dirty="0" smtClean="0"/>
              <a:t>due </a:t>
            </a:r>
            <a:r>
              <a:rPr lang="en-IN" sz="2600" dirty="0"/>
              <a:t>to heat effects. </a:t>
            </a:r>
            <a:endParaRPr lang="en-IN" sz="2600" dirty="0" smtClean="0"/>
          </a:p>
          <a:p>
            <a:r>
              <a:rPr lang="en-IN" sz="2600" dirty="0" smtClean="0"/>
              <a:t>obstructive azoospermia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25891899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err="1"/>
              <a:t>Biomeshes</a:t>
            </a:r>
            <a:r>
              <a:rPr lang="en-IN" dirty="0"/>
              <a:t> </a:t>
            </a:r>
            <a:endParaRPr lang="en-IN" dirty="0" smtClean="0"/>
          </a:p>
          <a:p>
            <a:pPr lvl="1"/>
            <a:r>
              <a:rPr lang="en-IN" dirty="0" smtClean="0"/>
              <a:t>they </a:t>
            </a:r>
            <a:r>
              <a:rPr lang="en-IN" dirty="0"/>
              <a:t>can be used for repair in infected </a:t>
            </a:r>
            <a:r>
              <a:rPr lang="en-IN" dirty="0" err="1" smtClean="0"/>
              <a:t>environment,an</a:t>
            </a:r>
            <a:r>
              <a:rPr lang="en-IN" dirty="0" smtClean="0"/>
              <a:t> </a:t>
            </a:r>
            <a:r>
              <a:rPr lang="en-IN" dirty="0"/>
              <a:t>incarcerated </a:t>
            </a:r>
            <a:r>
              <a:rPr lang="en-IN" dirty="0" smtClean="0"/>
              <a:t>hernia 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reduce </a:t>
            </a:r>
            <a:r>
              <a:rPr lang="en-IN" dirty="0"/>
              <a:t>the risk of </a:t>
            </a:r>
            <a:r>
              <a:rPr lang="en-IN" dirty="0" err="1" smtClean="0"/>
              <a:t>inguinodynia</a:t>
            </a:r>
            <a:endParaRPr lang="en-IN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07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Inguinal canal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600" dirty="0" smtClean="0"/>
              <a:t>Oblique passage in the  lower  part of the  anterior  abdominal wall.</a:t>
            </a:r>
          </a:p>
          <a:p>
            <a:pPr>
              <a:lnSpc>
                <a:spcPct val="150000"/>
              </a:lnSpc>
            </a:pPr>
            <a:r>
              <a:rPr lang="en-US" sz="2600" dirty="0" smtClean="0"/>
              <a:t>Extends  from deep inguinal ring to superficial inguinal  ring.</a:t>
            </a:r>
          </a:p>
          <a:p>
            <a:pPr>
              <a:lnSpc>
                <a:spcPct val="150000"/>
              </a:lnSpc>
            </a:pPr>
            <a:r>
              <a:rPr lang="en-US" sz="2600" dirty="0" smtClean="0"/>
              <a:t>Directed downwards  forwards  and medially </a:t>
            </a:r>
          </a:p>
          <a:p>
            <a:pPr>
              <a:lnSpc>
                <a:spcPct val="150000"/>
              </a:lnSpc>
            </a:pPr>
            <a:r>
              <a:rPr lang="en-US" sz="2600" dirty="0" smtClean="0"/>
              <a:t>About 4cm long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5576476" cy="5505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15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Boundaries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Anterior – Ext. oblique </a:t>
            </a:r>
            <a:r>
              <a:rPr lang="en-US" dirty="0" err="1" smtClean="0"/>
              <a:t>aponeurosis</a:t>
            </a:r>
            <a:r>
              <a:rPr lang="en-US" dirty="0" smtClean="0"/>
              <a:t>  &amp; conjoined muscle  laterally.</a:t>
            </a:r>
          </a:p>
          <a:p>
            <a:endParaRPr lang="en-US" dirty="0" smtClean="0"/>
          </a:p>
          <a:p>
            <a:r>
              <a:rPr lang="en-US" dirty="0" smtClean="0"/>
              <a:t>Posterior – Fascia </a:t>
            </a:r>
            <a:r>
              <a:rPr lang="en-US" dirty="0" err="1" smtClean="0"/>
              <a:t>transversalis</a:t>
            </a:r>
            <a:r>
              <a:rPr lang="en-US" dirty="0" smtClean="0"/>
              <a:t> &amp; the  conjoined  tendon.</a:t>
            </a:r>
          </a:p>
          <a:p>
            <a:endParaRPr lang="en-US" dirty="0" smtClean="0"/>
          </a:p>
          <a:p>
            <a:r>
              <a:rPr lang="en-US" dirty="0" smtClean="0"/>
              <a:t>Superiorly – conjoined  muscle. </a:t>
            </a:r>
          </a:p>
          <a:p>
            <a:endParaRPr lang="en-US" dirty="0" smtClean="0"/>
          </a:p>
          <a:p>
            <a:r>
              <a:rPr lang="en-US" dirty="0" smtClean="0"/>
              <a:t>Inferiorly – inguinal ligament.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E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Contents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Spermatic cord</a:t>
            </a:r>
          </a:p>
          <a:p>
            <a:pPr>
              <a:lnSpc>
                <a:spcPct val="200000"/>
              </a:lnSpc>
            </a:pPr>
            <a:r>
              <a:rPr lang="en-US" sz="2400" dirty="0" err="1" smtClean="0"/>
              <a:t>Ilioinguinal</a:t>
            </a:r>
            <a:r>
              <a:rPr lang="en-US" sz="2400" dirty="0" smtClean="0"/>
              <a:t> nerve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Genital branch of  </a:t>
            </a:r>
            <a:r>
              <a:rPr lang="en-US" sz="2400" dirty="0" err="1" smtClean="0"/>
              <a:t>genitofemoral</a:t>
            </a:r>
            <a:r>
              <a:rPr lang="en-US" sz="2400" dirty="0" smtClean="0"/>
              <a:t> nerve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Females – Round ligament is present  instead  of spermatic cord.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Spermatic cord constitutes- vas  deferens, testicular &amp;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cremastic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arteries ,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pampiniform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plexus of veins, lymphatics</a:t>
            </a:r>
          </a:p>
        </p:txBody>
      </p:sp>
    </p:spTree>
    <p:extLst>
      <p:ext uri="{BB962C8B-B14F-4D97-AF65-F5344CB8AC3E}">
        <p14:creationId xmlns:p14="http://schemas.microsoft.com/office/powerpoint/2010/main" val="48046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Defence</a:t>
            </a:r>
            <a:r>
              <a:rPr lang="en-US" sz="3200" b="1" dirty="0" smtClean="0">
                <a:solidFill>
                  <a:schemeClr val="bg1"/>
                </a:solidFill>
              </a:rPr>
              <a:t> mechanism of inguinal canal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US" dirty="0" smtClean="0"/>
              <a:t>Obliquity  of  the  inguinal  canal.</a:t>
            </a:r>
          </a:p>
          <a:p>
            <a:endParaRPr lang="en-US" dirty="0" smtClean="0"/>
          </a:p>
          <a:p>
            <a:r>
              <a:rPr lang="en-US" dirty="0" smtClean="0"/>
              <a:t>Shutter  mechanism-due  to conjoined tendon contraction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4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0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   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Anatomical classification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435280" cy="420933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Indirect hernia – more common about  2/3  of  inguinal  hernia .</a:t>
            </a:r>
          </a:p>
          <a:p>
            <a:endParaRPr lang="en-US" sz="2800" dirty="0" smtClean="0"/>
          </a:p>
          <a:p>
            <a:r>
              <a:rPr lang="en-US" sz="2800" dirty="0" smtClean="0"/>
              <a:t>It is more common in  young </a:t>
            </a:r>
          </a:p>
          <a:p>
            <a:endParaRPr lang="en-US" sz="2800" dirty="0" smtClean="0"/>
          </a:p>
          <a:p>
            <a:r>
              <a:rPr lang="en-US" sz="2800" dirty="0" smtClean="0"/>
              <a:t>Direct hernia- more  common in old  </a:t>
            </a:r>
          </a:p>
        </p:txBody>
      </p:sp>
    </p:spTree>
    <p:extLst>
      <p:ext uri="{BB962C8B-B14F-4D97-AF65-F5344CB8AC3E}">
        <p14:creationId xmlns:p14="http://schemas.microsoft.com/office/powerpoint/2010/main" val="12362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1234</Words>
  <Application>Microsoft Office PowerPoint</Application>
  <PresentationFormat>On-screen Show (4:3)</PresentationFormat>
  <Paragraphs>255</Paragraphs>
  <Slides>37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Hernia: Inguinal – Surgical anatomy, presentation, treatment, complications</vt:lpstr>
      <vt:lpstr>Introduction </vt:lpstr>
      <vt:lpstr>  Anatomy of inguinal region</vt:lpstr>
      <vt:lpstr> Inguinal canal</vt:lpstr>
      <vt:lpstr>PowerPoint Presentation</vt:lpstr>
      <vt:lpstr> Boundaries </vt:lpstr>
      <vt:lpstr>Contents </vt:lpstr>
      <vt:lpstr> Defence mechanism of inguinal canal</vt:lpstr>
      <vt:lpstr>      Anatomical classification </vt:lpstr>
      <vt:lpstr>PowerPoint Presentation</vt:lpstr>
      <vt:lpstr>PowerPoint Presentation</vt:lpstr>
      <vt:lpstr>PowerPoint Presentation</vt:lpstr>
      <vt:lpstr>PowerPoint Presentation</vt:lpstr>
      <vt:lpstr> Clinical types</vt:lpstr>
      <vt:lpstr>Epidemiology</vt:lpstr>
      <vt:lpstr>PowerPoint Presentation</vt:lpstr>
      <vt:lpstr>Risk factors</vt:lpstr>
      <vt:lpstr>Presentation</vt:lpstr>
      <vt:lpstr>Presentation</vt:lpstr>
      <vt:lpstr>  Nyhus Classification System  </vt:lpstr>
      <vt:lpstr>Diagnosis- Inspection</vt:lpstr>
      <vt:lpstr>PowerPoint Presentation</vt:lpstr>
      <vt:lpstr>Palpation</vt:lpstr>
      <vt:lpstr>PowerPoint Presentation</vt:lpstr>
      <vt:lpstr>Percussion</vt:lpstr>
      <vt:lpstr>Investigations </vt:lpstr>
      <vt:lpstr>Systemic examination</vt:lpstr>
      <vt:lpstr> Complications </vt:lpstr>
      <vt:lpstr>Management</vt:lpstr>
      <vt:lpstr>Surgery </vt:lpstr>
      <vt:lpstr>PowerPoint Presentation</vt:lpstr>
      <vt:lpstr>PowerPoint Presentation</vt:lpstr>
      <vt:lpstr>PowerPoint Presentation</vt:lpstr>
      <vt:lpstr>Laparoscopic mesh surgery, as compared to open mesh surgery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Hernia: Inguinal – Surgical anatomy, presentation, treatment, complications</dc:title>
  <dc:creator>dramit</dc:creator>
  <cp:lastModifiedBy>dramit</cp:lastModifiedBy>
  <cp:revision>33</cp:revision>
  <dcterms:created xsi:type="dcterms:W3CDTF">2016-02-29T02:22:02Z</dcterms:created>
  <dcterms:modified xsi:type="dcterms:W3CDTF">2016-03-06T11:48:34Z</dcterms:modified>
</cp:coreProperties>
</file>