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  <p:sldId id="292" r:id="rId9"/>
    <p:sldId id="269" r:id="rId10"/>
    <p:sldId id="265" r:id="rId11"/>
    <p:sldId id="266" r:id="rId12"/>
    <p:sldId id="268" r:id="rId13"/>
    <p:sldId id="270" r:id="rId14"/>
    <p:sldId id="271" r:id="rId15"/>
    <p:sldId id="293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2" r:id="rId25"/>
    <p:sldId id="283" r:id="rId26"/>
    <p:sldId id="285" r:id="rId27"/>
    <p:sldId id="286" r:id="rId28"/>
    <p:sldId id="287" r:id="rId29"/>
    <p:sldId id="288" r:id="rId30"/>
    <p:sldId id="29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0F01-CD31-4105-B76D-C0AE2F3E1B4A}" type="datetimeFigureOut">
              <a:rPr lang="en-IN" smtClean="0"/>
              <a:t>07-11-2017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4F12-161B-4CCB-807A-FCF3A195F2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650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0F01-CD31-4105-B76D-C0AE2F3E1B4A}" type="datetimeFigureOut">
              <a:rPr lang="en-IN" smtClean="0"/>
              <a:t>07-11-2017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4F12-161B-4CCB-807A-FCF3A195F2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226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0F01-CD31-4105-B76D-C0AE2F3E1B4A}" type="datetimeFigureOut">
              <a:rPr lang="en-IN" smtClean="0"/>
              <a:t>07-11-2017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4F12-161B-4CCB-807A-FCF3A195F2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776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0F01-CD31-4105-B76D-C0AE2F3E1B4A}" type="datetimeFigureOut">
              <a:rPr lang="en-IN" smtClean="0"/>
              <a:t>07-11-2017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4F12-161B-4CCB-807A-FCF3A195F2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425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0F01-CD31-4105-B76D-C0AE2F3E1B4A}" type="datetimeFigureOut">
              <a:rPr lang="en-IN" smtClean="0"/>
              <a:t>07-11-2017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4F12-161B-4CCB-807A-FCF3A195F2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215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0F01-CD31-4105-B76D-C0AE2F3E1B4A}" type="datetimeFigureOut">
              <a:rPr lang="en-IN" smtClean="0"/>
              <a:t>07-11-2017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4F12-161B-4CCB-807A-FCF3A195F2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729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0F01-CD31-4105-B76D-C0AE2F3E1B4A}" type="datetimeFigureOut">
              <a:rPr lang="en-IN" smtClean="0"/>
              <a:t>07-11-2017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4F12-161B-4CCB-807A-FCF3A195F2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550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0F01-CD31-4105-B76D-C0AE2F3E1B4A}" type="datetimeFigureOut">
              <a:rPr lang="en-IN" smtClean="0"/>
              <a:t>07-11-2017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4F12-161B-4CCB-807A-FCF3A195F2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634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0F01-CD31-4105-B76D-C0AE2F3E1B4A}" type="datetimeFigureOut">
              <a:rPr lang="en-IN" smtClean="0"/>
              <a:t>07-11-2017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4F12-161B-4CCB-807A-FCF3A195F2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369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0F01-CD31-4105-B76D-C0AE2F3E1B4A}" type="datetimeFigureOut">
              <a:rPr lang="en-IN" smtClean="0"/>
              <a:t>07-11-2017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4F12-161B-4CCB-807A-FCF3A195F2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485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0F01-CD31-4105-B76D-C0AE2F3E1B4A}" type="datetimeFigureOut">
              <a:rPr lang="en-IN" smtClean="0"/>
              <a:t>07-11-2017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4F12-161B-4CCB-807A-FCF3A195F2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866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00F01-CD31-4105-B76D-C0AE2F3E1B4A}" type="datetimeFigureOut">
              <a:rPr lang="en-IN" smtClean="0"/>
              <a:t>07-11-2017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C4F12-161B-4CCB-807A-FCF3A195F2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266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Signs in Dermatology;</a:t>
            </a:r>
            <a:br>
              <a:rPr lang="en-IN" dirty="0" smtClean="0"/>
            </a:br>
            <a:r>
              <a:rPr lang="en-IN" dirty="0" err="1" smtClean="0"/>
              <a:t>Photodermatology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IN" sz="3200" dirty="0" smtClean="0"/>
          </a:p>
          <a:p>
            <a:r>
              <a:rPr lang="en-IN" sz="3200" dirty="0" smtClean="0"/>
              <a:t>Dr N K KANSAL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48390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Leprosy (Hansen’s disease)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u="sng" dirty="0" smtClean="0"/>
              <a:t>Cardinal signs</a:t>
            </a:r>
          </a:p>
          <a:p>
            <a:pPr marL="0" indent="0">
              <a:buNone/>
            </a:pPr>
            <a:r>
              <a:rPr lang="en-IN" dirty="0" smtClean="0"/>
              <a:t>A case of leprosy is a person having one or more of the following three cardinal signs &amp; who has yet to complete a full course of treatment: </a:t>
            </a:r>
          </a:p>
          <a:p>
            <a:r>
              <a:rPr lang="en-IN" dirty="0" err="1"/>
              <a:t>H</a:t>
            </a:r>
            <a:r>
              <a:rPr lang="en-IN" dirty="0" err="1" smtClean="0"/>
              <a:t>ypopigmented</a:t>
            </a:r>
            <a:r>
              <a:rPr lang="en-IN" dirty="0" smtClean="0"/>
              <a:t> or reddish skin lesion(s) with definite loss/impairment of sensations</a:t>
            </a:r>
          </a:p>
          <a:p>
            <a:r>
              <a:rPr lang="en-IN" dirty="0"/>
              <a:t>I</a:t>
            </a:r>
            <a:r>
              <a:rPr lang="en-IN" dirty="0" smtClean="0"/>
              <a:t>nvolvement of the peripheral nerves, as demonstrated by definite thickening with loss of sensation in the area of distribution </a:t>
            </a:r>
          </a:p>
          <a:p>
            <a:r>
              <a:rPr lang="en-IN" dirty="0" smtClean="0"/>
              <a:t>Positive skin smear for acid - fast bacilli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3578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‘Groove sign’ of Greenblatt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Inguinal syndrome (secondary stage) of lymphogranuloma </a:t>
            </a:r>
            <a:r>
              <a:rPr lang="en-IN" dirty="0" err="1"/>
              <a:t>v</a:t>
            </a:r>
            <a:r>
              <a:rPr lang="en-IN" dirty="0" err="1" smtClean="0"/>
              <a:t>enereum</a:t>
            </a:r>
            <a:r>
              <a:rPr lang="en-IN" dirty="0" smtClean="0"/>
              <a:t> </a:t>
            </a:r>
          </a:p>
          <a:p>
            <a:r>
              <a:rPr lang="en-IN" dirty="0" smtClean="0"/>
              <a:t>Enlargement of the femoral &amp; inguinal lymph nodes separated by the inguinal ligament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12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Homan’s sign (DVT)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When symptomatic, onset of DVT is usually acute with swelling, pain &amp; cyanosis</a:t>
            </a:r>
          </a:p>
          <a:p>
            <a:r>
              <a:rPr lang="en-IN" dirty="0" smtClean="0"/>
              <a:t>Pain worsens on dorsiflexion of foot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71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err="1" smtClean="0"/>
              <a:t>Photodermatology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82670"/>
          </a:xfrm>
        </p:spPr>
        <p:txBody>
          <a:bodyPr>
            <a:noAutofit/>
          </a:bodyPr>
          <a:lstStyle/>
          <a:p>
            <a:r>
              <a:rPr lang="en-IN" u="sng" dirty="0" smtClean="0"/>
              <a:t>Electromagnetic radiation</a:t>
            </a:r>
            <a:r>
              <a:rPr lang="en-IN" dirty="0" smtClean="0"/>
              <a:t>: any kind of radiation consisting of alternating electric and magnetic fields and which can be propagated even in the vacuum</a:t>
            </a:r>
          </a:p>
          <a:p>
            <a:r>
              <a:rPr lang="en-IN" u="sng" dirty="0" smtClean="0"/>
              <a:t>Solar spectrum </a:t>
            </a:r>
            <a:r>
              <a:rPr lang="en-IN" dirty="0" smtClean="0"/>
              <a:t>consists of electromagnetic (EM) radiations extending from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Very short wavelength cosmic rays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X-rays &amp; γ-rays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Ultraviolet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Visible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Infrared radiation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Long (wavelength) radio and television waves</a:t>
            </a:r>
          </a:p>
        </p:txBody>
      </p:sp>
    </p:spTree>
    <p:extLst>
      <p:ext uri="{BB962C8B-B14F-4D97-AF65-F5344CB8AC3E}">
        <p14:creationId xmlns:p14="http://schemas.microsoft.com/office/powerpoint/2010/main" val="417633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UV, Visible &amp; Infrared light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Light having wavelength b/w 200 - 400 nm – </a:t>
            </a:r>
            <a:r>
              <a:rPr lang="en-IN" u="sng" dirty="0" smtClean="0"/>
              <a:t>ultraviolet radiation </a:t>
            </a:r>
            <a:r>
              <a:rPr lang="en-IN" dirty="0" smtClean="0"/>
              <a:t>(UVR); classified as:</a:t>
            </a:r>
          </a:p>
          <a:p>
            <a:r>
              <a:rPr lang="en-IN" u="sng" dirty="0" smtClean="0"/>
              <a:t>UVC (200–290 nm)</a:t>
            </a:r>
            <a:r>
              <a:rPr lang="en-IN" dirty="0" smtClean="0"/>
              <a:t>: does not reach Earth’s surface as it is filtered by the ozone layer of the atmosphere</a:t>
            </a:r>
          </a:p>
          <a:p>
            <a:r>
              <a:rPr lang="en-IN" u="sng" dirty="0" smtClean="0"/>
              <a:t>UVB (290–320 nm)</a:t>
            </a:r>
            <a:r>
              <a:rPr lang="en-IN" dirty="0" smtClean="0"/>
              <a:t>: 0.5% of solar radiation reaching Earth’s surface; reaches only up to the epidermis; causes sunburn; does not pass ordinary glass</a:t>
            </a:r>
          </a:p>
          <a:p>
            <a:r>
              <a:rPr lang="en-IN" u="sng" dirty="0" smtClean="0"/>
              <a:t>UVA (320–400 nm)</a:t>
            </a:r>
            <a:r>
              <a:rPr lang="en-IN" dirty="0" smtClean="0"/>
              <a:t>: 95% of solar radiation reaching Earth’s surface; penetrates both epidermis and dermis; causes </a:t>
            </a:r>
            <a:r>
              <a:rPr lang="en-IN" dirty="0" err="1" smtClean="0"/>
              <a:t>photoaging</a:t>
            </a:r>
            <a:r>
              <a:rPr lang="en-IN" dirty="0" smtClean="0"/>
              <a:t> &amp; tanning of the skin; passes through ordinary window glass</a:t>
            </a:r>
          </a:p>
        </p:txBody>
      </p:sp>
    </p:spTree>
    <p:extLst>
      <p:ext uri="{BB962C8B-B14F-4D97-AF65-F5344CB8AC3E}">
        <p14:creationId xmlns:p14="http://schemas.microsoft.com/office/powerpoint/2010/main" val="282047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u="sng" dirty="0"/>
              <a:t>Visible light</a:t>
            </a:r>
            <a:r>
              <a:rPr lang="en-IN" dirty="0"/>
              <a:t>: Extends between 400 and 700 nm; is part of EM spectrum perceived by eyes</a:t>
            </a:r>
          </a:p>
          <a:p>
            <a:r>
              <a:rPr lang="en-IN" u="sng" dirty="0"/>
              <a:t>Infrared radiation</a:t>
            </a:r>
            <a:r>
              <a:rPr lang="en-IN" dirty="0"/>
              <a:t>: Extends beyond 700 nm; is responsible for heating effect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186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Sunburn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u="sng" dirty="0" err="1" smtClean="0"/>
              <a:t>Etiology</a:t>
            </a:r>
            <a:r>
              <a:rPr lang="en-IN" dirty="0" smtClean="0"/>
              <a:t>: Action spectrum: UVB which induces release of cytokines in skin, resulting in pain, redness, erythema </a:t>
            </a:r>
            <a:r>
              <a:rPr lang="en-IN" dirty="0" err="1" smtClean="0"/>
              <a:t>edema</a:t>
            </a:r>
            <a:r>
              <a:rPr lang="en-IN" dirty="0" smtClean="0"/>
              <a:t> and even blistering</a:t>
            </a:r>
          </a:p>
          <a:p>
            <a:r>
              <a:rPr lang="en-IN" dirty="0" smtClean="0"/>
              <a:t> Skin type: Most frequent and intense in individuals who are skin type I &amp; II</a:t>
            </a:r>
          </a:p>
          <a:p>
            <a:r>
              <a:rPr lang="en-IN" u="sng" dirty="0" smtClean="0"/>
              <a:t>Clinical features</a:t>
            </a:r>
          </a:p>
          <a:p>
            <a:r>
              <a:rPr lang="en-IN" dirty="0" smtClean="0"/>
              <a:t>Seen in light skinned</a:t>
            </a:r>
          </a:p>
          <a:p>
            <a:r>
              <a:rPr lang="en-IN" dirty="0" smtClean="0"/>
              <a:t>Areas overexposed to UVR become painful and deeply erythematous after several hours</a:t>
            </a:r>
          </a:p>
          <a:p>
            <a:r>
              <a:rPr lang="en-IN" dirty="0" smtClean="0"/>
              <a:t>Redness peaks at 24 h and subsides over next 48–72 h, followed by sheet-like peeling of skin and then hyperpigmentation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854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Treatment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u="sng" dirty="0" smtClean="0"/>
              <a:t>Prevention</a:t>
            </a:r>
          </a:p>
          <a:p>
            <a:r>
              <a:rPr lang="en-IN" dirty="0" smtClean="0"/>
              <a:t>Avoiding overexposure to sun (e.g., sunbathing), especially by light-skinned individuals</a:t>
            </a:r>
          </a:p>
          <a:p>
            <a:r>
              <a:rPr lang="en-IN" dirty="0" smtClean="0"/>
              <a:t>Using protective clothing and sun shades</a:t>
            </a:r>
          </a:p>
          <a:p>
            <a:r>
              <a:rPr lang="en-IN" dirty="0" smtClean="0"/>
              <a:t>UVB protective sunscreens</a:t>
            </a:r>
          </a:p>
          <a:p>
            <a:r>
              <a:rPr lang="en-IN" u="sng" dirty="0" smtClean="0"/>
              <a:t>Symptomatic treatment</a:t>
            </a:r>
          </a:p>
          <a:p>
            <a:r>
              <a:rPr lang="en-IN" dirty="0" smtClean="0"/>
              <a:t>Calamine lotion provides comfort</a:t>
            </a:r>
          </a:p>
          <a:p>
            <a:r>
              <a:rPr lang="en-IN" dirty="0" smtClean="0"/>
              <a:t>Topical steroids help, if used early</a:t>
            </a:r>
          </a:p>
          <a:p>
            <a:r>
              <a:rPr lang="en-IN" dirty="0" smtClean="0"/>
              <a:t>Nonsteroidal anti-inflammatory drugs like aspirin relieve pain &amp; also the inflammation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2018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Tanning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u="sng" dirty="0" err="1" smtClean="0"/>
              <a:t>Etiology</a:t>
            </a:r>
            <a:r>
              <a:rPr lang="en-IN" u="sng" dirty="0" smtClean="0"/>
              <a:t>: </a:t>
            </a:r>
            <a:r>
              <a:rPr lang="en-IN" dirty="0" smtClean="0"/>
              <a:t>Following exposure to UVR, pigmentation occurs in two phases:</a:t>
            </a:r>
          </a:p>
          <a:p>
            <a:r>
              <a:rPr lang="en-IN" u="sng" dirty="0" smtClean="0"/>
              <a:t>Immediate pigmentation</a:t>
            </a:r>
            <a:r>
              <a:rPr lang="en-IN" dirty="0" smtClean="0"/>
              <a:t>: Occurs within 5 min of exposure to UVA and is due to: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Photo-oxidation of already formed melanin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Rearrangement of melanosomes</a:t>
            </a:r>
          </a:p>
          <a:p>
            <a:r>
              <a:rPr lang="en-IN" u="sng" dirty="0" smtClean="0"/>
              <a:t>Delayed pigmentation</a:t>
            </a:r>
            <a:r>
              <a:rPr lang="en-IN" dirty="0" smtClean="0"/>
              <a:t>: Begins about 24 h after exposure to both UVB as well as UVA; due to: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Proliferation of melanocytes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Increased activity of enzymes in melanocytes resulting in increased production of melanosomes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Increased transfer of newly formed melanosomes to adjoining keratinocytes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9030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u="sng" dirty="0" smtClean="0"/>
              <a:t>Clinical features</a:t>
            </a:r>
          </a:p>
          <a:p>
            <a:r>
              <a:rPr lang="en-IN" dirty="0" smtClean="0"/>
              <a:t>Pigmentation following exposure to light occurs in two phases:</a:t>
            </a:r>
          </a:p>
          <a:p>
            <a:r>
              <a:rPr lang="en-IN" dirty="0" smtClean="0"/>
              <a:t>Immediate pigmentation lasts for about 15 min</a:t>
            </a:r>
          </a:p>
          <a:p>
            <a:r>
              <a:rPr lang="en-IN" dirty="0" smtClean="0"/>
              <a:t>Delayed pigmentation lasts for several days</a:t>
            </a:r>
          </a:p>
          <a:p>
            <a:r>
              <a:rPr lang="en-IN" dirty="0" smtClean="0"/>
              <a:t>Degree of pigmentation depends on the constitutional skin </a:t>
            </a:r>
            <a:r>
              <a:rPr lang="en-IN" dirty="0" err="1" smtClean="0"/>
              <a:t>color</a:t>
            </a:r>
            <a:endParaRPr lang="en-IN" dirty="0" smtClean="0"/>
          </a:p>
          <a:p>
            <a:r>
              <a:rPr lang="en-IN" dirty="0" smtClean="0"/>
              <a:t>Lighter skins </a:t>
            </a:r>
            <a:r>
              <a:rPr lang="en-IN" u="sng" dirty="0" smtClean="0"/>
              <a:t>burn</a:t>
            </a:r>
            <a:r>
              <a:rPr lang="en-IN" dirty="0" smtClean="0"/>
              <a:t> on UV exposure while darker skins </a:t>
            </a:r>
            <a:r>
              <a:rPr lang="en-IN" u="sng" dirty="0" smtClean="0"/>
              <a:t>tan</a:t>
            </a:r>
            <a:endParaRPr lang="en-IN" u="sng" dirty="0"/>
          </a:p>
        </p:txBody>
      </p:sp>
    </p:spTree>
    <p:extLst>
      <p:ext uri="{BB962C8B-B14F-4D97-AF65-F5344CB8AC3E}">
        <p14:creationId xmlns:p14="http://schemas.microsoft.com/office/powerpoint/2010/main" val="196887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err="1" smtClean="0"/>
              <a:t>Immunobullous</a:t>
            </a:r>
            <a:r>
              <a:rPr lang="en-IN" sz="4000" dirty="0" smtClean="0"/>
              <a:t> disorders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u="sng" dirty="0" smtClean="0"/>
              <a:t>The </a:t>
            </a:r>
            <a:r>
              <a:rPr lang="en-IN" u="sng" dirty="0" err="1" smtClean="0"/>
              <a:t>Nikolsky</a:t>
            </a:r>
            <a:r>
              <a:rPr lang="en-IN" u="sng" dirty="0" smtClean="0"/>
              <a:t> sign </a:t>
            </a:r>
            <a:r>
              <a:rPr lang="en-IN" dirty="0" smtClean="0"/>
              <a:t>– a firm sliding pressure with the finger separates normal-looking epidermis from dermis, producing an erosion; also seen in TEN</a:t>
            </a:r>
          </a:p>
          <a:p>
            <a:endParaRPr lang="en-IN" dirty="0" smtClean="0"/>
          </a:p>
          <a:p>
            <a:r>
              <a:rPr lang="en-IN" u="sng" dirty="0" smtClean="0"/>
              <a:t>Bulla-spread phenomenon </a:t>
            </a:r>
            <a:r>
              <a:rPr lang="en-IN" dirty="0" smtClean="0"/>
              <a:t>- gentle pressure on an intact bulla forces the fluid to spread under the skin away from the site of pressure (also k/a </a:t>
            </a:r>
            <a:r>
              <a:rPr lang="en-IN" u="sng" dirty="0" smtClean="0"/>
              <a:t>Asboe–Hansen sign</a:t>
            </a:r>
            <a:r>
              <a:rPr lang="en-IN" dirty="0" smtClean="0"/>
              <a:t>, or the “</a:t>
            </a:r>
            <a:r>
              <a:rPr lang="en-IN" u="sng" dirty="0" smtClean="0"/>
              <a:t>indirect </a:t>
            </a:r>
            <a:r>
              <a:rPr lang="en-IN" u="sng" dirty="0" err="1" smtClean="0"/>
              <a:t>Nikolsky</a:t>
            </a:r>
            <a:r>
              <a:rPr lang="en-IN" dirty="0" smtClean="0"/>
              <a:t>” or “</a:t>
            </a:r>
            <a:r>
              <a:rPr lang="en-IN" u="sng" dirty="0" err="1" smtClean="0"/>
              <a:t>Nikolsky</a:t>
            </a:r>
            <a:r>
              <a:rPr lang="en-IN" u="sng" dirty="0" smtClean="0"/>
              <a:t> II</a:t>
            </a:r>
            <a:r>
              <a:rPr lang="en-IN" dirty="0" smtClean="0"/>
              <a:t>” sign)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861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 err="1" smtClean="0"/>
              <a:t>Photoaging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u="sng" dirty="0" err="1" smtClean="0"/>
              <a:t>Etiology</a:t>
            </a:r>
            <a:endParaRPr lang="en-IN" u="sng" dirty="0" smtClean="0"/>
          </a:p>
          <a:p>
            <a:r>
              <a:rPr lang="en-IN" dirty="0" err="1" smtClean="0"/>
              <a:t>Photoaging</a:t>
            </a:r>
            <a:r>
              <a:rPr lang="en-IN" dirty="0" smtClean="0"/>
              <a:t> involves changes in epidermis and dermis</a:t>
            </a:r>
          </a:p>
          <a:p>
            <a:r>
              <a:rPr lang="en-IN" dirty="0" smtClean="0"/>
              <a:t>Action spectrum: Epidermis is affected primarily by UVB and dermis by both UVA and UVB</a:t>
            </a:r>
          </a:p>
          <a:p>
            <a:r>
              <a:rPr lang="en-IN" u="sng" dirty="0" smtClean="0"/>
              <a:t>Manifestations</a:t>
            </a:r>
          </a:p>
          <a:p>
            <a:r>
              <a:rPr lang="en-IN" dirty="0" err="1" smtClean="0"/>
              <a:t>Photoaged</a:t>
            </a:r>
            <a:r>
              <a:rPr lang="en-IN" dirty="0" smtClean="0"/>
              <a:t> skin appears dry, deeply wrinkled, leathery and irregularly pigmented</a:t>
            </a:r>
          </a:p>
          <a:p>
            <a:r>
              <a:rPr lang="en-IN" dirty="0" err="1" smtClean="0"/>
              <a:t>Comedones</a:t>
            </a:r>
            <a:r>
              <a:rPr lang="en-IN" dirty="0" smtClean="0"/>
              <a:t> are present, especially around the eyes</a:t>
            </a:r>
          </a:p>
          <a:p>
            <a:r>
              <a:rPr lang="en-IN" u="sng" dirty="0" smtClean="0"/>
              <a:t>Histologically</a:t>
            </a:r>
            <a:r>
              <a:rPr lang="en-IN" dirty="0"/>
              <a:t>:</a:t>
            </a:r>
            <a:r>
              <a:rPr lang="en-IN" dirty="0" smtClean="0"/>
              <a:t> marked </a:t>
            </a:r>
            <a:r>
              <a:rPr lang="en-IN" dirty="0" err="1" smtClean="0"/>
              <a:t>elastotic</a:t>
            </a:r>
            <a:r>
              <a:rPr lang="en-IN" dirty="0" smtClean="0"/>
              <a:t> degeneration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5603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Polymorphic Light Eruption (PMLE)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u="sng" dirty="0" err="1" smtClean="0"/>
              <a:t>Etiology</a:t>
            </a:r>
            <a:endParaRPr lang="en-IN" u="sng" dirty="0" smtClean="0"/>
          </a:p>
          <a:p>
            <a:r>
              <a:rPr lang="en-IN" dirty="0" smtClean="0"/>
              <a:t>Action spectrum: UVA (more frequently incriminated) or UVB (less frequently)</a:t>
            </a:r>
          </a:p>
          <a:p>
            <a:r>
              <a:rPr lang="en-IN" dirty="0" smtClean="0"/>
              <a:t>Probably a delayed hypersensitivity to a </a:t>
            </a:r>
            <a:r>
              <a:rPr lang="en-IN" dirty="0" err="1" smtClean="0"/>
              <a:t>neoantigen</a:t>
            </a:r>
            <a:r>
              <a:rPr lang="en-IN" dirty="0" smtClean="0"/>
              <a:t> produced by the action of UVR on an endogenous antigen</a:t>
            </a:r>
          </a:p>
          <a:p>
            <a:r>
              <a:rPr lang="en-IN" u="sng" dirty="0" smtClean="0"/>
              <a:t>Epidemiology</a:t>
            </a:r>
          </a:p>
          <a:p>
            <a:r>
              <a:rPr lang="en-IN" dirty="0" smtClean="0"/>
              <a:t>Prevalence: Fairly common dermatosis</a:t>
            </a:r>
          </a:p>
          <a:p>
            <a:r>
              <a:rPr lang="en-IN" dirty="0" smtClean="0"/>
              <a:t>Gender: Female preponderance</a:t>
            </a:r>
          </a:p>
          <a:p>
            <a:r>
              <a:rPr lang="en-IN" dirty="0" smtClean="0"/>
              <a:t>Age: Usually in third to fourth decade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8781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/>
              <a:t>Clinical </a:t>
            </a:r>
            <a:r>
              <a:rPr lang="en-IN" sz="4000" dirty="0" smtClean="0"/>
              <a:t>features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 smtClean="0"/>
              <a:t>Described as polymorphic eruption, but in a given patient lesions are usually monomorphic</a:t>
            </a:r>
          </a:p>
          <a:p>
            <a:r>
              <a:rPr lang="en-IN" dirty="0" smtClean="0"/>
              <a:t>Small, itchy, papules, </a:t>
            </a:r>
            <a:r>
              <a:rPr lang="en-IN" dirty="0" err="1" smtClean="0"/>
              <a:t>papulovesicles</a:t>
            </a:r>
            <a:r>
              <a:rPr lang="en-IN" dirty="0" smtClean="0"/>
              <a:t> or eczematous plaques on an erythematous background</a:t>
            </a:r>
          </a:p>
          <a:p>
            <a:r>
              <a:rPr lang="en-IN" dirty="0" smtClean="0"/>
              <a:t>Develop 2 h to 2 days after exposure to UVR</a:t>
            </a:r>
          </a:p>
          <a:p>
            <a:r>
              <a:rPr lang="en-IN" u="sng" dirty="0" smtClean="0"/>
              <a:t>Sites of predilection</a:t>
            </a:r>
          </a:p>
          <a:p>
            <a:r>
              <a:rPr lang="en-IN" dirty="0" smtClean="0"/>
              <a:t>Most frequently seen on the sun-exposed areas:</a:t>
            </a:r>
          </a:p>
          <a:p>
            <a:r>
              <a:rPr lang="en-IN" dirty="0" err="1"/>
              <a:t>D</a:t>
            </a:r>
            <a:r>
              <a:rPr lang="en-IN" dirty="0" err="1" smtClean="0"/>
              <a:t>orsae</a:t>
            </a:r>
            <a:r>
              <a:rPr lang="en-IN" dirty="0" smtClean="0"/>
              <a:t> of hands, nape of neck, ‘V’ of chest and dorsolateral aspect of forearms</a:t>
            </a:r>
          </a:p>
          <a:p>
            <a:r>
              <a:rPr lang="en-IN" dirty="0" smtClean="0"/>
              <a:t>Face and covered parts are occasionally involved</a:t>
            </a:r>
          </a:p>
          <a:p>
            <a:r>
              <a:rPr lang="en-IN" u="sng" dirty="0" smtClean="0"/>
              <a:t>Course</a:t>
            </a:r>
          </a:p>
          <a:p>
            <a:r>
              <a:rPr lang="en-IN" dirty="0" smtClean="0"/>
              <a:t>Recurrent problem, begins in spring and persists through summer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004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Treatment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u="sng" dirty="0" err="1" smtClean="0"/>
              <a:t>Photoprotection</a:t>
            </a:r>
            <a:r>
              <a:rPr lang="en-IN" dirty="0" smtClean="0"/>
              <a:t>:</a:t>
            </a:r>
          </a:p>
          <a:p>
            <a:r>
              <a:rPr lang="en-IN" dirty="0" smtClean="0"/>
              <a:t>Avoid exposure to sunlight</a:t>
            </a:r>
          </a:p>
          <a:p>
            <a:r>
              <a:rPr lang="en-IN" dirty="0" smtClean="0"/>
              <a:t>Use of appropriate clothing</a:t>
            </a:r>
          </a:p>
          <a:p>
            <a:r>
              <a:rPr lang="en-IN" dirty="0" smtClean="0"/>
              <a:t>Sunscreens: Important to use UVA sunscreens (i.e., inorganic sunscreens. Or those containing benzophenones, </a:t>
            </a:r>
            <a:r>
              <a:rPr lang="en-IN" dirty="0" err="1" smtClean="0"/>
              <a:t>avobenzone</a:t>
            </a:r>
            <a:r>
              <a:rPr lang="en-IN" dirty="0" smtClean="0"/>
              <a:t>, </a:t>
            </a:r>
            <a:r>
              <a:rPr lang="en-IN" dirty="0" err="1" smtClean="0"/>
              <a:t>tinosorb</a:t>
            </a:r>
            <a:r>
              <a:rPr lang="en-IN" dirty="0" smtClean="0"/>
              <a:t>, etc.)</a:t>
            </a:r>
          </a:p>
          <a:p>
            <a:r>
              <a:rPr lang="en-IN" u="sng" dirty="0" smtClean="0"/>
              <a:t>Symptomatic treatment</a:t>
            </a:r>
            <a:r>
              <a:rPr lang="en-IN" dirty="0" smtClean="0"/>
              <a:t>:</a:t>
            </a:r>
          </a:p>
          <a:p>
            <a:r>
              <a:rPr lang="en-IN" dirty="0" smtClean="0"/>
              <a:t>Topical/systemic steroids, depending on severity</a:t>
            </a:r>
          </a:p>
          <a:p>
            <a:r>
              <a:rPr lang="en-IN" dirty="0" smtClean="0"/>
              <a:t>Antihistamines</a:t>
            </a:r>
          </a:p>
          <a:p>
            <a:r>
              <a:rPr lang="en-IN" dirty="0" smtClean="0"/>
              <a:t>Hardening of skin: With gradually increasing doses of UVB or PUVA</a:t>
            </a:r>
          </a:p>
          <a:p>
            <a:r>
              <a:rPr lang="en-IN" dirty="0" smtClean="0"/>
              <a:t>Unremitting PMLE: Azathioprine, thalidomide and cyclosporine are useful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765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u="sng" dirty="0" smtClean="0"/>
              <a:t>Phototoxic</a:t>
            </a:r>
          </a:p>
          <a:p>
            <a:r>
              <a:rPr lang="en-IN" dirty="0" smtClean="0"/>
              <a:t>Reaction- Non-immunological</a:t>
            </a:r>
          </a:p>
          <a:p>
            <a:r>
              <a:rPr lang="en-IN" dirty="0" smtClean="0"/>
              <a:t>In all individuals exposed to chemical and light in adequate dose</a:t>
            </a:r>
          </a:p>
          <a:p>
            <a:r>
              <a:rPr lang="en-IN" u="sng" dirty="0" err="1" smtClean="0"/>
              <a:t>Photoallergic</a:t>
            </a:r>
            <a:endParaRPr lang="en-IN" u="sng" dirty="0" smtClean="0"/>
          </a:p>
          <a:p>
            <a:r>
              <a:rPr lang="en-IN" dirty="0" smtClean="0"/>
              <a:t>Reaction- Immunological response</a:t>
            </a:r>
          </a:p>
          <a:p>
            <a:r>
              <a:rPr lang="en-IN" dirty="0"/>
              <a:t>T</a:t>
            </a:r>
            <a:r>
              <a:rPr lang="en-IN" dirty="0" smtClean="0"/>
              <a:t>o a photoproduct created from chemical by light</a:t>
            </a:r>
          </a:p>
          <a:p>
            <a:r>
              <a:rPr lang="en-IN" dirty="0" smtClean="0"/>
              <a:t>Occurs in sensitized individuals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9116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u="sng" dirty="0" smtClean="0"/>
              <a:t>Clinical features</a:t>
            </a:r>
          </a:p>
          <a:p>
            <a:r>
              <a:rPr lang="en-IN" u="sng" dirty="0" smtClean="0"/>
              <a:t>Phototoxic reactions</a:t>
            </a:r>
          </a:p>
          <a:p>
            <a:r>
              <a:rPr lang="en-IN" dirty="0" smtClean="0"/>
              <a:t>Dose of drug/chemical needed: Large</a:t>
            </a:r>
          </a:p>
          <a:p>
            <a:r>
              <a:rPr lang="en-IN" dirty="0" smtClean="0"/>
              <a:t>Latent period: Reaction immediate (within minutes to hours) after exposure to light and can occur after first exposure</a:t>
            </a:r>
          </a:p>
          <a:p>
            <a:r>
              <a:rPr lang="en-IN" dirty="0" smtClean="0"/>
              <a:t>Morphology: Initially, there is erythema, </a:t>
            </a:r>
            <a:r>
              <a:rPr lang="en-IN" dirty="0" err="1" smtClean="0"/>
              <a:t>edema</a:t>
            </a:r>
            <a:r>
              <a:rPr lang="en-IN" dirty="0" smtClean="0"/>
              <a:t>, and </a:t>
            </a:r>
            <a:r>
              <a:rPr lang="en-IN" dirty="0" err="1" smtClean="0"/>
              <a:t>vesiculation</a:t>
            </a:r>
            <a:endParaRPr lang="en-IN" dirty="0" smtClean="0"/>
          </a:p>
          <a:p>
            <a:r>
              <a:rPr lang="en-IN" dirty="0" smtClean="0"/>
              <a:t>F/B desquamation and peeling</a:t>
            </a:r>
          </a:p>
          <a:p>
            <a:r>
              <a:rPr lang="en-IN" dirty="0"/>
              <a:t>F</a:t>
            </a:r>
            <a:r>
              <a:rPr lang="en-IN" dirty="0" smtClean="0"/>
              <a:t>inally the lesions heal with hyperpigmentation (similar to sunburn).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1059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u="sng" dirty="0" err="1" smtClean="0"/>
              <a:t>Photoallergic</a:t>
            </a:r>
            <a:r>
              <a:rPr lang="en-IN" u="sng" dirty="0" smtClean="0"/>
              <a:t> reactions</a:t>
            </a:r>
          </a:p>
          <a:p>
            <a:r>
              <a:rPr lang="en-IN" dirty="0" smtClean="0"/>
              <a:t>Dose of drug/chemical needed: Small</a:t>
            </a:r>
          </a:p>
          <a:p>
            <a:r>
              <a:rPr lang="en-IN" dirty="0" smtClean="0"/>
              <a:t>Latent period: Reaction occurs on second or third day</a:t>
            </a:r>
          </a:p>
          <a:p>
            <a:r>
              <a:rPr lang="en-IN" dirty="0" smtClean="0"/>
              <a:t>Does not occur on first exposure but after second or later exposures</a:t>
            </a:r>
          </a:p>
          <a:p>
            <a:r>
              <a:rPr lang="en-IN" dirty="0" smtClean="0"/>
              <a:t>Symptoms: Itching often severe. Aggravated after sun exposure</a:t>
            </a:r>
          </a:p>
          <a:p>
            <a:r>
              <a:rPr lang="en-IN" dirty="0" smtClean="0"/>
              <a:t>Morphology: </a:t>
            </a:r>
            <a:r>
              <a:rPr lang="en-IN" dirty="0" err="1" smtClean="0"/>
              <a:t>Photoallergic</a:t>
            </a:r>
            <a:r>
              <a:rPr lang="en-IN" dirty="0" smtClean="0"/>
              <a:t> reactions are similar to phototoxic reactions but are more eczematous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118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u="sng" dirty="0" smtClean="0"/>
              <a:t>Investigations</a:t>
            </a:r>
          </a:p>
          <a:p>
            <a:r>
              <a:rPr lang="en-IN" dirty="0" smtClean="0"/>
              <a:t>Phototoxic reactions</a:t>
            </a:r>
          </a:p>
          <a:p>
            <a:r>
              <a:rPr lang="en-IN" i="1" dirty="0" smtClean="0"/>
              <a:t>No investigations required</a:t>
            </a:r>
            <a:endParaRPr lang="en-IN" dirty="0" smtClean="0"/>
          </a:p>
          <a:p>
            <a:r>
              <a:rPr lang="en-IN" dirty="0" err="1" smtClean="0"/>
              <a:t>Photoallergic</a:t>
            </a:r>
            <a:r>
              <a:rPr lang="en-IN" dirty="0" smtClean="0"/>
              <a:t> reactions</a:t>
            </a:r>
          </a:p>
          <a:p>
            <a:r>
              <a:rPr lang="en-IN" i="1" dirty="0" err="1" smtClean="0"/>
              <a:t>Photopatch</a:t>
            </a:r>
            <a:r>
              <a:rPr lang="en-IN" i="1" dirty="0" smtClean="0"/>
              <a:t> tests</a:t>
            </a:r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val="62699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Treatment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632"/>
            <a:ext cx="10515600" cy="4624889"/>
          </a:xfrm>
        </p:spPr>
        <p:txBody>
          <a:bodyPr>
            <a:noAutofit/>
          </a:bodyPr>
          <a:lstStyle/>
          <a:p>
            <a:r>
              <a:rPr lang="en-IN" sz="2300" u="sng" dirty="0" smtClean="0"/>
              <a:t>Phototoxic reactions</a:t>
            </a:r>
          </a:p>
          <a:p>
            <a:r>
              <a:rPr lang="en-IN" sz="2300" dirty="0" err="1" smtClean="0"/>
              <a:t>Photoprotection</a:t>
            </a:r>
            <a:endParaRPr lang="en-IN" sz="2300" dirty="0" smtClean="0"/>
          </a:p>
          <a:p>
            <a:r>
              <a:rPr lang="en-IN" sz="2300" dirty="0" smtClean="0"/>
              <a:t>Withdrawal of drug: Only necessary, if excessive exposure to UVR cannot be avoided</a:t>
            </a:r>
          </a:p>
          <a:p>
            <a:r>
              <a:rPr lang="en-IN" sz="2300" dirty="0" smtClean="0"/>
              <a:t>Symptomatic treatment:</a:t>
            </a:r>
          </a:p>
          <a:p>
            <a:r>
              <a:rPr lang="en-IN" sz="2300" dirty="0" smtClean="0"/>
              <a:t>Topical steroids</a:t>
            </a:r>
          </a:p>
          <a:p>
            <a:r>
              <a:rPr lang="en-IN" sz="2300" dirty="0" smtClean="0"/>
              <a:t>Nonsteroidal anti-inflammatory drugs</a:t>
            </a:r>
          </a:p>
          <a:p>
            <a:r>
              <a:rPr lang="en-IN" sz="2300" u="sng" dirty="0" err="1" smtClean="0"/>
              <a:t>Photoallergic</a:t>
            </a:r>
            <a:r>
              <a:rPr lang="en-IN" sz="2300" u="sng" dirty="0" smtClean="0"/>
              <a:t> reactions</a:t>
            </a:r>
          </a:p>
          <a:p>
            <a:r>
              <a:rPr lang="en-IN" sz="2300" dirty="0" err="1" smtClean="0"/>
              <a:t>Photoprotection</a:t>
            </a:r>
            <a:r>
              <a:rPr lang="en-IN" sz="2300" dirty="0" smtClean="0"/>
              <a:t>: Very important</a:t>
            </a:r>
          </a:p>
          <a:p>
            <a:r>
              <a:rPr lang="en-IN" sz="2300" dirty="0" smtClean="0"/>
              <a:t>Withdrawal of drug &amp; substitution with a chemically unrelated drug is essential </a:t>
            </a:r>
          </a:p>
          <a:p>
            <a:r>
              <a:rPr lang="en-IN" sz="2300" dirty="0" smtClean="0"/>
              <a:t>Symptomatic treatment:</a:t>
            </a:r>
          </a:p>
          <a:p>
            <a:r>
              <a:rPr lang="en-IN" sz="2300" dirty="0" smtClean="0"/>
              <a:t>Mild disease: Topical steroids and antihistamines</a:t>
            </a:r>
          </a:p>
          <a:p>
            <a:r>
              <a:rPr lang="en-IN" sz="2300" dirty="0" smtClean="0"/>
              <a:t>Severe disease: Systemic steroids, azathioprine &amp; methotrexate in severe dermatosis</a:t>
            </a:r>
            <a:endParaRPr lang="en-IN" sz="2300" dirty="0"/>
          </a:p>
        </p:txBody>
      </p:sp>
    </p:spTree>
    <p:extLst>
      <p:ext uri="{BB962C8B-B14F-4D97-AF65-F5344CB8AC3E}">
        <p14:creationId xmlns:p14="http://schemas.microsoft.com/office/powerpoint/2010/main" val="25805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Solar radiation can be both a ‘boon’ or ‘bane’ to the skin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66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err="1" smtClean="0"/>
              <a:t>Casal’s</a:t>
            </a:r>
            <a:r>
              <a:rPr lang="en-IN" sz="4000" dirty="0" smtClean="0"/>
              <a:t> necklace (Pellagra dermatitis)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Development of sharply demarcated area of erythema on dorsa of hands, wrists, forearms, the face &amp; V of the neck (</a:t>
            </a:r>
            <a:r>
              <a:rPr lang="en-IN" dirty="0" err="1" smtClean="0"/>
              <a:t>photoexposed</a:t>
            </a:r>
            <a:r>
              <a:rPr lang="en-IN" dirty="0" smtClean="0"/>
              <a:t> parts of the skin)</a:t>
            </a:r>
          </a:p>
          <a:p>
            <a:r>
              <a:rPr lang="en-IN" dirty="0" smtClean="0"/>
              <a:t>F/B well-demarcated area of pigmentation</a:t>
            </a:r>
          </a:p>
          <a:p>
            <a:r>
              <a:rPr lang="en-IN" dirty="0" smtClean="0"/>
              <a:t>The sharply demarcated lesions on the neck &amp; upper central part of the chest - known as </a:t>
            </a:r>
            <a:r>
              <a:rPr lang="en-IN" u="sng" dirty="0" err="1" smtClean="0"/>
              <a:t>Casal’s</a:t>
            </a:r>
            <a:r>
              <a:rPr lang="en-IN" u="sng" dirty="0" smtClean="0"/>
              <a:t> necklace</a:t>
            </a:r>
            <a:endParaRPr lang="en-IN" u="sng" dirty="0"/>
          </a:p>
        </p:txBody>
      </p:sp>
    </p:spTree>
    <p:extLst>
      <p:ext uri="{BB962C8B-B14F-4D97-AF65-F5344CB8AC3E}">
        <p14:creationId xmlns:p14="http://schemas.microsoft.com/office/powerpoint/2010/main" val="54320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sz="5400" dirty="0" smtClean="0"/>
          </a:p>
          <a:p>
            <a:pPr marL="0" indent="0">
              <a:buNone/>
            </a:pPr>
            <a:r>
              <a:rPr lang="en-IN" sz="5400" dirty="0"/>
              <a:t>	</a:t>
            </a:r>
            <a:r>
              <a:rPr lang="en-IN" sz="5400" dirty="0" smtClean="0"/>
              <a:t>	</a:t>
            </a:r>
            <a:r>
              <a:rPr lang="en-IN" sz="6600" dirty="0" smtClean="0"/>
              <a:t>Thank you</a:t>
            </a:r>
            <a:endParaRPr lang="en-IN" sz="6600" dirty="0"/>
          </a:p>
        </p:txBody>
      </p:sp>
    </p:spTree>
    <p:extLst>
      <p:ext uri="{BB962C8B-B14F-4D97-AF65-F5344CB8AC3E}">
        <p14:creationId xmlns:p14="http://schemas.microsoft.com/office/powerpoint/2010/main" val="93592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NF1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u="sng" dirty="0"/>
              <a:t>B</a:t>
            </a:r>
            <a:r>
              <a:rPr lang="en-IN" u="sng" dirty="0" smtClean="0"/>
              <a:t>utton hole sign</a:t>
            </a:r>
            <a:r>
              <a:rPr lang="en-IN" dirty="0" smtClean="0"/>
              <a:t>: </a:t>
            </a:r>
            <a:r>
              <a:rPr lang="en-IN" dirty="0" err="1" smtClean="0"/>
              <a:t>Molluscum</a:t>
            </a:r>
            <a:r>
              <a:rPr lang="en-IN" dirty="0" smtClean="0"/>
              <a:t> </a:t>
            </a:r>
            <a:r>
              <a:rPr lang="en-IN" dirty="0" err="1" smtClean="0"/>
              <a:t>fibrosum</a:t>
            </a:r>
            <a:r>
              <a:rPr lang="en-IN" dirty="0" smtClean="0"/>
              <a:t> - Small, superficial, soft, skin-</a:t>
            </a:r>
            <a:r>
              <a:rPr lang="en-IN" dirty="0" err="1" smtClean="0"/>
              <a:t>colored</a:t>
            </a:r>
            <a:r>
              <a:rPr lang="en-IN" dirty="0" smtClean="0"/>
              <a:t> to darker, dome-shaped nodules, which can be pushed through a defect in the skin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1597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u="sng" dirty="0" smtClean="0"/>
              <a:t>The Crowe sign</a:t>
            </a:r>
            <a:r>
              <a:rPr lang="en-IN" dirty="0" smtClean="0"/>
              <a:t>- Pathognomonic presence of axillary freckling in NF1</a:t>
            </a:r>
          </a:p>
          <a:p>
            <a:r>
              <a:rPr lang="en-IN" dirty="0" smtClean="0"/>
              <a:t>Present in about 30% cases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1282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</a:t>
            </a:r>
            <a:r>
              <a:rPr lang="en-IN" dirty="0" smtClean="0"/>
              <a:t>arpet tack sign (DLE)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Characteristic lesion is a well-demarcated, discoid/annular, erythematous plaque with adherent scales</a:t>
            </a:r>
          </a:p>
          <a:p>
            <a:r>
              <a:rPr lang="en-IN" dirty="0" smtClean="0"/>
              <a:t>When the scale is removed, its </a:t>
            </a:r>
            <a:r>
              <a:rPr lang="en-IN" dirty="0" err="1" smtClean="0"/>
              <a:t>undersurface</a:t>
            </a:r>
            <a:r>
              <a:rPr lang="en-IN" dirty="0" smtClean="0"/>
              <a:t> shows </a:t>
            </a:r>
            <a:r>
              <a:rPr lang="en-IN" dirty="0" err="1" smtClean="0"/>
              <a:t>keratotic</a:t>
            </a:r>
            <a:r>
              <a:rPr lang="en-IN" dirty="0" smtClean="0"/>
              <a:t> spikes which have occupied the dilated </a:t>
            </a:r>
            <a:r>
              <a:rPr lang="en-IN" dirty="0" err="1" smtClean="0"/>
              <a:t>pilosebaceous</a:t>
            </a:r>
            <a:r>
              <a:rPr lang="en-IN" dirty="0" smtClean="0"/>
              <a:t> canals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294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err="1" smtClean="0"/>
              <a:t>Dermatomyositis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err="1" smtClean="0"/>
              <a:t>Dermatomyositis</a:t>
            </a:r>
            <a:r>
              <a:rPr lang="en-IN" dirty="0" smtClean="0"/>
              <a:t> – Characterized by autoimmune inflammatory injury to striated muscle &amp; skin</a:t>
            </a:r>
          </a:p>
          <a:p>
            <a:r>
              <a:rPr lang="en-IN" u="sng" dirty="0" smtClean="0"/>
              <a:t>Heliotrope (a lilac-</a:t>
            </a:r>
            <a:r>
              <a:rPr lang="en-IN" u="sng" dirty="0" err="1" smtClean="0"/>
              <a:t>colored</a:t>
            </a:r>
            <a:r>
              <a:rPr lang="en-IN" u="sng" dirty="0" smtClean="0"/>
              <a:t> flower) erythema</a:t>
            </a:r>
            <a:r>
              <a:rPr lang="en-IN" dirty="0" smtClean="0"/>
              <a:t>: Faint lilac erythema, </a:t>
            </a:r>
            <a:r>
              <a:rPr lang="en-IN" dirty="0" err="1" smtClean="0"/>
              <a:t>periorbitally</a:t>
            </a:r>
            <a:r>
              <a:rPr lang="en-IN" dirty="0" smtClean="0"/>
              <a:t>, usually associated with </a:t>
            </a:r>
            <a:r>
              <a:rPr lang="en-IN" dirty="0" err="1" smtClean="0"/>
              <a:t>edema</a:t>
            </a:r>
            <a:endParaRPr lang="en-IN" dirty="0" smtClean="0"/>
          </a:p>
          <a:p>
            <a:r>
              <a:rPr lang="en-IN" u="sng" dirty="0" smtClean="0"/>
              <a:t>Gottron’s papules</a:t>
            </a:r>
            <a:r>
              <a:rPr lang="en-IN" dirty="0" smtClean="0"/>
              <a:t>: Violaceous, atrophic papules over the knuckles &amp; pressure points</a:t>
            </a:r>
          </a:p>
        </p:txBody>
      </p:sp>
    </p:spTree>
    <p:extLst>
      <p:ext uri="{BB962C8B-B14F-4D97-AF65-F5344CB8AC3E}">
        <p14:creationId xmlns:p14="http://schemas.microsoft.com/office/powerpoint/2010/main" val="20880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u="sng" dirty="0" smtClean="0"/>
              <a:t>Gottron’s sign</a:t>
            </a:r>
            <a:r>
              <a:rPr lang="en-IN" dirty="0" smtClean="0"/>
              <a:t>: Symmetrical, lilac erythema &amp; </a:t>
            </a:r>
            <a:r>
              <a:rPr lang="en-IN" dirty="0" err="1" smtClean="0"/>
              <a:t>edema</a:t>
            </a:r>
            <a:r>
              <a:rPr lang="en-IN" dirty="0" smtClean="0"/>
              <a:t> over interphalangeal or metacarpophalangeal joints, elbows &amp; knees</a:t>
            </a:r>
          </a:p>
          <a:p>
            <a:r>
              <a:rPr lang="en-IN" u="sng" dirty="0" smtClean="0"/>
              <a:t>Shawl sign</a:t>
            </a:r>
            <a:r>
              <a:rPr lang="en-IN" dirty="0" smtClean="0"/>
              <a:t>: Symmetrical confluent violaceous erythema extending from dorsolateral aspect of hands, forearms &amp; arms to deltoid region, shoulders &amp; neck</a:t>
            </a:r>
          </a:p>
          <a:p>
            <a:r>
              <a:rPr lang="en-IN" u="sng" dirty="0" smtClean="0"/>
              <a:t>Mechanic’s hand</a:t>
            </a:r>
            <a:r>
              <a:rPr lang="en-IN" dirty="0" smtClean="0"/>
              <a:t>: Confluent symmetric hyperkeratosis along ulnar aspect of thumb &amp; radial aspect of fingers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8570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Psoriasis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u="sng" dirty="0" err="1" smtClean="0"/>
              <a:t>Grattage</a:t>
            </a:r>
            <a:r>
              <a:rPr lang="en-IN" u="sng" dirty="0" smtClean="0"/>
              <a:t> test </a:t>
            </a:r>
            <a:r>
              <a:rPr lang="en-IN" dirty="0" smtClean="0"/>
              <a:t>- Scales in a psoriatic plaque can be accentuated by grating with a glass slide </a:t>
            </a:r>
          </a:p>
          <a:p>
            <a:r>
              <a:rPr lang="en-IN" u="sng" dirty="0" err="1" smtClean="0"/>
              <a:t>Auspitz</a:t>
            </a:r>
            <a:r>
              <a:rPr lang="en-IN" u="sng" dirty="0" smtClean="0"/>
              <a:t> sign- </a:t>
            </a:r>
            <a:r>
              <a:rPr lang="en-IN" dirty="0" smtClean="0"/>
              <a:t>3 steps</a:t>
            </a:r>
          </a:p>
          <a:p>
            <a:r>
              <a:rPr lang="en-IN" dirty="0" smtClean="0"/>
              <a:t>Step A: Gently scrape lesion with a glass slide - This accentuates the silvery scales (</a:t>
            </a:r>
            <a:r>
              <a:rPr lang="en-IN" i="1" dirty="0" err="1" smtClean="0"/>
              <a:t>Grattage</a:t>
            </a:r>
            <a:r>
              <a:rPr lang="en-IN" i="1" dirty="0" smtClean="0"/>
              <a:t> test positive</a:t>
            </a:r>
            <a:r>
              <a:rPr lang="en-IN" dirty="0" smtClean="0"/>
              <a:t>). Scrape off all the scales</a:t>
            </a:r>
          </a:p>
          <a:p>
            <a:r>
              <a:rPr lang="en-IN" dirty="0" smtClean="0"/>
              <a:t>Step B: Continue to scrape the lesion – A glistening white adherent membrane (</a:t>
            </a:r>
            <a:r>
              <a:rPr lang="en-IN" i="1" dirty="0" err="1" smtClean="0"/>
              <a:t>Burkley’s</a:t>
            </a:r>
            <a:r>
              <a:rPr lang="en-IN" i="1" dirty="0" smtClean="0"/>
              <a:t> membrane</a:t>
            </a:r>
            <a:r>
              <a:rPr lang="en-IN" dirty="0" smtClean="0"/>
              <a:t>) appears</a:t>
            </a:r>
          </a:p>
          <a:p>
            <a:r>
              <a:rPr lang="en-IN" dirty="0" smtClean="0"/>
              <a:t>Step C: On removing the membrane, punctate bleeding points become visible - </a:t>
            </a:r>
            <a:r>
              <a:rPr lang="en-IN" i="1" dirty="0" smtClean="0"/>
              <a:t>positive</a:t>
            </a:r>
            <a:r>
              <a:rPr lang="en-IN" dirty="0" smtClean="0"/>
              <a:t> </a:t>
            </a:r>
            <a:r>
              <a:rPr lang="en-IN" dirty="0" err="1" smtClean="0"/>
              <a:t>Auspitz</a:t>
            </a:r>
            <a:r>
              <a:rPr lang="en-IN" dirty="0" smtClean="0"/>
              <a:t> sign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8414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1480</Words>
  <Application>Microsoft Office PowerPoint</Application>
  <PresentationFormat>Widescreen</PresentationFormat>
  <Paragraphs>167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Office Theme</vt:lpstr>
      <vt:lpstr>Signs in Dermatology; Photodermatology</vt:lpstr>
      <vt:lpstr>Immunobullous disorders</vt:lpstr>
      <vt:lpstr>Casal’s necklace (Pellagra dermatitis)</vt:lpstr>
      <vt:lpstr>NF1</vt:lpstr>
      <vt:lpstr>PowerPoint Presentation</vt:lpstr>
      <vt:lpstr>Carpet tack sign (DLE)</vt:lpstr>
      <vt:lpstr>Dermatomyositis</vt:lpstr>
      <vt:lpstr>PowerPoint Presentation</vt:lpstr>
      <vt:lpstr>Psoriasis</vt:lpstr>
      <vt:lpstr>Leprosy (Hansen’s disease)</vt:lpstr>
      <vt:lpstr>‘Groove sign’ of Greenblatt</vt:lpstr>
      <vt:lpstr>Homan’s sign (DVT)</vt:lpstr>
      <vt:lpstr>Photodermatology</vt:lpstr>
      <vt:lpstr>UV, Visible &amp; Infrared light</vt:lpstr>
      <vt:lpstr>PowerPoint Presentation</vt:lpstr>
      <vt:lpstr>Sunburn</vt:lpstr>
      <vt:lpstr>Treatment</vt:lpstr>
      <vt:lpstr>Tanning</vt:lpstr>
      <vt:lpstr>PowerPoint Presentation</vt:lpstr>
      <vt:lpstr>Photoaging</vt:lpstr>
      <vt:lpstr>Polymorphic Light Eruption (PMLE)</vt:lpstr>
      <vt:lpstr>Clinical features</vt:lpstr>
      <vt:lpstr>Treatment</vt:lpstr>
      <vt:lpstr>PowerPoint Presentation</vt:lpstr>
      <vt:lpstr>PowerPoint Presentation</vt:lpstr>
      <vt:lpstr>PowerPoint Presentation</vt:lpstr>
      <vt:lpstr>PowerPoint Presentation</vt:lpstr>
      <vt:lpstr>Treatment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Signs in Dermatology; Photodermatology</dc:title>
  <dc:creator>Dr Naveen K Kansal</dc:creator>
  <cp:lastModifiedBy>AIIMSRishikesh</cp:lastModifiedBy>
  <cp:revision>20</cp:revision>
  <dcterms:created xsi:type="dcterms:W3CDTF">2017-11-02T09:49:33Z</dcterms:created>
  <dcterms:modified xsi:type="dcterms:W3CDTF">2017-11-07T10:44:45Z</dcterms:modified>
</cp:coreProperties>
</file>