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4" r:id="rId4"/>
    <p:sldId id="280" r:id="rId5"/>
    <p:sldId id="282" r:id="rId6"/>
    <p:sldId id="281" r:id="rId7"/>
    <p:sldId id="259" r:id="rId8"/>
    <p:sldId id="267" r:id="rId9"/>
    <p:sldId id="268" r:id="rId10"/>
    <p:sldId id="285" r:id="rId11"/>
    <p:sldId id="272" r:id="rId12"/>
    <p:sldId id="269" r:id="rId13"/>
    <p:sldId id="270" r:id="rId14"/>
    <p:sldId id="260" r:id="rId15"/>
    <p:sldId id="271" r:id="rId16"/>
    <p:sldId id="262" r:id="rId17"/>
    <p:sldId id="279" r:id="rId18"/>
    <p:sldId id="274" r:id="rId19"/>
    <p:sldId id="292" r:id="rId20"/>
    <p:sldId id="275" r:id="rId21"/>
    <p:sldId id="293" r:id="rId22"/>
    <p:sldId id="283" r:id="rId23"/>
    <p:sldId id="276" r:id="rId24"/>
    <p:sldId id="286" r:id="rId25"/>
    <p:sldId id="277" r:id="rId26"/>
    <p:sldId id="294" r:id="rId27"/>
    <p:sldId id="278" r:id="rId28"/>
    <p:sldId id="295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067050"/>
          </a:xfrm>
        </p:spPr>
        <p:txBody>
          <a:bodyPr/>
          <a:lstStyle/>
          <a:p>
            <a:r>
              <a:rPr lang="en-IN" b="1" dirty="0" smtClean="0"/>
              <a:t>Paediatric Retinal Diseases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b="1" dirty="0" err="1" smtClean="0">
                <a:solidFill>
                  <a:schemeClr val="tx1"/>
                </a:solidFill>
              </a:rPr>
              <a:t>Dr</a:t>
            </a:r>
            <a:r>
              <a:rPr lang="en-US" b="1" dirty="0" smtClean="0">
                <a:solidFill>
                  <a:schemeClr val="tx1"/>
                </a:solidFill>
              </a:rPr>
              <a:t> Sanjeev  K. Mittal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MS, FICO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Prof &amp; Head, Ophthalmology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AIIMS, Rishikesh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455" y="2514600"/>
            <a:ext cx="3432345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ROP Staging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Stage 1= a faint demarcation line</a:t>
            </a:r>
          </a:p>
          <a:p>
            <a:r>
              <a:rPr lang="en-IN" sz="3600" dirty="0" smtClean="0"/>
              <a:t>Stage 2= an elevated ridge</a:t>
            </a:r>
          </a:p>
          <a:p>
            <a:r>
              <a:rPr lang="en-IN" sz="3600" dirty="0" smtClean="0"/>
              <a:t>Stage 3= </a:t>
            </a:r>
            <a:r>
              <a:rPr lang="en-IN" sz="3600" dirty="0" err="1" smtClean="0"/>
              <a:t>extraretinal</a:t>
            </a:r>
            <a:r>
              <a:rPr lang="en-IN" sz="3600" dirty="0" smtClean="0"/>
              <a:t> </a:t>
            </a:r>
            <a:r>
              <a:rPr lang="en-IN" sz="3600" dirty="0" err="1" smtClean="0"/>
              <a:t>fibrovascular</a:t>
            </a:r>
            <a:r>
              <a:rPr lang="en-IN" sz="3600" dirty="0" smtClean="0"/>
              <a:t> tissue</a:t>
            </a:r>
          </a:p>
          <a:p>
            <a:r>
              <a:rPr lang="en-IN" sz="3600" dirty="0" smtClean="0"/>
              <a:t>Stage 4= sub-total retinal detachment</a:t>
            </a:r>
          </a:p>
          <a:p>
            <a:r>
              <a:rPr lang="en-IN" sz="3600" dirty="0" smtClean="0"/>
              <a:t>Stage 5= total retinal detachment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23951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574228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52800" y="152400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/>
              <a:t>    ROP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503030"/>
            <a:ext cx="2667000" cy="19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4000" dirty="0" smtClean="0"/>
              <a:t>ROP- Treatment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IN" dirty="0" smtClean="0"/>
              <a:t>80% infants spontaneous regression</a:t>
            </a:r>
          </a:p>
          <a:p>
            <a:r>
              <a:rPr lang="en-IN" dirty="0" smtClean="0"/>
              <a:t>Treatment required if disease progresses</a:t>
            </a:r>
          </a:p>
          <a:p>
            <a:pPr>
              <a:buNone/>
            </a:pPr>
            <a:r>
              <a:rPr lang="en-IN" dirty="0" smtClean="0"/>
              <a:t>  </a:t>
            </a:r>
            <a:r>
              <a:rPr lang="en-IN" dirty="0" err="1" smtClean="0"/>
              <a:t>i</a:t>
            </a:r>
            <a:r>
              <a:rPr lang="en-IN" dirty="0" smtClean="0"/>
              <a:t>] Photocoagulation/ </a:t>
            </a:r>
            <a:r>
              <a:rPr lang="en-IN" dirty="0" err="1" smtClean="0"/>
              <a:t>Cryotherapy</a:t>
            </a:r>
            <a:r>
              <a:rPr lang="en-IN" dirty="0" smtClean="0"/>
              <a:t> of </a:t>
            </a:r>
            <a:r>
              <a:rPr lang="en-IN" dirty="0" err="1" smtClean="0"/>
              <a:t>avascular</a:t>
            </a:r>
            <a:r>
              <a:rPr lang="en-IN" dirty="0" smtClean="0"/>
              <a:t>, immature retina</a:t>
            </a:r>
          </a:p>
          <a:p>
            <a:pPr>
              <a:buNone/>
            </a:pPr>
            <a:r>
              <a:rPr lang="en-IN" dirty="0" smtClean="0"/>
              <a:t>  ii] </a:t>
            </a:r>
            <a:r>
              <a:rPr lang="en-IN" dirty="0" err="1" smtClean="0"/>
              <a:t>Scleral</a:t>
            </a:r>
            <a:r>
              <a:rPr lang="en-IN" dirty="0" smtClean="0"/>
              <a:t> buckling for RD</a:t>
            </a:r>
          </a:p>
          <a:p>
            <a:r>
              <a:rPr lang="en-IN" dirty="0" smtClean="0"/>
              <a:t>Prophylaxis is most important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ROP Prophylaxis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Monitor </a:t>
            </a:r>
            <a:r>
              <a:rPr lang="en-IN" dirty="0" err="1" smtClean="0"/>
              <a:t>umblical</a:t>
            </a:r>
            <a:r>
              <a:rPr lang="en-IN" dirty="0" smtClean="0"/>
              <a:t> arterial Pa Oxygen level </a:t>
            </a:r>
          </a:p>
          <a:p>
            <a:pPr>
              <a:buNone/>
            </a:pPr>
            <a:r>
              <a:rPr lang="en-IN" dirty="0" smtClean="0"/>
              <a:t>    (50-100 is normal)</a:t>
            </a:r>
          </a:p>
          <a:p>
            <a:r>
              <a:rPr lang="en-IN" dirty="0" smtClean="0"/>
              <a:t>Examine temporal periphery of retina before the newborn/infant is discharged from hospital (look for threshold disease)</a:t>
            </a:r>
          </a:p>
          <a:p>
            <a:r>
              <a:rPr lang="en-IN" dirty="0" smtClean="0"/>
              <a:t> All premature infants &lt;32 week or &lt;1500 gm should be screened</a:t>
            </a:r>
          </a:p>
          <a:p>
            <a:r>
              <a:rPr lang="en-IN" dirty="0" smtClean="0"/>
              <a:t>If ROP develops, follow-up exam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Retinitis </a:t>
            </a:r>
            <a:r>
              <a:rPr lang="en-IN" dirty="0" err="1" smtClean="0">
                <a:solidFill>
                  <a:srgbClr val="FF0000"/>
                </a:solidFill>
              </a:rPr>
              <a:t>Pigmentosa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Hereditary disease</a:t>
            </a:r>
          </a:p>
          <a:p>
            <a:r>
              <a:rPr lang="en-IN" dirty="0" smtClean="0"/>
              <a:t>Inheritance-Autosomal recessive</a:t>
            </a:r>
          </a:p>
          <a:p>
            <a:r>
              <a:rPr lang="en-IN" dirty="0" smtClean="0"/>
              <a:t>Consanguinity of parents</a:t>
            </a:r>
          </a:p>
          <a:p>
            <a:r>
              <a:rPr lang="en-IN" dirty="0" smtClean="0"/>
              <a:t>Progressive night blindness</a:t>
            </a:r>
          </a:p>
          <a:p>
            <a:r>
              <a:rPr lang="en-IN" dirty="0" smtClean="0"/>
              <a:t>Constriction of visual field</a:t>
            </a:r>
          </a:p>
          <a:p>
            <a:r>
              <a:rPr lang="en-IN" dirty="0" smtClean="0"/>
              <a:t>B/L</a:t>
            </a:r>
          </a:p>
          <a:p>
            <a:r>
              <a:rPr lang="en-IN" dirty="0" smtClean="0"/>
              <a:t>Symmetrical ,  diffuse pigmentary retinal dystrophy which affects Rods</a:t>
            </a:r>
          </a:p>
          <a:p>
            <a:r>
              <a:rPr lang="en-IN" dirty="0" smtClean="0"/>
              <a:t>Mostly symptoms appear in young age</a:t>
            </a:r>
            <a:br>
              <a:rPr lang="en-IN" dirty="0" smtClean="0"/>
            </a:b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717550"/>
          </a:xfrm>
        </p:spPr>
        <p:txBody>
          <a:bodyPr>
            <a:normAutofit fontScale="90000"/>
          </a:bodyPr>
          <a:lstStyle/>
          <a:p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              </a:t>
            </a:r>
            <a:br>
              <a:rPr lang="en-IN" sz="3600" dirty="0" smtClean="0"/>
            </a:b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         </a:t>
            </a:r>
            <a:br>
              <a:rPr lang="en-IN" sz="3600" dirty="0" smtClean="0"/>
            </a:b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            </a:t>
            </a:r>
            <a:r>
              <a:rPr lang="en-IN" sz="4000" b="0" dirty="0" smtClean="0"/>
              <a:t>Retinitis Pigmentosa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N" sz="2800" dirty="0" smtClean="0"/>
              <a:t>Signs-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Bony specule pigmentation</a:t>
            </a:r>
          </a:p>
          <a:p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Arteriolar attenuation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Waxy pallor of disc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609409"/>
            <a:ext cx="5111750" cy="395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Retinitis </a:t>
            </a:r>
            <a:r>
              <a:rPr lang="en-IN" dirty="0" err="1" smtClean="0">
                <a:solidFill>
                  <a:srgbClr val="FF0000"/>
                </a:solidFill>
              </a:rPr>
              <a:t>Pigmentosa</a:t>
            </a: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600" dirty="0" smtClean="0"/>
              <a:t>Investigations-</a:t>
            </a:r>
          </a:p>
          <a:p>
            <a:r>
              <a:rPr lang="en-IN" sz="3600" dirty="0" smtClean="0"/>
              <a:t>Electro-</a:t>
            </a:r>
            <a:r>
              <a:rPr lang="en-IN" sz="3600" dirty="0" err="1" smtClean="0"/>
              <a:t>retinography</a:t>
            </a:r>
            <a:r>
              <a:rPr lang="en-IN" sz="3600" dirty="0" smtClean="0"/>
              <a:t>-      amplitude</a:t>
            </a:r>
          </a:p>
          <a:p>
            <a:r>
              <a:rPr lang="en-IN" sz="3600" dirty="0" smtClean="0"/>
              <a:t>Electro-</a:t>
            </a:r>
            <a:r>
              <a:rPr lang="en-IN" sz="3600" dirty="0" err="1" smtClean="0"/>
              <a:t>oculography</a:t>
            </a:r>
            <a:r>
              <a:rPr lang="en-IN" sz="3600" dirty="0" smtClean="0"/>
              <a:t>- absence of light peak</a:t>
            </a:r>
          </a:p>
          <a:p>
            <a:r>
              <a:rPr lang="en-IN" sz="3600" dirty="0" smtClean="0"/>
              <a:t>Visual fields- ring scotoma</a:t>
            </a:r>
            <a:endParaRPr lang="en-IN" sz="3600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4914900" y="25527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34200" cy="79375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     </a:t>
            </a:r>
            <a:r>
              <a:rPr lang="en-IN" sz="3200" b="0" dirty="0" smtClean="0"/>
              <a:t>Retinitis Pigmentosa-Variants</a:t>
            </a:r>
            <a:endParaRPr lang="en-US" sz="32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>
            <a:normAutofit lnSpcReduction="10000"/>
          </a:bodyPr>
          <a:lstStyle/>
          <a:p>
            <a:r>
              <a:rPr lang="en-IN" sz="3200" b="1" dirty="0" smtClean="0"/>
              <a:t>Atypical RP</a:t>
            </a:r>
          </a:p>
          <a:p>
            <a:pPr marL="571500" indent="-571500">
              <a:buFont typeface="+mj-lt"/>
              <a:buAutoNum type="romanLcPeriod"/>
            </a:pPr>
            <a:r>
              <a:rPr lang="en-IN" sz="3200" dirty="0" smtClean="0"/>
              <a:t>Retinitis pigmentosa sine pigmento</a:t>
            </a:r>
          </a:p>
          <a:p>
            <a:pPr marL="571500" indent="-571500">
              <a:buFont typeface="+mj-lt"/>
              <a:buAutoNum type="romanLcPeriod"/>
            </a:pPr>
            <a:r>
              <a:rPr lang="en-IN" sz="3200" dirty="0" smtClean="0"/>
              <a:t>Retinitis puntata albescens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3200" dirty="0" smtClean="0"/>
              <a:t>Sector retinitis pigmentosa</a:t>
            </a:r>
            <a:br>
              <a:rPr lang="en-US" sz="3200" dirty="0" smtClean="0"/>
            </a:br>
            <a:endParaRPr lang="en-IN" sz="3200" dirty="0" smtClean="0"/>
          </a:p>
          <a:p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85973"/>
            <a:ext cx="2176212" cy="519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RP associated with systemic diseases-</a:t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Laurence-moon-biedl syndrome(Bardet Biedle)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Bassen-kornzweig syndrome (Abeta lipoproteinemia)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Refsum’s syndrome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Usher’s syndrome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Cockayne’s syndrome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Kearns-Sayre syndrome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Friedreich’s ataxia</a:t>
            </a:r>
          </a:p>
          <a:p>
            <a:pPr marL="571500" indent="-571500">
              <a:buFont typeface="+mj-lt"/>
              <a:buAutoNum type="romanUcPeriod"/>
            </a:pPr>
            <a:r>
              <a:rPr lang="en-IN" dirty="0" smtClean="0"/>
              <a:t>NARP syndrome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IN" sz="3600" dirty="0" smtClean="0"/>
              <a:t>Persistent Hyperplastic Primary Vitreous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Autofit/>
          </a:bodyPr>
          <a:lstStyle/>
          <a:p>
            <a:r>
              <a:rPr lang="en-IN" dirty="0" smtClean="0"/>
              <a:t>Failure of structures within primary vitreous to regress</a:t>
            </a:r>
          </a:p>
          <a:p>
            <a:r>
              <a:rPr lang="en-IN" dirty="0" smtClean="0"/>
              <a:t>Unilateral white </a:t>
            </a:r>
            <a:r>
              <a:rPr lang="en-IN" dirty="0" err="1" smtClean="0"/>
              <a:t>pupilary</a:t>
            </a:r>
            <a:r>
              <a:rPr lang="en-IN" dirty="0" smtClean="0"/>
              <a:t> reflex in full term infant</a:t>
            </a:r>
          </a:p>
          <a:p>
            <a:r>
              <a:rPr lang="en-IN" dirty="0" smtClean="0"/>
              <a:t>May be Anterior/ Posterior</a:t>
            </a:r>
          </a:p>
          <a:p>
            <a:r>
              <a:rPr lang="en-IN" dirty="0" smtClean="0"/>
              <a:t>May be associated with cataract, Glaucoma, Micro ophthalmos, persistent hyaloid artery</a:t>
            </a:r>
          </a:p>
          <a:p>
            <a:r>
              <a:rPr lang="en-IN" dirty="0"/>
              <a:t> </a:t>
            </a:r>
            <a:r>
              <a:rPr lang="en-IN" dirty="0" smtClean="0"/>
              <a:t>Bilateral cases may be associated with </a:t>
            </a:r>
            <a:r>
              <a:rPr lang="en-IN" dirty="0" err="1" smtClean="0"/>
              <a:t>Patau’s</a:t>
            </a:r>
            <a:r>
              <a:rPr lang="en-IN" dirty="0" smtClean="0"/>
              <a:t> syndrome or </a:t>
            </a:r>
            <a:r>
              <a:rPr lang="en-IN" dirty="0" err="1" smtClean="0"/>
              <a:t>Norries</a:t>
            </a:r>
            <a:r>
              <a:rPr lang="en-IN" dirty="0" smtClean="0"/>
              <a:t> disease.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5691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Symptoms of Retinal Diseases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Diminution of vision without pain</a:t>
            </a:r>
          </a:p>
          <a:p>
            <a:r>
              <a:rPr lang="en-IN" dirty="0" smtClean="0"/>
              <a:t>Night blindness</a:t>
            </a:r>
          </a:p>
          <a:p>
            <a:r>
              <a:rPr lang="en-IN" dirty="0" err="1" smtClean="0"/>
              <a:t>Photopsia</a:t>
            </a:r>
            <a:r>
              <a:rPr lang="en-IN" dirty="0" smtClean="0"/>
              <a:t>- </a:t>
            </a:r>
            <a:r>
              <a:rPr lang="en-IN" i="1" dirty="0" smtClean="0"/>
              <a:t>sparks or lightening flashes</a:t>
            </a:r>
          </a:p>
          <a:p>
            <a:r>
              <a:rPr lang="en-IN" dirty="0" err="1" smtClean="0"/>
              <a:t>Metamorphopsia</a:t>
            </a:r>
            <a:r>
              <a:rPr lang="en-IN" dirty="0" smtClean="0"/>
              <a:t>- </a:t>
            </a:r>
            <a:r>
              <a:rPr lang="en-IN" i="1" dirty="0" smtClean="0"/>
              <a:t>distorted images</a:t>
            </a:r>
          </a:p>
          <a:p>
            <a:pPr>
              <a:buNone/>
            </a:pPr>
            <a:r>
              <a:rPr lang="en-IN" dirty="0" smtClean="0"/>
              <a:t>                                    </a:t>
            </a:r>
            <a:r>
              <a:rPr lang="en-IN" i="1" dirty="0" err="1" smtClean="0"/>
              <a:t>micropsia</a:t>
            </a:r>
            <a:r>
              <a:rPr lang="en-IN" i="1" dirty="0" smtClean="0"/>
              <a:t> &amp; </a:t>
            </a:r>
            <a:r>
              <a:rPr lang="en-IN" i="1" dirty="0" err="1" smtClean="0"/>
              <a:t>macropsia</a:t>
            </a:r>
            <a:endParaRPr lang="en-IN" i="1" dirty="0" smtClean="0"/>
          </a:p>
          <a:p>
            <a:r>
              <a:rPr lang="en-IN" dirty="0" smtClean="0"/>
              <a:t>Peripheral constriction of visual field</a:t>
            </a:r>
          </a:p>
          <a:p>
            <a:r>
              <a:rPr lang="en-IN" dirty="0" smtClean="0"/>
              <a:t>Patient unaware of symptoms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Coat’s Disease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Chronic, progressive, vascular abnormality</a:t>
            </a:r>
          </a:p>
          <a:p>
            <a:r>
              <a:rPr lang="en-US" dirty="0" smtClean="0"/>
              <a:t>Telangiectic retinal vessels leak fluid</a:t>
            </a:r>
          </a:p>
          <a:p>
            <a:r>
              <a:rPr lang="en-US" dirty="0" smtClean="0"/>
              <a:t>Exudative bullous RD</a:t>
            </a:r>
          </a:p>
          <a:p>
            <a:r>
              <a:rPr lang="en-US" dirty="0" smtClean="0"/>
              <a:t>Boys 18months -18 years</a:t>
            </a:r>
          </a:p>
          <a:p>
            <a:r>
              <a:rPr lang="en-US" dirty="0" smtClean="0"/>
              <a:t>Unilateral</a:t>
            </a:r>
          </a:p>
          <a:p>
            <a:r>
              <a:rPr lang="en-US" dirty="0" smtClean="0"/>
              <a:t>White pupillary reflex</a:t>
            </a:r>
          </a:p>
          <a:p>
            <a:r>
              <a:rPr lang="en-US" dirty="0" smtClean="0"/>
              <a:t>Tt: early photocoagulation</a:t>
            </a:r>
          </a:p>
          <a:p>
            <a:pPr>
              <a:buNone/>
            </a:pPr>
            <a:r>
              <a:rPr lang="en-US" dirty="0" smtClean="0"/>
              <a:t>           /cryotherapy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961" y="1704975"/>
            <a:ext cx="369787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IN" sz="3600" dirty="0" err="1" smtClean="0"/>
              <a:t>Stargardt</a:t>
            </a:r>
            <a:r>
              <a:rPr lang="en-IN" sz="3600" dirty="0" smtClean="0"/>
              <a:t> disease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IN" dirty="0" smtClean="0"/>
              <a:t>Recessive, </a:t>
            </a:r>
            <a:r>
              <a:rPr lang="en-IN" dirty="0" err="1" smtClean="0"/>
              <a:t>progresstive</a:t>
            </a:r>
            <a:r>
              <a:rPr lang="en-IN" dirty="0" smtClean="0"/>
              <a:t> </a:t>
            </a:r>
            <a:r>
              <a:rPr lang="en-IN" dirty="0" err="1" smtClean="0"/>
              <a:t>tapetoretinal</a:t>
            </a:r>
            <a:r>
              <a:rPr lang="en-IN" dirty="0" smtClean="0"/>
              <a:t> dystrophy of central retina</a:t>
            </a:r>
          </a:p>
          <a:p>
            <a:r>
              <a:rPr lang="en-IN" dirty="0" smtClean="0"/>
              <a:t>Age 8-14 years</a:t>
            </a:r>
          </a:p>
          <a:p>
            <a:r>
              <a:rPr lang="en-IN" dirty="0" smtClean="0"/>
              <a:t>Beaten bronze atrophy of fovea</a:t>
            </a:r>
          </a:p>
          <a:p>
            <a:r>
              <a:rPr lang="en-IN" dirty="0" smtClean="0"/>
              <a:t>Extensive </a:t>
            </a:r>
            <a:r>
              <a:rPr lang="en-IN" dirty="0" err="1" smtClean="0"/>
              <a:t>chorioretinal</a:t>
            </a:r>
            <a:r>
              <a:rPr lang="en-IN" dirty="0" smtClean="0"/>
              <a:t> atrophy</a:t>
            </a:r>
          </a:p>
          <a:p>
            <a:r>
              <a:rPr lang="en-IN" dirty="0" smtClean="0"/>
              <a:t>Poor vision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316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3600" dirty="0" smtClean="0"/>
              <a:t>Hereditary Dystrophies of central retina and choroid</a:t>
            </a:r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4040188" cy="914400"/>
          </a:xfrm>
        </p:spPr>
        <p:txBody>
          <a:bodyPr>
            <a:noAutofit/>
          </a:bodyPr>
          <a:lstStyle/>
          <a:p>
            <a:r>
              <a:rPr lang="en-US" dirty="0" smtClean="0"/>
              <a:t>Stargardt disease/ fundus flavimaculatus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/>
          <a:p>
            <a:r>
              <a:rPr lang="en-US" dirty="0" smtClean="0"/>
              <a:t>Most common macular dystrophy</a:t>
            </a:r>
          </a:p>
          <a:p>
            <a:r>
              <a:rPr lang="en-US" dirty="0" smtClean="0"/>
              <a:t> Gradual impairment of central vision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055" y="1600200"/>
            <a:ext cx="37212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41148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Phakomatosis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(Systemic associations present)</a:t>
            </a:r>
          </a:p>
          <a:p>
            <a:r>
              <a:rPr lang="en-US" dirty="0" err="1" smtClean="0"/>
              <a:t>Angiomatosis</a:t>
            </a:r>
            <a:r>
              <a:rPr lang="en-US" dirty="0" smtClean="0"/>
              <a:t> of retina with cerebellar haemangioblastoma (Von Hippel Lindau disease)</a:t>
            </a:r>
          </a:p>
          <a:p>
            <a:r>
              <a:rPr lang="en-US" dirty="0" smtClean="0"/>
              <a:t>Tuberous sclerosis (Bourneville disease)</a:t>
            </a:r>
          </a:p>
          <a:p>
            <a:r>
              <a:rPr lang="en-US" dirty="0" smtClean="0"/>
              <a:t>Neurofibromatosis (Von Recling hausen disease)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71447"/>
            <a:ext cx="2322512" cy="245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2347912" cy="205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419600" cy="715962"/>
          </a:xfrm>
        </p:spPr>
        <p:txBody>
          <a:bodyPr>
            <a:normAutofit fontScale="90000"/>
          </a:bodyPr>
          <a:lstStyle/>
          <a:p>
            <a:r>
              <a:rPr lang="en-IN" dirty="0" err="1">
                <a:solidFill>
                  <a:srgbClr val="FF0000"/>
                </a:solidFill>
              </a:rPr>
              <a:t>Phakomatosis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Sturge-weber’s </a:t>
            </a:r>
            <a:r>
              <a:rPr lang="en-IN" dirty="0" smtClean="0"/>
              <a:t>syndrome- </a:t>
            </a:r>
            <a:r>
              <a:rPr lang="en-IN" sz="2400" dirty="0" smtClean="0"/>
              <a:t>port wine stain along distribution of trigeminal nerve of affected side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5161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White pupillary reflex (Leukocoria)</a:t>
            </a:r>
            <a:endParaRPr lang="en-US" sz="3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908" y="1905000"/>
            <a:ext cx="44961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Retinoblastoma- dealt in </a:t>
            </a:r>
            <a:r>
              <a:rPr lang="en-IN" smtClean="0"/>
              <a:t>separate lecture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30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White pupillary reflex (Leukocoria)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Retinoblastoma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ROP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Coats disease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Congenital cataract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Toxocara infestation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Persistant hyperplastic vitreous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Retrolental hyperplasia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Retrolental inflammatory membrane due to Uvitis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81" y="171426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2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IN" sz="3600" dirty="0" smtClean="0"/>
              <a:t>MCQs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1] </a:t>
            </a:r>
            <a:r>
              <a:rPr lang="en-IN" dirty="0"/>
              <a:t>While working in a neonatal ICU your team delivers a premature infant at 27 weeks of gestation and weighing 1500 gm. How soon will you request fundus examination by an ophthalmologist?  </a:t>
            </a:r>
          </a:p>
          <a:p>
            <a:pPr marL="0" indent="0">
              <a:buNone/>
            </a:pPr>
            <a:r>
              <a:rPr lang="en-IN" dirty="0" smtClean="0"/>
              <a:t>    (</a:t>
            </a:r>
            <a:r>
              <a:rPr lang="en-IN" dirty="0"/>
              <a:t>a) </a:t>
            </a:r>
            <a:r>
              <a:rPr lang="en-IN" dirty="0" smtClean="0"/>
              <a:t>Immediately</a:t>
            </a:r>
          </a:p>
          <a:p>
            <a:pPr marL="0" indent="0">
              <a:buNone/>
            </a:pPr>
            <a:r>
              <a:rPr lang="en-IN" dirty="0" smtClean="0"/>
              <a:t>    (</a:t>
            </a:r>
            <a:r>
              <a:rPr lang="en-IN" dirty="0"/>
              <a:t>b) Three to four weeks after delivery </a:t>
            </a:r>
          </a:p>
          <a:p>
            <a:pPr marL="0" indent="0">
              <a:buNone/>
            </a:pPr>
            <a:r>
              <a:rPr lang="en-IN" dirty="0" smtClean="0"/>
              <a:t>    (</a:t>
            </a:r>
            <a:r>
              <a:rPr lang="en-IN" dirty="0"/>
              <a:t>c) At 34 weeks’ gestational </a:t>
            </a:r>
            <a:r>
              <a:rPr lang="en-IN" dirty="0" smtClean="0"/>
              <a:t>age</a:t>
            </a:r>
          </a:p>
          <a:p>
            <a:pPr marL="0" indent="0">
              <a:buNone/>
            </a:pPr>
            <a:r>
              <a:rPr lang="en-IN" dirty="0" smtClean="0"/>
              <a:t>   </a:t>
            </a:r>
            <a:r>
              <a:rPr lang="en-IN" dirty="0"/>
              <a:t>(d) At 40 weeks’ gestational age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055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/>
              <a:t>Symptoms of Retinal </a:t>
            </a:r>
            <a:r>
              <a:rPr lang="en-IN" sz="3600" dirty="0" smtClean="0"/>
              <a:t>Diseases </a:t>
            </a:r>
            <a:r>
              <a:rPr lang="en-IN" sz="3600" dirty="0" smtClean="0">
                <a:solidFill>
                  <a:srgbClr val="FF0000"/>
                </a:solidFill>
              </a:rPr>
              <a:t>in Paediatric cases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Diminution of vision without pain</a:t>
            </a:r>
          </a:p>
          <a:p>
            <a:r>
              <a:rPr lang="en-IN" dirty="0">
                <a:solidFill>
                  <a:srgbClr val="FF0000"/>
                </a:solidFill>
              </a:rPr>
              <a:t>Night blindness</a:t>
            </a:r>
          </a:p>
          <a:p>
            <a:r>
              <a:rPr lang="en-IN" dirty="0" err="1"/>
              <a:t>Photopsia</a:t>
            </a:r>
            <a:r>
              <a:rPr lang="en-IN" dirty="0"/>
              <a:t>- sparks or lightening flashes</a:t>
            </a:r>
          </a:p>
          <a:p>
            <a:r>
              <a:rPr lang="en-IN" dirty="0" err="1">
                <a:solidFill>
                  <a:srgbClr val="FF0000"/>
                </a:solidFill>
              </a:rPr>
              <a:t>Metamorphopsia</a:t>
            </a:r>
            <a:r>
              <a:rPr lang="en-IN" dirty="0">
                <a:solidFill>
                  <a:srgbClr val="FF0000"/>
                </a:solidFill>
              </a:rPr>
              <a:t>-</a:t>
            </a:r>
            <a:r>
              <a:rPr lang="en-IN" dirty="0"/>
              <a:t> distorted images</a:t>
            </a:r>
          </a:p>
          <a:p>
            <a:r>
              <a:rPr lang="en-IN" dirty="0"/>
              <a:t>                                    </a:t>
            </a:r>
            <a:r>
              <a:rPr lang="en-IN" dirty="0" err="1"/>
              <a:t>micropsia</a:t>
            </a:r>
            <a:r>
              <a:rPr lang="en-IN" dirty="0"/>
              <a:t> &amp; </a:t>
            </a:r>
            <a:r>
              <a:rPr lang="en-IN" dirty="0" err="1"/>
              <a:t>macropsia</a:t>
            </a:r>
            <a:endParaRPr lang="en-IN" dirty="0"/>
          </a:p>
          <a:p>
            <a:r>
              <a:rPr lang="en-IN" dirty="0"/>
              <a:t>Peripheral constriction of visual field</a:t>
            </a:r>
          </a:p>
          <a:p>
            <a:r>
              <a:rPr lang="en-IN" dirty="0">
                <a:solidFill>
                  <a:srgbClr val="FF0000"/>
                </a:solidFill>
              </a:rPr>
              <a:t>Patient unaware of </a:t>
            </a:r>
            <a:r>
              <a:rPr lang="en-IN" dirty="0" smtClean="0">
                <a:solidFill>
                  <a:srgbClr val="FF0000"/>
                </a:solidFill>
              </a:rPr>
              <a:t>symptoms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Jerky movements of eyes[Nystagmus]</a:t>
            </a:r>
            <a:endParaRPr lang="en-IN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518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IN" sz="3600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With which of the following is PHPV associated? </a:t>
            </a:r>
          </a:p>
          <a:p>
            <a:pPr marL="0" indent="0">
              <a:buNone/>
            </a:pPr>
            <a:r>
              <a:rPr lang="en-IN" dirty="0"/>
              <a:t> (a) </a:t>
            </a:r>
            <a:r>
              <a:rPr lang="en-IN" dirty="0" err="1" smtClean="0"/>
              <a:t>Patau’s</a:t>
            </a:r>
            <a:r>
              <a:rPr lang="en-IN" dirty="0" smtClean="0"/>
              <a:t> </a:t>
            </a:r>
            <a:r>
              <a:rPr lang="en-IN" dirty="0"/>
              <a:t>Syndrome 		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(b)Down syndrome </a:t>
            </a:r>
          </a:p>
          <a:p>
            <a:pPr marL="0" indent="0">
              <a:buNone/>
            </a:pPr>
            <a:r>
              <a:rPr lang="en-IN" dirty="0"/>
              <a:t> (c) Tuberous sclerosis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(d) Sturge Weber syndrome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0306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	 </a:t>
            </a:r>
            <a:r>
              <a:rPr lang="en-IN" dirty="0" err="1"/>
              <a:t>Amaurotic</a:t>
            </a:r>
            <a:r>
              <a:rPr lang="en-IN" dirty="0"/>
              <a:t> cat's eye reflex is seen in: </a:t>
            </a:r>
          </a:p>
          <a:p>
            <a:pPr marL="0" indent="0">
              <a:buNone/>
            </a:pPr>
            <a:r>
              <a:rPr lang="en-IN" dirty="0" err="1" smtClean="0"/>
              <a:t>a.Papilloedema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b. Retinoblastoma </a:t>
            </a:r>
          </a:p>
          <a:p>
            <a:pPr marL="0" indent="0">
              <a:buNone/>
            </a:pPr>
            <a:r>
              <a:rPr lang="en-IN" dirty="0"/>
              <a:t>c. </a:t>
            </a:r>
            <a:r>
              <a:rPr lang="en-IN" dirty="0" err="1"/>
              <a:t>Papillitis</a:t>
            </a:r>
            <a:r>
              <a:rPr lang="en-IN" dirty="0"/>
              <a:t> </a:t>
            </a:r>
          </a:p>
          <a:p>
            <a:pPr marL="0" indent="0">
              <a:buNone/>
            </a:pPr>
            <a:r>
              <a:rPr lang="en-IN" dirty="0"/>
              <a:t>d. Retinitis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066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070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97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Normal Fundus</a:t>
            </a:r>
            <a:endParaRPr lang="en-US" dirty="0"/>
          </a:p>
        </p:txBody>
      </p:sp>
      <p:sp>
        <p:nvSpPr>
          <p:cNvPr id="8194" name="AutoShape 2" descr="Image result for normal ocular fund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normal ocular fund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HP\Desktop\untitled.jpg"/>
          <p:cNvPicPr>
            <a:picLocks noChangeAspect="1" noChangeArrowheads="1"/>
          </p:cNvPicPr>
          <p:nvPr/>
        </p:nvPicPr>
        <p:blipFill>
          <a:blip r:embed="rId2" cstate="print"/>
          <a:srcRect l="5019" t="6023" r="2970" b="9661"/>
          <a:stretch>
            <a:fillRect/>
          </a:stretch>
        </p:blipFill>
        <p:spPr bwMode="auto">
          <a:xfrm>
            <a:off x="457200" y="2362200"/>
            <a:ext cx="3962400" cy="3025833"/>
          </a:xfrm>
          <a:prstGeom prst="rect">
            <a:avLst/>
          </a:prstGeom>
          <a:noFill/>
        </p:spPr>
      </p:pic>
      <p:pic>
        <p:nvPicPr>
          <p:cNvPr id="8199" name="Picture 7" descr="C:\Users\HP\Desktop\normal-fundus.png"/>
          <p:cNvPicPr>
            <a:picLocks noChangeAspect="1" noChangeArrowheads="1"/>
          </p:cNvPicPr>
          <p:nvPr/>
        </p:nvPicPr>
        <p:blipFill>
          <a:blip r:embed="rId3" cstate="print"/>
          <a:srcRect t="2059"/>
          <a:stretch>
            <a:fillRect/>
          </a:stretch>
        </p:blipFill>
        <p:spPr bwMode="auto">
          <a:xfrm>
            <a:off x="4931067" y="2133600"/>
            <a:ext cx="3450933" cy="362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do we examine in fundus?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Fundal glow/ ocular media</a:t>
            </a:r>
          </a:p>
          <a:p>
            <a:r>
              <a:rPr lang="en-IN" dirty="0" smtClean="0"/>
              <a:t>Optic disc</a:t>
            </a:r>
          </a:p>
          <a:p>
            <a:r>
              <a:rPr lang="en-IN" dirty="0" smtClean="0"/>
              <a:t>Retinal blood vessels</a:t>
            </a:r>
          </a:p>
          <a:p>
            <a:r>
              <a:rPr lang="en-IN" dirty="0" smtClean="0"/>
              <a:t>General (Background) fundus</a:t>
            </a:r>
          </a:p>
          <a:p>
            <a:r>
              <a:rPr lang="en-IN" dirty="0" smtClean="0"/>
              <a:t>Macula &amp; foveal reflex</a:t>
            </a:r>
          </a:p>
          <a:p>
            <a:r>
              <a:rPr lang="en-IN" dirty="0" smtClean="0"/>
              <a:t>Peripheral fundus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Examination of Fundus (Ophthalmocopy)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Distant direct ophthalmoscopy</a:t>
            </a:r>
          </a:p>
          <a:p>
            <a:r>
              <a:rPr lang="en-IN" dirty="0" smtClean="0"/>
              <a:t>Direct ophthalmoscopy</a:t>
            </a:r>
          </a:p>
          <a:p>
            <a:r>
              <a:rPr lang="en-IN" dirty="0" smtClean="0"/>
              <a:t>Indirect ophthalmoscopy</a:t>
            </a:r>
          </a:p>
          <a:p>
            <a:r>
              <a:rPr lang="en-IN" dirty="0" smtClean="0"/>
              <a:t>Slit lamp assisted Fundus examination-</a:t>
            </a:r>
          </a:p>
          <a:p>
            <a:pPr>
              <a:buNone/>
            </a:pPr>
            <a:r>
              <a:rPr lang="en-IN" dirty="0" smtClean="0"/>
              <a:t>i]  Hruby lens</a:t>
            </a:r>
          </a:p>
          <a:p>
            <a:pPr>
              <a:buNone/>
            </a:pPr>
            <a:r>
              <a:rPr lang="en-IN" dirty="0" smtClean="0"/>
              <a:t>ii] +90 D / +78 d lens</a:t>
            </a:r>
          </a:p>
          <a:p>
            <a:pPr>
              <a:buNone/>
            </a:pPr>
            <a:r>
              <a:rPr lang="en-IN" dirty="0" smtClean="0"/>
              <a:t>iii] 3-mirror contact lens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Types of Retinal diseases in Paediatric age group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Retinopathy of Prematurity</a:t>
            </a:r>
          </a:p>
          <a:p>
            <a:r>
              <a:rPr lang="en-IN" dirty="0" smtClean="0"/>
              <a:t>Retinitis </a:t>
            </a:r>
            <a:r>
              <a:rPr lang="en-IN" dirty="0" err="1" smtClean="0"/>
              <a:t>Pigmentosa</a:t>
            </a:r>
            <a:endParaRPr lang="en-IN" dirty="0" smtClean="0"/>
          </a:p>
          <a:p>
            <a:r>
              <a:rPr lang="en-IN" dirty="0" err="1" smtClean="0"/>
              <a:t>Phakomatosis</a:t>
            </a:r>
            <a:endParaRPr lang="en-IN" dirty="0" smtClean="0"/>
          </a:p>
          <a:p>
            <a:r>
              <a:rPr lang="en-IN" dirty="0" smtClean="0"/>
              <a:t>Coat’s disease</a:t>
            </a:r>
          </a:p>
          <a:p>
            <a:r>
              <a:rPr lang="en-IN" dirty="0" smtClean="0"/>
              <a:t>Hereditary Dystrophies of central retina and choroid</a:t>
            </a:r>
          </a:p>
          <a:p>
            <a:r>
              <a:rPr lang="en-IN" dirty="0" smtClean="0"/>
              <a:t>Myelinated nerve fibres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Retinopathy of Prematurity(ROP)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dirty="0" smtClean="0"/>
              <a:t>B/L abnormality</a:t>
            </a:r>
          </a:p>
          <a:p>
            <a:r>
              <a:rPr lang="en-IN" sz="3600" dirty="0" smtClean="0"/>
              <a:t>Retinal </a:t>
            </a:r>
            <a:r>
              <a:rPr lang="en-IN" sz="3600" dirty="0" err="1" smtClean="0"/>
              <a:t>neovascularization</a:t>
            </a:r>
            <a:endParaRPr lang="en-IN" sz="3600" dirty="0" smtClean="0"/>
          </a:p>
          <a:p>
            <a:r>
              <a:rPr lang="en-IN" sz="3600" dirty="0" smtClean="0"/>
              <a:t>Premature infants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/>
              <a:t> </a:t>
            </a:r>
            <a:r>
              <a:rPr lang="en-IN" sz="3600" dirty="0" smtClean="0"/>
              <a:t>   &lt;1500 gm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   &lt;32 week gestational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600" dirty="0" smtClean="0"/>
              <a:t>   Given high </a:t>
            </a:r>
            <a:r>
              <a:rPr lang="en-IN" sz="3600" dirty="0" err="1" smtClean="0"/>
              <a:t>conc</a:t>
            </a:r>
            <a:r>
              <a:rPr lang="en-IN" sz="3600" dirty="0" smtClean="0"/>
              <a:t> of Oxygen during first 10 days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ROP -Signs 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2800" dirty="0" smtClean="0"/>
              <a:t>               </a:t>
            </a:r>
            <a:r>
              <a:rPr lang="en-IN" dirty="0"/>
              <a:t>D</a:t>
            </a:r>
            <a:r>
              <a:rPr lang="en-IN" dirty="0" smtClean="0"/>
              <a:t>ilatation of retinal vessels </a:t>
            </a:r>
          </a:p>
          <a:p>
            <a:pPr>
              <a:buNone/>
            </a:pPr>
            <a:r>
              <a:rPr lang="en-IN" dirty="0"/>
              <a:t>	</a:t>
            </a:r>
            <a:r>
              <a:rPr lang="en-IN" dirty="0" smtClean="0"/>
              <a:t>			  + </a:t>
            </a:r>
          </a:p>
          <a:p>
            <a:pPr>
              <a:buNone/>
            </a:pPr>
            <a:r>
              <a:rPr lang="en-IN" dirty="0" smtClean="0"/>
              <a:t>  hazy white patches in peripheral retina </a:t>
            </a:r>
            <a:r>
              <a:rPr lang="en-IN" sz="2400" dirty="0" smtClean="0"/>
              <a:t>(temporal)</a:t>
            </a:r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dirty="0" smtClean="0"/>
              <a:t>                   Fibrous tissue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Proliferation &amp; rolling over (Pseudo glioma)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    Retinal detachment (Lost visi</a:t>
            </a:r>
            <a:r>
              <a:rPr lang="en-IN" sz="2800" dirty="0" smtClean="0"/>
              <a:t>on)</a:t>
            </a:r>
          </a:p>
          <a:p>
            <a:pPr>
              <a:buNone/>
            </a:pPr>
            <a:r>
              <a:rPr lang="en-IN" sz="2800" dirty="0" smtClean="0"/>
              <a:t>                     </a:t>
            </a:r>
            <a:endParaRPr lang="en-IN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581400" y="2818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582194" y="3733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582194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714</Words>
  <Application>Microsoft Office PowerPoint</Application>
  <PresentationFormat>On-screen Show (4:3)</PresentationFormat>
  <Paragraphs>179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Paediatric Retinal Diseases</vt:lpstr>
      <vt:lpstr>Symptoms of Retinal Diseases</vt:lpstr>
      <vt:lpstr>Symptoms of Retinal Diseases in Paediatric cases</vt:lpstr>
      <vt:lpstr>Normal Fundus</vt:lpstr>
      <vt:lpstr>What do we examine in fundus?</vt:lpstr>
      <vt:lpstr>Examination of Fundus (Ophthalmocopy)</vt:lpstr>
      <vt:lpstr>Types of Retinal diseases in Paediatric age group</vt:lpstr>
      <vt:lpstr>Retinopathy of Prematurity(ROP)</vt:lpstr>
      <vt:lpstr>ROP -Signs </vt:lpstr>
      <vt:lpstr>ROP Staging</vt:lpstr>
      <vt:lpstr>PowerPoint Presentation</vt:lpstr>
      <vt:lpstr>ROP- Treatment</vt:lpstr>
      <vt:lpstr>ROP Prophylaxis</vt:lpstr>
      <vt:lpstr>  Retinitis Pigmentosa  </vt:lpstr>
      <vt:lpstr>                                           Retinitis Pigmentosa </vt:lpstr>
      <vt:lpstr>Retinitis Pigmentosa </vt:lpstr>
      <vt:lpstr>     Retinitis Pigmentosa-Variants</vt:lpstr>
      <vt:lpstr>RP associated with systemic diseases- </vt:lpstr>
      <vt:lpstr>Persistent Hyperplastic Primary Vitreous</vt:lpstr>
      <vt:lpstr>Coat’s Disease</vt:lpstr>
      <vt:lpstr>Stargardt disease</vt:lpstr>
      <vt:lpstr> Hereditary Dystrophies of central retina and choroid </vt:lpstr>
      <vt:lpstr>Phakomatosis</vt:lpstr>
      <vt:lpstr>Phakomatosis</vt:lpstr>
      <vt:lpstr>White pupillary reflex (Leukocoria)</vt:lpstr>
      <vt:lpstr>PowerPoint Presentation</vt:lpstr>
      <vt:lpstr>White pupillary reflex (Leukocoria)</vt:lpstr>
      <vt:lpstr>PowerPoint Presentation</vt:lpstr>
      <vt:lpstr>MCQs</vt:lpstr>
      <vt:lpstr>MCQs</vt:lpstr>
      <vt:lpstr>MCQs</vt:lpstr>
      <vt:lpstr>MCQs</vt:lpstr>
      <vt:lpstr>MCQs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retinal Diseases</dc:title>
  <dc:creator>OPHTHALMOLOGY</dc:creator>
  <cp:lastModifiedBy>OPHTHALMOLOGY</cp:lastModifiedBy>
  <cp:revision>80</cp:revision>
  <dcterms:created xsi:type="dcterms:W3CDTF">2006-08-16T00:00:00Z</dcterms:created>
  <dcterms:modified xsi:type="dcterms:W3CDTF">2017-10-25T11:39:17Z</dcterms:modified>
</cp:coreProperties>
</file>