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47" r:id="rId3"/>
    <p:sldId id="284" r:id="rId4"/>
    <p:sldId id="264" r:id="rId5"/>
    <p:sldId id="261" r:id="rId6"/>
    <p:sldId id="285" r:id="rId7"/>
    <p:sldId id="286" r:id="rId8"/>
    <p:sldId id="288" r:id="rId9"/>
    <p:sldId id="294" r:id="rId10"/>
    <p:sldId id="296" r:id="rId11"/>
    <p:sldId id="307" r:id="rId12"/>
    <p:sldId id="297" r:id="rId13"/>
    <p:sldId id="305" r:id="rId14"/>
    <p:sldId id="313" r:id="rId15"/>
    <p:sldId id="301" r:id="rId16"/>
    <p:sldId id="303" r:id="rId17"/>
    <p:sldId id="342" r:id="rId18"/>
    <p:sldId id="344" r:id="rId19"/>
    <p:sldId id="304" r:id="rId20"/>
    <p:sldId id="317" r:id="rId21"/>
    <p:sldId id="320" r:id="rId22"/>
    <p:sldId id="345" r:id="rId23"/>
    <p:sldId id="314" r:id="rId24"/>
    <p:sldId id="346" r:id="rId25"/>
    <p:sldId id="31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072D0-0466-4808-8FC9-1F49326194BD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F22E1-480A-4F70-9731-73655CD3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7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76324-A233-4869-AAEE-25AA1AB7B187}" type="slidenum">
              <a:rPr lang="en-IE" altLang="en-US"/>
              <a:pPr/>
              <a:t>21</a:t>
            </a:fld>
            <a:endParaRPr lang="en-IE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58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865-1B45-4DFD-8F65-BD7358723A2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DE8-D8DA-42CF-B282-30DA2D57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9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865-1B45-4DFD-8F65-BD7358723A2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DE8-D8DA-42CF-B282-30DA2D57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6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865-1B45-4DFD-8F65-BD7358723A2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DE8-D8DA-42CF-B282-30DA2D57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4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865-1B45-4DFD-8F65-BD7358723A2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DE8-D8DA-42CF-B282-30DA2D57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2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865-1B45-4DFD-8F65-BD7358723A2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DE8-D8DA-42CF-B282-30DA2D57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8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865-1B45-4DFD-8F65-BD7358723A2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DE8-D8DA-42CF-B282-30DA2D57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8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865-1B45-4DFD-8F65-BD7358723A2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DE8-D8DA-42CF-B282-30DA2D57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0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865-1B45-4DFD-8F65-BD7358723A2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DE8-D8DA-42CF-B282-30DA2D57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9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865-1B45-4DFD-8F65-BD7358723A2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DE8-D8DA-42CF-B282-30DA2D57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865-1B45-4DFD-8F65-BD7358723A2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DE8-D8DA-42CF-B282-30DA2D57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7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865-1B45-4DFD-8F65-BD7358723A2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DE8-D8DA-42CF-B282-30DA2D57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9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AE865-1B45-4DFD-8F65-BD7358723A2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78DE8-D8DA-42CF-B282-30DA2D57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6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ndara" panose="020E0502030303020204" pitchFamily="34" charset="0"/>
              </a:rPr>
              <a:t>Blood cells – Platelets (Thrombocytes)</a:t>
            </a:r>
            <a:endParaRPr lang="en-US" sz="3600" dirty="0">
              <a:latin typeface="Candara" panose="020E0502030303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69326" y="1044374"/>
            <a:ext cx="4253345" cy="3735444"/>
            <a:chOff x="7703127" y="1598556"/>
            <a:chExt cx="4253345" cy="32518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856" y="1598556"/>
              <a:ext cx="4096616" cy="3251834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7703127" y="2327565"/>
              <a:ext cx="1468582" cy="66501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-1" y="6211669"/>
            <a:ext cx="121919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ndara" panose="020E0502030303020204" pitchFamily="34" charset="0"/>
              </a:rPr>
              <a:t>By </a:t>
            </a:r>
            <a:r>
              <a:rPr lang="en-US" sz="3600" dirty="0" err="1" smtClean="0">
                <a:latin typeface="Candara" panose="020E0502030303020204" pitchFamily="34" charset="0"/>
              </a:rPr>
              <a:t>Dr</a:t>
            </a:r>
            <a:r>
              <a:rPr lang="en-US" sz="3600" dirty="0" smtClean="0">
                <a:latin typeface="Candara" panose="020E0502030303020204" pitchFamily="34" charset="0"/>
              </a:rPr>
              <a:t> Sunita Mittal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3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ndara" panose="020E0502030303020204" pitchFamily="34" charset="0"/>
              </a:rPr>
              <a:t>Platelets Function- </a:t>
            </a:r>
            <a:r>
              <a:rPr lang="en-US" sz="3600" dirty="0" err="1" smtClean="0">
                <a:latin typeface="Candara" panose="020E0502030303020204" pitchFamily="34" charset="0"/>
              </a:rPr>
              <a:t>Pri</a:t>
            </a:r>
            <a:r>
              <a:rPr lang="en-US" sz="3600" dirty="0" smtClean="0">
                <a:latin typeface="Candara" panose="020E0502030303020204" pitchFamily="34" charset="0"/>
              </a:rPr>
              <a:t>. Hemostasis - Platelets plug formation</a:t>
            </a:r>
            <a:endParaRPr lang="en-US" sz="3600" dirty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9" y="1070321"/>
            <a:ext cx="6908068" cy="55244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27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ndara" panose="020E0502030303020204" pitchFamily="34" charset="0"/>
              </a:rPr>
              <a:t>Abnormalities in primary </a:t>
            </a:r>
            <a:r>
              <a:rPr lang="en-US" sz="2800" b="1" dirty="0" smtClean="0">
                <a:latin typeface="Candara" panose="020E0502030303020204" pitchFamily="34" charset="0"/>
              </a:rPr>
              <a:t>hemostasis-Purpura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70971"/>
            <a:ext cx="5715000" cy="3486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691" y="1701785"/>
            <a:ext cx="57773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Purpura</a:t>
            </a:r>
            <a:r>
              <a:rPr lang="en-US" sz="2000" dirty="0">
                <a:latin typeface="Candara" panose="020E0502030303020204" pitchFamily="34" charset="0"/>
              </a:rPr>
              <a:t> is purple-colored spots and patches that occur on the skin, and in mucus membranes, including the lining of the </a:t>
            </a:r>
            <a:r>
              <a:rPr lang="en-US" sz="2000" dirty="0" smtClean="0">
                <a:latin typeface="Candara" panose="020E0502030303020204" pitchFamily="34" charset="0"/>
              </a:rPr>
              <a:t>mouth. Purpura </a:t>
            </a:r>
            <a:r>
              <a:rPr lang="en-US" sz="2000" dirty="0">
                <a:latin typeface="Candara" panose="020E0502030303020204" pitchFamily="34" charset="0"/>
              </a:rPr>
              <a:t>occurs when small blood vessels leak blood under the skin.</a:t>
            </a:r>
          </a:p>
          <a:p>
            <a:endParaRPr lang="en-US" sz="2000" dirty="0" smtClean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Purpura </a:t>
            </a:r>
            <a:r>
              <a:rPr lang="en-US" sz="2000" dirty="0">
                <a:latin typeface="Candara" panose="020E0502030303020204" pitchFamily="34" charset="0"/>
              </a:rPr>
              <a:t>measure between 4 and 10 mm (millimeters) in diameter. When purpura spots are less than 4 mm in diameter, they are called </a:t>
            </a:r>
            <a:r>
              <a:rPr lang="en-US" sz="2000" b="1" dirty="0" err="1">
                <a:latin typeface="Candara" panose="020E0502030303020204" pitchFamily="34" charset="0"/>
              </a:rPr>
              <a:t>petechiae</a:t>
            </a:r>
            <a:r>
              <a:rPr lang="en-US" sz="2000" dirty="0">
                <a:latin typeface="Candara" panose="020E0502030303020204" pitchFamily="34" charset="0"/>
              </a:rPr>
              <a:t>. Purpura spots larger than 1 cm (centimeter) are called </a:t>
            </a:r>
            <a:r>
              <a:rPr lang="en-US" sz="2000" b="1" dirty="0" err="1">
                <a:latin typeface="Candara" panose="020E0502030303020204" pitchFamily="34" charset="0"/>
              </a:rPr>
              <a:t>ecchymoses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  <a:endParaRPr lang="en-US" sz="2000" dirty="0"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4068"/>
            <a:ext cx="4062845" cy="296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5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582" y="1056099"/>
            <a:ext cx="11540836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Defects </a:t>
            </a:r>
            <a:r>
              <a:rPr lang="en-US" b="1" dirty="0">
                <a:latin typeface="Candara" panose="020E0502030303020204" pitchFamily="34" charset="0"/>
              </a:rPr>
              <a:t>in the blood vessel </a:t>
            </a:r>
            <a:r>
              <a:rPr lang="en-US" b="1" dirty="0" smtClean="0">
                <a:latin typeface="Candara" panose="020E0502030303020204" pitchFamily="34" charset="0"/>
              </a:rPr>
              <a:t>wall- </a:t>
            </a:r>
            <a:r>
              <a:rPr lang="en-US" dirty="0">
                <a:latin typeface="Candara" panose="020E0502030303020204" pitchFamily="34" charset="0"/>
              </a:rPr>
              <a:t>lead to </a:t>
            </a:r>
            <a:r>
              <a:rPr lang="en-US" dirty="0" smtClean="0">
                <a:latin typeface="Candara" panose="020E0502030303020204" pitchFamily="34" charset="0"/>
              </a:rPr>
              <a:t>hemorrhage </a:t>
            </a:r>
            <a:r>
              <a:rPr lang="en-US" dirty="0">
                <a:latin typeface="Candara" panose="020E0502030303020204" pitchFamily="34" charset="0"/>
              </a:rPr>
              <a:t>from mucosal surfaces (epistaxis, gingival bleeding, </a:t>
            </a:r>
            <a:r>
              <a:rPr lang="en-US" dirty="0" err="1">
                <a:latin typeface="Candara" panose="020E0502030303020204" pitchFamily="34" charset="0"/>
              </a:rPr>
              <a:t>melaena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dirty="0" err="1">
                <a:latin typeface="Candara" panose="020E0502030303020204" pitchFamily="34" charset="0"/>
              </a:rPr>
              <a:t>haematuria</a:t>
            </a:r>
            <a:r>
              <a:rPr lang="en-US" dirty="0">
                <a:latin typeface="Candara" panose="020E0502030303020204" pitchFamily="34" charset="0"/>
              </a:rPr>
              <a:t>), and into skin and mucosae (petechial or </a:t>
            </a:r>
            <a:r>
              <a:rPr lang="en-US" dirty="0" err="1">
                <a:latin typeface="Candara" panose="020E0502030303020204" pitchFamily="34" charset="0"/>
              </a:rPr>
              <a:t>ecchymotic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haemorrhages</a:t>
            </a:r>
            <a:r>
              <a:rPr lang="en-US" dirty="0" smtClean="0">
                <a:latin typeface="Candara" panose="020E0502030303020204" pitchFamily="34" charset="0"/>
              </a:rPr>
              <a:t> - </a:t>
            </a:r>
            <a:r>
              <a:rPr lang="en-US" b="1" dirty="0" smtClean="0">
                <a:latin typeface="Candara" panose="020E0502030303020204" pitchFamily="34" charset="0"/>
              </a:rPr>
              <a:t>Purpura</a:t>
            </a:r>
            <a:r>
              <a:rPr lang="en-US" dirty="0" smtClean="0">
                <a:latin typeface="Candara" panose="020E0502030303020204" pitchFamily="34" charset="0"/>
              </a:rPr>
              <a:t>).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 </a:t>
            </a:r>
          </a:p>
          <a:p>
            <a:r>
              <a:rPr lang="en-US" b="1" dirty="0" smtClean="0">
                <a:latin typeface="Candara" panose="020E0502030303020204" pitchFamily="34" charset="0"/>
              </a:rPr>
              <a:t>Decreased platelets number </a:t>
            </a:r>
            <a:r>
              <a:rPr lang="en-US" dirty="0" smtClean="0">
                <a:latin typeface="Candara" panose="020E0502030303020204" pitchFamily="34" charset="0"/>
              </a:rPr>
              <a:t>(Thrombocytopenia)  </a:t>
            </a:r>
            <a:r>
              <a:rPr lang="en-US" dirty="0">
                <a:latin typeface="Candara" panose="020E0502030303020204" pitchFamily="34" charset="0"/>
              </a:rPr>
              <a:t>or </a:t>
            </a:r>
            <a:r>
              <a:rPr lang="en-US" dirty="0" smtClean="0">
                <a:latin typeface="Candara" panose="020E0502030303020204" pitchFamily="34" charset="0"/>
              </a:rPr>
              <a:t>function (</a:t>
            </a:r>
            <a:r>
              <a:rPr lang="en-US" dirty="0" err="1" smtClean="0">
                <a:latin typeface="Candara" panose="020E0502030303020204" pitchFamily="34" charset="0"/>
              </a:rPr>
              <a:t>Thrombosthenia</a:t>
            </a:r>
            <a:r>
              <a:rPr lang="en-US" dirty="0" smtClean="0">
                <a:latin typeface="Candara" panose="020E0502030303020204" pitchFamily="34" charset="0"/>
              </a:rPr>
              <a:t>)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b="1" dirty="0" smtClean="0">
                <a:latin typeface="Candara" panose="020E0502030303020204" pitchFamily="34" charset="0"/>
              </a:rPr>
              <a:t>Abnormal </a:t>
            </a:r>
            <a:r>
              <a:rPr lang="en-US" b="1" dirty="0" err="1" smtClean="0">
                <a:latin typeface="Candara" panose="020E0502030303020204" pitchFamily="34" charset="0"/>
              </a:rPr>
              <a:t>vWF</a:t>
            </a:r>
            <a:r>
              <a:rPr lang="en-US" b="1" dirty="0" smtClean="0">
                <a:latin typeface="Candara" panose="020E0502030303020204" pitchFamily="34" charset="0"/>
              </a:rPr>
              <a:t>- Bernard </a:t>
            </a:r>
            <a:r>
              <a:rPr lang="en-US" b="1" dirty="0" err="1" smtClean="0">
                <a:latin typeface="Candara" panose="020E0502030303020204" pitchFamily="34" charset="0"/>
              </a:rPr>
              <a:t>Soulier</a:t>
            </a:r>
            <a:r>
              <a:rPr lang="en-US" b="1" dirty="0" smtClean="0">
                <a:latin typeface="Candara" panose="020E0502030303020204" pitchFamily="34" charset="0"/>
              </a:rPr>
              <a:t> 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ndara" panose="020E0502030303020204" pitchFamily="34" charset="0"/>
              </a:rPr>
              <a:t>Abnormalities in primary </a:t>
            </a:r>
            <a:r>
              <a:rPr lang="en-US" sz="2800" b="1" dirty="0" smtClean="0">
                <a:latin typeface="Candara" panose="020E0502030303020204" pitchFamily="34" charset="0"/>
              </a:rPr>
              <a:t>hemostasis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345" y="4448827"/>
            <a:ext cx="11526982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Primary </a:t>
            </a:r>
            <a:r>
              <a:rPr lang="en-US" b="1" dirty="0" err="1">
                <a:latin typeface="Candara" panose="020E0502030303020204" pitchFamily="34" charset="0"/>
              </a:rPr>
              <a:t>haemostasis</a:t>
            </a:r>
            <a:r>
              <a:rPr lang="en-US" b="1" dirty="0">
                <a:latin typeface="Candara" panose="020E0502030303020204" pitchFamily="34" charset="0"/>
              </a:rPr>
              <a:t> inhibitors - natural inhibitors of platelet function</a:t>
            </a:r>
            <a:r>
              <a:rPr lang="en-US" dirty="0">
                <a:latin typeface="Candara" panose="020E0502030303020204" pitchFamily="34" charset="0"/>
              </a:rPr>
              <a:t> - such as prostacyclin,  bradykinin released by endothelial cells. </a:t>
            </a:r>
            <a:endParaRPr lang="en-US" dirty="0" smtClean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Induced inhibition of platelet function -</a:t>
            </a:r>
            <a:r>
              <a:rPr lang="en-US" dirty="0">
                <a:latin typeface="Candara" panose="020E0502030303020204" pitchFamily="34" charset="0"/>
              </a:rPr>
              <a:t> more commonly, platelet function is inhibited intentionally by the administration of agents such as </a:t>
            </a:r>
            <a:r>
              <a:rPr lang="en-US" b="1" dirty="0">
                <a:latin typeface="Candara" panose="020E0502030303020204" pitchFamily="34" charset="0"/>
              </a:rPr>
              <a:t>aspirin</a:t>
            </a:r>
            <a:r>
              <a:rPr lang="en-US" dirty="0">
                <a:latin typeface="Candara" panose="020E0502030303020204" pitchFamily="34" charset="0"/>
              </a:rPr>
              <a:t> for the prevention of thrombosis.</a:t>
            </a:r>
          </a:p>
        </p:txBody>
      </p:sp>
    </p:spTree>
    <p:extLst>
      <p:ext uri="{BB962C8B-B14F-4D97-AF65-F5344CB8AC3E}">
        <p14:creationId xmlns:p14="http://schemas.microsoft.com/office/powerpoint/2010/main" val="2702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241" y="1004069"/>
            <a:ext cx="1148099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altLang="en" b="1" dirty="0">
                <a:latin typeface="Candara" panose="020E0502030303020204" pitchFamily="34" charset="0"/>
              </a:rPr>
              <a:t>Bone Marrow </a:t>
            </a:r>
            <a:r>
              <a:rPr lang="en" altLang="en" b="1" dirty="0" smtClean="0">
                <a:latin typeface="Candara" panose="020E0502030303020204" pitchFamily="34" charset="0"/>
              </a:rPr>
              <a:t>Dysfunction –</a:t>
            </a:r>
            <a:r>
              <a:rPr lang="en-US" b="1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Many </a:t>
            </a:r>
            <a:r>
              <a:rPr lang="en-US" b="1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conditions and factors can damage stem </a:t>
            </a:r>
            <a:r>
              <a:rPr lang="en-US" b="1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cells</a:t>
            </a:r>
          </a:p>
          <a:p>
            <a:r>
              <a:rPr lang="en-US" u="sng" dirty="0" smtClean="0"/>
              <a:t>Cancer</a:t>
            </a:r>
            <a:r>
              <a:rPr lang="en-US" dirty="0" smtClean="0"/>
              <a:t>- </a:t>
            </a:r>
            <a:r>
              <a:rPr lang="en-US" dirty="0"/>
              <a:t>leukemia 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lymphoma. </a:t>
            </a:r>
            <a:r>
              <a:rPr lang="en-US" dirty="0"/>
              <a:t>Cancer treatments, such as radiation and </a:t>
            </a:r>
            <a:r>
              <a:rPr lang="en-US" dirty="0" smtClean="0"/>
              <a:t>chemotherapy.</a:t>
            </a:r>
          </a:p>
          <a:p>
            <a:r>
              <a:rPr lang="en-US" u="sng" dirty="0" smtClean="0"/>
              <a:t>Toxic Chemicals- </a:t>
            </a:r>
            <a:r>
              <a:rPr lang="en-US" dirty="0"/>
              <a:t>pesticides, arsenic, and </a:t>
            </a:r>
            <a:r>
              <a:rPr lang="en-US" dirty="0" smtClean="0"/>
              <a:t>benzene</a:t>
            </a:r>
            <a:endParaRPr lang="en-US" dirty="0"/>
          </a:p>
          <a:p>
            <a:r>
              <a:rPr lang="en-US" u="sng" dirty="0" smtClean="0"/>
              <a:t>Medicines</a:t>
            </a:r>
            <a:r>
              <a:rPr lang="en-US" dirty="0" smtClean="0"/>
              <a:t>-diuretics </a:t>
            </a:r>
            <a:r>
              <a:rPr lang="en-US" dirty="0"/>
              <a:t>and </a:t>
            </a:r>
            <a:r>
              <a:rPr lang="en-US" dirty="0" smtClean="0"/>
              <a:t>chloramphenicol (aspirin </a:t>
            </a:r>
            <a:r>
              <a:rPr lang="en-US" dirty="0"/>
              <a:t>or ibuprofen, also can affect </a:t>
            </a:r>
            <a:r>
              <a:rPr lang="en-US" dirty="0" smtClean="0"/>
              <a:t>platelets functioning)</a:t>
            </a:r>
            <a:endParaRPr lang="en-US" dirty="0"/>
          </a:p>
          <a:p>
            <a:r>
              <a:rPr lang="en-US" u="sng" dirty="0" smtClean="0"/>
              <a:t>Alcohol</a:t>
            </a:r>
            <a:r>
              <a:rPr lang="en-US" dirty="0" smtClean="0"/>
              <a:t>-especially </a:t>
            </a:r>
            <a:r>
              <a:rPr lang="en-US" dirty="0"/>
              <a:t>if they're eating foods that are low in iron, vitamin B12, or folate.</a:t>
            </a:r>
          </a:p>
          <a:p>
            <a:r>
              <a:rPr lang="en-US" u="sng" dirty="0" smtClean="0"/>
              <a:t>Viruses-</a:t>
            </a:r>
            <a:r>
              <a:rPr lang="en-US" dirty="0" smtClean="0"/>
              <a:t>Chickenpox</a:t>
            </a:r>
            <a:r>
              <a:rPr lang="en-US" dirty="0"/>
              <a:t>, mumps, rubella, Epstein-Barr </a:t>
            </a:r>
            <a:r>
              <a:rPr lang="en-US" dirty="0" smtClean="0"/>
              <a:t>virus, HIV and dengue fever virus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/>
              <a:t>often develop thrombocytopenia.</a:t>
            </a:r>
          </a:p>
          <a:p>
            <a:r>
              <a:rPr lang="en-US" u="sng" dirty="0"/>
              <a:t>Genetic </a:t>
            </a:r>
            <a:r>
              <a:rPr lang="en-US" u="sng" dirty="0" smtClean="0"/>
              <a:t>Conditions</a:t>
            </a:r>
            <a:r>
              <a:rPr lang="en-US" dirty="0" smtClean="0"/>
              <a:t>-</a:t>
            </a:r>
            <a:r>
              <a:rPr lang="en-US" dirty="0" err="1" smtClean="0"/>
              <a:t>Wiskott</a:t>
            </a:r>
            <a:r>
              <a:rPr lang="en-US" dirty="0" smtClean="0"/>
              <a:t>-Aldrich syndromes.</a:t>
            </a:r>
          </a:p>
          <a:p>
            <a:endParaRPr lang="en-US" dirty="0"/>
          </a:p>
          <a:p>
            <a:r>
              <a:rPr lang="en-US" b="1" dirty="0"/>
              <a:t>The Body Destroys </a:t>
            </a:r>
            <a:r>
              <a:rPr lang="en-US" b="1" dirty="0" smtClean="0"/>
              <a:t>Platelets at a higher rate</a:t>
            </a:r>
          </a:p>
          <a:p>
            <a:r>
              <a:rPr lang="en-US" u="sng" dirty="0" smtClean="0"/>
              <a:t>ITP</a:t>
            </a:r>
            <a:r>
              <a:rPr lang="en-US" dirty="0" smtClean="0"/>
              <a:t> (Idiopathic thrombocytopenic purpura)</a:t>
            </a:r>
            <a:endParaRPr lang="en-US" dirty="0"/>
          </a:p>
          <a:p>
            <a:r>
              <a:rPr lang="en-US" u="sng" dirty="0" smtClean="0"/>
              <a:t>Autoimmune Diseases</a:t>
            </a:r>
            <a:r>
              <a:rPr lang="en-US" dirty="0" smtClean="0"/>
              <a:t>-</a:t>
            </a:r>
            <a:r>
              <a:rPr lang="en-US" u="sng" dirty="0" smtClean="0"/>
              <a:t>i</a:t>
            </a:r>
            <a:r>
              <a:rPr lang="en-US" dirty="0" smtClean="0"/>
              <a:t>mmune </a:t>
            </a:r>
            <a:r>
              <a:rPr lang="en-US" dirty="0"/>
              <a:t>thrombocytopenia </a:t>
            </a:r>
            <a:r>
              <a:rPr lang="en-US" dirty="0" smtClean="0"/>
              <a:t>. </a:t>
            </a:r>
            <a:r>
              <a:rPr lang="en-US" dirty="0"/>
              <a:t>An autoimmune response is thought to cause most cases of </a:t>
            </a:r>
            <a:r>
              <a:rPr lang="en-US" dirty="0" smtClean="0"/>
              <a:t>ITP </a:t>
            </a:r>
            <a:r>
              <a:rPr lang="en-US" dirty="0" err="1" smtClean="0"/>
              <a:t>eg</a:t>
            </a:r>
            <a:r>
              <a:rPr lang="en-US" dirty="0" smtClean="0"/>
              <a:t> SLE and RA</a:t>
            </a:r>
          </a:p>
          <a:p>
            <a:pPr marL="0" lvl="1"/>
            <a:r>
              <a:rPr lang="en-US" altLang="en-US" dirty="0"/>
              <a:t>Margination in congestive </a:t>
            </a:r>
            <a:r>
              <a:rPr lang="en-US" altLang="en-US" u="sng" dirty="0" smtClean="0"/>
              <a:t>splenomegaly</a:t>
            </a:r>
            <a:endParaRPr lang="en-US" dirty="0"/>
          </a:p>
          <a:p>
            <a:r>
              <a:rPr lang="en-US" u="sng" dirty="0" smtClean="0"/>
              <a:t>Medicines</a:t>
            </a:r>
            <a:r>
              <a:rPr lang="en-US" dirty="0" smtClean="0"/>
              <a:t>-quinine</a:t>
            </a:r>
            <a:r>
              <a:rPr lang="en-US" dirty="0"/>
              <a:t>; antibiotics that contain sulfa; </a:t>
            </a:r>
            <a:r>
              <a:rPr lang="en-US" dirty="0" err="1"/>
              <a:t>d</a:t>
            </a:r>
            <a:r>
              <a:rPr lang="en-US" dirty="0" err="1" smtClean="0"/>
              <a:t>ilantin</a:t>
            </a:r>
            <a:r>
              <a:rPr lang="en-US" dirty="0" smtClean="0"/>
              <a:t>,</a:t>
            </a:r>
            <a:r>
              <a:rPr lang="en-US" baseline="30000" dirty="0"/>
              <a:t> </a:t>
            </a:r>
            <a:r>
              <a:rPr lang="en-US" dirty="0" smtClean="0"/>
              <a:t>vancomycin</a:t>
            </a:r>
            <a:r>
              <a:rPr lang="en-US" dirty="0"/>
              <a:t>, and rifampin. </a:t>
            </a:r>
            <a:endParaRPr lang="en-US" dirty="0" smtClean="0"/>
          </a:p>
          <a:p>
            <a:r>
              <a:rPr lang="en-US" u="sng" dirty="0" smtClean="0"/>
              <a:t>Infection</a:t>
            </a:r>
            <a:r>
              <a:rPr lang="en-US" dirty="0" smtClean="0"/>
              <a:t>-a </a:t>
            </a:r>
            <a:r>
              <a:rPr lang="en-US" dirty="0"/>
              <a:t>widespread bacterial </a:t>
            </a:r>
            <a:r>
              <a:rPr lang="en-US" dirty="0" smtClean="0"/>
              <a:t>infection septicemia, </a:t>
            </a:r>
            <a:r>
              <a:rPr lang="en-US" dirty="0"/>
              <a:t>mononucleosis or </a:t>
            </a:r>
            <a:r>
              <a:rPr lang="en-US" dirty="0" smtClean="0"/>
              <a:t>cytomegalovirus</a:t>
            </a:r>
          </a:p>
          <a:p>
            <a:r>
              <a:rPr lang="en-US" u="sng" dirty="0" smtClean="0"/>
              <a:t>Surgery-</a:t>
            </a:r>
            <a:r>
              <a:rPr lang="en-US" dirty="0" smtClean="0"/>
              <a:t>Prosthetic heart </a:t>
            </a:r>
            <a:r>
              <a:rPr lang="en-US" dirty="0"/>
              <a:t>valves, blood vessel grafts, or machines and tubing used </a:t>
            </a:r>
            <a:r>
              <a:rPr lang="en-US" dirty="0" smtClean="0"/>
              <a:t>- </a:t>
            </a:r>
            <a:r>
              <a:rPr lang="en-US" u="sng" dirty="0" smtClean="0"/>
              <a:t>blood </a:t>
            </a:r>
            <a:r>
              <a:rPr lang="en-US" u="sng" dirty="0"/>
              <a:t>transfusions</a:t>
            </a:r>
            <a:r>
              <a:rPr lang="en-US" dirty="0"/>
              <a:t> or </a:t>
            </a:r>
            <a:r>
              <a:rPr lang="en-US" u="sng" dirty="0"/>
              <a:t>bypass surgery</a:t>
            </a:r>
            <a:r>
              <a:rPr lang="en-US" dirty="0"/>
              <a:t>.</a:t>
            </a:r>
          </a:p>
          <a:p>
            <a:r>
              <a:rPr lang="en-US" u="sng" dirty="0" smtClean="0"/>
              <a:t>Pregnancy</a:t>
            </a:r>
            <a:r>
              <a:rPr lang="en-US" dirty="0" smtClean="0"/>
              <a:t>-About </a:t>
            </a:r>
            <a:r>
              <a:rPr lang="en-US" dirty="0"/>
              <a:t>5 percent of pregnant women develop mild thrombocytopenia when they're close to delivery. </a:t>
            </a:r>
          </a:p>
          <a:p>
            <a:pPr lvl="0"/>
            <a:endParaRPr lang="en-US" sz="1600" dirty="0">
              <a:effectLst/>
              <a:latin typeface="Candara" panose="020E0502030303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ndara" panose="020E0502030303020204" pitchFamily="34" charset="0"/>
              </a:rPr>
              <a:t>Causes of Thrombocytopenia</a:t>
            </a:r>
            <a:endParaRPr lang="en-US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7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99" y="530225"/>
            <a:ext cx="9244445" cy="6327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ndara" panose="020E0502030303020204" pitchFamily="34" charset="0"/>
              </a:rPr>
              <a:t>Process of secondary hemostasis-Blood Coagulation-Clotting Factors</a:t>
            </a:r>
            <a:endParaRPr lang="en-US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82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44816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ndara" panose="020E0502030303020204" pitchFamily="34" charset="0"/>
              </a:rPr>
              <a:t>Process of secondary hemostasis-Blood Coagulation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15491" y="928254"/>
            <a:ext cx="6802581" cy="5763491"/>
            <a:chOff x="2770909" y="769898"/>
            <a:chExt cx="6040582" cy="65512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lum bright="-20000" contrast="20000"/>
            </a:blip>
            <a:srcRect l="51988" t="3814" r="2697"/>
            <a:stretch/>
          </p:blipFill>
          <p:spPr>
            <a:xfrm>
              <a:off x="2770909" y="769898"/>
              <a:ext cx="6040582" cy="65512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2770909" y="6442364"/>
              <a:ext cx="1911927" cy="1939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483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44816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ndara" panose="020E0502030303020204" pitchFamily="34" charset="0"/>
              </a:rPr>
              <a:t>Disorders of Blood Coagulation-</a:t>
            </a:r>
            <a:r>
              <a:rPr lang="en-US" sz="2800" b="1" dirty="0"/>
              <a:t> Coagulopathy</a:t>
            </a:r>
            <a:r>
              <a:rPr lang="en-US" sz="2800" dirty="0"/>
              <a:t> 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3764" y="2205426"/>
            <a:ext cx="7716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Coagulopathy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is a condition in </a:t>
            </a:r>
            <a:r>
              <a:rPr lang="en-US" sz="2000" dirty="0" smtClean="0">
                <a:latin typeface="Candara" panose="020E0502030303020204" pitchFamily="34" charset="0"/>
              </a:rPr>
              <a:t>that </a:t>
            </a:r>
            <a:r>
              <a:rPr lang="en-US" sz="2000" dirty="0">
                <a:latin typeface="Candara" panose="020E0502030303020204" pitchFamily="34" charset="0"/>
              </a:rPr>
              <a:t>the blood’s ability to </a:t>
            </a:r>
            <a:r>
              <a:rPr lang="en-US" sz="2000" dirty="0" smtClean="0">
                <a:latin typeface="Candara" panose="020E0502030303020204" pitchFamily="34" charset="0"/>
              </a:rPr>
              <a:t>coagulate is impaired. </a:t>
            </a:r>
            <a:r>
              <a:rPr lang="en-US" sz="2000" dirty="0">
                <a:latin typeface="Candara" panose="020E0502030303020204" pitchFamily="34" charset="0"/>
              </a:rPr>
              <a:t>This condition can cause a tendency toward prolonged or excessive bleeding (bleeding diathesis), which may occur spontaneously or following an injury</a:t>
            </a:r>
          </a:p>
        </p:txBody>
      </p:sp>
    </p:spTree>
    <p:extLst>
      <p:ext uri="{BB962C8B-B14F-4D97-AF65-F5344CB8AC3E}">
        <p14:creationId xmlns:p14="http://schemas.microsoft.com/office/powerpoint/2010/main" val="117729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44816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ndara" panose="020E0502030303020204" pitchFamily="34" charset="0"/>
              </a:rPr>
              <a:t>Disorders of Blood Coagulation-</a:t>
            </a:r>
            <a:r>
              <a:rPr lang="en-US" sz="2800" b="1" dirty="0"/>
              <a:t> </a:t>
            </a:r>
            <a:r>
              <a:rPr lang="en-US" sz="2800" b="1" dirty="0" err="1" smtClean="0"/>
              <a:t>Hypocoagulopathy</a:t>
            </a:r>
            <a:r>
              <a:rPr lang="en-US" sz="2800" b="1" dirty="0" smtClean="0"/>
              <a:t> -CAUSES</a:t>
            </a:r>
            <a:r>
              <a:rPr lang="en-US" sz="2800" dirty="0" smtClean="0"/>
              <a:t> 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7313" y="1997839"/>
            <a:ext cx="99012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Major causes of coagulation disorders resulting in bleeding include:</a:t>
            </a:r>
            <a:endParaRPr lang="en-US" sz="2400" dirty="0">
              <a:latin typeface="Candara" panose="020E05020303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Hemophilia-Factor VIII deficiency (X chromosome linked disorder)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Von </a:t>
            </a:r>
            <a:r>
              <a:rPr lang="en-US" sz="2400" dirty="0" err="1">
                <a:latin typeface="Candara" panose="020E0502030303020204" pitchFamily="34" charset="0"/>
              </a:rPr>
              <a:t>Willebrand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latin typeface="Candara" panose="020E0502030303020204" pitchFamily="34" charset="0"/>
              </a:rPr>
              <a:t>disease</a:t>
            </a:r>
            <a:endParaRPr lang="en-US" sz="2400" dirty="0">
              <a:latin typeface="Candara" panose="020E05020303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Other clotting factor </a:t>
            </a:r>
            <a:r>
              <a:rPr lang="en-US" sz="2400" dirty="0" smtClean="0">
                <a:latin typeface="Candara" panose="020E0502030303020204" pitchFamily="34" charset="0"/>
              </a:rPr>
              <a:t>deficiencies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latin typeface="Candara" panose="020E0502030303020204" pitchFamily="34" charset="0"/>
              </a:rPr>
              <a:t>(Christmas disease) </a:t>
            </a:r>
            <a:endParaRPr lang="en-US" sz="2400" dirty="0">
              <a:latin typeface="Candara" panose="020E05020303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Disseminated intravascular </a:t>
            </a:r>
            <a:r>
              <a:rPr lang="en-US" sz="2400" dirty="0" smtClean="0">
                <a:latin typeface="Candara" panose="020E0502030303020204" pitchFamily="34" charset="0"/>
              </a:rPr>
              <a:t>coagulation</a:t>
            </a:r>
            <a:endParaRPr lang="en-US" sz="2400" dirty="0">
              <a:latin typeface="Candara" panose="020E05020303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Liver </a:t>
            </a:r>
            <a:r>
              <a:rPr lang="en-US" sz="2400" dirty="0" smtClean="0">
                <a:latin typeface="Candara" panose="020E0502030303020204" pitchFamily="34" charset="0"/>
              </a:rPr>
              <a:t>Disease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Vit</a:t>
            </a:r>
            <a:r>
              <a:rPr lang="en-US" sz="2400" dirty="0" smtClean="0">
                <a:latin typeface="Candara" panose="020E0502030303020204" pitchFamily="34" charset="0"/>
              </a:rPr>
              <a:t> K deficiency</a:t>
            </a:r>
            <a:endParaRPr lang="en-US" sz="2400" dirty="0">
              <a:latin typeface="Candara" panose="020E0502030303020204" pitchFamily="34" charset="0"/>
            </a:endParaRPr>
          </a:p>
          <a:p>
            <a:endParaRPr lang="en-US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84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854" y="1365509"/>
            <a:ext cx="114022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C</a:t>
            </a:r>
            <a:r>
              <a:rPr lang="en-US" sz="2400" b="1" dirty="0" smtClean="0">
                <a:latin typeface="Candara" panose="020E0502030303020204" pitchFamily="34" charset="0"/>
              </a:rPr>
              <a:t>onditions increasing </a:t>
            </a:r>
            <a:r>
              <a:rPr lang="en-US" sz="2400" b="1" dirty="0">
                <a:latin typeface="Candara" panose="020E0502030303020204" pitchFamily="34" charset="0"/>
              </a:rPr>
              <a:t>the risk of a blood clot: </a:t>
            </a:r>
            <a:endParaRPr lang="en-US" sz="2400" b="1" dirty="0" smtClean="0">
              <a:latin typeface="Candara" panose="020E05020303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Inherited </a:t>
            </a:r>
            <a:r>
              <a:rPr lang="en-US" sz="2400" dirty="0">
                <a:latin typeface="Candara" panose="020E0502030303020204" pitchFamily="34" charset="0"/>
              </a:rPr>
              <a:t>(genetic) abnormalities that cause an increased tendency to </a:t>
            </a:r>
            <a:r>
              <a:rPr lang="en-US" sz="2400" dirty="0" smtClean="0">
                <a:latin typeface="Candara" panose="020E0502030303020204" pitchFamily="34" charset="0"/>
              </a:rPr>
              <a:t>clot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A </a:t>
            </a:r>
            <a:r>
              <a:rPr lang="en-US" sz="2400" dirty="0">
                <a:latin typeface="Candara" panose="020E0502030303020204" pitchFamily="34" charset="0"/>
              </a:rPr>
              <a:t>surgical </a:t>
            </a:r>
            <a:r>
              <a:rPr lang="en-US" sz="2400" dirty="0" smtClean="0">
                <a:latin typeface="Candara" panose="020E0502030303020204" pitchFamily="34" charset="0"/>
              </a:rPr>
              <a:t>procedure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Sitting </a:t>
            </a:r>
            <a:r>
              <a:rPr lang="en-US" sz="2400" dirty="0">
                <a:latin typeface="Candara" panose="020E0502030303020204" pitchFamily="34" charset="0"/>
              </a:rPr>
              <a:t>or lying down for long periods (more than 4 hours)- for example, after surgery or on long plane or car rides. This lack of movement reduces blood flow in the legs by 50</a:t>
            </a:r>
            <a:r>
              <a:rPr lang="en-US" sz="2400" dirty="0" smtClean="0">
                <a:latin typeface="Candara" panose="020E0502030303020204" pitchFamily="34" charset="0"/>
              </a:rPr>
              <a:t>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Major injury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Increasing 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Cancer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Heart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Pregnancy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Use </a:t>
            </a:r>
            <a:r>
              <a:rPr lang="en-US" sz="2400" dirty="0">
                <a:latin typeface="Candara" panose="020E0502030303020204" pitchFamily="34" charset="0"/>
              </a:rPr>
              <a:t>of hormone therapy such as birth control pills or hormone replacement </a:t>
            </a:r>
            <a:r>
              <a:rPr lang="en-US" sz="2400" dirty="0" smtClean="0">
                <a:latin typeface="Candara" panose="020E0502030303020204" pitchFamily="34" charset="0"/>
              </a:rPr>
              <a:t>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Having </a:t>
            </a:r>
            <a:r>
              <a:rPr lang="en-US" sz="2400" dirty="0">
                <a:latin typeface="Candara" panose="020E0502030303020204" pitchFamily="34" charset="0"/>
              </a:rPr>
              <a:t>a history of </a:t>
            </a:r>
            <a:r>
              <a:rPr lang="en-US" sz="2400" dirty="0" smtClean="0">
                <a:latin typeface="Candara" panose="020E0502030303020204" pitchFamily="34" charset="0"/>
              </a:rPr>
              <a:t>DVT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Tobacco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44816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ndara" panose="020E0502030303020204" pitchFamily="34" charset="0"/>
              </a:rPr>
              <a:t>Disorders of Blood Coagulation-</a:t>
            </a:r>
            <a:r>
              <a:rPr lang="en-US" sz="2800" b="1" dirty="0"/>
              <a:t> </a:t>
            </a:r>
            <a:r>
              <a:rPr lang="en-US" sz="2800" b="1" dirty="0" smtClean="0"/>
              <a:t>Hyper-coagulopathy - CAUSES</a:t>
            </a:r>
            <a:r>
              <a:rPr lang="en-US" sz="2800" dirty="0" smtClean="0"/>
              <a:t> </a:t>
            </a:r>
            <a:endParaRPr lang="en-US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71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59527" y="762000"/>
            <a:ext cx="8991600" cy="5836271"/>
            <a:chOff x="3713020" y="1039090"/>
            <a:chExt cx="6511636" cy="55730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lum bright="-20000" contrast="20000"/>
            </a:blip>
            <a:stretch>
              <a:fillRect/>
            </a:stretch>
          </p:blipFill>
          <p:spPr>
            <a:xfrm>
              <a:off x="3713020" y="1039090"/>
              <a:ext cx="6511636" cy="557303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003960" y="5780085"/>
              <a:ext cx="1731822" cy="20507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-41564"/>
            <a:ext cx="120257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MyriadPro-Black"/>
              </a:rPr>
              <a:t>Fibrinolytic System</a:t>
            </a:r>
            <a:endParaRPr lang="en-US" sz="2800" b="1" dirty="0">
              <a:latin typeface="MyriadPro-Black"/>
            </a:endParaRPr>
          </a:p>
        </p:txBody>
      </p:sp>
    </p:spTree>
    <p:extLst>
      <p:ext uri="{BB962C8B-B14F-4D97-AF65-F5344CB8AC3E}">
        <p14:creationId xmlns:p14="http://schemas.microsoft.com/office/powerpoint/2010/main" val="264388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ndara" panose="020E0502030303020204" pitchFamily="34" charset="0"/>
              </a:rPr>
              <a:t>Learning Objectives</a:t>
            </a: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8805" y="1487606"/>
            <a:ext cx="57184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 panose="020E0502030303020204" pitchFamily="34" charset="0"/>
              </a:rPr>
              <a:t>Platelets Morphology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Hemostasis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Primary hemostasis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Platelet plug formation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Disorders of </a:t>
            </a:r>
            <a:r>
              <a:rPr lang="en-US" sz="2400" dirty="0">
                <a:latin typeface="Candara" panose="020E0502030303020204" pitchFamily="34" charset="0"/>
              </a:rPr>
              <a:t>p</a:t>
            </a:r>
            <a:r>
              <a:rPr lang="en-US" sz="2400" dirty="0" smtClean="0">
                <a:latin typeface="Candara" panose="020E0502030303020204" pitchFamily="34" charset="0"/>
              </a:rPr>
              <a:t>rimary hemostasis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Secondary hemostasis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Disorders of secondary hemostasis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Tests to assess hemostasis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Anticoagulants</a:t>
            </a:r>
          </a:p>
          <a:p>
            <a:endParaRPr lang="en-US" sz="2400" dirty="0" smtClean="0">
              <a:latin typeface="Candara" panose="020E0502030303020204" pitchFamily="34" charset="0"/>
            </a:endParaRPr>
          </a:p>
          <a:p>
            <a:endParaRPr lang="en-US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3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57" y="1789963"/>
            <a:ext cx="56867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1F20"/>
                </a:solidFill>
                <a:latin typeface="MyriadPro-Regular"/>
              </a:rPr>
              <a:t>Clotting </a:t>
            </a:r>
            <a:r>
              <a:rPr lang="en-US" b="1" dirty="0">
                <a:solidFill>
                  <a:srgbClr val="231F20"/>
                </a:solidFill>
                <a:latin typeface="MyriadPro-Regular"/>
              </a:rPr>
              <a:t>factor deficiencies </a:t>
            </a:r>
            <a:r>
              <a:rPr lang="en-US" b="1" dirty="0" smtClean="0">
                <a:solidFill>
                  <a:srgbClr val="231F20"/>
                </a:solidFill>
                <a:latin typeface="MyriadPro-Regular"/>
              </a:rPr>
              <a:t>may cause </a:t>
            </a:r>
            <a:r>
              <a:rPr lang="en-US" b="1" dirty="0">
                <a:solidFill>
                  <a:srgbClr val="231F20"/>
                </a:solidFill>
                <a:latin typeface="MyriadPro-Regular"/>
              </a:rPr>
              <a:t>the development of a significant bleeding tendency</a:t>
            </a:r>
            <a:r>
              <a:rPr lang="en-US" b="1" dirty="0" smtClean="0">
                <a:solidFill>
                  <a:srgbClr val="231F20"/>
                </a:solidFill>
                <a:latin typeface="MyriadPro-Regular"/>
              </a:rPr>
              <a:t>.</a:t>
            </a:r>
          </a:p>
          <a:p>
            <a:endParaRPr lang="en-US" dirty="0">
              <a:solidFill>
                <a:srgbClr val="231F20"/>
              </a:solidFill>
              <a:latin typeface="MyriadPro-Regular"/>
            </a:endParaRPr>
          </a:p>
          <a:p>
            <a:r>
              <a:rPr lang="en-US" dirty="0">
                <a:solidFill>
                  <a:srgbClr val="231F20"/>
                </a:solidFill>
                <a:latin typeface="MyriadPro-Regular"/>
              </a:rPr>
              <a:t>Formation of clots inside blood vessels is called </a:t>
            </a:r>
            <a:r>
              <a:rPr lang="en-US" b="1" dirty="0" smtClean="0">
                <a:solidFill>
                  <a:srgbClr val="231F20"/>
                </a:solidFill>
                <a:latin typeface="MyriadPro-Bold"/>
              </a:rPr>
              <a:t>thrombosis due to hyper coagulability of blood </a:t>
            </a:r>
            <a:r>
              <a:rPr lang="en-US" dirty="0" smtClean="0">
                <a:solidFill>
                  <a:srgbClr val="231F20"/>
                </a:solidFill>
                <a:latin typeface="MyriadPro-Regular"/>
              </a:rPr>
              <a:t>Thromboses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are a major medical problem. </a:t>
            </a:r>
            <a:endParaRPr lang="en-US" dirty="0" smtClean="0">
              <a:solidFill>
                <a:srgbClr val="231F20"/>
              </a:solidFill>
              <a:latin typeface="MyriadPro-Regular"/>
            </a:endParaRPr>
          </a:p>
          <a:p>
            <a:endParaRPr lang="en-US" dirty="0">
              <a:solidFill>
                <a:srgbClr val="231F20"/>
              </a:solidFill>
              <a:latin typeface="MyriadPro-Regular"/>
            </a:endParaRPr>
          </a:p>
          <a:p>
            <a:r>
              <a:rPr lang="en-US" dirty="0" smtClean="0">
                <a:solidFill>
                  <a:srgbClr val="231F20"/>
                </a:solidFill>
                <a:latin typeface="MyriadPro-Regular"/>
              </a:rPr>
              <a:t>They frequently occlude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the arterial supply to the organs in </a:t>
            </a:r>
            <a:r>
              <a:rPr lang="en-US" dirty="0" smtClean="0">
                <a:solidFill>
                  <a:srgbClr val="231F20"/>
                </a:solidFill>
                <a:latin typeface="MyriadPro-Regular"/>
              </a:rPr>
              <a:t>which they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form, and bits of thrombus </a:t>
            </a:r>
            <a:r>
              <a:rPr lang="en-US" b="1" dirty="0">
                <a:solidFill>
                  <a:srgbClr val="231F20"/>
                </a:solidFill>
                <a:latin typeface="MyriadPro-Bold"/>
              </a:rPr>
              <a:t>(emboli)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sometimes </a:t>
            </a:r>
            <a:r>
              <a:rPr lang="en-US" dirty="0" smtClean="0">
                <a:solidFill>
                  <a:srgbClr val="231F20"/>
                </a:solidFill>
                <a:latin typeface="MyriadPro-Regular"/>
              </a:rPr>
              <a:t>break off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and travel in the bloodstream to distant sites, </a:t>
            </a:r>
            <a:r>
              <a:rPr lang="en-US" dirty="0" smtClean="0">
                <a:solidFill>
                  <a:srgbClr val="231F20"/>
                </a:solidFill>
                <a:latin typeface="MyriadPro-Regular"/>
              </a:rPr>
              <a:t>damaging other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organs. An example is obstruction of the pulmonary </a:t>
            </a:r>
            <a:r>
              <a:rPr lang="en-US" dirty="0" smtClean="0">
                <a:solidFill>
                  <a:srgbClr val="231F20"/>
                </a:solidFill>
                <a:latin typeface="MyriadPro-Regular"/>
              </a:rPr>
              <a:t>artery or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its branches by thrombi from the leg veins </a:t>
            </a:r>
            <a:r>
              <a:rPr lang="en-US" b="1" dirty="0">
                <a:solidFill>
                  <a:srgbClr val="231F20"/>
                </a:solidFill>
                <a:latin typeface="MyriadPro-Bold"/>
              </a:rPr>
              <a:t>(</a:t>
            </a:r>
            <a:r>
              <a:rPr lang="en-US" b="1" dirty="0" smtClean="0">
                <a:solidFill>
                  <a:srgbClr val="231F20"/>
                </a:solidFill>
                <a:latin typeface="MyriadPro-Bold"/>
              </a:rPr>
              <a:t>pulmonary embolism</a:t>
            </a:r>
            <a:r>
              <a:rPr lang="en-US" b="1" dirty="0">
                <a:solidFill>
                  <a:srgbClr val="231F20"/>
                </a:solidFill>
                <a:latin typeface="MyriadPro-Bold"/>
              </a:rPr>
              <a:t>).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t="19170" r="14959"/>
          <a:stretch/>
        </p:blipFill>
        <p:spPr>
          <a:xfrm>
            <a:off x="6275695" y="1892283"/>
            <a:ext cx="5625865" cy="3768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41564"/>
            <a:ext cx="120257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MyriadPro-Black"/>
              </a:rPr>
              <a:t>Process of Thrombosis &amp; Bleeding (fibrinolysis) should be balanced</a:t>
            </a:r>
            <a:endParaRPr lang="en-US" sz="2800" b="1" dirty="0">
              <a:latin typeface="MyriadPro-Black"/>
            </a:endParaRPr>
          </a:p>
        </p:txBody>
      </p:sp>
    </p:spTree>
    <p:extLst>
      <p:ext uri="{BB962C8B-B14F-4D97-AF65-F5344CB8AC3E}">
        <p14:creationId xmlns:p14="http://schemas.microsoft.com/office/powerpoint/2010/main" val="3505365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302836" cy="59574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t"/>
          <a:lstStyle/>
          <a:p>
            <a:r>
              <a:rPr lang="en-IE" altLang="en-US" sz="3600" b="1" dirty="0" smtClean="0">
                <a:latin typeface="Candara" panose="020E0502030303020204" pitchFamily="34" charset="0"/>
              </a:rPr>
              <a:t>Tests of </a:t>
            </a:r>
            <a:r>
              <a:rPr lang="en-IE" altLang="en-US" sz="3600" b="1" dirty="0" err="1" smtClean="0">
                <a:latin typeface="Candara" panose="020E0502030303020204" pitchFamily="34" charset="0"/>
              </a:rPr>
              <a:t>Hemostasis</a:t>
            </a:r>
            <a:r>
              <a:rPr lang="en-IE" altLang="en-US" sz="3600" b="1" dirty="0" smtClean="0">
                <a:latin typeface="Candara" panose="020E0502030303020204" pitchFamily="34" charset="0"/>
              </a:rPr>
              <a:t>-Laboratory Investigations</a:t>
            </a:r>
            <a:endParaRPr lang="en-IE" altLang="en-US" sz="3600" b="1" dirty="0"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835" y="4981721"/>
            <a:ext cx="12081165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Bleeding Time • It is the time taken from the puncture of the blood vessel to the stoppage of bleeding</a:t>
            </a:r>
            <a:r>
              <a:rPr lang="en-US" dirty="0" smtClean="0">
                <a:latin typeface="Candara" panose="020E0502030303020204" pitchFamily="34" charset="0"/>
              </a:rPr>
              <a:t>.</a:t>
            </a:r>
            <a:r>
              <a:rPr lang="en-US" dirty="0">
                <a:latin typeface="Candara" panose="020E0502030303020204" pitchFamily="34" charset="0"/>
              </a:rPr>
              <a:t> N : </a:t>
            </a:r>
            <a:r>
              <a:rPr lang="en-US" dirty="0" smtClean="0">
                <a:latin typeface="Candara" panose="020E0502030303020204" pitchFamily="34" charset="0"/>
              </a:rPr>
              <a:t>1-6 </a:t>
            </a:r>
            <a:r>
              <a:rPr lang="en-US" dirty="0">
                <a:latin typeface="Candara" panose="020E0502030303020204" pitchFamily="34" charset="0"/>
              </a:rPr>
              <a:t>minutes </a:t>
            </a:r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• </a:t>
            </a:r>
            <a:r>
              <a:rPr lang="en-US" dirty="0">
                <a:latin typeface="Candara" panose="020E0502030303020204" pitchFamily="34" charset="0"/>
              </a:rPr>
              <a:t>The bleeding time test is a useful tool to test for platelet plug formation and capillary integrity. </a:t>
            </a:r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• </a:t>
            </a:r>
            <a:r>
              <a:rPr lang="en-US" dirty="0">
                <a:latin typeface="Candara" panose="020E0502030303020204" pitchFamily="34" charset="0"/>
              </a:rPr>
              <a:t>BT is more imp. than CT. </a:t>
            </a:r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• </a:t>
            </a:r>
            <a:r>
              <a:rPr lang="en-US" dirty="0">
                <a:latin typeface="Candara" panose="020E0502030303020204" pitchFamily="34" charset="0"/>
              </a:rPr>
              <a:t>CT concerns the blood only i.e. how firm the </a:t>
            </a:r>
            <a:r>
              <a:rPr lang="en-US" dirty="0" smtClean="0">
                <a:latin typeface="Candara" panose="020E0502030303020204" pitchFamily="34" charset="0"/>
              </a:rPr>
              <a:t>clot </a:t>
            </a:r>
            <a:r>
              <a:rPr lang="en-US" dirty="0">
                <a:latin typeface="Candara" panose="020E0502030303020204" pitchFamily="34" charset="0"/>
              </a:rPr>
              <a:t>is formed, whereas BT involves the interaction of blood with </a:t>
            </a:r>
            <a:r>
              <a:rPr lang="en-US" dirty="0" smtClean="0">
                <a:latin typeface="Candara" panose="020E0502030303020204" pitchFamily="34" charset="0"/>
              </a:rPr>
              <a:t>injured </a:t>
            </a:r>
            <a:r>
              <a:rPr lang="en-US" dirty="0">
                <a:latin typeface="Candara" panose="020E0502030303020204" pitchFamily="34" charset="0"/>
              </a:rPr>
              <a:t>tissues</a:t>
            </a:r>
            <a:r>
              <a:rPr lang="en-US" dirty="0" smtClean="0">
                <a:latin typeface="Candara" panose="020E0502030303020204" pitchFamily="34" charset="0"/>
              </a:rPr>
              <a:t>.</a:t>
            </a:r>
          </a:p>
          <a:p>
            <a:r>
              <a:rPr lang="en-US" dirty="0">
                <a:latin typeface="Candara" panose="020E0502030303020204" pitchFamily="34" charset="0"/>
              </a:rPr>
              <a:t>• People with von </a:t>
            </a:r>
            <a:r>
              <a:rPr lang="en-US" dirty="0" err="1">
                <a:latin typeface="Candara" panose="020E0502030303020204" pitchFamily="34" charset="0"/>
              </a:rPr>
              <a:t>Willebrand</a:t>
            </a:r>
            <a:r>
              <a:rPr lang="en-US" dirty="0">
                <a:latin typeface="Candara" panose="020E0502030303020204" pitchFamily="34" charset="0"/>
              </a:rPr>
              <a:t> disease usually experience increased bleeding time. • Von </a:t>
            </a:r>
            <a:r>
              <a:rPr lang="en-US" dirty="0" err="1">
                <a:latin typeface="Candara" panose="020E0502030303020204" pitchFamily="34" charset="0"/>
              </a:rPr>
              <a:t>Willebrand</a:t>
            </a:r>
            <a:r>
              <a:rPr lang="en-US" dirty="0">
                <a:latin typeface="Candara" panose="020E0502030303020204" pitchFamily="34" charset="0"/>
              </a:rPr>
              <a:t> factor is a platelet agglutination protein, but this is not considered an effective diagnostic test for this condition.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836" y="876688"/>
            <a:ext cx="12192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andara" panose="020E0502030303020204" pitchFamily="34" charset="0"/>
                <a:ea typeface="Times New Roman" panose="02020603050405020304" pitchFamily="18" charset="0"/>
              </a:rPr>
              <a:t>Capillary Fragility Test • The test is defined by the WHO as one of the necessary requisites for diagnosis of Dengue fever. • A blood pressure cuff is applied and inflated to a point between the systolic and diastolic blood pressures for five minutes. • The test is positive if there are 10 or more </a:t>
            </a:r>
            <a:r>
              <a:rPr lang="en-US" dirty="0" err="1">
                <a:latin typeface="Candara" panose="020E0502030303020204" pitchFamily="34" charset="0"/>
                <a:ea typeface="Times New Roman" panose="02020603050405020304" pitchFamily="18" charset="0"/>
              </a:rPr>
              <a:t>petechiae</a:t>
            </a:r>
            <a:r>
              <a:rPr lang="en-US" dirty="0">
                <a:latin typeface="Candara" panose="020E0502030303020204" pitchFamily="34" charset="0"/>
                <a:ea typeface="Times New Roman" panose="02020603050405020304" pitchFamily="18" charset="0"/>
              </a:rPr>
              <a:t> per square inch. • In DHF the test usually gives a definite positive result with 20 </a:t>
            </a:r>
            <a:r>
              <a:rPr lang="en-US" dirty="0" err="1">
                <a:latin typeface="Candara" panose="020E0502030303020204" pitchFamily="34" charset="0"/>
                <a:ea typeface="Times New Roman" panose="02020603050405020304" pitchFamily="18" charset="0"/>
              </a:rPr>
              <a:t>petechiae</a:t>
            </a:r>
            <a:r>
              <a:rPr lang="en-US" dirty="0">
                <a:latin typeface="Candara" panose="020E0502030303020204" pitchFamily="34" charset="0"/>
                <a:ea typeface="Times New Roman" panose="02020603050405020304" pitchFamily="18" charset="0"/>
              </a:rPr>
              <a:t> or more. </a:t>
            </a:r>
            <a:r>
              <a:rPr lang="en-US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Indicative of hemorrhagic tendency of a person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835" y="2452503"/>
            <a:ext cx="12025745" cy="2153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Platelet Count • Platelet Count can be determined by improved </a:t>
            </a:r>
            <a:r>
              <a:rPr lang="en-US" dirty="0" err="1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Neubauer’s</a:t>
            </a:r>
            <a:r>
              <a:rPr lang="en-US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counting chamber with RBC pipette &amp; 1% ammonium oxalate. • They can be seen as tiny diameter, well </a:t>
            </a:r>
            <a:r>
              <a:rPr lang="en-US" dirty="0" err="1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seprated</a:t>
            </a:r>
            <a:r>
              <a:rPr lang="en-US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highly </a:t>
            </a:r>
            <a:r>
              <a:rPr lang="en-US" dirty="0" err="1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refractile</a:t>
            </a:r>
            <a:r>
              <a:rPr lang="en-US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rounded bodies with silvery appearance. • N : 1.5 – 4 lacs / </a:t>
            </a:r>
            <a:r>
              <a:rPr lang="en-US" dirty="0" err="1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cumm</a:t>
            </a:r>
            <a:r>
              <a:rPr lang="en-US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. • Leishman stain : in clumps, blue cytoplasm, reddish purple granules, no nucleus. </a:t>
            </a:r>
            <a:r>
              <a:rPr lang="en-US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• </a:t>
            </a:r>
            <a:r>
              <a:rPr lang="en-US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Surgical bleeding usually does not occur until the platelet count is less than </a:t>
            </a:r>
            <a:r>
              <a:rPr lang="en-US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50,000</a:t>
            </a:r>
            <a:r>
              <a:rPr lang="en-US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/mm3</a:t>
            </a:r>
            <a:r>
              <a:rPr lang="en-US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. </a:t>
            </a:r>
            <a:r>
              <a:rPr lang="en-US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• Spontaneous bleeding does not occur until the platelet count is less than </a:t>
            </a:r>
            <a:r>
              <a:rPr lang="en-US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10,000-20,000/mm3. </a:t>
            </a:r>
            <a:r>
              <a:rPr lang="en-US" sz="1600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↓</a:t>
            </a:r>
            <a:r>
              <a:rPr lang="en-US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Platelet </a:t>
            </a:r>
            <a:r>
              <a:rPr lang="en-US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Count • THOMBOCYTOPENIA : • Bone marrow depression – Aplastic anemia • </a:t>
            </a:r>
            <a:r>
              <a:rPr lang="en-US" dirty="0" err="1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Hypersplenism</a:t>
            </a:r>
            <a:r>
              <a:rPr lang="en-US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• Viral infections • Drugs : Aspirin, Heparin, Chemotherapy • ITP • TTP </a:t>
            </a:r>
            <a:r>
              <a:rPr lang="en-US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• DIC </a:t>
            </a:r>
            <a:endParaRPr lang="en-US" sz="1600" dirty="0">
              <a:effectLst/>
              <a:latin typeface="Candara" panose="020E0502030303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302836" cy="59574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t"/>
          <a:lstStyle/>
          <a:p>
            <a:r>
              <a:rPr lang="en-IE" altLang="en-US" sz="3600" b="1" dirty="0">
                <a:latin typeface="Candara" panose="020E0502030303020204" pitchFamily="34" charset="0"/>
              </a:rPr>
              <a:t>Tests of </a:t>
            </a:r>
            <a:r>
              <a:rPr lang="en-IE" altLang="en-US" sz="3600" b="1" dirty="0" err="1">
                <a:latin typeface="Candara" panose="020E0502030303020204" pitchFamily="34" charset="0"/>
              </a:rPr>
              <a:t>Hemostasis</a:t>
            </a:r>
            <a:r>
              <a:rPr lang="en-IE" altLang="en-US" sz="3600" b="1" dirty="0">
                <a:latin typeface="Candara" panose="020E0502030303020204" pitchFamily="34" charset="0"/>
              </a:rPr>
              <a:t>-Laboratory </a:t>
            </a:r>
            <a:r>
              <a:rPr lang="en-IE" altLang="en-US" sz="3600" b="1" dirty="0" smtClean="0">
                <a:latin typeface="Candara" panose="020E0502030303020204" pitchFamily="34" charset="0"/>
              </a:rPr>
              <a:t>Investigations</a:t>
            </a:r>
            <a:endParaRPr lang="en-IE" altLang="en-US" sz="3600" b="1" dirty="0"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836" y="3161186"/>
            <a:ext cx="11901055" cy="12777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Prothombin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Time • The prothrombin time (PT) and its derived measures of prothrombin ratio (PR) and international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normalised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ratio (INR) are measures of the extrinsic pathway of coagulation. • They are used to determine the clotting tendency of blood, in the measure of warfarin dosage, liver damage and vitamin K status. • PT measures factors I, II, V, VII and X. • The reference range for prothrombin time is usually around 11-16 seconds; the normal range for the INR is 0.8–1.2.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883" y="4758676"/>
            <a:ext cx="1172900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APTT • The partial thromboplastin time (PTT) or activated partial thromboplastin time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aPTT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or APTT) is a performance indicator measuring the efficacy of both the intrinsic and the common coagulation pathways. • Apart from detecting abnormalities in blood clotting, it is also used to monitor the treatment effects with heparin, a major anticoagulant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/>
              <a:t>• Normal PTT times require the presence of the following coagulation factors: I, II, V, VIII, IX, X, XI &amp; XII. • Deficiencies in factors VII or XIII will not be detected with the PTT test.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836" y="1087156"/>
            <a:ext cx="11901055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Clotting Time </a:t>
            </a:r>
            <a:r>
              <a:rPr lang="en-US" dirty="0"/>
              <a:t>It is the time taken from the puncture of the blood vessel to the formation of a fibrin thread. • A. Capillary Glass Tube Method : Here the blood is collected in capillary tube &amp; total time is noted to form FIBRIN THREADS on breaking tube every 30 seconds. N : 3-8 minutes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Mechanism Involved is INTRINSIC Pathway. • CT depends on presence of all clotting factors. • It gets prolonged in : - 1. Deficiency of clotting factors – Hemophilia. - 2. Vitamin K Deficiency – Factor II, VII, IX &amp; X. - 3. Anticoagulant overdose. • BT &amp; CT is measured before surgery &amp; liver or bone marrow biopsy. • PURPURA : BT increased, CT normal. • HEMOPHILIA : BT normal, CT increased.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68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92" y="1378273"/>
            <a:ext cx="11499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Heparin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is a naturally occurring anticoagulant</a:t>
            </a:r>
          </a:p>
          <a:p>
            <a:r>
              <a:rPr lang="en-US" dirty="0">
                <a:solidFill>
                  <a:srgbClr val="231F20"/>
                </a:solidFill>
                <a:latin typeface="MinionPro-Regular"/>
              </a:rPr>
              <a:t>that facilitates the action of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anti-thrombin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III.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Low-molecular weight fragments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with an average molecular weight of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5000 have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been produced from unfractionated heparin, and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these low-molecular-weight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heparins are seeing increased clinical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use because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they have a longer half-life and produce a more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predictable anticoagulant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response than unfractionated heparin. </a:t>
            </a:r>
            <a:endParaRPr lang="en-US" dirty="0" smtClean="0">
              <a:solidFill>
                <a:srgbClr val="231F20"/>
              </a:solidFill>
              <a:latin typeface="MinionPro-Regular"/>
            </a:endParaRPr>
          </a:p>
          <a:p>
            <a:endParaRPr lang="en-US" dirty="0">
              <a:solidFill>
                <a:srgbClr val="231F20"/>
              </a:solidFill>
              <a:latin typeface="MinionPro-Regular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In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vivo, a plasma Ca</a:t>
            </a:r>
            <a:r>
              <a:rPr lang="en-US" sz="1400" dirty="0">
                <a:solidFill>
                  <a:srgbClr val="231F20"/>
                </a:solidFill>
                <a:latin typeface="MinionPro-Regular"/>
              </a:rPr>
              <a:t>2+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level low enough to interfere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with blood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clotting is incompatible with life, but clotting can be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prevented in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vitro if Ca</a:t>
            </a:r>
            <a:r>
              <a:rPr lang="en-US" sz="1400" dirty="0">
                <a:solidFill>
                  <a:srgbClr val="231F20"/>
                </a:solidFill>
                <a:latin typeface="MinionPro-Regular"/>
              </a:rPr>
              <a:t>2+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is removed from the blood by the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addition of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substances such as oxalates, which form insoluble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salts with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Ca</a:t>
            </a:r>
            <a:r>
              <a:rPr lang="en-US" sz="1400" dirty="0">
                <a:solidFill>
                  <a:srgbClr val="231F20"/>
                </a:solidFill>
                <a:latin typeface="MinionPro-Regular"/>
              </a:rPr>
              <a:t>2+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or </a:t>
            </a:r>
            <a:r>
              <a:rPr lang="en-US" b="1" dirty="0">
                <a:solidFill>
                  <a:srgbClr val="231F20"/>
                </a:solidFill>
                <a:latin typeface="MinionPro-Bold"/>
              </a:rPr>
              <a:t>chelating agents,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which bind Ca</a:t>
            </a:r>
            <a:r>
              <a:rPr lang="en-US" sz="1400" dirty="0">
                <a:solidFill>
                  <a:srgbClr val="231F20"/>
                </a:solidFill>
                <a:latin typeface="MinionPro-Regular"/>
              </a:rPr>
              <a:t>2</a:t>
            </a:r>
            <a:r>
              <a:rPr lang="en-US" sz="1400" dirty="0" smtClean="0">
                <a:solidFill>
                  <a:srgbClr val="231F20"/>
                </a:solidFill>
                <a:latin typeface="MinionPro-Regular"/>
              </a:rPr>
              <a:t>+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. Used in vitro only.</a:t>
            </a:r>
          </a:p>
          <a:p>
            <a:endParaRPr lang="en-US" dirty="0" smtClean="0">
              <a:solidFill>
                <a:srgbClr val="231F20"/>
              </a:solidFill>
              <a:latin typeface="MinionPro-Regular"/>
            </a:endParaRPr>
          </a:p>
          <a:p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Coumarin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derivatives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such as </a:t>
            </a:r>
            <a:r>
              <a:rPr lang="en-US" b="1" dirty="0" err="1">
                <a:solidFill>
                  <a:srgbClr val="231F20"/>
                </a:solidFill>
                <a:latin typeface="MinionPro-Bold"/>
              </a:rPr>
              <a:t>dicumarol</a:t>
            </a:r>
            <a:r>
              <a:rPr lang="en-US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and </a:t>
            </a:r>
            <a:r>
              <a:rPr lang="en-US" b="1" dirty="0">
                <a:solidFill>
                  <a:srgbClr val="231F20"/>
                </a:solidFill>
                <a:latin typeface="MinionPro-Bold"/>
              </a:rPr>
              <a:t>warfarin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are also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effective anticoagulants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. They inhibit the action of vitamin K, which is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a necessary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cofactor for the enzyme that catalyzes the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conversion of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glutamic acid residues to </a:t>
            </a:r>
            <a:r>
              <a:rPr lang="el-GR" dirty="0">
                <a:solidFill>
                  <a:srgbClr val="231F20"/>
                </a:solidFill>
                <a:latin typeface="Symbol" panose="05050102010706020507" pitchFamily="18" charset="2"/>
              </a:rPr>
              <a:t>γ</a:t>
            </a:r>
            <a:r>
              <a:rPr lang="el-GR" dirty="0">
                <a:solidFill>
                  <a:srgbClr val="231F20"/>
                </a:solidFill>
                <a:latin typeface="MinionPro-Regular"/>
              </a:rPr>
              <a:t>-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carboxyglutamic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acid residues.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Six of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the proteins involved in clotting require conversion of a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number of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glutamic acid residues to </a:t>
            </a:r>
            <a:r>
              <a:rPr lang="el-GR" dirty="0">
                <a:solidFill>
                  <a:srgbClr val="231F20"/>
                </a:solidFill>
                <a:latin typeface="Symbol" panose="05050102010706020507" pitchFamily="18" charset="2"/>
              </a:rPr>
              <a:t>γ</a:t>
            </a:r>
            <a:r>
              <a:rPr lang="el-GR" dirty="0">
                <a:solidFill>
                  <a:srgbClr val="231F20"/>
                </a:solidFill>
                <a:latin typeface="MinionPro-Regular"/>
              </a:rPr>
              <a:t>-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carboxyglutamic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acid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residues before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being released into the circulation, and hence all six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are vitamin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K-dependent. These proteins are factors II (prothrombin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),VII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IX, and X, protein C, and protein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-27709"/>
            <a:ext cx="120257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MyriadPro-Black"/>
              </a:rPr>
              <a:t>ANTICOAGULANTS</a:t>
            </a:r>
          </a:p>
        </p:txBody>
      </p:sp>
    </p:spTree>
    <p:extLst>
      <p:ext uri="{BB962C8B-B14F-4D97-AF65-F5344CB8AC3E}">
        <p14:creationId xmlns:p14="http://schemas.microsoft.com/office/powerpoint/2010/main" val="2451491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709"/>
            <a:ext cx="120257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MyriadPro-Black"/>
              </a:rPr>
              <a:t>Self Assessment</a:t>
            </a:r>
            <a:endParaRPr lang="en-US" sz="2800" b="1" dirty="0">
              <a:latin typeface="MyriadPro-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921" y="688068"/>
            <a:ext cx="1118470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ara" panose="020E0502030303020204" pitchFamily="34" charset="0"/>
                <a:cs typeface="Calibri" panose="020F0502020204030204" pitchFamily="34" charset="0"/>
              </a:rPr>
              <a:t>▪</a:t>
            </a:r>
            <a:r>
              <a:rPr lang="en-US" sz="2400" dirty="0" smtClean="0">
                <a:latin typeface="Candara" panose="020E0502030303020204" pitchFamily="34" charset="0"/>
              </a:rPr>
              <a:t>Megakaryocyte </a:t>
            </a:r>
            <a:r>
              <a:rPr lang="en-US" sz="2400" dirty="0">
                <a:latin typeface="Candara" panose="020E0502030303020204" pitchFamily="34" charset="0"/>
              </a:rPr>
              <a:t>p</a:t>
            </a:r>
            <a:r>
              <a:rPr lang="en-US" altLang="en-US" sz="2400" dirty="0">
                <a:latin typeface="Candara" panose="020E0502030303020204" pitchFamily="34" charset="0"/>
              </a:rPr>
              <a:t>roduces about </a:t>
            </a:r>
            <a:r>
              <a:rPr lang="en-US" altLang="en-US" sz="2400" dirty="0" smtClean="0">
                <a:latin typeface="Candara" panose="020E0502030303020204" pitchFamily="34" charset="0"/>
              </a:rPr>
              <a:t>……………………..platelets.</a:t>
            </a:r>
          </a:p>
          <a:p>
            <a:endParaRPr lang="en-US" altLang="en-US" sz="2400" dirty="0" smtClean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  <a:cs typeface="Calibri" panose="020F0502020204030204" pitchFamily="34" charset="0"/>
              </a:rPr>
              <a:t>▪ </a:t>
            </a:r>
            <a:r>
              <a:rPr lang="en-US" sz="2400" dirty="0" smtClean="0">
                <a:latin typeface="Candara" panose="020E0502030303020204" pitchFamily="34" charset="0"/>
              </a:rPr>
              <a:t>Platelet </a:t>
            </a:r>
            <a:r>
              <a:rPr lang="en-US" sz="2400" dirty="0">
                <a:latin typeface="Candara" panose="020E0502030303020204" pitchFamily="34" charset="0"/>
              </a:rPr>
              <a:t>life span  </a:t>
            </a:r>
            <a:r>
              <a:rPr lang="en-US" sz="2400" dirty="0" smtClean="0">
                <a:latin typeface="Candara" panose="020E0502030303020204" pitchFamily="34" charset="0"/>
              </a:rPr>
              <a:t>…………………..</a:t>
            </a:r>
            <a:r>
              <a:rPr lang="en-US" altLang="en-US" sz="2400" dirty="0" smtClean="0">
                <a:latin typeface="Candara" panose="020E0502030303020204" pitchFamily="34" charset="0"/>
              </a:rPr>
              <a:t> Days.</a:t>
            </a:r>
          </a:p>
          <a:p>
            <a:endParaRPr lang="en-US" altLang="en-US" sz="2400" dirty="0" smtClean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  <a:cs typeface="Calibri" panose="020F0502020204030204" pitchFamily="34" charset="0"/>
              </a:rPr>
              <a:t>▪ </a:t>
            </a:r>
            <a:r>
              <a:rPr lang="en-US" altLang="en-US" sz="2400" dirty="0" smtClean="0">
                <a:latin typeface="Candara" panose="020E0502030303020204" pitchFamily="34" charset="0"/>
              </a:rPr>
              <a:t>………………………….receptors causes gluing  of platelets together.</a:t>
            </a:r>
          </a:p>
          <a:p>
            <a:endParaRPr lang="en-US" altLang="en-US" sz="2400" dirty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• Spontaneous bleeding does not occur until the platelet count is less than </a:t>
            </a:r>
            <a:r>
              <a:rPr lang="en-US" sz="2400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……………………../</a:t>
            </a:r>
            <a:r>
              <a:rPr lang="en-US" sz="2400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mm3</a:t>
            </a:r>
            <a:r>
              <a:rPr lang="en-US" sz="2400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</a:p>
          <a:p>
            <a:endParaRPr lang="en-US" altLang="en-US" sz="2400" dirty="0">
              <a:latin typeface="Candara" panose="020E0502030303020204" pitchFamily="34" charset="0"/>
              <a:cs typeface="Mangal" panose="02040503050203030202" pitchFamily="18" charset="0"/>
            </a:endParaRPr>
          </a:p>
          <a:p>
            <a:r>
              <a:rPr lang="en-US" sz="2400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• </a:t>
            </a:r>
            <a:r>
              <a:rPr lang="en-US" sz="2400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Surgical </a:t>
            </a:r>
            <a:r>
              <a:rPr lang="en-US" sz="2400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bleeding does not occur until the platelet count is less than </a:t>
            </a:r>
            <a:r>
              <a:rPr lang="en-US" sz="2400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……………………………../</a:t>
            </a:r>
            <a:r>
              <a:rPr lang="en-US" sz="2400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mm3</a:t>
            </a:r>
            <a:r>
              <a:rPr lang="en-US" sz="2400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</a:p>
          <a:p>
            <a:endParaRPr lang="en-US" altLang="en-US" sz="2400" dirty="0">
              <a:latin typeface="Candara" panose="020E0502030303020204" pitchFamily="34" charset="0"/>
              <a:cs typeface="Mangal" panose="02040503050203030202" pitchFamily="18" charset="0"/>
            </a:endParaRPr>
          </a:p>
          <a:p>
            <a:r>
              <a:rPr lang="en-US" sz="2400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• </a:t>
            </a:r>
            <a:r>
              <a:rPr lang="en-US" sz="2400" dirty="0" smtClean="0">
                <a:latin typeface="Candara" panose="020E0502030303020204" pitchFamily="34" charset="0"/>
              </a:rPr>
              <a:t>Secondary Hemostasis includes ………………………………processes.</a:t>
            </a:r>
          </a:p>
          <a:p>
            <a:endParaRPr lang="en-US" altLang="en-US" sz="2400" dirty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• </a:t>
            </a:r>
            <a:r>
              <a:rPr lang="en-US" sz="2400" dirty="0" smtClean="0">
                <a:latin typeface="Candara" panose="020E0502030303020204" pitchFamily="34" charset="0"/>
              </a:rPr>
              <a:t>Liver </a:t>
            </a:r>
            <a:r>
              <a:rPr lang="en-US" sz="2400" dirty="0">
                <a:latin typeface="Candara" panose="020E0502030303020204" pitchFamily="34" charset="0"/>
              </a:rPr>
              <a:t>Disease </a:t>
            </a:r>
            <a:r>
              <a:rPr lang="en-US" sz="2400" dirty="0" smtClean="0">
                <a:latin typeface="Candara" panose="020E0502030303020204" pitchFamily="34" charset="0"/>
              </a:rPr>
              <a:t>results in hyp0coagulability of  blood </a:t>
            </a:r>
            <a:r>
              <a:rPr lang="en-US" sz="2400" smtClean="0">
                <a:latin typeface="Candara" panose="020E0502030303020204" pitchFamily="34" charset="0"/>
              </a:rPr>
              <a:t>because………………………</a:t>
            </a:r>
            <a:endParaRPr lang="en-US" altLang="en-US" sz="2400" dirty="0">
              <a:latin typeface="Candara" panose="020E0502030303020204" pitchFamily="34" charset="0"/>
            </a:endParaRPr>
          </a:p>
          <a:p>
            <a:endParaRPr lang="en-US" altLang="en-US" sz="2400" dirty="0">
              <a:latin typeface="Candara" panose="020E0502030303020204" pitchFamily="34" charset="0"/>
            </a:endParaRPr>
          </a:p>
          <a:p>
            <a:endParaRPr lang="en-US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05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55818"/>
            <a:ext cx="120257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MyriadPro-Black"/>
              </a:rPr>
              <a:t>Thank you</a:t>
            </a:r>
            <a:endParaRPr lang="en-US" sz="2800" b="1" dirty="0">
              <a:latin typeface="MyriadPro-Black"/>
            </a:endParaRPr>
          </a:p>
        </p:txBody>
      </p:sp>
    </p:spTree>
    <p:extLst>
      <p:ext uri="{BB962C8B-B14F-4D97-AF65-F5344CB8AC3E}">
        <p14:creationId xmlns:p14="http://schemas.microsoft.com/office/powerpoint/2010/main" val="261935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ndara" panose="020E0502030303020204" pitchFamily="34" charset="0"/>
              </a:rPr>
              <a:t>Platelets-Characteristics</a:t>
            </a:r>
            <a:endParaRPr lang="en-US" sz="3600" dirty="0">
              <a:latin typeface="Candara" panose="020E0502030303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56764" y="1958774"/>
            <a:ext cx="4253345" cy="3251834"/>
            <a:chOff x="7703127" y="1598556"/>
            <a:chExt cx="4253345" cy="32518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856" y="1598556"/>
              <a:ext cx="4096616" cy="325183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7703127" y="2327565"/>
              <a:ext cx="1468582" cy="6650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7744690" y="2992582"/>
              <a:ext cx="817419" cy="14270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379069" y="1958774"/>
            <a:ext cx="67144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▪</a:t>
            </a:r>
            <a:r>
              <a:rPr lang="en-US" altLang="en-US" sz="2400" dirty="0" smtClean="0">
                <a:latin typeface="Candara" panose="020E0502030303020204" pitchFamily="34" charset="0"/>
              </a:rPr>
              <a:t>Small </a:t>
            </a:r>
            <a:r>
              <a:rPr lang="en-US" altLang="en-US" sz="2400" dirty="0">
                <a:latin typeface="Candara" panose="020E0502030303020204" pitchFamily="34" charset="0"/>
              </a:rPr>
              <a:t>2-3 </a:t>
            </a:r>
            <a:r>
              <a:rPr lang="en-US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µm disc-shaped, </a:t>
            </a:r>
            <a:r>
              <a:rPr lang="en-US" altLang="en-US" sz="2400" dirty="0" err="1">
                <a:latin typeface="Candara" panose="020E0502030303020204" pitchFamily="34" charset="0"/>
                <a:cs typeface="Arial" panose="020B0604020202020204" pitchFamily="34" charset="0"/>
              </a:rPr>
              <a:t>anuclear</a:t>
            </a:r>
            <a:r>
              <a:rPr lang="en-US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, reddish-purple </a:t>
            </a:r>
            <a:r>
              <a:rPr lang="en-US" altLang="en-US" sz="2400" dirty="0" smtClean="0">
                <a:latin typeface="Candara" panose="020E0502030303020204" pitchFamily="34" charset="0"/>
                <a:cs typeface="Arial" panose="020B0604020202020204" pitchFamily="34" charset="0"/>
              </a:rPr>
              <a:t>cells.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2400" dirty="0" smtClean="0">
                <a:latin typeface="Candara" panose="020E0502030303020204" pitchFamily="34" charset="0"/>
              </a:rPr>
              <a:t>Platelet life span  </a:t>
            </a:r>
            <a:r>
              <a:rPr lang="en-US" altLang="en-US" sz="2400" dirty="0" smtClean="0">
                <a:latin typeface="Candara" panose="020E0502030303020204" pitchFamily="34" charset="0"/>
              </a:rPr>
              <a:t>7-10 </a:t>
            </a:r>
            <a:r>
              <a:rPr lang="en-US" altLang="en-US" sz="2400" dirty="0">
                <a:latin typeface="Candara" panose="020E0502030303020204" pitchFamily="34" charset="0"/>
              </a:rPr>
              <a:t>days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2400" dirty="0" smtClean="0">
                <a:latin typeface="Candara" panose="020E0502030303020204" pitchFamily="34" charset="0"/>
              </a:rPr>
              <a:t>Platelets </a:t>
            </a:r>
            <a:r>
              <a:rPr lang="en-US" sz="2400" dirty="0">
                <a:latin typeface="Candara" panose="020E0502030303020204" pitchFamily="34" charset="0"/>
              </a:rPr>
              <a:t>count: 1.5‐4 lakh/ mm</a:t>
            </a:r>
            <a:r>
              <a:rPr lang="en-US" sz="2400" baseline="30000" dirty="0">
                <a:latin typeface="Candara" panose="020E0502030303020204" pitchFamily="34" charset="0"/>
              </a:rPr>
              <a:t>3</a:t>
            </a:r>
            <a:r>
              <a:rPr lang="en-US" sz="2400" dirty="0">
                <a:latin typeface="Candara" panose="020E0502030303020204" pitchFamily="34" charset="0"/>
              </a:rPr>
              <a:t> of </a:t>
            </a:r>
            <a:r>
              <a:rPr lang="en-US" sz="2400" dirty="0" smtClean="0">
                <a:latin typeface="Candara" panose="020E0502030303020204" pitchFamily="34" charset="0"/>
              </a:rPr>
              <a:t>blood (</a:t>
            </a:r>
            <a:r>
              <a:rPr lang="en-US" altLang="en-US" sz="2400" dirty="0" smtClean="0">
                <a:latin typeface="Candara" panose="020E0502030303020204" pitchFamily="34" charset="0"/>
              </a:rPr>
              <a:t>Platelets </a:t>
            </a:r>
            <a:r>
              <a:rPr lang="en-US" altLang="en-US" sz="2400" dirty="0">
                <a:latin typeface="Candara" panose="020E0502030303020204" pitchFamily="34" charset="0"/>
              </a:rPr>
              <a:t>are </a:t>
            </a:r>
            <a:r>
              <a:rPr lang="en-US" altLang="en-US" sz="2400" dirty="0" smtClean="0">
                <a:latin typeface="Candara" panose="020E0502030303020204" pitchFamily="34" charset="0"/>
              </a:rPr>
              <a:t>released from bone marrow to enter 2/3- peripheral blood and 1/3 seized </a:t>
            </a:r>
            <a:r>
              <a:rPr lang="en-US" altLang="en-US" sz="2400" dirty="0">
                <a:latin typeface="Candara" panose="020E0502030303020204" pitchFamily="34" charset="0"/>
              </a:rPr>
              <a:t>in </a:t>
            </a:r>
            <a:r>
              <a:rPr lang="en-US" altLang="en-US" sz="2400" dirty="0" smtClean="0">
                <a:latin typeface="Candara" panose="020E0502030303020204" pitchFamily="34" charset="0"/>
              </a:rPr>
              <a:t>spleen.)</a:t>
            </a:r>
            <a:endParaRPr lang="en-US" altLang="en-US" sz="2400" dirty="0">
              <a:latin typeface="Candara" panose="020E0502030303020204" pitchFamily="34" charset="0"/>
            </a:endParaRPr>
          </a:p>
          <a:p>
            <a:endParaRPr lang="en-US" sz="2400" dirty="0">
              <a:latin typeface="Candara" panose="020E0502030303020204" pitchFamily="34" charset="0"/>
            </a:endParaRPr>
          </a:p>
          <a:p>
            <a:endParaRPr lang="en-US" altLang="en-US" sz="24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68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99" y="2465571"/>
            <a:ext cx="6026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Platelets are formed within the cytoplasm of</a:t>
            </a:r>
          </a:p>
          <a:p>
            <a:r>
              <a:rPr lang="en-US" sz="2400" dirty="0">
                <a:latin typeface="Candara" panose="020E0502030303020204" pitchFamily="34" charset="0"/>
              </a:rPr>
              <a:t>megakaryocytes </a:t>
            </a:r>
            <a:r>
              <a:rPr lang="en-US" sz="2400" dirty="0" smtClean="0">
                <a:latin typeface="Candara" panose="020E0502030303020204" pitchFamily="34" charset="0"/>
              </a:rPr>
              <a:t>(1 megakaryocyte p</a:t>
            </a:r>
            <a:r>
              <a:rPr lang="en-US" altLang="en-US" sz="2400" dirty="0" smtClean="0">
                <a:latin typeface="Candara" panose="020E0502030303020204" pitchFamily="34" charset="0"/>
              </a:rPr>
              <a:t>roduces </a:t>
            </a:r>
            <a:r>
              <a:rPr lang="en-US" altLang="en-US" sz="2400" dirty="0">
                <a:latin typeface="Candara" panose="020E0502030303020204" pitchFamily="34" charset="0"/>
              </a:rPr>
              <a:t>about 2000 </a:t>
            </a:r>
            <a:r>
              <a:rPr lang="en-US" altLang="en-US" sz="2400" dirty="0" smtClean="0">
                <a:latin typeface="Candara" panose="020E0502030303020204" pitchFamily="34" charset="0"/>
              </a:rPr>
              <a:t>platelets</a:t>
            </a:r>
            <a:r>
              <a:rPr lang="en-US" sz="2400" dirty="0" smtClean="0">
                <a:latin typeface="Candara" panose="020E0502030303020204" pitchFamily="34" charset="0"/>
              </a:rPr>
              <a:t>)within bone marrow and </a:t>
            </a:r>
            <a:r>
              <a:rPr lang="en-US" sz="2400" dirty="0">
                <a:latin typeface="Candara" panose="020E0502030303020204" pitchFamily="34" charset="0"/>
              </a:rPr>
              <a:t>released into the </a:t>
            </a:r>
            <a:r>
              <a:rPr lang="en-US" sz="2400" dirty="0" smtClean="0">
                <a:latin typeface="Candara" panose="020E0502030303020204" pitchFamily="34" charset="0"/>
              </a:rPr>
              <a:t>circulation.</a:t>
            </a:r>
            <a:endParaRPr lang="en-US" sz="2400" dirty="0">
              <a:latin typeface="Candara" panose="020E0502030303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09164" y="1413164"/>
            <a:ext cx="4239489" cy="5244135"/>
            <a:chOff x="6370528" y="1398201"/>
            <a:chExt cx="3549326" cy="51411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528" y="1398201"/>
              <a:ext cx="3549326" cy="514114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492837" y="1898072"/>
              <a:ext cx="1108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ndara" panose="020E0502030303020204" pitchFamily="34" charset="0"/>
                </a:rPr>
                <a:t>&amp; IL3</a:t>
              </a:r>
              <a:endParaRPr lang="en-US" dirty="0">
                <a:latin typeface="Candara" panose="020E0502030303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ndara" panose="020E0502030303020204" pitchFamily="34" charset="0"/>
              </a:rPr>
              <a:t>Platelets-Production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2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61" t="17778" r="4546" b="3031"/>
          <a:stretch/>
        </p:blipFill>
        <p:spPr>
          <a:xfrm>
            <a:off x="6784565" y="1493920"/>
            <a:ext cx="5108008" cy="3525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ndara" panose="020E0502030303020204" pitchFamily="34" charset="0"/>
              </a:rPr>
              <a:t>Platelets structure</a:t>
            </a: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794802"/>
            <a:ext cx="1189257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Candara" panose="020E0502030303020204" pitchFamily="34" charset="0"/>
              </a:rPr>
              <a:t>Peripheral zone</a:t>
            </a:r>
            <a:r>
              <a:rPr lang="en-US" u="sng" dirty="0" smtClean="0">
                <a:latin typeface="Candara" panose="020E0502030303020204" pitchFamily="34" charset="0"/>
              </a:rPr>
              <a:t>:</a:t>
            </a:r>
          </a:p>
          <a:p>
            <a:r>
              <a:rPr lang="en-US" altLang="en-US" dirty="0">
                <a:latin typeface="Candara" panose="020E0502030303020204" pitchFamily="34" charset="0"/>
              </a:rPr>
              <a:t>Responsible for platelet adhesion and </a:t>
            </a:r>
            <a:r>
              <a:rPr lang="en-US" altLang="en-US" dirty="0" smtClean="0">
                <a:latin typeface="Candara" panose="020E0502030303020204" pitchFamily="34" charset="0"/>
              </a:rPr>
              <a:t>aggregation</a:t>
            </a:r>
          </a:p>
          <a:p>
            <a:r>
              <a:rPr lang="en-US" altLang="en-US" dirty="0" err="1" smtClean="0">
                <a:latin typeface="Candara" panose="020E0502030303020204" pitchFamily="34" charset="0"/>
              </a:rPr>
              <a:t>Glycocalyx</a:t>
            </a:r>
            <a:r>
              <a:rPr lang="en-US" altLang="en-US" dirty="0">
                <a:latin typeface="Candara" panose="020E0502030303020204" pitchFamily="34" charset="0"/>
              </a:rPr>
              <a:t>: Fluffy surface </a:t>
            </a:r>
            <a:r>
              <a:rPr lang="en-US" altLang="en-US" dirty="0" smtClean="0">
                <a:latin typeface="Candara" panose="020E0502030303020204" pitchFamily="34" charset="0"/>
              </a:rPr>
              <a:t>coat contains </a:t>
            </a:r>
          </a:p>
          <a:p>
            <a:r>
              <a:rPr lang="en-US" altLang="en-US" b="1" dirty="0" smtClean="0">
                <a:latin typeface="Candara" panose="020E0502030303020204" pitchFamily="34" charset="0"/>
              </a:rPr>
              <a:t>glycoprotein </a:t>
            </a:r>
            <a:r>
              <a:rPr lang="en-US" altLang="en-US" b="1" dirty="0">
                <a:latin typeface="Candara" panose="020E0502030303020204" pitchFamily="34" charset="0"/>
              </a:rPr>
              <a:t>receptors</a:t>
            </a:r>
            <a:r>
              <a:rPr lang="en-US" altLang="en-US" dirty="0" smtClean="0">
                <a:latin typeface="Candara" panose="020E0502030303020204" pitchFamily="34" charset="0"/>
              </a:rPr>
              <a:t>: </a:t>
            </a:r>
            <a:r>
              <a:rPr lang="en-US" altLang="en-US" dirty="0" err="1" smtClean="0">
                <a:latin typeface="Candara" panose="020E0502030303020204" pitchFamily="34" charset="0"/>
              </a:rPr>
              <a:t>GPIa</a:t>
            </a:r>
            <a:r>
              <a:rPr lang="en-US" altLang="en-US" dirty="0" smtClean="0">
                <a:latin typeface="Candara" panose="020E0502030303020204" pitchFamily="34" charset="0"/>
              </a:rPr>
              <a:t> &amp; </a:t>
            </a:r>
            <a:r>
              <a:rPr lang="en-US" altLang="en-US" dirty="0" err="1" smtClean="0">
                <a:latin typeface="Candara" panose="020E0502030303020204" pitchFamily="34" charset="0"/>
              </a:rPr>
              <a:t>IIa</a:t>
            </a:r>
            <a:r>
              <a:rPr lang="en-US" altLang="en-US" dirty="0" smtClean="0">
                <a:latin typeface="Candara" panose="020E0502030303020204" pitchFamily="34" charset="0"/>
              </a:rPr>
              <a:t> binds to collagen,</a:t>
            </a:r>
          </a:p>
          <a:p>
            <a:r>
              <a:rPr lang="en-US" altLang="en-US" dirty="0" err="1" smtClean="0">
                <a:latin typeface="Candara" panose="020E0502030303020204" pitchFamily="34" charset="0"/>
              </a:rPr>
              <a:t>GPIb</a:t>
            </a:r>
            <a:r>
              <a:rPr lang="en-US" altLang="en-US" dirty="0" smtClean="0">
                <a:latin typeface="Candara" panose="020E0502030303020204" pitchFamily="34" charset="0"/>
              </a:rPr>
              <a:t> </a:t>
            </a:r>
            <a:r>
              <a:rPr lang="en-US" altLang="en-US" dirty="0">
                <a:latin typeface="Candara" panose="020E0502030303020204" pitchFamily="34" charset="0"/>
              </a:rPr>
              <a:t>binds von </a:t>
            </a:r>
            <a:r>
              <a:rPr lang="en-US" altLang="en-US" dirty="0" err="1">
                <a:latin typeface="Candara" panose="020E0502030303020204" pitchFamily="34" charset="0"/>
              </a:rPr>
              <a:t>Willebrand’s</a:t>
            </a:r>
            <a:r>
              <a:rPr lang="en-US" altLang="en-US" dirty="0">
                <a:latin typeface="Candara" panose="020E0502030303020204" pitchFamily="34" charset="0"/>
              </a:rPr>
              <a:t> factor </a:t>
            </a:r>
            <a:r>
              <a:rPr lang="en-US" altLang="en-US" dirty="0" smtClean="0">
                <a:latin typeface="Candara" panose="020E0502030303020204" pitchFamily="34" charset="0"/>
              </a:rPr>
              <a:t>; </a:t>
            </a:r>
            <a:r>
              <a:rPr lang="en-US" altLang="en-US" dirty="0" err="1" smtClean="0">
                <a:latin typeface="Candara" panose="020E0502030303020204" pitchFamily="34" charset="0"/>
              </a:rPr>
              <a:t>GPIIb</a:t>
            </a:r>
            <a:r>
              <a:rPr lang="en-US" altLang="en-US" dirty="0" smtClean="0">
                <a:latin typeface="Candara" panose="020E0502030303020204" pitchFamily="34" charset="0"/>
              </a:rPr>
              <a:t>/</a:t>
            </a:r>
            <a:r>
              <a:rPr lang="en-US" altLang="en-US" dirty="0" err="1" smtClean="0">
                <a:latin typeface="Candara" panose="020E0502030303020204" pitchFamily="34" charset="0"/>
              </a:rPr>
              <a:t>IIIa</a:t>
            </a:r>
            <a:r>
              <a:rPr lang="en-US" altLang="en-US" dirty="0" smtClean="0">
                <a:latin typeface="Candara" panose="020E0502030303020204" pitchFamily="34" charset="0"/>
              </a:rPr>
              <a:t>  </a:t>
            </a:r>
            <a:r>
              <a:rPr lang="en-US" altLang="en-US" dirty="0">
                <a:latin typeface="Candara" panose="020E0502030303020204" pitchFamily="34" charset="0"/>
              </a:rPr>
              <a:t>binds fibrinogen </a:t>
            </a:r>
            <a:endParaRPr lang="en-US" altLang="en-US" dirty="0" smtClean="0">
              <a:latin typeface="Candara" panose="020E0502030303020204" pitchFamily="34" charset="0"/>
            </a:endParaRPr>
          </a:p>
          <a:p>
            <a:r>
              <a:rPr lang="en-US" altLang="en-US" b="1" u="sng" dirty="0" smtClean="0">
                <a:latin typeface="Candara" panose="020E0502030303020204" pitchFamily="34" charset="0"/>
              </a:rPr>
              <a:t>Membrane Zone</a:t>
            </a:r>
          </a:p>
          <a:p>
            <a:r>
              <a:rPr lang="en-US" altLang="en-US" dirty="0">
                <a:latin typeface="Candara" panose="020E0502030303020204" pitchFamily="34" charset="0"/>
              </a:rPr>
              <a:t>Layer called PF3 (platelet factor) surface for interaction</a:t>
            </a:r>
          </a:p>
          <a:p>
            <a:r>
              <a:rPr lang="en-US" altLang="en-US" dirty="0">
                <a:latin typeface="Candara" panose="020E0502030303020204" pitchFamily="34" charset="0"/>
              </a:rPr>
              <a:t>of plasma coagulation factors</a:t>
            </a:r>
            <a:r>
              <a:rPr lang="en-US" altLang="en-US" dirty="0" smtClean="0">
                <a:latin typeface="Candara" panose="020E0502030303020204" pitchFamily="34" charset="0"/>
              </a:rPr>
              <a:t>, </a:t>
            </a:r>
            <a:r>
              <a:rPr lang="en-US" altLang="en-US" dirty="0">
                <a:latin typeface="Candara" panose="020E0502030303020204" pitchFamily="34" charset="0"/>
              </a:rPr>
              <a:t>Initiation of formation of </a:t>
            </a:r>
          </a:p>
          <a:p>
            <a:r>
              <a:rPr lang="en-US" altLang="en-US" dirty="0">
                <a:latin typeface="Candara" panose="020E0502030303020204" pitchFamily="34" charset="0"/>
              </a:rPr>
              <a:t>thromboxane A</a:t>
            </a:r>
            <a:r>
              <a:rPr lang="en-US" altLang="en-US" baseline="-25000" dirty="0">
                <a:latin typeface="Candara" panose="020E0502030303020204" pitchFamily="34" charset="0"/>
              </a:rPr>
              <a:t>2 </a:t>
            </a:r>
            <a:endParaRPr lang="en-US" altLang="en-US" baseline="-25000" dirty="0" smtClean="0">
              <a:latin typeface="Candara" panose="020E0502030303020204" pitchFamily="34" charset="0"/>
            </a:endParaRPr>
          </a:p>
          <a:p>
            <a:r>
              <a:rPr lang="en-US" altLang="en-US" dirty="0" smtClean="0">
                <a:latin typeface="Candara" panose="020E0502030303020204" pitchFamily="34" charset="0"/>
              </a:rPr>
              <a:t>2 systems :Surface-connected </a:t>
            </a:r>
            <a:r>
              <a:rPr lang="en-US" altLang="en-US" dirty="0">
                <a:latin typeface="Candara" panose="020E0502030303020204" pitchFamily="34" charset="0"/>
              </a:rPr>
              <a:t>open </a:t>
            </a:r>
            <a:r>
              <a:rPr lang="en-US" altLang="en-US" dirty="0" err="1">
                <a:latin typeface="Candara" panose="020E0502030303020204" pitchFamily="34" charset="0"/>
              </a:rPr>
              <a:t>canalicular</a:t>
            </a:r>
            <a:r>
              <a:rPr lang="en-US" altLang="en-US" dirty="0">
                <a:latin typeface="Candara" panose="020E0502030303020204" pitchFamily="34" charset="0"/>
              </a:rPr>
              <a:t> system (</a:t>
            </a:r>
            <a:r>
              <a:rPr lang="en-US" altLang="en-US" dirty="0" smtClean="0">
                <a:latin typeface="Candara" panose="020E0502030303020204" pitchFamily="34" charset="0"/>
              </a:rPr>
              <a:t>OCS)</a:t>
            </a:r>
          </a:p>
          <a:p>
            <a:r>
              <a:rPr lang="en-US" altLang="en-US" dirty="0" smtClean="0">
                <a:latin typeface="Candara" panose="020E0502030303020204" pitchFamily="34" charset="0"/>
              </a:rPr>
              <a:t>Dense </a:t>
            </a:r>
            <a:r>
              <a:rPr lang="en-US" altLang="en-US" dirty="0">
                <a:latin typeface="Candara" panose="020E0502030303020204" pitchFamily="34" charset="0"/>
              </a:rPr>
              <a:t>tubular system(DTS</a:t>
            </a:r>
            <a:r>
              <a:rPr lang="en-US" altLang="en-US" dirty="0" smtClean="0">
                <a:latin typeface="Candara" panose="020E0502030303020204" pitchFamily="34" charset="0"/>
              </a:rPr>
              <a:t>)</a:t>
            </a:r>
            <a:r>
              <a:rPr lang="en-US" altLang="en-US" baseline="-25000" dirty="0" smtClean="0">
                <a:latin typeface="Candara" panose="020E0502030303020204" pitchFamily="34" charset="0"/>
              </a:rPr>
              <a:t>.</a:t>
            </a:r>
            <a:r>
              <a:rPr lang="en-US" altLang="en-US" dirty="0" smtClean="0">
                <a:latin typeface="Candara" panose="020E0502030303020204" pitchFamily="34" charset="0"/>
              </a:rPr>
              <a:t>  </a:t>
            </a:r>
          </a:p>
          <a:p>
            <a:r>
              <a:rPr lang="en-US" altLang="en-US" b="1" u="sng" dirty="0" smtClean="0">
                <a:latin typeface="Candara" panose="020E0502030303020204" pitchFamily="34" charset="0"/>
              </a:rPr>
              <a:t>Cytoskeleton</a:t>
            </a:r>
            <a:endParaRPr lang="en-US" altLang="en-US" b="1" u="sng" dirty="0">
              <a:latin typeface="Candara" panose="020E0502030303020204" pitchFamily="34" charset="0"/>
            </a:endParaRPr>
          </a:p>
          <a:p>
            <a:pPr marL="342900" lvl="1" indent="-342900">
              <a:spcBef>
                <a:spcPts val="325"/>
              </a:spcBef>
              <a:buClr>
                <a:schemeClr val="bg2"/>
              </a:buClr>
              <a:buSzPct val="75000"/>
            </a:pPr>
            <a:r>
              <a:rPr lang="en-US" altLang="en-US" dirty="0" smtClean="0">
                <a:latin typeface="Candara" panose="020E0502030303020204" pitchFamily="34" charset="0"/>
              </a:rPr>
              <a:t>Responsible </a:t>
            </a:r>
            <a:r>
              <a:rPr lang="en-US" altLang="en-US" dirty="0">
                <a:latin typeface="Candara" panose="020E0502030303020204" pitchFamily="34" charset="0"/>
              </a:rPr>
              <a:t>for platelet </a:t>
            </a:r>
            <a:r>
              <a:rPr lang="en-US" altLang="en-US" dirty="0" smtClean="0">
                <a:latin typeface="Candara" panose="020E0502030303020204" pitchFamily="34" charset="0"/>
              </a:rPr>
              <a:t>retraction and </a:t>
            </a:r>
            <a:r>
              <a:rPr lang="en-US" altLang="en-US" dirty="0">
                <a:latin typeface="Candara" panose="020E0502030303020204" pitchFamily="34" charset="0"/>
              </a:rPr>
              <a:t>platelet </a:t>
            </a:r>
            <a:r>
              <a:rPr lang="en-US" altLang="en-US" dirty="0" smtClean="0">
                <a:latin typeface="Candara" panose="020E0502030303020204" pitchFamily="34" charset="0"/>
              </a:rPr>
              <a:t>shape</a:t>
            </a:r>
          </a:p>
          <a:p>
            <a:pPr marL="342900" lvl="1" indent="-342900">
              <a:spcBef>
                <a:spcPts val="325"/>
              </a:spcBef>
              <a:buClr>
                <a:schemeClr val="bg2"/>
              </a:buClr>
              <a:buSzPct val="75000"/>
            </a:pPr>
            <a:r>
              <a:rPr lang="en-US" altLang="en-US" dirty="0" smtClean="0">
                <a:latin typeface="Candara" panose="020E0502030303020204" pitchFamily="34" charset="0"/>
              </a:rPr>
              <a:t>Microtubules/Microfilaments</a:t>
            </a:r>
          </a:p>
          <a:p>
            <a:pPr marL="342900" lvl="1" indent="-342900">
              <a:spcBef>
                <a:spcPts val="325"/>
              </a:spcBef>
              <a:buClr>
                <a:schemeClr val="bg2"/>
              </a:buClr>
              <a:buSzPct val="75000"/>
            </a:pPr>
            <a:r>
              <a:rPr lang="en-US" altLang="en-US" dirty="0" smtClean="0">
                <a:latin typeface="Candara" panose="020E0502030303020204" pitchFamily="34" charset="0"/>
              </a:rPr>
              <a:t>Binding proteins: Actin &amp; Myosin</a:t>
            </a:r>
          </a:p>
          <a:p>
            <a:pPr marL="342900" lvl="1" indent="-342900">
              <a:spcBef>
                <a:spcPts val="325"/>
              </a:spcBef>
              <a:buClr>
                <a:schemeClr val="bg2"/>
              </a:buClr>
              <a:buSzPct val="75000"/>
            </a:pPr>
            <a:r>
              <a:rPr lang="en-US" b="1" u="sng" dirty="0">
                <a:latin typeface="Candara" panose="020E0502030303020204" pitchFamily="34" charset="0"/>
              </a:rPr>
              <a:t>Organelle </a:t>
            </a:r>
            <a:r>
              <a:rPr lang="en-US" b="1" u="sng" dirty="0" smtClean="0">
                <a:latin typeface="Candara" panose="020E0502030303020204" pitchFamily="34" charset="0"/>
              </a:rPr>
              <a:t>zone</a:t>
            </a:r>
          </a:p>
          <a:p>
            <a:pPr marL="342900" lvl="1" indent="-342900">
              <a:spcBef>
                <a:spcPts val="325"/>
              </a:spcBef>
              <a:buClr>
                <a:schemeClr val="bg2"/>
              </a:buClr>
              <a:buSzPct val="75000"/>
            </a:pPr>
            <a:r>
              <a:rPr lang="en-US" dirty="0" smtClean="0">
                <a:latin typeface="Candara" panose="020E0502030303020204" pitchFamily="34" charset="0"/>
              </a:rPr>
              <a:t>Responsible </a:t>
            </a:r>
            <a:r>
              <a:rPr lang="en-US" dirty="0">
                <a:latin typeface="Candara" panose="020E0502030303020204" pitchFamily="34" charset="0"/>
              </a:rPr>
              <a:t>for storage and platelet release </a:t>
            </a:r>
            <a:r>
              <a:rPr lang="en-US" dirty="0" smtClean="0">
                <a:latin typeface="Candara" panose="020E0502030303020204" pitchFamily="34" charset="0"/>
              </a:rPr>
              <a:t>functions</a:t>
            </a:r>
          </a:p>
          <a:p>
            <a:pPr marL="342900" lvl="1" indent="-342900">
              <a:spcBef>
                <a:spcPts val="325"/>
              </a:spcBef>
              <a:buClr>
                <a:schemeClr val="bg2"/>
              </a:buClr>
              <a:buSzPct val="75000"/>
            </a:pPr>
            <a:r>
              <a:rPr lang="en-US" dirty="0" err="1" smtClean="0">
                <a:latin typeface="Candara" panose="020E0502030303020204" pitchFamily="34" charset="0"/>
              </a:rPr>
              <a:t>Granules:Dense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bodies, alpha granules, lysosomal granules and </a:t>
            </a:r>
            <a:r>
              <a:rPr lang="en-US" dirty="0" err="1" smtClean="0">
                <a:latin typeface="Candara" panose="020E0502030303020204" pitchFamily="34" charset="0"/>
              </a:rPr>
              <a:t>microperoxisomes</a:t>
            </a:r>
            <a:r>
              <a:rPr lang="en-US" dirty="0" smtClean="0">
                <a:latin typeface="Candara" panose="020E0502030303020204" pitchFamily="34" charset="0"/>
              </a:rPr>
              <a:t>. Mitochondria and Glycogen.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8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ndara" panose="020E0502030303020204" pitchFamily="34" charset="0"/>
              </a:rPr>
              <a:t>Hemostasis</a:t>
            </a: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781" y="985483"/>
            <a:ext cx="113884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Hemostasis</a:t>
            </a:r>
            <a:r>
              <a:rPr lang="en-US" sz="2000" dirty="0">
                <a:latin typeface="Candara" panose="020E0502030303020204" pitchFamily="34" charset="0"/>
              </a:rPr>
              <a:t> is the natural process that stops blood loss when an injury occurs</a:t>
            </a:r>
            <a:r>
              <a:rPr lang="en-US" sz="2000" dirty="0" smtClean="0">
                <a:latin typeface="Candara" panose="020E0502030303020204" pitchFamily="34" charset="0"/>
              </a:rPr>
              <a:t>. It </a:t>
            </a:r>
            <a:r>
              <a:rPr lang="en-US" sz="2000" dirty="0">
                <a:latin typeface="Candara" panose="020E0502030303020204" pitchFamily="34" charset="0"/>
              </a:rPr>
              <a:t>involves three </a:t>
            </a:r>
            <a:r>
              <a:rPr lang="en-US" sz="2000" dirty="0" smtClean="0">
                <a:latin typeface="Candara" panose="020E0502030303020204" pitchFamily="34" charset="0"/>
              </a:rPr>
              <a:t>steps </a:t>
            </a:r>
            <a:r>
              <a:rPr lang="en-US" sz="2000" dirty="0">
                <a:latin typeface="Candara" panose="020E0502030303020204" pitchFamily="34" charset="0"/>
              </a:rPr>
              <a:t>that occur in a rapid sequence</a:t>
            </a:r>
            <a:r>
              <a:rPr lang="en-US" sz="2000" dirty="0" smtClean="0">
                <a:latin typeface="Candara" panose="020E0502030303020204" pitchFamily="34" charset="0"/>
              </a:rPr>
              <a:t>: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endParaRPr lang="en-US" sz="2000" dirty="0" smtClean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Primary Hemostasis: (1</a:t>
            </a:r>
            <a:r>
              <a:rPr lang="en-US" sz="2000" dirty="0">
                <a:latin typeface="Candara" panose="020E0502030303020204" pitchFamily="34" charset="0"/>
              </a:rPr>
              <a:t>) vascular spasm, or vasoconstriction, a brief and intense contraction of blood vessels; (2) formation of a platelet plug; and </a:t>
            </a:r>
            <a:endParaRPr lang="en-US" sz="2000" dirty="0" smtClean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Secondary Hemostasis: blood </a:t>
            </a:r>
            <a:r>
              <a:rPr lang="en-US" sz="2000" dirty="0">
                <a:latin typeface="Candara" panose="020E0502030303020204" pitchFamily="34" charset="0"/>
              </a:rPr>
              <a:t>clotting or coagulation, which reinforces the platelet plug with fibrin mesh that acts as a glue to hold the </a:t>
            </a:r>
            <a:r>
              <a:rPr lang="en-US" sz="2000" dirty="0" smtClean="0">
                <a:latin typeface="Candara" panose="020E0502030303020204" pitchFamily="34" charset="0"/>
              </a:rPr>
              <a:t>clot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fibrinolytic proteins system -</a:t>
            </a:r>
            <a:r>
              <a:rPr lang="en-US" sz="2000" dirty="0">
                <a:latin typeface="Candara" panose="020E0502030303020204" pitchFamily="34" charset="0"/>
              </a:rPr>
              <a:t> Excessive blood clotting is </a:t>
            </a:r>
            <a:r>
              <a:rPr lang="en-US" sz="2000" dirty="0" smtClean="0">
                <a:latin typeface="Candara" panose="020E0502030303020204" pitchFamily="34" charset="0"/>
              </a:rPr>
              <a:t>prevented.</a:t>
            </a:r>
            <a:endParaRPr lang="en-US" sz="2000" dirty="0">
              <a:latin typeface="Candara" panose="020E0502030303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8873" y="4330060"/>
            <a:ext cx="11050832" cy="2333976"/>
            <a:chOff x="678873" y="4330060"/>
            <a:chExt cx="11050832" cy="23339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845"/>
            <a:stretch/>
          </p:blipFill>
          <p:spPr>
            <a:xfrm>
              <a:off x="688396" y="4330060"/>
              <a:ext cx="11041309" cy="233397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78873" y="4330060"/>
              <a:ext cx="1593272" cy="5744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749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725" y="1565372"/>
            <a:ext cx="56734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Vasoconstriction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dirty="0">
                <a:latin typeface="Candara" panose="020E0502030303020204" pitchFamily="34" charset="0"/>
              </a:rPr>
              <a:t>vasoconstriction that occurs during hemostasis is a brief reflexive contraction that causes a decrease in blood flow to the </a:t>
            </a:r>
            <a:r>
              <a:rPr lang="en-US" sz="2000" dirty="0" smtClean="0">
                <a:latin typeface="Candara" panose="020E0502030303020204" pitchFamily="34" charset="0"/>
              </a:rPr>
              <a:t>area and restrict blood loss.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The vasoconstriction response is triggered by factors such as </a:t>
            </a:r>
            <a:r>
              <a:rPr lang="en-US" sz="2000" dirty="0" smtClean="0">
                <a:latin typeface="Candara" panose="020E0502030303020204" pitchFamily="34" charset="0"/>
              </a:rPr>
              <a:t>secretion of serotonin </a:t>
            </a:r>
            <a:r>
              <a:rPr lang="en-US" sz="2000" dirty="0">
                <a:latin typeface="Candara" panose="020E0502030303020204" pitchFamily="34" charset="0"/>
              </a:rPr>
              <a:t>from activated platelets</a:t>
            </a:r>
            <a:r>
              <a:rPr lang="en-US" sz="2000" dirty="0" smtClean="0">
                <a:latin typeface="Candara" panose="020E0502030303020204" pitchFamily="34" charset="0"/>
              </a:rPr>
              <a:t>, a </a:t>
            </a:r>
            <a:r>
              <a:rPr lang="en-US" sz="2000" dirty="0">
                <a:latin typeface="Candara" panose="020E0502030303020204" pitchFamily="34" charset="0"/>
              </a:rPr>
              <a:t>direct injury to vascular smooth </a:t>
            </a:r>
            <a:r>
              <a:rPr lang="en-US" sz="2000" dirty="0" smtClean="0">
                <a:latin typeface="Candara" panose="020E0502030303020204" pitchFamily="34" charset="0"/>
              </a:rPr>
              <a:t>muscle </a:t>
            </a:r>
            <a:r>
              <a:rPr lang="en-US" sz="2000" dirty="0">
                <a:latin typeface="Candara" panose="020E0502030303020204" pitchFamily="34" charset="0"/>
              </a:rPr>
              <a:t>and nervous system reflexes initiated by local pain receptors.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ndara" panose="020E0502030303020204" pitchFamily="34" charset="0"/>
              </a:rPr>
              <a:t>Primary Hemostasis - Vasoconstriction</a:t>
            </a:r>
            <a:endParaRPr lang="en-US" sz="36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-20000" contrast="20000"/>
          </a:blip>
          <a:srcRect l="5678" r="49404" b="43196"/>
          <a:stretch/>
        </p:blipFill>
        <p:spPr>
          <a:xfrm>
            <a:off x="6095999" y="1233056"/>
            <a:ext cx="5330262" cy="475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2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ndara" panose="020E0502030303020204" pitchFamily="34" charset="0"/>
              </a:rPr>
              <a:t>Platelets Function- </a:t>
            </a:r>
            <a:r>
              <a:rPr lang="en-US" sz="3600" dirty="0" err="1" smtClean="0">
                <a:latin typeface="Candara" panose="020E0502030303020204" pitchFamily="34" charset="0"/>
              </a:rPr>
              <a:t>Pri</a:t>
            </a:r>
            <a:r>
              <a:rPr lang="en-US" sz="3600" dirty="0" smtClean="0">
                <a:latin typeface="Candara" panose="020E0502030303020204" pitchFamily="34" charset="0"/>
              </a:rPr>
              <a:t>. Hemostasis - Platelets plug formation</a:t>
            </a: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2109" y="1018488"/>
            <a:ext cx="111113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Platelets plug </a:t>
            </a:r>
            <a:r>
              <a:rPr lang="en-US" sz="2000" b="1" dirty="0" smtClean="0">
                <a:latin typeface="Candara" panose="020E0502030303020204" pitchFamily="34" charset="0"/>
              </a:rPr>
              <a:t>formation</a:t>
            </a:r>
          </a:p>
          <a:p>
            <a:r>
              <a:rPr lang="en-US" sz="2000" b="1" dirty="0" smtClean="0">
                <a:latin typeface="Candara" panose="020E0502030303020204" pitchFamily="34" charset="0"/>
              </a:rPr>
              <a:t>1) Adhesion – </a:t>
            </a:r>
            <a:r>
              <a:rPr lang="en-US" sz="2000" dirty="0" smtClean="0">
                <a:latin typeface="Candara" panose="020E0502030303020204" pitchFamily="34" charset="0"/>
              </a:rPr>
              <a:t>exposed collagen (</a:t>
            </a:r>
            <a:r>
              <a:rPr lang="en-US" sz="2000" dirty="0" err="1" smtClean="0">
                <a:latin typeface="Candara" panose="020E0502030303020204" pitchFamily="34" charset="0"/>
              </a:rPr>
              <a:t>GpIa</a:t>
            </a:r>
            <a:r>
              <a:rPr lang="en-US" sz="2000" dirty="0" smtClean="0">
                <a:latin typeface="Candara" panose="020E0502030303020204" pitchFamily="34" charset="0"/>
              </a:rPr>
              <a:t> &amp; </a:t>
            </a:r>
            <a:r>
              <a:rPr lang="en-US" sz="2000" dirty="0" err="1" smtClean="0">
                <a:latin typeface="Candara" panose="020E0502030303020204" pitchFamily="34" charset="0"/>
              </a:rPr>
              <a:t>GpIIa</a:t>
            </a:r>
            <a:r>
              <a:rPr lang="en-US" sz="2000" dirty="0" smtClean="0">
                <a:latin typeface="Candara" panose="020E0502030303020204" pitchFamily="34" charset="0"/>
              </a:rPr>
              <a:t> and </a:t>
            </a:r>
            <a:r>
              <a:rPr lang="en-US" sz="2000" dirty="0" err="1" smtClean="0">
                <a:latin typeface="Candara" panose="020E0502030303020204" pitchFamily="34" charset="0"/>
              </a:rPr>
              <a:t>vWF-GpIb</a:t>
            </a:r>
            <a:r>
              <a:rPr lang="en-US" sz="2000" dirty="0" smtClean="0">
                <a:latin typeface="Candara" panose="020E0502030303020204" pitchFamily="34" charset="0"/>
              </a:rPr>
              <a:t>) </a:t>
            </a:r>
          </a:p>
          <a:p>
            <a:r>
              <a:rPr lang="en-US" sz="2000" b="1" dirty="0" smtClean="0">
                <a:latin typeface="Candara" panose="020E0502030303020204" pitchFamily="34" charset="0"/>
              </a:rPr>
              <a:t>2) Activation –</a:t>
            </a:r>
            <a:r>
              <a:rPr lang="en-US" altLang="en-US" sz="2000" dirty="0" smtClean="0">
                <a:latin typeface="Candara" panose="020E0502030303020204" pitchFamily="34" charset="0"/>
              </a:rPr>
              <a:t>Initiation </a:t>
            </a:r>
            <a:r>
              <a:rPr lang="en-US" altLang="en-US" sz="2000" dirty="0">
                <a:latin typeface="Candara" panose="020E0502030303020204" pitchFamily="34" charset="0"/>
              </a:rPr>
              <a:t>of formation of </a:t>
            </a:r>
            <a:r>
              <a:rPr lang="en-US" altLang="en-US" sz="2000" dirty="0" smtClean="0">
                <a:latin typeface="Candara" panose="020E0502030303020204" pitchFamily="34" charset="0"/>
              </a:rPr>
              <a:t>thromboxane </a:t>
            </a:r>
            <a:r>
              <a:rPr lang="en-US" altLang="en-US" sz="2000" dirty="0">
                <a:latin typeface="Candara" panose="020E0502030303020204" pitchFamily="34" charset="0"/>
              </a:rPr>
              <a:t>A</a:t>
            </a:r>
            <a:r>
              <a:rPr lang="en-US" altLang="en-US" sz="2000" baseline="-25000" dirty="0">
                <a:latin typeface="Candara" panose="020E0502030303020204" pitchFamily="34" charset="0"/>
              </a:rPr>
              <a:t>2 </a:t>
            </a:r>
            <a:r>
              <a:rPr lang="en-US" altLang="en-US" sz="2000" dirty="0">
                <a:latin typeface="Candara" panose="020E0502030303020204" pitchFamily="34" charset="0"/>
              </a:rPr>
              <a:t>and </a:t>
            </a:r>
            <a:r>
              <a:rPr lang="en-US" altLang="en-US" sz="2000" dirty="0" smtClean="0">
                <a:latin typeface="Candara" panose="020E0502030303020204" pitchFamily="34" charset="0"/>
              </a:rPr>
              <a:t>secretion </a:t>
            </a:r>
            <a:r>
              <a:rPr lang="en-US" altLang="en-US" sz="2000" dirty="0">
                <a:latin typeface="Candara" panose="020E0502030303020204" pitchFamily="34" charset="0"/>
              </a:rPr>
              <a:t>of </a:t>
            </a:r>
            <a:r>
              <a:rPr lang="en-US" altLang="en-US" sz="2000" dirty="0" smtClean="0">
                <a:latin typeface="Candara" panose="020E0502030303020204" pitchFamily="34" charset="0"/>
              </a:rPr>
              <a:t>granule </a:t>
            </a:r>
            <a:r>
              <a:rPr lang="en-US" altLang="en-US" sz="2000" dirty="0">
                <a:latin typeface="Candara" panose="020E0502030303020204" pitchFamily="34" charset="0"/>
              </a:rPr>
              <a:t>contents </a:t>
            </a:r>
            <a:r>
              <a:rPr lang="en-US" altLang="en-US" sz="2000" dirty="0" smtClean="0">
                <a:latin typeface="Candara" panose="020E0502030303020204" pitchFamily="34" charset="0"/>
              </a:rPr>
              <a:t>specially ADP </a:t>
            </a:r>
            <a:r>
              <a:rPr lang="en-US" altLang="en-US" sz="2000" dirty="0" smtClean="0">
                <a:latin typeface="Candara" panose="020E0502030303020204" pitchFamily="34" charset="0"/>
              </a:rPr>
              <a:t>&amp; </a:t>
            </a:r>
            <a:r>
              <a:rPr lang="en-US" altLang="en-US" sz="2000" dirty="0" smtClean="0">
                <a:latin typeface="Candara" panose="020E0502030303020204" pitchFamily="34" charset="0"/>
              </a:rPr>
              <a:t>Ca</a:t>
            </a:r>
            <a:r>
              <a:rPr lang="en-US" altLang="en-US" sz="2000" dirty="0" smtClean="0">
                <a:latin typeface="Candara" panose="020E0502030303020204" pitchFamily="34" charset="0"/>
              </a:rPr>
              <a:t>++</a:t>
            </a:r>
            <a:endParaRPr lang="en-US" altLang="en-US" sz="2000" dirty="0">
              <a:latin typeface="Candara" panose="020E0502030303020204" pitchFamily="34" charset="0"/>
            </a:endParaRPr>
          </a:p>
          <a:p>
            <a:r>
              <a:rPr lang="en-US" sz="2000" b="1" dirty="0" smtClean="0">
                <a:latin typeface="Candara" panose="020E0502030303020204" pitchFamily="34" charset="0"/>
              </a:rPr>
              <a:t>3) Aggregation - </a:t>
            </a:r>
            <a:r>
              <a:rPr lang="en-US" sz="2000" dirty="0" smtClean="0">
                <a:latin typeface="Candara" panose="020E0502030303020204" pitchFamily="34" charset="0"/>
              </a:rPr>
              <a:t>Expression of </a:t>
            </a:r>
            <a:r>
              <a:rPr lang="en-US" sz="2000" dirty="0" err="1" smtClean="0">
                <a:latin typeface="Candara" panose="020E0502030303020204" pitchFamily="34" charset="0"/>
              </a:rPr>
              <a:t>GpIb-IIIa</a:t>
            </a:r>
            <a:r>
              <a:rPr lang="en-US" sz="2000" dirty="0" smtClean="0">
                <a:latin typeface="Candara" panose="020E0502030303020204" pitchFamily="34" charset="0"/>
              </a:rPr>
              <a:t> receptors on platelets to </a:t>
            </a:r>
            <a:r>
              <a:rPr lang="en-US" sz="2000" dirty="0" smtClean="0">
                <a:latin typeface="Candara" panose="020E0502030303020204" pitchFamily="34" charset="0"/>
              </a:rPr>
              <a:t>glue                                  </a:t>
            </a:r>
            <a:r>
              <a:rPr lang="en-US" sz="2000" dirty="0" smtClean="0">
                <a:latin typeface="Candara" panose="020E0502030303020204" pitchFamily="34" charset="0"/>
              </a:rPr>
              <a:t>together</a:t>
            </a:r>
            <a:endParaRPr lang="en-US" sz="2000" dirty="0"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021861"/>
            <a:ext cx="5888182" cy="35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0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latin typeface="Candara" panose="020E0502030303020204" pitchFamily="34" charset="0"/>
              </a:rPr>
              <a:t>Formation </a:t>
            </a:r>
            <a:r>
              <a:rPr lang="en-US" altLang="en-US" sz="2800" b="1" dirty="0">
                <a:latin typeface="Candara" panose="020E0502030303020204" pitchFamily="34" charset="0"/>
              </a:rPr>
              <a:t>of thromboxane </a:t>
            </a:r>
            <a:r>
              <a:rPr lang="en-US" altLang="en-US" sz="2800" b="1" dirty="0" smtClean="0">
                <a:latin typeface="Candara" panose="020E0502030303020204" pitchFamily="34" charset="0"/>
              </a:rPr>
              <a:t>A</a:t>
            </a:r>
            <a:r>
              <a:rPr lang="en-US" altLang="en-US" sz="2800" b="1" baseline="-25000" dirty="0" smtClean="0">
                <a:latin typeface="Candara" panose="020E0502030303020204" pitchFamily="34" charset="0"/>
              </a:rPr>
              <a:t>2 </a:t>
            </a:r>
            <a:r>
              <a:rPr lang="en-US" altLang="en-US" sz="2800" b="1" dirty="0" smtClean="0">
                <a:latin typeface="Candara" panose="020E0502030303020204" pitchFamily="34" charset="0"/>
              </a:rPr>
              <a:t>and Antiplatelet activity of Aspirin </a:t>
            </a:r>
            <a:endParaRPr lang="en-US" sz="28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30197" y="1357746"/>
            <a:ext cx="9151490" cy="5375564"/>
            <a:chOff x="1430197" y="1357746"/>
            <a:chExt cx="9151490" cy="5375564"/>
          </a:xfrm>
        </p:grpSpPr>
        <p:grpSp>
          <p:nvGrpSpPr>
            <p:cNvPr id="9" name="Group 8"/>
            <p:cNvGrpSpPr/>
            <p:nvPr/>
          </p:nvGrpSpPr>
          <p:grpSpPr>
            <a:xfrm>
              <a:off x="1430197" y="1357746"/>
              <a:ext cx="9151490" cy="5375564"/>
              <a:chOff x="1222379" y="1482436"/>
              <a:chExt cx="9151490" cy="537556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222379" y="1482436"/>
                <a:ext cx="9151490" cy="5375564"/>
                <a:chOff x="251160" y="802433"/>
                <a:chExt cx="10042767" cy="6055567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551708" y="802433"/>
                  <a:ext cx="8589819" cy="6055567"/>
                </a:xfrm>
                <a:prstGeom prst="rect">
                  <a:avLst/>
                </a:prstGeom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3311236" y="4779818"/>
                  <a:ext cx="6982691" cy="20781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251160" y="831845"/>
                  <a:ext cx="3018216" cy="1074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latin typeface="Candara" panose="020E0502030303020204" pitchFamily="34" charset="0"/>
                    </a:rPr>
                    <a:t>                    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Candara" panose="020E0502030303020204" pitchFamily="34" charset="0"/>
                    </a:rPr>
                    <a:t>(ASPIRIN)</a:t>
                  </a:r>
                  <a:endParaRPr lang="en-US" sz="3600" b="1" dirty="0">
                    <a:solidFill>
                      <a:srgbClr val="FF0000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3134546" y="4277393"/>
                <a:ext cx="1039090" cy="235527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68631" y="3442868"/>
                <a:ext cx="2576945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Thromboxane </a:t>
                </a:r>
                <a:r>
                  <a:rPr lang="en-US" dirty="0" err="1" smtClean="0"/>
                  <a:t>synthetase</a:t>
                </a:r>
                <a:endParaRPr lang="en-US" dirty="0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5680364" y="2230582"/>
              <a:ext cx="1719828" cy="31865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434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2123</Words>
  <Application>Microsoft Office PowerPoint</Application>
  <PresentationFormat>Widescreen</PresentationFormat>
  <Paragraphs>157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Calibri Light</vt:lpstr>
      <vt:lpstr>Candara</vt:lpstr>
      <vt:lpstr>Mangal</vt:lpstr>
      <vt:lpstr>MinionPro-Bold</vt:lpstr>
      <vt:lpstr>MinionPro-Regular</vt:lpstr>
      <vt:lpstr>MyriadPro-Black</vt:lpstr>
      <vt:lpstr>MyriadPro-Bold</vt:lpstr>
      <vt:lpstr>MyriadPro-Regular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Tests of Hemostasis-Laboratory Investigations</vt:lpstr>
      <vt:lpstr>Tests of Hemostasis-Laboratory Investigations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Sunita Mittal</dc:creator>
  <cp:lastModifiedBy>Dr. Sunita Mittal</cp:lastModifiedBy>
  <cp:revision>129</cp:revision>
  <dcterms:created xsi:type="dcterms:W3CDTF">2017-11-03T11:44:43Z</dcterms:created>
  <dcterms:modified xsi:type="dcterms:W3CDTF">2017-11-07T04:36:39Z</dcterms:modified>
</cp:coreProperties>
</file>