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4"/>
  </p:notesMasterIdLst>
  <p:sldIdLst>
    <p:sldId id="256" r:id="rId2"/>
    <p:sldId id="289" r:id="rId3"/>
    <p:sldId id="257" r:id="rId4"/>
    <p:sldId id="290" r:id="rId5"/>
    <p:sldId id="295" r:id="rId6"/>
    <p:sldId id="296" r:id="rId7"/>
    <p:sldId id="292" r:id="rId8"/>
    <p:sldId id="297" r:id="rId9"/>
    <p:sldId id="298" r:id="rId10"/>
    <p:sldId id="299" r:id="rId11"/>
    <p:sldId id="300" r:id="rId12"/>
    <p:sldId id="306" r:id="rId13"/>
    <p:sldId id="307" r:id="rId14"/>
    <p:sldId id="262" r:id="rId15"/>
    <p:sldId id="294" r:id="rId16"/>
    <p:sldId id="301" r:id="rId17"/>
    <p:sldId id="263" r:id="rId18"/>
    <p:sldId id="302" r:id="rId19"/>
    <p:sldId id="303" r:id="rId20"/>
    <p:sldId id="304" r:id="rId21"/>
    <p:sldId id="264" r:id="rId22"/>
    <p:sldId id="325" r:id="rId23"/>
    <p:sldId id="305" r:id="rId24"/>
    <p:sldId id="308" r:id="rId25"/>
    <p:sldId id="309" r:id="rId26"/>
    <p:sldId id="310" r:id="rId27"/>
    <p:sldId id="311" r:id="rId28"/>
    <p:sldId id="312" r:id="rId29"/>
    <p:sldId id="313" r:id="rId30"/>
    <p:sldId id="282" r:id="rId31"/>
    <p:sldId id="314" r:id="rId32"/>
    <p:sldId id="315" r:id="rId33"/>
    <p:sldId id="316" r:id="rId34"/>
    <p:sldId id="265" r:id="rId35"/>
    <p:sldId id="324" r:id="rId36"/>
    <p:sldId id="323" r:id="rId37"/>
    <p:sldId id="317" r:id="rId38"/>
    <p:sldId id="321" r:id="rId39"/>
    <p:sldId id="318" r:id="rId40"/>
    <p:sldId id="319" r:id="rId41"/>
    <p:sldId id="320" r:id="rId42"/>
    <p:sldId id="322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595" autoAdjust="0"/>
  </p:normalViewPr>
  <p:slideViewPr>
    <p:cSldViewPr>
      <p:cViewPr varScale="1">
        <p:scale>
          <a:sx n="83" d="100"/>
          <a:sy n="83" d="100"/>
        </p:scale>
        <p:origin x="153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3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20CFF5-32B7-49CE-BDA6-AA2938E9486B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3C857-651D-4F8C-B3EE-E07323EAB1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Posterior, inferior &amp; anterior surface of each condyle possess a continuous articular surface. </a:t>
            </a:r>
          </a:p>
          <a:p>
            <a:r>
              <a:rPr lang="en-US" dirty="0" smtClean="0"/>
              <a:t>Anterior surface of both condyles form a patellar articular surface, &amp; rest of the articular surface of both femoral condyles is known as the </a:t>
            </a:r>
            <a:r>
              <a:rPr lang="en-US" dirty="0" err="1" smtClean="0"/>
              <a:t>tibial</a:t>
            </a:r>
            <a:r>
              <a:rPr lang="en-US" dirty="0" smtClean="0"/>
              <a:t> surface, which articulate with the upper surface of the respective </a:t>
            </a:r>
            <a:r>
              <a:rPr lang="en-US" dirty="0" err="1" smtClean="0"/>
              <a:t>tibial</a:t>
            </a:r>
            <a:r>
              <a:rPr lang="en-US" dirty="0" smtClean="0"/>
              <a:t> condyles &amp; their menisci.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3C857-651D-4F8C-B3EE-E07323EAB1F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68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23C39E-16D7-45A4-8C46-47A545905004}" type="slidenum">
              <a:rPr lang="en-I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I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00A5-F48B-4099-A6D5-026096EE3A95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A0135-739E-4064-BEE0-4CCEB2D942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40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00A5-F48B-4099-A6D5-026096EE3A95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A0135-739E-4064-BEE0-4CCEB2D942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51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00A5-F48B-4099-A6D5-026096EE3A95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A0135-739E-4064-BEE0-4CCEB2D942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00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00A5-F48B-4099-A6D5-026096EE3A95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A0135-739E-4064-BEE0-4CCEB2D942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72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00A5-F48B-4099-A6D5-026096EE3A95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A0135-739E-4064-BEE0-4CCEB2D942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291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00A5-F48B-4099-A6D5-026096EE3A95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A0135-739E-4064-BEE0-4CCEB2D942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00A5-F48B-4099-A6D5-026096EE3A95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A0135-739E-4064-BEE0-4CCEB2D942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8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00A5-F48B-4099-A6D5-026096EE3A95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A0135-739E-4064-BEE0-4CCEB2D942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28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00A5-F48B-4099-A6D5-026096EE3A95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A0135-739E-4064-BEE0-4CCEB2D942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506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00A5-F48B-4099-A6D5-026096EE3A95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A0135-739E-4064-BEE0-4CCEB2D942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80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00A5-F48B-4099-A6D5-026096EE3A95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A0135-739E-4064-BEE0-4CCEB2D942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06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F00A5-F48B-4099-A6D5-026096EE3A95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A0135-739E-4064-BEE0-4CCEB2D942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9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KNEE JOINT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6"/>
                </a:solidFill>
              </a:rPr>
              <a:t>Dr. </a:t>
            </a:r>
            <a:r>
              <a:rPr lang="en-US" sz="2800" b="1" dirty="0" err="1" smtClean="0">
                <a:solidFill>
                  <a:schemeClr val="accent6"/>
                </a:solidFill>
              </a:rPr>
              <a:t>Gitanjali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Khorwal</a:t>
            </a:r>
            <a:endParaRPr lang="en-US" sz="28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Scan0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066800"/>
            <a:ext cx="4953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1600200" y="304800"/>
            <a:ext cx="66294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b="1" u="sng">
                <a:solidFill>
                  <a:srgbClr val="000000"/>
                </a:solidFill>
                <a:latin typeface="Calibri" pitchFamily="34" charset="0"/>
              </a:rPr>
              <a:t>Posteriorly (1 gap ) </a:t>
            </a:r>
            <a:r>
              <a:rPr lang="en-US" sz="2400" b="1" u="sng">
                <a:solidFill>
                  <a:srgbClr val="000000"/>
                </a:solidFill>
                <a:latin typeface="Calibri" pitchFamily="34" charset="0"/>
              </a:rPr>
              <a:t>for passage of TENDON OF POPLITEUS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914400"/>
          </a:xfrm>
        </p:spPr>
        <p:txBody>
          <a:bodyPr/>
          <a:lstStyle/>
          <a:p>
            <a:pPr eaLnBrk="1" hangingPunct="1"/>
            <a:r>
              <a:rPr lang="en-US" sz="3200" b="1" u="sng" smtClean="0">
                <a:solidFill>
                  <a:srgbClr val="0070C0"/>
                </a:solidFill>
              </a:rPr>
              <a:t>Distal attachment of capsule</a:t>
            </a:r>
          </a:p>
        </p:txBody>
      </p:sp>
      <p:pic>
        <p:nvPicPr>
          <p:cNvPr id="14339" name="Picture 6" descr="11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r="5914"/>
          <a:stretch>
            <a:fillRect/>
          </a:stretch>
        </p:blipFill>
        <p:spPr bwMode="auto">
          <a:xfrm>
            <a:off x="1905000" y="1371600"/>
            <a:ext cx="5181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7"/>
          <p:cNvSpPr>
            <a:spLocks noChangeArrowheads="1"/>
          </p:cNvSpPr>
          <p:nvPr/>
        </p:nvSpPr>
        <p:spPr bwMode="auto">
          <a:xfrm>
            <a:off x="1981200" y="990600"/>
            <a:ext cx="28876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Calibri" pitchFamily="34" charset="0"/>
              </a:rPr>
              <a:t>Anteriorly  (1 gap)</a:t>
            </a:r>
            <a:endParaRPr lang="en-IN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 descr="1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" y="557213"/>
            <a:ext cx="7658100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2819400" y="381000"/>
            <a:ext cx="5029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u="sng">
                <a:solidFill>
                  <a:srgbClr val="0070C0"/>
                </a:solidFill>
                <a:latin typeface="Calibri" pitchFamily="34" charset="0"/>
              </a:rPr>
              <a:t>REFLECTION OF SYNOVIAL MEMBRANE</a:t>
            </a:r>
            <a:endParaRPr lang="en-IN" sz="2000" b="1" u="sng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10001" t="8667" r="20000" b="24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capsule of knee joi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2743200"/>
            <a:ext cx="197746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9863" y="152400"/>
            <a:ext cx="8686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LIGAMENTUM PATELLAE</a:t>
            </a:r>
            <a:endParaRPr lang="en-US" sz="2800" b="1" dirty="0" smtClean="0"/>
          </a:p>
          <a:p>
            <a:r>
              <a:rPr lang="en-US" sz="2800" b="1" dirty="0" smtClean="0"/>
              <a:t>It is derived from the tendon of quadriceps femoris &amp; extends from the apex of patella to the upper part of the tubercle of tibia. </a:t>
            </a:r>
          </a:p>
          <a:p>
            <a:r>
              <a:rPr lang="en-US" sz="2800" b="1" dirty="0" smtClean="0"/>
              <a:t>When the knee joint is locked at the end of extension , all ligaments are taut except the ligamentum patellae. </a:t>
            </a:r>
          </a:p>
        </p:txBody>
      </p:sp>
      <p:pic>
        <p:nvPicPr>
          <p:cNvPr id="4" name="Picture 2" descr="Image result for Knee joi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80"/>
          <a:stretch>
            <a:fillRect/>
          </a:stretch>
        </p:blipFill>
        <p:spPr bwMode="auto">
          <a:xfrm>
            <a:off x="1295400" y="2686049"/>
            <a:ext cx="2819400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457200"/>
            <a:ext cx="8991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TIBIAL COLLATERAL </a:t>
            </a:r>
            <a:r>
              <a:rPr lang="en-US" sz="2800" b="1" dirty="0" smtClean="0">
                <a:solidFill>
                  <a:srgbClr val="FF0000"/>
                </a:solidFill>
              </a:rPr>
              <a:t>LIGAMENT</a:t>
            </a:r>
          </a:p>
          <a:p>
            <a:r>
              <a:rPr lang="en-US" sz="2800" b="1" dirty="0" smtClean="0"/>
              <a:t> </a:t>
            </a:r>
            <a:r>
              <a:rPr lang="en-US" sz="2800" b="1" dirty="0"/>
              <a:t>The ligament consist of superficial &amp; deep part . Both part are </a:t>
            </a:r>
            <a:r>
              <a:rPr lang="en-US" sz="2800" b="1" dirty="0" smtClean="0"/>
              <a:t>attached </a:t>
            </a:r>
            <a:r>
              <a:rPr lang="en-US" sz="2800" b="1" dirty="0"/>
              <a:t>above to the medial epicondyle of femur. The superficial part extends  downward &amp; forward as a flattened band &amp; is attached to the medial condyle &amp; upper part of medial border of shaft of tibia along a rough strip of bone.</a:t>
            </a:r>
          </a:p>
          <a:p>
            <a:r>
              <a:rPr lang="en-US" sz="2800" b="1" dirty="0"/>
              <a:t> </a:t>
            </a:r>
          </a:p>
        </p:txBody>
      </p:sp>
      <p:pic>
        <p:nvPicPr>
          <p:cNvPr id="17410" name="Picture 2" descr="Image result for tibial collateral liga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428999"/>
            <a:ext cx="5410200" cy="3381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858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685800"/>
            <a:ext cx="7315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FIBULAR COLLATERAL </a:t>
            </a:r>
            <a:r>
              <a:rPr lang="en-US" sz="3200" b="1" dirty="0" smtClean="0">
                <a:solidFill>
                  <a:srgbClr val="FF0000"/>
                </a:solidFill>
              </a:rPr>
              <a:t>LIGAMENT</a:t>
            </a:r>
          </a:p>
          <a:p>
            <a:r>
              <a:rPr lang="en-US" sz="3200" b="1" dirty="0" smtClean="0"/>
              <a:t>It </a:t>
            </a:r>
            <a:r>
              <a:rPr lang="en-US" sz="3200" b="1" dirty="0"/>
              <a:t>extends from lateral epicondyle of femur to the head of fibula close to its styloid process.</a:t>
            </a:r>
          </a:p>
        </p:txBody>
      </p:sp>
      <p:pic>
        <p:nvPicPr>
          <p:cNvPr id="3" name="Picture 2" descr="Image result for capsule of knee joi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743200"/>
            <a:ext cx="4864228" cy="343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OBLIQUE POPLITEAL LIGAMENT</a:t>
            </a:r>
            <a:endParaRPr lang="en-US" sz="2800" b="1" dirty="0" smtClean="0"/>
          </a:p>
          <a:p>
            <a:r>
              <a:rPr lang="en-US" sz="2800" b="1" dirty="0" smtClean="0"/>
              <a:t>It is an expansion derived from the insertion of </a:t>
            </a:r>
            <a:r>
              <a:rPr lang="en-US" sz="2800" b="1" dirty="0" err="1" smtClean="0"/>
              <a:t>semimembranosus</a:t>
            </a:r>
            <a:r>
              <a:rPr lang="en-US" sz="2800" b="1" dirty="0" smtClean="0"/>
              <a:t> &amp; extend from the posterior surface of medial condyle of tibia to the lateral part of intercondylar line of femur.</a:t>
            </a:r>
          </a:p>
        </p:txBody>
      </p:sp>
      <p:pic>
        <p:nvPicPr>
          <p:cNvPr id="16386" name="Picture 2" descr="Image result for knee joint"/>
          <p:cNvPicPr>
            <a:picLocks noChangeAspect="1" noChangeArrowheads="1"/>
          </p:cNvPicPr>
          <p:nvPr/>
        </p:nvPicPr>
        <p:blipFill>
          <a:blip r:embed="rId2" cstate="print"/>
          <a:srcRect t="13152"/>
          <a:stretch>
            <a:fillRect/>
          </a:stretch>
        </p:blipFill>
        <p:spPr bwMode="auto">
          <a:xfrm>
            <a:off x="1066800" y="2895600"/>
            <a:ext cx="607695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38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ARCUATE LIGAMENT</a:t>
            </a:r>
            <a:endParaRPr lang="en-US" sz="2800" b="1" dirty="0" smtClean="0"/>
          </a:p>
          <a:p>
            <a:r>
              <a:rPr lang="en-US" sz="2800" b="1" dirty="0" smtClean="0"/>
              <a:t>It forms a Y-shaped band .The stem is fixed to the styloid process of head of fibula. The posterior band is attached to the lateral condyle of tibia &amp; anterior band is attached to the lateral condyle of femur.</a:t>
            </a:r>
          </a:p>
        </p:txBody>
      </p:sp>
      <p:pic>
        <p:nvPicPr>
          <p:cNvPr id="46082" name="Picture 2" descr="Image result for arcuate ligament"/>
          <p:cNvPicPr>
            <a:picLocks noChangeAspect="1" noChangeArrowheads="1"/>
          </p:cNvPicPr>
          <p:nvPr/>
        </p:nvPicPr>
        <p:blipFill>
          <a:blip r:embed="rId2" cstate="print"/>
          <a:srcRect t="3571" b="10714"/>
          <a:stretch>
            <a:fillRect/>
          </a:stretch>
        </p:blipFill>
        <p:spPr bwMode="auto">
          <a:xfrm>
            <a:off x="838200" y="2743200"/>
            <a:ext cx="7583491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38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CRUCIATE LIGAMENT</a:t>
            </a:r>
            <a:endParaRPr lang="en-US" sz="2800" b="1" dirty="0" smtClean="0"/>
          </a:p>
          <a:p>
            <a:r>
              <a:rPr lang="en-US" sz="2800" b="1" dirty="0" smtClean="0"/>
              <a:t> The anterior &amp; posterior cruciate ligaments are intracapsular but extrasynovial. They are named as anterior &amp; posterior according to their tibial attachment.</a:t>
            </a:r>
          </a:p>
        </p:txBody>
      </p:sp>
      <p:pic>
        <p:nvPicPr>
          <p:cNvPr id="3" name="Picture 2" descr="Image result for Knee joi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/>
          <a:stretch>
            <a:fillRect/>
          </a:stretch>
        </p:blipFill>
        <p:spPr bwMode="auto">
          <a:xfrm>
            <a:off x="4191000" y="2133600"/>
            <a:ext cx="451945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65126"/>
            <a:ext cx="8610600" cy="1325563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The knee joint is formed by the condyles of femur &amp; tibia, &amp; posterior articular surface of the patella</a:t>
            </a:r>
            <a:r>
              <a:rPr lang="en-US" sz="3600" dirty="0" smtClean="0"/>
              <a:t>.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It is a compound &amp; complex synovial joint.</a:t>
            </a:r>
            <a:endParaRPr lang="en-IN" sz="2800" b="1" dirty="0"/>
          </a:p>
        </p:txBody>
      </p:sp>
      <p:pic>
        <p:nvPicPr>
          <p:cNvPr id="1026" name="Picture 2" descr="Image result for Knee joi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2655569"/>
            <a:ext cx="6153150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Knee j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077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CORONARY LIGAMENT</a:t>
            </a:r>
            <a:r>
              <a:rPr lang="en-US" sz="2800" b="1" dirty="0" smtClean="0"/>
              <a:t>: These are parts of capsule that provide attachment to peripheral margins of medial and lateral menisci.</a:t>
            </a:r>
          </a:p>
          <a:p>
            <a:endParaRPr lang="en-US" sz="2800" b="1" dirty="0" smtClean="0"/>
          </a:p>
          <a:p>
            <a:r>
              <a:rPr lang="en-US" sz="2800" b="1" dirty="0" smtClean="0">
                <a:solidFill>
                  <a:srgbClr val="FF0000"/>
                </a:solidFill>
              </a:rPr>
              <a:t>TRANSVERSE LIGAMENT</a:t>
            </a:r>
            <a:r>
              <a:rPr lang="en-US" sz="2800" b="1" dirty="0" smtClean="0"/>
              <a:t>: It connect the anterior horn of medial meniscus to the anterior margin of lateral meniscus.</a:t>
            </a:r>
            <a:endParaRPr lang="en-US" sz="2800" b="1" dirty="0"/>
          </a:p>
        </p:txBody>
      </p:sp>
      <p:pic>
        <p:nvPicPr>
          <p:cNvPr id="3" name="Picture 2" descr="Image result for Knee joi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/>
          <a:stretch>
            <a:fillRect/>
          </a:stretch>
        </p:blipFill>
        <p:spPr bwMode="auto">
          <a:xfrm>
            <a:off x="2286000" y="2819400"/>
            <a:ext cx="3863409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6868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MEDIAL &amp; LATERAL MENISCI</a:t>
            </a:r>
            <a:endParaRPr lang="en-US" sz="2800" b="1" dirty="0" smtClean="0"/>
          </a:p>
          <a:p>
            <a:r>
              <a:rPr lang="en-US" sz="2800" b="1" dirty="0" smtClean="0"/>
              <a:t>They are composed of fibro-cartilage. Each menisci  divides the condylar part of the joint into menisco-femoral &amp; menisco-tibial compartments.</a:t>
            </a:r>
          </a:p>
          <a:p>
            <a:r>
              <a:rPr lang="en-US" sz="2800" b="1" dirty="0" smtClean="0"/>
              <a:t>Function of the menisci-</a:t>
            </a:r>
          </a:p>
          <a:p>
            <a:pPr marL="457200" indent="-457200">
              <a:buAutoNum type="arabicPeriod"/>
            </a:pPr>
            <a:r>
              <a:rPr lang="en-US" sz="2800" b="1" dirty="0" smtClean="0"/>
              <a:t>They increase the concavity of tibial condyles for the better adaptation with femoral condyles.</a:t>
            </a:r>
          </a:p>
          <a:p>
            <a:pPr marL="457200" indent="-457200">
              <a:buAutoNum type="arabicPeriod"/>
            </a:pPr>
            <a:r>
              <a:rPr lang="en-US" sz="2800" b="1" dirty="0" smtClean="0"/>
              <a:t>They maintain a potential joint space for flushing of synovial  fluid to provide nutrition to the articular cartilage.</a:t>
            </a:r>
          </a:p>
          <a:p>
            <a:pPr marL="457200" indent="-457200">
              <a:buAutoNum type="arabicPeriod"/>
            </a:pPr>
            <a:r>
              <a:rPr lang="en-US" sz="2800" b="1" dirty="0" smtClean="0"/>
              <a:t>Menisci  act as shock absorber.</a:t>
            </a:r>
          </a:p>
          <a:p>
            <a:pPr marL="457200" indent="-457200">
              <a:buAutoNum type="arabicPeriod"/>
            </a:pPr>
            <a:r>
              <a:rPr lang="en-US" sz="2800" b="1" dirty="0" smtClean="0"/>
              <a:t>Menisci help in the complex mechanism of gliding &amp; angular movements.</a:t>
            </a:r>
          </a:p>
          <a:p>
            <a:pPr marL="457200" indent="-457200">
              <a:buAutoNum type="arabicPeriod"/>
            </a:pPr>
            <a:r>
              <a:rPr lang="en-US" sz="2800" b="1" dirty="0" smtClean="0"/>
              <a:t>Peripheral attached  part of the menisci is vascular &amp; gets nutrition from the capsular arteries.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81000"/>
            <a:ext cx="7658100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457200"/>
            <a:ext cx="8229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MENISCO-FEMORAL LIGAMENT</a:t>
            </a:r>
            <a:endParaRPr lang="en-US" sz="2800" b="1" dirty="0" smtClean="0"/>
          </a:p>
          <a:p>
            <a:r>
              <a:rPr lang="en-US" sz="2800" b="1" dirty="0" smtClean="0"/>
              <a:t>The posterior horn of lateral meniscus is connected to the medial </a:t>
            </a:r>
            <a:r>
              <a:rPr lang="en-US" sz="2800" b="1" dirty="0" err="1" smtClean="0"/>
              <a:t>condyle</a:t>
            </a:r>
            <a:r>
              <a:rPr lang="en-US" sz="2800" b="1" dirty="0" smtClean="0"/>
              <a:t> of femur by anterior &amp; posterior </a:t>
            </a:r>
            <a:r>
              <a:rPr lang="en-US" sz="2800" b="1" dirty="0" err="1" smtClean="0"/>
              <a:t>menisco</a:t>
            </a:r>
            <a:r>
              <a:rPr lang="en-US" sz="2800" b="1" dirty="0" smtClean="0"/>
              <a:t>-femoral ligaments.</a:t>
            </a:r>
          </a:p>
        </p:txBody>
      </p:sp>
      <p:pic>
        <p:nvPicPr>
          <p:cNvPr id="3" name="Picture 2" descr="Image result for Knee join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3"/>
          <a:stretch/>
        </p:blipFill>
        <p:spPr bwMode="auto">
          <a:xfrm>
            <a:off x="1981200" y="2209800"/>
            <a:ext cx="4800600" cy="432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latin typeface="+mn-lt"/>
              </a:rPr>
              <a:t>BURSAE AROUND KNEE JOINT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059363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Anteriorly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1.  Subcutaneous pre - patellar bursa.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(</a:t>
            </a:r>
            <a:r>
              <a:rPr 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inflammation causes House maid knee)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2.  Subcutaneous infra- patellar bursa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( </a:t>
            </a:r>
            <a:r>
              <a:rPr 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inflammation causes Clergy-mans knee)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3.  Deep infra-patellar bursa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4.  Supra-patellar bursa (Communicates  with the joint cavity.)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2"/>
          <p:cNvSpPr txBox="1">
            <a:spLocks noChangeArrowheads="1"/>
          </p:cNvSpPr>
          <p:nvPr/>
        </p:nvSpPr>
        <p:spPr bwMode="auto">
          <a:xfrm>
            <a:off x="1752600" y="228600"/>
            <a:ext cx="457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 dirty="0">
                <a:solidFill>
                  <a:srgbClr val="C00000"/>
                </a:solidFill>
                <a:latin typeface="Calibri" pitchFamily="34" charset="0"/>
              </a:rPr>
              <a:t>BURSA AROUND KNEE JOINT</a:t>
            </a:r>
            <a:endParaRPr lang="en-IN" sz="2400" b="1" u="sng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2" cstate="print"/>
          <a:srcRect l="19000" t="10666" r="26283" b="23334"/>
          <a:stretch>
            <a:fillRect/>
          </a:stretch>
        </p:blipFill>
        <p:spPr bwMode="auto">
          <a:xfrm>
            <a:off x="762000" y="685800"/>
            <a:ext cx="73914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62000"/>
            <a:ext cx="9144000" cy="6400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 smtClean="0"/>
              <a:t> </a:t>
            </a:r>
          </a:p>
          <a:p>
            <a:pPr eaLnBrk="1" hangingPunct="1"/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Between lateral head of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gastrocnemius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&amp; the capsule</a:t>
            </a:r>
          </a:p>
          <a:p>
            <a:pPr eaLnBrk="1" hangingPunct="1"/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/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Between tendon of biceps femoris &amp; fibular collateral ligament.</a:t>
            </a:r>
          </a:p>
          <a:p>
            <a:pPr eaLnBrk="1" hangingPunct="1"/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/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Between  fibular  collateral ligament  &amp; tendon of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popliteus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muscle</a:t>
            </a:r>
          </a:p>
          <a:p>
            <a:pPr eaLnBrk="1" hangingPunct="1"/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/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Between tendon of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popliteus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&amp; lateral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condyle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of tibia (communicates with joint  cavity).   </a:t>
            </a:r>
          </a:p>
          <a:p>
            <a:pPr eaLnBrk="1" hangingPunct="1"/>
            <a:endParaRPr lang="en-US" sz="2800" dirty="0" smtClean="0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447800" y="228600"/>
            <a:ext cx="2047875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3600" b="1" u="sng">
                <a:solidFill>
                  <a:srgbClr val="C0504D"/>
                </a:solidFill>
                <a:latin typeface="Calibri" pitchFamily="34" charset="0"/>
              </a:rPr>
              <a:t>Laterally :</a:t>
            </a:r>
          </a:p>
          <a:p>
            <a:pPr marL="342900" indent="-342900">
              <a:spcBef>
                <a:spcPct val="20000"/>
              </a:spcBef>
            </a:pPr>
            <a:endParaRPr lang="en-US" sz="3600" b="1" u="sng">
              <a:solidFill>
                <a:srgbClr val="C0504D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600" b="1" u="sng">
              <a:solidFill>
                <a:srgbClr val="C0504D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600" b="1" u="sng">
              <a:solidFill>
                <a:srgbClr val="C0504D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600" b="1" u="sng">
              <a:solidFill>
                <a:srgbClr val="C0504D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600" b="1" u="sng">
              <a:solidFill>
                <a:srgbClr val="C0504D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600" b="1" u="sng">
              <a:solidFill>
                <a:srgbClr val="C0504D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600" b="1" u="sng">
              <a:solidFill>
                <a:srgbClr val="C0504D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600" b="1" u="sng">
              <a:solidFill>
                <a:srgbClr val="C0504D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600" b="1" u="sng">
              <a:solidFill>
                <a:srgbClr val="C0504D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/>
          <p:cNvPicPr>
            <a:picLocks noChangeAspect="1" noChangeArrowheads="1"/>
          </p:cNvPicPr>
          <p:nvPr/>
        </p:nvPicPr>
        <p:blipFill>
          <a:blip r:embed="rId2" cstate="print"/>
          <a:srcRect l="11000" t="10001" r="23000" b="22000"/>
          <a:stretch>
            <a:fillRect/>
          </a:stretch>
        </p:blipFill>
        <p:spPr bwMode="auto">
          <a:xfrm>
            <a:off x="-1524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66800"/>
            <a:ext cx="9144000" cy="5334000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Medial  head  of 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gastrocnemius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&amp;  the capsule (communicates with joint cavity)</a:t>
            </a:r>
          </a:p>
          <a:p>
            <a:pPr marL="514350" indent="-51435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2. Superficial  part  of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tibial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collateral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igament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sartorius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gracilis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&amp;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semitendinosus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3. Superficial &amp; deep part of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tibial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collateral ligament.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4.Semi-membranosus &amp; medial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condyle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of tibia (may communicate with joint cavity)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914400" y="304800"/>
            <a:ext cx="22034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>
                <a:solidFill>
                  <a:srgbClr val="C0504D"/>
                </a:solidFill>
                <a:latin typeface="Calibri" pitchFamily="34" charset="0"/>
              </a:rPr>
              <a:t>Medially</a:t>
            </a:r>
          </a:p>
          <a:p>
            <a:r>
              <a:rPr lang="en-US" sz="3200" b="1" u="sng">
                <a:solidFill>
                  <a:srgbClr val="C0504D"/>
                </a:solidFill>
                <a:latin typeface="Calibri" pitchFamily="34" charset="0"/>
              </a:rPr>
              <a:t> </a:t>
            </a:r>
            <a:endParaRPr lang="en-IN" u="sng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/>
          <p:cNvPicPr>
            <a:picLocks noChangeAspect="1" noChangeArrowheads="1"/>
          </p:cNvPicPr>
          <p:nvPr/>
        </p:nvPicPr>
        <p:blipFill>
          <a:blip r:embed="rId2" cstate="print"/>
          <a:srcRect l="10001" t="3334" r="19000" b="20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5575" y="335914"/>
            <a:ext cx="8686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Functionally, the knee joint is a </a:t>
            </a:r>
            <a:r>
              <a:rPr lang="en-US" sz="2800" b="1" dirty="0" smtClean="0"/>
              <a:t>condylar &amp; modified hinge </a:t>
            </a:r>
            <a:r>
              <a:rPr lang="en-US" sz="2800" dirty="0" smtClean="0"/>
              <a:t>joint.</a:t>
            </a:r>
          </a:p>
          <a:p>
            <a:pPr marL="514350" indent="-514350">
              <a:buAutoNum type="arabicPeriod"/>
            </a:pPr>
            <a:r>
              <a:rPr lang="en-US" sz="2800" b="1" dirty="0" smtClean="0"/>
              <a:t>Transverse axis of movement is not fixed</a:t>
            </a:r>
            <a:r>
              <a:rPr lang="en-US" sz="2800" dirty="0" smtClean="0"/>
              <a:t>, &amp; moves forward during extension &amp; translates backward in flexion;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Along with extension &amp; flexion, there is a </a:t>
            </a:r>
            <a:r>
              <a:rPr lang="en-US" sz="2800" b="1" dirty="0" smtClean="0"/>
              <a:t>conjunct rotation of femur on tibia(or vice versa) </a:t>
            </a:r>
            <a:r>
              <a:rPr lang="en-US" sz="2800" dirty="0" smtClean="0"/>
              <a:t>around a more or less vertical axis.</a:t>
            </a:r>
            <a:endParaRPr lang="en-US" sz="2800" dirty="0"/>
          </a:p>
        </p:txBody>
      </p:sp>
      <p:sp>
        <p:nvSpPr>
          <p:cNvPr id="2" name="AutoShape 2" descr="Image result for Knee j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" name="AutoShape 4" descr="Image result for Knee join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6" descr="Image result for Knee jo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" name="AutoShape 10" descr="Image result for Knee joi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060" name="Picture 12" descr="Image result for Knee joi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657600"/>
            <a:ext cx="45720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0"/>
            <a:ext cx="853440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</a:rPr>
              <a:t>RELATIONS OF KNEE JOINT</a:t>
            </a:r>
          </a:p>
          <a:p>
            <a:r>
              <a:rPr lang="en-US" sz="2800" b="1" dirty="0" err="1" smtClean="0"/>
              <a:t>Anteriorly</a:t>
            </a:r>
            <a:r>
              <a:rPr lang="en-US" sz="2800" b="1" dirty="0" smtClean="0"/>
              <a:t>-  Quadriceps femoris</a:t>
            </a:r>
          </a:p>
          <a:p>
            <a:r>
              <a:rPr lang="en-US" sz="2800" b="1" dirty="0" smtClean="0"/>
              <a:t>Antero-medially-  medial patellar </a:t>
            </a:r>
            <a:r>
              <a:rPr lang="en-US" sz="2800" b="1" dirty="0" err="1" smtClean="0"/>
              <a:t>retinaculum</a:t>
            </a:r>
            <a:endParaRPr lang="en-US" sz="2800" b="1" dirty="0" smtClean="0"/>
          </a:p>
          <a:p>
            <a:endParaRPr lang="en-US" sz="2800" b="1" dirty="0" smtClean="0"/>
          </a:p>
          <a:p>
            <a:r>
              <a:rPr lang="en-US" sz="2800" b="1" dirty="0" smtClean="0"/>
              <a:t>Antero-laterally-  lateral patellar </a:t>
            </a:r>
            <a:r>
              <a:rPr lang="en-US" sz="2800" b="1" dirty="0" err="1" smtClean="0"/>
              <a:t>retinaculam</a:t>
            </a:r>
            <a:r>
              <a:rPr lang="en-US" sz="2800" b="1" dirty="0" smtClean="0"/>
              <a:t> &amp; </a:t>
            </a:r>
            <a:r>
              <a:rPr lang="en-US" sz="2800" b="1" dirty="0" err="1" smtClean="0"/>
              <a:t>iliotibial</a:t>
            </a:r>
            <a:r>
              <a:rPr lang="en-US" sz="2800" b="1" dirty="0" smtClean="0"/>
              <a:t> tract</a:t>
            </a:r>
          </a:p>
          <a:p>
            <a:endParaRPr lang="en-US" sz="2800" b="1" dirty="0" smtClean="0"/>
          </a:p>
          <a:p>
            <a:r>
              <a:rPr lang="en-US" sz="2800" b="1" dirty="0" err="1" smtClean="0"/>
              <a:t>Postero</a:t>
            </a:r>
            <a:r>
              <a:rPr lang="en-US" sz="2800" b="1" dirty="0" smtClean="0"/>
              <a:t>-medially-  </a:t>
            </a:r>
            <a:r>
              <a:rPr lang="en-US" sz="2800" b="1" dirty="0" err="1" smtClean="0"/>
              <a:t>Sartorius,gracilis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semimembranosus</a:t>
            </a:r>
            <a:r>
              <a:rPr lang="en-US" sz="2800" b="1" dirty="0" smtClean="0"/>
              <a:t> &amp; </a:t>
            </a:r>
            <a:r>
              <a:rPr lang="en-US" sz="2800" b="1" dirty="0" err="1" smtClean="0"/>
              <a:t>semitendinosus</a:t>
            </a:r>
            <a:endParaRPr lang="en-US" sz="2800" b="1" dirty="0" smtClean="0"/>
          </a:p>
          <a:p>
            <a:endParaRPr lang="en-US" sz="2800" b="1" dirty="0" smtClean="0"/>
          </a:p>
          <a:p>
            <a:r>
              <a:rPr lang="en-US" sz="2800" b="1" dirty="0" smtClean="0"/>
              <a:t>Postero-laterally- Tendon of biceps femoris &amp; common peroneal nerve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Posteriorly-  popliteal vessels, tibial nerve, both head of gastrocnemius &amp; plantaris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600" b="1" dirty="0" smtClean="0">
                <a:solidFill>
                  <a:srgbClr val="FF0000"/>
                </a:solidFill>
                <a:latin typeface="+mn-lt"/>
              </a:rPr>
              <a:t>ARTERIAL SUPPLY</a:t>
            </a:r>
          </a:p>
        </p:txBody>
      </p:sp>
      <p:sp>
        <p:nvSpPr>
          <p:cNvPr id="3481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715000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b="1" dirty="0" smtClean="0">
                <a:solidFill>
                  <a:srgbClr val="C00000"/>
                </a:solidFill>
              </a:rPr>
              <a:t>   1.  Descending  </a:t>
            </a:r>
            <a:r>
              <a:rPr lang="en-US" sz="2800" b="1" dirty="0" err="1" smtClean="0">
                <a:solidFill>
                  <a:srgbClr val="C00000"/>
                </a:solidFill>
              </a:rPr>
              <a:t>genicular</a:t>
            </a:r>
            <a:r>
              <a:rPr lang="en-US" sz="2800" b="1" dirty="0" smtClean="0">
                <a:solidFill>
                  <a:srgbClr val="C00000"/>
                </a:solidFill>
              </a:rPr>
              <a:t> branch of femoral artery.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endParaRPr lang="en-US" sz="2800" b="1" dirty="0" smtClean="0">
              <a:solidFill>
                <a:srgbClr val="C00000"/>
              </a:solidFill>
            </a:endParaRP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b="1" dirty="0" smtClean="0">
                <a:solidFill>
                  <a:srgbClr val="C00000"/>
                </a:solidFill>
              </a:rPr>
              <a:t>   2.  Descending branch of lateral circumflex  femoral artery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endParaRPr lang="en-US" sz="2800" b="1" dirty="0" smtClean="0">
              <a:solidFill>
                <a:srgbClr val="C00000"/>
              </a:solidFill>
            </a:endParaRP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b="1" dirty="0" smtClean="0">
                <a:solidFill>
                  <a:srgbClr val="C00000"/>
                </a:solidFill>
              </a:rPr>
              <a:t>   3.  </a:t>
            </a:r>
            <a:r>
              <a:rPr lang="en-US" sz="2800" b="1" dirty="0" err="1" smtClean="0">
                <a:solidFill>
                  <a:srgbClr val="C00000"/>
                </a:solidFill>
              </a:rPr>
              <a:t>Genicular</a:t>
            </a:r>
            <a:r>
              <a:rPr lang="en-US" sz="2800" b="1" dirty="0" smtClean="0">
                <a:solidFill>
                  <a:srgbClr val="C00000"/>
                </a:solidFill>
              </a:rPr>
              <a:t> branches of </a:t>
            </a:r>
            <a:r>
              <a:rPr lang="en-US" sz="2800" b="1" dirty="0" err="1" smtClean="0">
                <a:solidFill>
                  <a:srgbClr val="C00000"/>
                </a:solidFill>
              </a:rPr>
              <a:t>popliteal</a:t>
            </a:r>
            <a:r>
              <a:rPr lang="en-US" sz="2800" b="1" dirty="0" smtClean="0">
                <a:solidFill>
                  <a:srgbClr val="C00000"/>
                </a:solidFill>
              </a:rPr>
              <a:t> artery.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endParaRPr lang="en-US" sz="2800" b="1" dirty="0" smtClean="0">
              <a:solidFill>
                <a:srgbClr val="C00000"/>
              </a:solidFill>
            </a:endParaRP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b="1" dirty="0" smtClean="0">
                <a:solidFill>
                  <a:srgbClr val="C00000"/>
                </a:solidFill>
              </a:rPr>
              <a:t>   4.  Recurrent branches of anterior </a:t>
            </a:r>
            <a:r>
              <a:rPr lang="en-US" sz="2800" b="1" dirty="0" err="1" smtClean="0">
                <a:solidFill>
                  <a:srgbClr val="C00000"/>
                </a:solidFill>
              </a:rPr>
              <a:t>tibial</a:t>
            </a:r>
            <a:r>
              <a:rPr lang="en-US" sz="2800" b="1" dirty="0" smtClean="0">
                <a:solidFill>
                  <a:srgbClr val="C00000"/>
                </a:solidFill>
              </a:rPr>
              <a:t> artery.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endParaRPr lang="en-US" sz="2800" b="1" dirty="0" smtClean="0">
              <a:solidFill>
                <a:srgbClr val="C00000"/>
              </a:solidFill>
            </a:endParaRP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b="1" dirty="0" smtClean="0">
                <a:solidFill>
                  <a:srgbClr val="C00000"/>
                </a:solidFill>
              </a:rPr>
              <a:t>   5.  Circumflex  fibular branch of posterior </a:t>
            </a:r>
            <a:r>
              <a:rPr lang="en-US" sz="2800" b="1" dirty="0" err="1" smtClean="0">
                <a:solidFill>
                  <a:srgbClr val="C00000"/>
                </a:solidFill>
              </a:rPr>
              <a:t>tibial</a:t>
            </a:r>
            <a:r>
              <a:rPr lang="en-US" sz="2800" b="1" dirty="0" smtClean="0">
                <a:solidFill>
                  <a:srgbClr val="C00000"/>
                </a:solidFill>
              </a:rPr>
              <a:t> artery.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Scan0007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1666" t="5556" r="4167"/>
          <a:stretch>
            <a:fillRect/>
          </a:stretch>
        </p:blipFill>
        <p:spPr bwMode="auto">
          <a:xfrm>
            <a:off x="152400" y="381000"/>
            <a:ext cx="86106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600" b="1" dirty="0" smtClean="0">
                <a:latin typeface="+mn-lt"/>
              </a:rPr>
              <a:t>NERVE SUPPLY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u="sng" dirty="0" smtClean="0">
                <a:solidFill>
                  <a:srgbClr val="0070C0"/>
                </a:solidFill>
              </a:rPr>
              <a:t>From Femoral nerve</a:t>
            </a:r>
            <a:r>
              <a:rPr lang="en-US" sz="2800" b="1" dirty="0" smtClean="0">
                <a:solidFill>
                  <a:srgbClr val="0070C0"/>
                </a:solidFill>
              </a:rPr>
              <a:t> – </a:t>
            </a:r>
          </a:p>
          <a:p>
            <a:pPr eaLnBrk="1" hangingPunct="1"/>
            <a:r>
              <a:rPr lang="en-US" sz="2800" b="1" dirty="0" smtClean="0">
                <a:solidFill>
                  <a:srgbClr val="0070C0"/>
                </a:solidFill>
              </a:rPr>
              <a:t>nerves to the </a:t>
            </a:r>
            <a:r>
              <a:rPr lang="en-US" sz="2800" b="1" dirty="0" err="1" smtClean="0">
                <a:solidFill>
                  <a:srgbClr val="0070C0"/>
                </a:solidFill>
              </a:rPr>
              <a:t>vasti</a:t>
            </a:r>
            <a:r>
              <a:rPr lang="en-US" sz="2800" b="1" dirty="0" smtClean="0">
                <a:solidFill>
                  <a:srgbClr val="0070C0"/>
                </a:solidFill>
              </a:rPr>
              <a:t>.</a:t>
            </a:r>
          </a:p>
          <a:p>
            <a:pPr eaLnBrk="1" hangingPunct="1"/>
            <a:endParaRPr lang="en-US" sz="2800" b="1" dirty="0" smtClean="0">
              <a:solidFill>
                <a:srgbClr val="0070C0"/>
              </a:solidFill>
            </a:endParaRPr>
          </a:p>
          <a:p>
            <a:pPr eaLnBrk="1" hangingPunct="1"/>
            <a:r>
              <a:rPr lang="en-US" sz="2800" b="1" u="sng" dirty="0" smtClean="0">
                <a:solidFill>
                  <a:srgbClr val="C00000"/>
                </a:solidFill>
              </a:rPr>
              <a:t>3 from the Tibial nerve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smtClean="0"/>
              <a:t>– </a:t>
            </a:r>
          </a:p>
          <a:p>
            <a:pPr eaLnBrk="1" hangingPunct="1"/>
            <a:r>
              <a:rPr lang="en-US" sz="2800" b="1" dirty="0" smtClean="0">
                <a:solidFill>
                  <a:srgbClr val="C00000"/>
                </a:solidFill>
              </a:rPr>
              <a:t> superior medial  </a:t>
            </a:r>
            <a:r>
              <a:rPr lang="en-US" sz="2800" b="1" dirty="0" err="1" smtClean="0">
                <a:solidFill>
                  <a:srgbClr val="C00000"/>
                </a:solidFill>
              </a:rPr>
              <a:t>Genicular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</a:p>
          <a:p>
            <a:pPr eaLnBrk="1" hangingPunct="1"/>
            <a:r>
              <a:rPr lang="en-US" sz="2800" b="1" dirty="0" smtClean="0">
                <a:solidFill>
                  <a:srgbClr val="C00000"/>
                </a:solidFill>
              </a:rPr>
              <a:t> inferior medial </a:t>
            </a:r>
            <a:r>
              <a:rPr lang="en-US" sz="2800" b="1" dirty="0" err="1" smtClean="0">
                <a:solidFill>
                  <a:srgbClr val="C00000"/>
                </a:solidFill>
              </a:rPr>
              <a:t>genicular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</a:p>
          <a:p>
            <a:pPr eaLnBrk="1" hangingPunct="1"/>
            <a:r>
              <a:rPr lang="en-US" sz="2800" b="1" dirty="0" smtClean="0">
                <a:solidFill>
                  <a:srgbClr val="C00000"/>
                </a:solidFill>
              </a:rPr>
              <a:t> middle  </a:t>
            </a:r>
            <a:r>
              <a:rPr lang="en-US" sz="2800" b="1" dirty="0" err="1" smtClean="0">
                <a:solidFill>
                  <a:srgbClr val="C00000"/>
                </a:solidFill>
              </a:rPr>
              <a:t>genicular</a:t>
            </a:r>
            <a:r>
              <a:rPr lang="en-US" sz="2800" b="1" dirty="0" smtClean="0">
                <a:solidFill>
                  <a:srgbClr val="C00000"/>
                </a:solidFill>
              </a:rPr>
              <a:t> nerve</a:t>
            </a:r>
            <a:r>
              <a:rPr lang="en-US" sz="2800" b="1" dirty="0" smtClean="0"/>
              <a:t>.</a:t>
            </a:r>
          </a:p>
          <a:p>
            <a:pPr eaLnBrk="1" hangingPunct="1"/>
            <a:endParaRPr lang="en-US" sz="2800" b="1" dirty="0" smtClean="0"/>
          </a:p>
          <a:p>
            <a:pPr eaLnBrk="1" hangingPunct="1"/>
            <a:r>
              <a:rPr lang="en-US" sz="2800" b="1" u="sng" dirty="0" smtClean="0">
                <a:solidFill>
                  <a:srgbClr val="00B050"/>
                </a:solidFill>
              </a:rPr>
              <a:t>3 from the Common peroneal nerve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smtClean="0"/>
              <a:t>-           </a:t>
            </a:r>
          </a:p>
          <a:p>
            <a:pPr marL="568325" indent="-568325" eaLnBrk="1" hangingPunct="1"/>
            <a:r>
              <a:rPr lang="en-US" sz="2800" b="1" dirty="0" smtClean="0">
                <a:solidFill>
                  <a:srgbClr val="00B050"/>
                </a:solidFill>
              </a:rPr>
              <a:t>superior lateral  </a:t>
            </a:r>
            <a:r>
              <a:rPr lang="en-US" sz="2800" b="1" dirty="0" err="1" smtClean="0">
                <a:solidFill>
                  <a:srgbClr val="00B050"/>
                </a:solidFill>
              </a:rPr>
              <a:t>Genicular</a:t>
            </a:r>
            <a:endParaRPr lang="en-US" sz="2800" b="1" dirty="0" smtClean="0">
              <a:solidFill>
                <a:srgbClr val="00B050"/>
              </a:solidFill>
            </a:endParaRPr>
          </a:p>
          <a:p>
            <a:pPr eaLnBrk="1" hangingPunct="1"/>
            <a:r>
              <a:rPr lang="en-US" sz="2800" b="1" dirty="0" smtClean="0">
                <a:solidFill>
                  <a:srgbClr val="00B050"/>
                </a:solidFill>
              </a:rPr>
              <a:t>      inferior  lateral </a:t>
            </a:r>
            <a:r>
              <a:rPr lang="en-US" sz="2800" b="1" dirty="0" err="1" smtClean="0">
                <a:solidFill>
                  <a:srgbClr val="00B050"/>
                </a:solidFill>
              </a:rPr>
              <a:t>genicular</a:t>
            </a:r>
            <a:r>
              <a:rPr lang="en-US" sz="2800" b="1" dirty="0" smtClean="0">
                <a:solidFill>
                  <a:srgbClr val="00B050"/>
                </a:solidFill>
              </a:rPr>
              <a:t>   </a:t>
            </a:r>
          </a:p>
          <a:p>
            <a:pPr eaLnBrk="1" hangingPunct="1"/>
            <a:r>
              <a:rPr lang="en-US" sz="2800" b="1" dirty="0" smtClean="0">
                <a:solidFill>
                  <a:srgbClr val="00B050"/>
                </a:solidFill>
              </a:rPr>
              <a:t>     recurrent </a:t>
            </a:r>
            <a:r>
              <a:rPr lang="en-US" sz="2800" b="1" dirty="0" err="1" smtClean="0">
                <a:solidFill>
                  <a:srgbClr val="00B050"/>
                </a:solidFill>
              </a:rPr>
              <a:t>genicular</a:t>
            </a:r>
            <a:r>
              <a:rPr lang="en-US" sz="2800" b="1" dirty="0" smtClean="0">
                <a:solidFill>
                  <a:srgbClr val="00B050"/>
                </a:solidFill>
              </a:rPr>
              <a:t> nerve</a:t>
            </a:r>
            <a:r>
              <a:rPr lang="en-US" sz="2800" b="1" dirty="0" smtClean="0"/>
              <a:t>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68680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MUSCLES PRODUCING THE MOVEMENTS:</a:t>
            </a:r>
            <a:endParaRPr lang="en-US" sz="2800" b="1" dirty="0" smtClean="0"/>
          </a:p>
          <a:p>
            <a:r>
              <a:rPr lang="en-US" sz="2800" b="1" dirty="0" smtClean="0"/>
              <a:t>Active movements performed at the knee joint are-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/>
              <a:t>Extension or straightening continues until leg &amp; thigh are in the same vertical lines.Extension is produced by Quadriceps femoris &amp; assisted by tensor fascia </a:t>
            </a:r>
            <a:r>
              <a:rPr lang="en-US" sz="2800" b="1" dirty="0" err="1" smtClean="0"/>
              <a:t>latae</a:t>
            </a:r>
            <a:r>
              <a:rPr lang="en-US" sz="2800" b="1" dirty="0" smtClean="0"/>
              <a:t>.</a:t>
            </a:r>
          </a:p>
          <a:p>
            <a:pPr>
              <a:buFont typeface="Wingdings" pitchFamily="2" charset="2"/>
              <a:buChar char="q"/>
            </a:pPr>
            <a:endParaRPr lang="en-US" sz="2800" b="1" dirty="0" smtClean="0"/>
          </a:p>
          <a:p>
            <a:pPr>
              <a:buFont typeface="Wingdings" pitchFamily="2" charset="2"/>
              <a:buChar char="q"/>
            </a:pPr>
            <a:r>
              <a:rPr lang="en-US" sz="2800" b="1" dirty="0" smtClean="0"/>
              <a:t>Flexion –prime movers: semimembranosus, semitendinosus, biceps femoris; </a:t>
            </a:r>
          </a:p>
          <a:p>
            <a:r>
              <a:rPr lang="en-US" sz="2800" b="1" dirty="0" smtClean="0"/>
              <a:t>   initiated by, popliteus</a:t>
            </a:r>
          </a:p>
          <a:p>
            <a:r>
              <a:rPr lang="en-US" sz="2800" b="1" dirty="0" smtClean="0"/>
              <a:t>  Assisted by, sartorius, gracilis, both head of gastrocnemius &amp; </a:t>
            </a:r>
            <a:r>
              <a:rPr lang="en-US" sz="2800" b="1" dirty="0" err="1" smtClean="0"/>
              <a:t>plantaris</a:t>
            </a:r>
            <a:r>
              <a:rPr lang="en-US" sz="2800" b="1" dirty="0" smtClean="0"/>
              <a:t>.</a:t>
            </a:r>
          </a:p>
          <a:p>
            <a:endParaRPr lang="en-US" sz="2800" b="1" dirty="0" smtClean="0"/>
          </a:p>
          <a:p>
            <a:pPr>
              <a:buFont typeface="Wingdings" pitchFamily="2" charset="2"/>
              <a:buChar char="q"/>
            </a:pPr>
            <a:r>
              <a:rPr lang="en-US" sz="2800" b="1" dirty="0" smtClean="0"/>
              <a:t>  Medial rotation- by </a:t>
            </a:r>
            <a:r>
              <a:rPr lang="en-US" sz="2800" b="1" dirty="0" err="1" smtClean="0"/>
              <a:t>semimembranosus</a:t>
            </a:r>
            <a:r>
              <a:rPr lang="en-US" sz="2800" b="1" dirty="0" smtClean="0"/>
              <a:t>, semitendinosus, popliteus, sartorius &amp; gracilis.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/>
              <a:t>  Lateral rotation-biceps femoris.</a:t>
            </a:r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Image result for locking and unlocking of kn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Image result for locking and unlocking of knee"/>
          <p:cNvPicPr>
            <a:picLocks noChangeAspect="1" noChangeArrowheads="1"/>
          </p:cNvPicPr>
          <p:nvPr/>
        </p:nvPicPr>
        <p:blipFill>
          <a:blip r:embed="rId2" cstate="print"/>
          <a:srcRect t="18928"/>
          <a:stretch>
            <a:fillRect/>
          </a:stretch>
        </p:blipFill>
        <p:spPr bwMode="auto">
          <a:xfrm>
            <a:off x="533400" y="304800"/>
            <a:ext cx="7620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3820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400" b="1" dirty="0" smtClean="0">
                <a:solidFill>
                  <a:srgbClr val="C00000"/>
                </a:solidFill>
              </a:rPr>
              <a:t>Applied Anatomy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990600"/>
            <a:ext cx="8305800" cy="5334000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b="1" u="sng" dirty="0" smtClean="0">
                <a:solidFill>
                  <a:srgbClr val="0070C0"/>
                </a:solidFill>
              </a:rPr>
              <a:t>Injuries to menisci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400" b="1" u="sng" dirty="0" smtClean="0">
              <a:solidFill>
                <a:srgbClr val="0070C0"/>
              </a:solidFill>
            </a:endParaRPr>
          </a:p>
          <a:p>
            <a:pPr lvl="0">
              <a:buFont typeface="Wingdings" pitchFamily="2" charset="2"/>
              <a:buChar char="q"/>
              <a:defRPr/>
            </a:pPr>
            <a:r>
              <a:rPr lang="en-US" sz="2400" b="1" dirty="0" smtClean="0"/>
              <a:t>Most injured structures of the knee are Tibial collateral ligament, the medial menisci &amp; ACL</a:t>
            </a:r>
          </a:p>
          <a:p>
            <a:pPr lvl="0">
              <a:buFont typeface="Courier New" pitchFamily="49" charset="0"/>
              <a:buChar char="o"/>
              <a:defRPr/>
            </a:pPr>
            <a:r>
              <a:rPr lang="en-US" sz="2400" b="1" dirty="0" smtClean="0"/>
              <a:t> A blow to lateral aspect of the knee when the foot is on the ground may sprain the </a:t>
            </a:r>
            <a:r>
              <a:rPr lang="en-US" sz="2400" b="1" dirty="0" err="1" smtClean="0"/>
              <a:t>tibial</a:t>
            </a:r>
            <a:r>
              <a:rPr lang="en-US" sz="2400" b="1" dirty="0" smtClean="0"/>
              <a:t> collateral ligament, the attached medial menisci may also be torn.</a:t>
            </a:r>
          </a:p>
          <a:p>
            <a:pPr lvl="0">
              <a:buFont typeface="Courier New" pitchFamily="49" charset="0"/>
              <a:buChar char="o"/>
              <a:defRPr/>
            </a:pPr>
            <a:r>
              <a:rPr lang="en-US" sz="2400" b="1" dirty="0" smtClean="0"/>
              <a:t>ACL tears may occur when the </a:t>
            </a:r>
            <a:r>
              <a:rPr lang="en-US" sz="2400" b="1" dirty="0" err="1" smtClean="0"/>
              <a:t>tibial</a:t>
            </a:r>
            <a:r>
              <a:rPr lang="en-US" sz="2400" b="1" dirty="0" smtClean="0"/>
              <a:t> collateral ligament &amp; medial menisci are injured, a blow to the anterior aspect of the flexed knee may tear only the ACL.</a:t>
            </a:r>
          </a:p>
          <a:p>
            <a:pPr lvl="0">
              <a:buFont typeface="Wingdings" pitchFamily="2" charset="2"/>
              <a:buChar char="q"/>
              <a:defRPr/>
            </a:pPr>
            <a:r>
              <a:rPr lang="en-US" sz="2400" b="1" dirty="0" smtClean="0"/>
              <a:t> Injuries to the menisci commonly occur in the flexed knee as a result of forcible rotation or abduction. The medial meniscus suffers more frequently than the lateral.</a:t>
            </a:r>
          </a:p>
          <a:p>
            <a:pPr lvl="0">
              <a:buFont typeface="Wingdings" pitchFamily="2" charset="2"/>
              <a:buChar char="q"/>
              <a:defRPr/>
            </a:pPr>
            <a:endParaRPr lang="en-US" sz="2400" b="1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0" y="1752600"/>
            <a:ext cx="7886700" cy="28225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 descr="Image result for meniscal te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7108" name="Picture 4" descr="Image result for meniscal te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"/>
            <a:ext cx="7848600" cy="6019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609600"/>
            <a:ext cx="8610600" cy="6019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solidFill>
                  <a:srgbClr val="0070C0"/>
                </a:solidFill>
              </a:rPr>
              <a:t>Rupture of </a:t>
            </a:r>
            <a:r>
              <a:rPr lang="en-US" sz="2800" b="1" dirty="0" err="1" smtClean="0">
                <a:solidFill>
                  <a:srgbClr val="0070C0"/>
                </a:solidFill>
              </a:rPr>
              <a:t>cruciate</a:t>
            </a:r>
            <a:r>
              <a:rPr lang="en-US" sz="2800" b="1" dirty="0" smtClean="0">
                <a:solidFill>
                  <a:srgbClr val="0070C0"/>
                </a:solidFill>
              </a:rPr>
              <a:t> ligaments </a:t>
            </a:r>
            <a:r>
              <a:rPr lang="en-US" sz="2800" b="1" dirty="0" smtClean="0"/>
              <a:t>is less common. Anterior ligament is more commonly  affected.</a:t>
            </a:r>
          </a:p>
          <a:p>
            <a:r>
              <a:rPr lang="en-US" sz="2800" dirty="0" smtClean="0"/>
              <a:t>If both </a:t>
            </a:r>
            <a:r>
              <a:rPr lang="en-US" sz="2800" dirty="0" err="1" smtClean="0"/>
              <a:t>cruciate</a:t>
            </a:r>
            <a:r>
              <a:rPr lang="en-US" sz="2800" dirty="0" smtClean="0"/>
              <a:t> ligaments are injured ,excessive forward &amp; backward gliding of tibia ,abduction &amp; adduction of joint occur.</a:t>
            </a:r>
            <a:endParaRPr lang="en-US" sz="2800" b="1" dirty="0" smtClean="0"/>
          </a:p>
          <a:p>
            <a:pPr eaLnBrk="1" hangingPunct="1"/>
            <a:endParaRPr lang="en-US" sz="2800" b="1" dirty="0" smtClean="0"/>
          </a:p>
          <a:p>
            <a:pPr eaLnBrk="1" hangingPunct="1"/>
            <a:r>
              <a:rPr lang="en-US" sz="2800" b="1" dirty="0" err="1" smtClean="0">
                <a:solidFill>
                  <a:srgbClr val="0070C0"/>
                </a:solidFill>
              </a:rPr>
              <a:t>Fractureof</a:t>
            </a:r>
            <a:r>
              <a:rPr lang="en-US" sz="2800" b="1" dirty="0" smtClean="0">
                <a:solidFill>
                  <a:srgbClr val="0070C0"/>
                </a:solidFill>
              </a:rPr>
              <a:t> patella </a:t>
            </a:r>
            <a:r>
              <a:rPr lang="en-US" sz="2800" b="1" dirty="0" smtClean="0"/>
              <a:t>is a frequent problem. Does not heal as it is a sesamoid bone. Wiring has to be done.</a:t>
            </a:r>
          </a:p>
          <a:p>
            <a:pPr eaLnBrk="1" hangingPunct="1"/>
            <a:endParaRPr lang="en-US" sz="2800" b="1" dirty="0" smtClean="0"/>
          </a:p>
          <a:p>
            <a:pPr eaLnBrk="1" hangingPunct="1"/>
            <a:r>
              <a:rPr lang="en-US" sz="2800" b="1" dirty="0" smtClean="0">
                <a:solidFill>
                  <a:srgbClr val="0070C0"/>
                </a:solidFill>
              </a:rPr>
              <a:t>Acute traumatic </a:t>
            </a:r>
            <a:r>
              <a:rPr lang="en-US" sz="2800" b="1" dirty="0" err="1" smtClean="0">
                <a:solidFill>
                  <a:srgbClr val="0070C0"/>
                </a:solidFill>
              </a:rPr>
              <a:t>synovitis</a:t>
            </a:r>
            <a:r>
              <a:rPr lang="en-US" sz="2800" b="1" dirty="0" smtClean="0">
                <a:solidFill>
                  <a:srgbClr val="0070C0"/>
                </a:solidFill>
              </a:rPr>
              <a:t>.</a:t>
            </a:r>
          </a:p>
          <a:p>
            <a:pPr eaLnBrk="1" hangingPunct="1">
              <a:buFont typeface="Arial" charset="0"/>
              <a:buNone/>
            </a:pPr>
            <a:r>
              <a:rPr lang="en-US" sz="2800" b="1" dirty="0" smtClean="0"/>
              <a:t>     Joint cavity is distended with fluid. swelling is above and on the sides of patella.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Knee join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3"/>
          <a:stretch/>
        </p:blipFill>
        <p:spPr bwMode="auto">
          <a:xfrm>
            <a:off x="4038600" y="3105518"/>
            <a:ext cx="4162926" cy="375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457200"/>
            <a:ext cx="8229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BONES FORMING THE JOINT: </a:t>
            </a:r>
            <a:endParaRPr lang="en-US" sz="4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3200" b="1" dirty="0" smtClean="0"/>
              <a:t>1. CONDYLES OF FEMUR</a:t>
            </a:r>
            <a:endParaRPr lang="en-US" sz="2800" b="1" dirty="0" smtClean="0"/>
          </a:p>
          <a:p>
            <a:r>
              <a:rPr lang="en-US" sz="3200" b="1" dirty="0" smtClean="0"/>
              <a:t>2. CONDYLES OF TIBIA</a:t>
            </a:r>
          </a:p>
          <a:p>
            <a:r>
              <a:rPr lang="en-US" sz="3200" b="1" dirty="0" smtClean="0"/>
              <a:t>3. ARTICULAR SURFACE OF PATELLA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5806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19200" y="1600200"/>
            <a:ext cx="7696200" cy="48768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b="1" dirty="0" smtClean="0">
                <a:solidFill>
                  <a:srgbClr val="0070C0"/>
                </a:solidFill>
              </a:rPr>
              <a:t>. Inflammation of bursa-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dirty="0" smtClean="0"/>
              <a:t>     </a:t>
            </a:r>
            <a:r>
              <a:rPr lang="en-US" sz="2800" i="1" u="sng" dirty="0" smtClean="0">
                <a:solidFill>
                  <a:srgbClr val="FF0000"/>
                </a:solidFill>
              </a:rPr>
              <a:t>Housemaids knee</a:t>
            </a:r>
            <a:r>
              <a:rPr lang="en-US" sz="2800" i="1" u="sng" dirty="0" smtClean="0"/>
              <a:t> </a:t>
            </a:r>
            <a:r>
              <a:rPr lang="en-US" sz="2800" i="1" dirty="0" smtClean="0"/>
              <a:t>- Subcutaneous pre-patellar bursa.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i="1" dirty="0" smtClean="0"/>
              <a:t>     </a:t>
            </a:r>
            <a:r>
              <a:rPr lang="en-US" sz="2800" i="1" u="sng" dirty="0" smtClean="0">
                <a:solidFill>
                  <a:srgbClr val="FF0000"/>
                </a:solidFill>
              </a:rPr>
              <a:t>Clergyman's knee</a:t>
            </a:r>
            <a:r>
              <a:rPr lang="en-US" sz="2800" i="1" u="sng" dirty="0" smtClean="0"/>
              <a:t> </a:t>
            </a:r>
            <a:r>
              <a:rPr lang="en-US" sz="2800" dirty="0" smtClean="0"/>
              <a:t>-  Subcutaneous  infra </a:t>
            </a:r>
            <a:r>
              <a:rPr lang="en-US" sz="2800" dirty="0" err="1" smtClean="0"/>
              <a:t>patellarbursa</a:t>
            </a:r>
            <a:r>
              <a:rPr lang="en-US" sz="2800" dirty="0" smtClean="0"/>
              <a:t>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/>
              <a:t>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dirty="0" smtClean="0"/>
              <a:t>. </a:t>
            </a:r>
            <a:r>
              <a:rPr lang="en-US" sz="2800" b="1" u="sng" dirty="0" smtClean="0">
                <a:solidFill>
                  <a:srgbClr val="0070C0"/>
                </a:solidFill>
              </a:rPr>
              <a:t>Osteoarthritis </a:t>
            </a:r>
            <a:r>
              <a:rPr lang="en-US" sz="2800" b="1" dirty="0" smtClean="0">
                <a:solidFill>
                  <a:srgbClr val="0070C0"/>
                </a:solidFill>
              </a:rPr>
              <a:t>of knee joint</a:t>
            </a:r>
            <a:r>
              <a:rPr lang="en-US" sz="2800" dirty="0" smtClean="0"/>
              <a:t>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Image result for genu valgum"/>
          <p:cNvPicPr>
            <a:picLocks noChangeAspect="1" noChangeArrowheads="1"/>
          </p:cNvPicPr>
          <p:nvPr/>
        </p:nvPicPr>
        <p:blipFill>
          <a:blip r:embed="rId2" cstate="print"/>
          <a:srcRect b="13208"/>
          <a:stretch>
            <a:fillRect/>
          </a:stretch>
        </p:blipFill>
        <p:spPr bwMode="auto">
          <a:xfrm>
            <a:off x="3581400" y="3048000"/>
            <a:ext cx="5213339" cy="35052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" y="457200"/>
            <a:ext cx="830580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b="1" u="sng" dirty="0" err="1" smtClean="0">
                <a:solidFill>
                  <a:srgbClr val="0070C0"/>
                </a:solidFill>
              </a:rPr>
              <a:t>Genu</a:t>
            </a:r>
            <a:r>
              <a:rPr lang="en-US" sz="2800" b="1" u="sng" dirty="0" smtClean="0">
                <a:solidFill>
                  <a:srgbClr val="0070C0"/>
                </a:solidFill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</a:rPr>
              <a:t>valgum</a:t>
            </a:r>
            <a:r>
              <a:rPr lang="en-US" sz="2800" b="1" u="sng" dirty="0" smtClean="0">
                <a:solidFill>
                  <a:srgbClr val="0070C0"/>
                </a:solidFill>
              </a:rPr>
              <a:t> (Knock knees)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  Angle between long axis of thigh and leg is reduced laterally</a:t>
            </a:r>
          </a:p>
          <a:p>
            <a:pPr>
              <a:lnSpc>
                <a:spcPct val="90000"/>
              </a:lnSpc>
              <a:defRPr/>
            </a:pPr>
            <a:endParaRPr lang="en-US" sz="2800" dirty="0" smtClean="0"/>
          </a:p>
          <a:p>
            <a:pPr marL="514350" indent="-514350">
              <a:lnSpc>
                <a:spcPct val="90000"/>
              </a:lnSpc>
              <a:defRPr/>
            </a:pPr>
            <a:r>
              <a:rPr lang="en-US" sz="2800" b="1" u="sng" dirty="0" err="1" smtClean="0">
                <a:solidFill>
                  <a:srgbClr val="0070C0"/>
                </a:solidFill>
              </a:rPr>
              <a:t>Genu</a:t>
            </a:r>
            <a:r>
              <a:rPr lang="en-US" sz="2800" b="1" u="sng" dirty="0" smtClean="0">
                <a:solidFill>
                  <a:srgbClr val="0070C0"/>
                </a:solidFill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</a:rPr>
              <a:t>varus</a:t>
            </a:r>
            <a:r>
              <a:rPr lang="en-US" sz="2800" b="1" u="sng" dirty="0" smtClean="0">
                <a:solidFill>
                  <a:srgbClr val="0070C0"/>
                </a:solidFill>
              </a:rPr>
              <a:t> ( bow legs)</a:t>
            </a:r>
            <a:r>
              <a:rPr lang="en-US" sz="28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marL="514350" indent="-514350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Angle between long axis of thigh and leg is increased laterally.</a:t>
            </a:r>
          </a:p>
          <a:p>
            <a:pPr marL="514350" indent="-514350">
              <a:lnSpc>
                <a:spcPct val="90000"/>
              </a:lnSpc>
              <a:defRPr/>
            </a:pPr>
            <a:r>
              <a:rPr lang="en-US" sz="2800" dirty="0" smtClean="0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Image result for knee replace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143000"/>
            <a:ext cx="7143750" cy="5429251"/>
          </a:xfrm>
          <a:prstGeom prst="rect">
            <a:avLst/>
          </a:prstGeom>
          <a:noFill/>
        </p:spPr>
      </p:pic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0" y="304800"/>
            <a:ext cx="9144000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09600" marR="0" lvl="0" indent="-6096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AutoNum type="arabicPeriod" startAt="8"/>
              <a:tabLst/>
              <a:defRPr/>
            </a:pP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Total knee replacement or knee joint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arthroplasty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done in severe destructive arthritis of the joint.</a:t>
            </a: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229600" cy="762000"/>
          </a:xfrm>
        </p:spPr>
        <p:txBody>
          <a:bodyPr/>
          <a:lstStyle/>
          <a:p>
            <a:pPr eaLnBrk="1" hangingPunct="1"/>
            <a:r>
              <a:rPr lang="en-US" sz="3200" b="1" u="sng" dirty="0" smtClean="0"/>
              <a:t>LIGAMENTS of KNEE JOINT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229600" cy="57912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en-US" b="1" dirty="0"/>
              <a:t> </a:t>
            </a:r>
            <a:r>
              <a:rPr lang="en-US" sz="3500" b="1" dirty="0">
                <a:solidFill>
                  <a:srgbClr val="0070C0"/>
                </a:solidFill>
              </a:rPr>
              <a:t>1</a:t>
            </a:r>
            <a:r>
              <a:rPr lang="en-US" sz="3500" b="1" dirty="0"/>
              <a:t>.    </a:t>
            </a:r>
            <a:r>
              <a:rPr lang="en-US" sz="3200" b="1" dirty="0">
                <a:solidFill>
                  <a:srgbClr val="0070C0"/>
                </a:solidFill>
              </a:rPr>
              <a:t>Capsular </a:t>
            </a:r>
            <a:r>
              <a:rPr lang="en-US" sz="3200" b="1" dirty="0" smtClean="0">
                <a:solidFill>
                  <a:srgbClr val="0070C0"/>
                </a:solidFill>
              </a:rPr>
              <a:t> ligament</a:t>
            </a:r>
            <a:endParaRPr lang="en-US" sz="3200" b="1" dirty="0">
              <a:solidFill>
                <a:srgbClr val="0070C0"/>
              </a:solidFill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en-US" sz="3200" b="1" dirty="0">
                <a:solidFill>
                  <a:srgbClr val="0070C0"/>
                </a:solidFill>
              </a:rPr>
              <a:t> 2.    </a:t>
            </a:r>
            <a:r>
              <a:rPr lang="en-US" sz="3200" b="1" dirty="0">
                <a:solidFill>
                  <a:srgbClr val="990033"/>
                </a:solidFill>
              </a:rPr>
              <a:t>Synovial </a:t>
            </a:r>
            <a:r>
              <a:rPr lang="en-US" sz="3200" b="1" dirty="0" smtClean="0">
                <a:solidFill>
                  <a:srgbClr val="990033"/>
                </a:solidFill>
              </a:rPr>
              <a:t> membrane</a:t>
            </a:r>
            <a:endParaRPr lang="en-US" sz="3200" b="1" dirty="0">
              <a:solidFill>
                <a:srgbClr val="990033"/>
              </a:solidFill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en-US" sz="3200" b="1" dirty="0">
                <a:solidFill>
                  <a:srgbClr val="0070C0"/>
                </a:solidFill>
              </a:rPr>
              <a:t> 3.    </a:t>
            </a:r>
            <a:r>
              <a:rPr lang="en-US" sz="3200" b="1" dirty="0" err="1" smtClean="0">
                <a:solidFill>
                  <a:srgbClr val="00B050"/>
                </a:solidFill>
              </a:rPr>
              <a:t>Ligamentum</a:t>
            </a:r>
            <a:r>
              <a:rPr lang="en-US" sz="3200" b="1" dirty="0" smtClean="0">
                <a:solidFill>
                  <a:srgbClr val="00B050"/>
                </a:solidFill>
              </a:rPr>
              <a:t>  </a:t>
            </a:r>
            <a:r>
              <a:rPr lang="en-US" sz="3200" b="1" dirty="0">
                <a:solidFill>
                  <a:srgbClr val="00B050"/>
                </a:solidFill>
              </a:rPr>
              <a:t>patellae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en-US" sz="3200" b="1" dirty="0">
                <a:solidFill>
                  <a:srgbClr val="0070C0"/>
                </a:solidFill>
              </a:rPr>
              <a:t> 4.    </a:t>
            </a:r>
            <a:r>
              <a:rPr lang="en-US" sz="3200" b="1" dirty="0" err="1">
                <a:solidFill>
                  <a:srgbClr val="FFC000"/>
                </a:solidFill>
              </a:rPr>
              <a:t>Tibial</a:t>
            </a:r>
            <a:r>
              <a:rPr lang="en-US" sz="3200" b="1" dirty="0">
                <a:solidFill>
                  <a:srgbClr val="FFC000"/>
                </a:solidFill>
              </a:rPr>
              <a:t> collateral ligament 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en-US" sz="3200" b="1" dirty="0">
                <a:solidFill>
                  <a:srgbClr val="0070C0"/>
                </a:solidFill>
              </a:rPr>
              <a:t> 5.    </a:t>
            </a:r>
            <a:r>
              <a:rPr lang="en-US" sz="3200" b="1" dirty="0" smtClean="0">
                <a:solidFill>
                  <a:srgbClr val="002060"/>
                </a:solidFill>
              </a:rPr>
              <a:t>Fibular  </a:t>
            </a:r>
            <a:r>
              <a:rPr lang="en-US" sz="3200" b="1" dirty="0">
                <a:solidFill>
                  <a:srgbClr val="002060"/>
                </a:solidFill>
              </a:rPr>
              <a:t>collateral </a:t>
            </a:r>
            <a:r>
              <a:rPr lang="en-US" sz="3200" b="1" dirty="0" smtClean="0">
                <a:solidFill>
                  <a:srgbClr val="002060"/>
                </a:solidFill>
              </a:rPr>
              <a:t> ligament</a:t>
            </a:r>
            <a:endParaRPr lang="en-US" sz="3200" b="1" dirty="0">
              <a:solidFill>
                <a:srgbClr val="002060"/>
              </a:solidFill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en-US" sz="3200" b="1" dirty="0">
                <a:solidFill>
                  <a:srgbClr val="0070C0"/>
                </a:solidFill>
              </a:rPr>
              <a:t> 6.    </a:t>
            </a:r>
            <a:r>
              <a:rPr lang="en-US" sz="3200" b="1" dirty="0" smtClean="0">
                <a:solidFill>
                  <a:srgbClr val="7030A0"/>
                </a:solidFill>
              </a:rPr>
              <a:t>Oblique  </a:t>
            </a:r>
            <a:r>
              <a:rPr lang="en-US" sz="3200" b="1" dirty="0" err="1">
                <a:solidFill>
                  <a:srgbClr val="7030A0"/>
                </a:solidFill>
              </a:rPr>
              <a:t>popliteal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</a:rPr>
              <a:t>ligament</a:t>
            </a:r>
          </a:p>
          <a:p>
            <a:pPr marL="514350" indent="-514350" eaLnBrk="1" fontAlgn="auto" hangingPunct="1">
              <a:lnSpc>
                <a:spcPct val="150000"/>
              </a:lnSpc>
              <a:spcAft>
                <a:spcPts val="0"/>
              </a:spcAft>
              <a:buFontTx/>
              <a:buAutoNum type="arabicPeriod" startAt="7"/>
              <a:defRPr/>
            </a:pPr>
            <a:r>
              <a:rPr lang="en-US" sz="3200" b="1" dirty="0" smtClean="0">
                <a:solidFill>
                  <a:srgbClr val="C83CA3"/>
                </a:solidFill>
              </a:rPr>
              <a:t>   </a:t>
            </a:r>
            <a:r>
              <a:rPr lang="en-US" sz="3200" b="1" dirty="0" err="1" smtClean="0">
                <a:solidFill>
                  <a:srgbClr val="C83CA3"/>
                </a:solidFill>
              </a:rPr>
              <a:t>Arcuate</a:t>
            </a:r>
            <a:r>
              <a:rPr lang="en-US" sz="3200" b="1" dirty="0" smtClean="0">
                <a:solidFill>
                  <a:srgbClr val="C83CA3"/>
                </a:solidFill>
              </a:rPr>
              <a:t> </a:t>
            </a:r>
            <a:r>
              <a:rPr lang="en-US" sz="3200" b="1" dirty="0" err="1" smtClean="0">
                <a:solidFill>
                  <a:srgbClr val="C83CA3"/>
                </a:solidFill>
              </a:rPr>
              <a:t>popliteal</a:t>
            </a:r>
            <a:r>
              <a:rPr lang="en-US" sz="3200" b="1" dirty="0" smtClean="0">
                <a:solidFill>
                  <a:srgbClr val="C83CA3"/>
                </a:solidFill>
              </a:rPr>
              <a:t> ligament</a:t>
            </a:r>
          </a:p>
          <a:p>
            <a:pPr marL="514350" indent="-514350" eaLnBrk="1" fontAlgn="auto" hangingPunct="1">
              <a:lnSpc>
                <a:spcPct val="150000"/>
              </a:lnSpc>
              <a:spcAft>
                <a:spcPts val="0"/>
              </a:spcAft>
              <a:buFontTx/>
              <a:buAutoNum type="arabicPeriod" startAt="7"/>
              <a:defRPr/>
            </a:pP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Medial &amp; lateral menisci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 descr="Image result for Knee join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3"/>
          <a:stretch/>
        </p:blipFill>
        <p:spPr bwMode="auto">
          <a:xfrm>
            <a:off x="4724400" y="152400"/>
            <a:ext cx="4162926" cy="375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menisco femoral ligament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5" t="6526" r="12931" b="19519"/>
          <a:stretch/>
        </p:blipFill>
        <p:spPr bwMode="auto">
          <a:xfrm>
            <a:off x="5832323" y="4116748"/>
            <a:ext cx="2286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609600"/>
            <a:ext cx="7620000" cy="5181600"/>
          </a:xfrm>
        </p:spPr>
        <p:txBody>
          <a:bodyPr rtlCol="0">
            <a:normAutofit/>
          </a:bodyPr>
          <a:lstStyle/>
          <a:p>
            <a:pPr marL="609600" indent="-6096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/>
              <a:t>  </a:t>
            </a:r>
            <a:endParaRPr lang="en-US" dirty="0">
              <a:solidFill>
                <a:srgbClr val="0070C0"/>
              </a:solidFill>
            </a:endParaRPr>
          </a:p>
          <a:p>
            <a:pPr marL="609600" indent="-500063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en-US" sz="3200" b="1" dirty="0">
                <a:solidFill>
                  <a:srgbClr val="0070C0"/>
                </a:solidFill>
              </a:rPr>
              <a:t>  </a:t>
            </a:r>
            <a:r>
              <a:rPr lang="en-US" sz="3200" b="1" dirty="0" smtClean="0">
                <a:solidFill>
                  <a:srgbClr val="0070C0"/>
                </a:solidFill>
              </a:rPr>
              <a:t> 9.    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Anterior &amp; 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posterior 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cruciate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ligments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09600" indent="-609600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</a:rPr>
              <a:t> 10 .    </a:t>
            </a:r>
            <a:r>
              <a:rPr lang="en-US" sz="3200" b="1" dirty="0" smtClean="0">
                <a:solidFill>
                  <a:srgbClr val="C00000"/>
                </a:solidFill>
              </a:rPr>
              <a:t>Coronary  </a:t>
            </a:r>
            <a:r>
              <a:rPr lang="en-US" sz="3200" b="1" dirty="0">
                <a:solidFill>
                  <a:srgbClr val="C00000"/>
                </a:solidFill>
              </a:rPr>
              <a:t>ligament</a:t>
            </a:r>
          </a:p>
          <a:p>
            <a:pPr marL="609600" indent="-609600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en-US" sz="3200" b="1" dirty="0" smtClean="0">
                <a:solidFill>
                  <a:srgbClr val="0070C0"/>
                </a:solidFill>
              </a:rPr>
              <a:t>  11.    </a:t>
            </a:r>
            <a:r>
              <a:rPr lang="en-US" sz="3200" b="1" dirty="0" smtClean="0">
                <a:solidFill>
                  <a:srgbClr val="00B050"/>
                </a:solidFill>
              </a:rPr>
              <a:t>Transverse  </a:t>
            </a:r>
            <a:r>
              <a:rPr lang="en-US" sz="3200" b="1" dirty="0">
                <a:solidFill>
                  <a:srgbClr val="00B050"/>
                </a:solidFill>
              </a:rPr>
              <a:t>ligament.</a:t>
            </a:r>
          </a:p>
          <a:p>
            <a:pPr marL="609600" indent="-609600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en-US" sz="3200" b="1" dirty="0" smtClean="0">
                <a:solidFill>
                  <a:srgbClr val="0070C0"/>
                </a:solidFill>
              </a:rPr>
              <a:t>   12.    </a:t>
            </a:r>
            <a:r>
              <a:rPr lang="en-US" sz="3200" b="1" dirty="0" err="1" smtClean="0">
                <a:solidFill>
                  <a:srgbClr val="7030A0"/>
                </a:solidFill>
              </a:rPr>
              <a:t>Menisco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>
                <a:solidFill>
                  <a:srgbClr val="7030A0"/>
                </a:solidFill>
              </a:rPr>
              <a:t>- femoral ligaments.</a:t>
            </a:r>
          </a:p>
          <a:p>
            <a:pPr marL="609600" indent="-609600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endParaRPr lang="en-US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Image result for capsule of knee joi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87" y="22860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60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sz="2800" b="1" u="sng" smtClean="0"/>
              <a:t>Proximal attachment of capsule</a:t>
            </a:r>
          </a:p>
        </p:txBody>
      </p:sp>
      <p:pic>
        <p:nvPicPr>
          <p:cNvPr id="11267" name="Picture 8" descr="Scan0003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>
            <a:lum bright="20000" contrast="-33000"/>
          </a:blip>
          <a:srcRect b="3226"/>
          <a:stretch>
            <a:fillRect/>
          </a:stretch>
        </p:blipFill>
        <p:spPr>
          <a:xfrm>
            <a:off x="4343400" y="1295400"/>
            <a:ext cx="4800600" cy="5105400"/>
          </a:xfrm>
        </p:spPr>
      </p:pic>
      <p:pic>
        <p:nvPicPr>
          <p:cNvPr id="11268" name="Content Placeholder 5" descr="Pictur71.jp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lum bright="10000" contrast="-33000"/>
          </a:blip>
          <a:srcRect/>
          <a:stretch>
            <a:fillRect/>
          </a:stretch>
        </p:blipFill>
        <p:spPr>
          <a:xfrm>
            <a:off x="228600" y="1295400"/>
            <a:ext cx="4267200" cy="495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Scan0008"/>
          <p:cNvPicPr>
            <a:picLocks noChangeAspect="1" noChangeArrowheads="1"/>
          </p:cNvPicPr>
          <p:nvPr/>
        </p:nvPicPr>
        <p:blipFill>
          <a:blip r:embed="rId2" cstate="print">
            <a:lum bright="10000" contrast="30000"/>
          </a:blip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972</TotalTime>
  <Words>1346</Words>
  <Application>Microsoft Office PowerPoint</Application>
  <PresentationFormat>On-screen Show (4:3)</PresentationFormat>
  <Paragraphs>172</Paragraphs>
  <Slides>42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Calibri Light</vt:lpstr>
      <vt:lpstr>Courier New</vt:lpstr>
      <vt:lpstr>Wingdings</vt:lpstr>
      <vt:lpstr>Office Theme</vt:lpstr>
      <vt:lpstr>KNEE JOINT</vt:lpstr>
      <vt:lpstr>The knee joint is formed by the condyles of femur &amp; tibia, &amp; posterior articular surface of the patella. </vt:lpstr>
      <vt:lpstr>PowerPoint Presentation</vt:lpstr>
      <vt:lpstr>PowerPoint Presentation</vt:lpstr>
      <vt:lpstr>LIGAMENTS of KNEE JOINT</vt:lpstr>
      <vt:lpstr>PowerPoint Presentation</vt:lpstr>
      <vt:lpstr>PowerPoint Presentation</vt:lpstr>
      <vt:lpstr>Proximal attachment of capsule</vt:lpstr>
      <vt:lpstr>PowerPoint Presentation</vt:lpstr>
      <vt:lpstr>PowerPoint Presentation</vt:lpstr>
      <vt:lpstr>Distal attachment of capsule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BURSAE AROUND KNEE JOINT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ARTERIAL SUPPLY</vt:lpstr>
      <vt:lpstr>PowerPoint Presentation</vt:lpstr>
      <vt:lpstr>NERVE SUPPLY</vt:lpstr>
      <vt:lpstr>PowerPoint Presentation</vt:lpstr>
      <vt:lpstr>PowerPoint Presentation</vt:lpstr>
      <vt:lpstr>PowerPoint Presentation</vt:lpstr>
      <vt:lpstr>Applied Anatomy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KNEE JOINT</dc:title>
  <dc:creator>Administrator</dc:creator>
  <cp:lastModifiedBy>admin</cp:lastModifiedBy>
  <cp:revision>176</cp:revision>
  <dcterms:created xsi:type="dcterms:W3CDTF">2010-11-10T04:08:08Z</dcterms:created>
  <dcterms:modified xsi:type="dcterms:W3CDTF">2017-10-31T06:28:59Z</dcterms:modified>
</cp:coreProperties>
</file>