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00" r:id="rId2"/>
    <p:sldId id="282" r:id="rId3"/>
    <p:sldId id="284" r:id="rId4"/>
    <p:sldId id="281" r:id="rId5"/>
    <p:sldId id="362" r:id="rId6"/>
    <p:sldId id="363" r:id="rId7"/>
    <p:sldId id="366" r:id="rId8"/>
    <p:sldId id="257" r:id="rId9"/>
    <p:sldId id="318" r:id="rId10"/>
    <p:sldId id="364" r:id="rId11"/>
    <p:sldId id="365" r:id="rId12"/>
    <p:sldId id="368" r:id="rId13"/>
    <p:sldId id="371" r:id="rId14"/>
    <p:sldId id="374" r:id="rId15"/>
    <p:sldId id="370" r:id="rId16"/>
    <p:sldId id="372" r:id="rId17"/>
    <p:sldId id="373" r:id="rId18"/>
    <p:sldId id="377" r:id="rId19"/>
    <p:sldId id="380" r:id="rId20"/>
    <p:sldId id="379" r:id="rId21"/>
    <p:sldId id="381" r:id="rId22"/>
    <p:sldId id="378" r:id="rId23"/>
    <p:sldId id="375" r:id="rId24"/>
    <p:sldId id="407" r:id="rId25"/>
    <p:sldId id="376" r:id="rId26"/>
    <p:sldId id="367" r:id="rId27"/>
    <p:sldId id="399" r:id="rId28"/>
    <p:sldId id="382" r:id="rId29"/>
    <p:sldId id="383" r:id="rId30"/>
    <p:sldId id="401" r:id="rId31"/>
    <p:sldId id="402" r:id="rId32"/>
    <p:sldId id="395" r:id="rId33"/>
    <p:sldId id="387" r:id="rId34"/>
    <p:sldId id="394" r:id="rId35"/>
    <p:sldId id="393" r:id="rId36"/>
    <p:sldId id="332" r:id="rId37"/>
    <p:sldId id="388" r:id="rId38"/>
    <p:sldId id="396" r:id="rId39"/>
    <p:sldId id="389" r:id="rId40"/>
    <p:sldId id="390" r:id="rId41"/>
    <p:sldId id="328" r:id="rId42"/>
    <p:sldId id="329" r:id="rId43"/>
    <p:sldId id="333" r:id="rId44"/>
    <p:sldId id="341" r:id="rId45"/>
    <p:sldId id="342" r:id="rId46"/>
    <p:sldId id="343" r:id="rId47"/>
    <p:sldId id="344" r:id="rId48"/>
    <p:sldId id="345" r:id="rId49"/>
    <p:sldId id="404" r:id="rId50"/>
    <p:sldId id="405" r:id="rId51"/>
    <p:sldId id="346" r:id="rId52"/>
    <p:sldId id="347" r:id="rId53"/>
    <p:sldId id="386" r:id="rId54"/>
    <p:sldId id="403" r:id="rId55"/>
    <p:sldId id="40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7849" autoAdjust="0"/>
  </p:normalViewPr>
  <p:slideViewPr>
    <p:cSldViewPr>
      <p:cViewPr varScale="1">
        <p:scale>
          <a:sx n="83" d="100"/>
          <a:sy n="83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EEF2D-C272-4219-BB35-B8A63873477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ECC75-79B5-4024-B156-E3D7E499E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5A40DE-7203-4C03-8822-4FC182EB504C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E4D4F-2EFF-42EA-9B2C-546E4268DE1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0B96-EEBB-4597-B80A-2B96C7D38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0.png"/><Relationship Id="rId4" Type="http://schemas.openxmlformats.org/officeDocument/2006/relationships/oleObject" Target="../embeddings/oleObject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8229600" cy="11398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Joints of the Foot</a:t>
            </a:r>
            <a:br>
              <a:rPr lang="en-US" sz="6600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>Dr. </a:t>
            </a:r>
            <a:r>
              <a:rPr lang="en-US" sz="4800" b="1" dirty="0" err="1" smtClean="0">
                <a:solidFill>
                  <a:srgbClr val="FF0000"/>
                </a:solidFill>
              </a:rPr>
              <a:t>Gitanjali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Khorwal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/>
              <a:t>Trochlea</a:t>
            </a:r>
            <a:r>
              <a:rPr lang="en-US" sz="3600" dirty="0" smtClean="0"/>
              <a:t> </a:t>
            </a:r>
            <a:r>
              <a:rPr lang="en-US" sz="3600" dirty="0" err="1" smtClean="0"/>
              <a:t>tali</a:t>
            </a:r>
            <a:endParaRPr lang="en-US" sz="3600" dirty="0"/>
          </a:p>
        </p:txBody>
      </p:sp>
      <p:pic>
        <p:nvPicPr>
          <p:cNvPr id="4" name="Picture 3" descr="Image result for inferior transverse tibiofibular ligament"/>
          <p:cNvPicPr>
            <a:picLocks noChangeAspect="1" noChangeArrowheads="1"/>
          </p:cNvPicPr>
          <p:nvPr/>
        </p:nvPicPr>
        <p:blipFill>
          <a:blip r:embed="rId2" cstate="print"/>
          <a:srcRect l="22378" t="6216" r="12354" b="19192"/>
          <a:stretch>
            <a:fillRect/>
          </a:stretch>
        </p:blipFill>
        <p:spPr bwMode="auto">
          <a:xfrm>
            <a:off x="0" y="2286000"/>
            <a:ext cx="5334000" cy="4572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3711" y="228600"/>
            <a:ext cx="344028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result for tal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6911" y="4495800"/>
            <a:ext cx="4407089" cy="2362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78329"/>
            <a:ext cx="2971800" cy="407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Ligaments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8001000" cy="423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Capsule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Synovial membrane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ankle joint is bound medially by the strong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Deltoid ligament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 Three lateral ligaments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r>
              <a:rPr lang="en-US" sz="2400" dirty="0" smtClean="0"/>
              <a:t>•Anterior </a:t>
            </a:r>
            <a:r>
              <a:rPr lang="en-US" sz="2400" dirty="0" err="1" smtClean="0"/>
              <a:t>talofibular</a:t>
            </a:r>
            <a:r>
              <a:rPr lang="en-US" sz="2400" dirty="0" smtClean="0"/>
              <a:t> ligament</a:t>
            </a:r>
          </a:p>
          <a:p>
            <a:r>
              <a:rPr lang="en-US" sz="2400" dirty="0" smtClean="0"/>
              <a:t>• Posterior </a:t>
            </a:r>
            <a:r>
              <a:rPr lang="en-US" sz="2400" dirty="0" err="1" smtClean="0"/>
              <a:t>talofibular</a:t>
            </a:r>
            <a:r>
              <a:rPr lang="en-US" sz="2400" dirty="0" smtClean="0"/>
              <a:t> ligament</a:t>
            </a:r>
          </a:p>
          <a:p>
            <a:r>
              <a:rPr lang="en-US" sz="2400" dirty="0" smtClean="0"/>
              <a:t>• </a:t>
            </a:r>
            <a:r>
              <a:rPr lang="en-US" sz="2400" dirty="0" err="1" smtClean="0"/>
              <a:t>Calcaneofibular</a:t>
            </a:r>
            <a:r>
              <a:rPr lang="en-US" sz="2400" dirty="0" smtClean="0"/>
              <a:t> ligament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apsule.of ankl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/>
              <a:t>Deltoid ligament or Medial ligament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72390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Superficial part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   </a:t>
            </a:r>
            <a:r>
              <a:rPr lang="en-US" b="1" dirty="0" smtClean="0">
                <a:solidFill>
                  <a:srgbClr val="7030A0"/>
                </a:solidFill>
              </a:rPr>
              <a:t>Anterior part or </a:t>
            </a:r>
            <a:r>
              <a:rPr lang="en-US" b="1" dirty="0" err="1" smtClean="0">
                <a:solidFill>
                  <a:srgbClr val="7030A0"/>
                </a:solidFill>
              </a:rPr>
              <a:t>Tibio</a:t>
            </a:r>
            <a:r>
              <a:rPr lang="en-US" b="1" dirty="0" smtClean="0">
                <a:solidFill>
                  <a:srgbClr val="7030A0"/>
                </a:solidFill>
              </a:rPr>
              <a:t> - </a:t>
            </a:r>
            <a:r>
              <a:rPr lang="en-US" b="1" dirty="0" err="1" smtClean="0">
                <a:solidFill>
                  <a:srgbClr val="7030A0"/>
                </a:solidFill>
              </a:rPr>
              <a:t>navicular</a:t>
            </a:r>
            <a:r>
              <a:rPr lang="en-US" b="1" dirty="0" smtClean="0">
                <a:solidFill>
                  <a:srgbClr val="7030A0"/>
                </a:solidFill>
              </a:rPr>
              <a:t> part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Intermediate part or </a:t>
            </a:r>
            <a:r>
              <a:rPr lang="en-US" b="1" dirty="0" err="1" smtClean="0">
                <a:solidFill>
                  <a:srgbClr val="0070C0"/>
                </a:solidFill>
              </a:rPr>
              <a:t>Tibio</a:t>
            </a:r>
            <a:r>
              <a:rPr lang="en-US" b="1" dirty="0" smtClean="0">
                <a:solidFill>
                  <a:srgbClr val="0070C0"/>
                </a:solidFill>
              </a:rPr>
              <a:t> - </a:t>
            </a:r>
            <a:r>
              <a:rPr lang="en-US" b="1" dirty="0" err="1" smtClean="0">
                <a:solidFill>
                  <a:srgbClr val="0070C0"/>
                </a:solidFill>
              </a:rPr>
              <a:t>calcanean</a:t>
            </a:r>
            <a:r>
              <a:rPr lang="en-US" b="1" dirty="0" smtClean="0">
                <a:solidFill>
                  <a:srgbClr val="0070C0"/>
                </a:solidFill>
              </a:rPr>
              <a:t> part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en-US" b="1" dirty="0" smtClean="0">
                <a:solidFill>
                  <a:srgbClr val="00B050"/>
                </a:solidFill>
              </a:rPr>
              <a:t>Posterior part or Posterior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tibio</a:t>
            </a:r>
            <a:r>
              <a:rPr lang="en-US" b="1" dirty="0" smtClean="0">
                <a:solidFill>
                  <a:srgbClr val="00B050"/>
                </a:solidFill>
              </a:rPr>
              <a:t> - </a:t>
            </a:r>
            <a:r>
              <a:rPr lang="en-US" b="1" dirty="0" err="1" smtClean="0">
                <a:solidFill>
                  <a:srgbClr val="00B050"/>
                </a:solidFill>
              </a:rPr>
              <a:t>talar</a:t>
            </a:r>
            <a:r>
              <a:rPr lang="en-US" b="1" dirty="0" smtClean="0">
                <a:solidFill>
                  <a:srgbClr val="00B050"/>
                </a:solidFill>
              </a:rPr>
              <a:t> part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Deep part/Anterior </a:t>
            </a:r>
            <a:r>
              <a:rPr lang="en-US" b="1" u="sng" dirty="0" err="1" smtClean="0">
                <a:solidFill>
                  <a:srgbClr val="FF0000"/>
                </a:solidFill>
              </a:rPr>
              <a:t>Tibiotalar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b="1" u="sng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21186" name="Picture 2" descr="Image result for deltoid liga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429000"/>
            <a:ext cx="4343400" cy="3353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 l="4762" t="4768" r="15476" b="9400"/>
          <a:stretch>
            <a:fillRect/>
          </a:stretch>
        </p:blipFill>
        <p:spPr bwMode="auto">
          <a:xfrm>
            <a:off x="381000" y="0"/>
            <a:ext cx="6477000" cy="522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mage result for ankle joint liga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3429000"/>
            <a:ext cx="3857625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8749" t="12000" r="52499" b="47000"/>
          <a:stretch>
            <a:fillRect/>
          </a:stretch>
        </p:blipFill>
        <p:spPr bwMode="auto">
          <a:xfrm>
            <a:off x="457200" y="381000"/>
            <a:ext cx="7391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5562600" y="2590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4313" y="4687887"/>
            <a:ext cx="1982788" cy="129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43600" y="36576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96000" y="3276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14800" y="3124200"/>
            <a:ext cx="228602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420394" y="4876006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971800" y="4648200"/>
            <a:ext cx="1905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4" name="TextBox 18"/>
          <p:cNvSpPr txBox="1">
            <a:spLocks noChangeArrowheads="1"/>
          </p:cNvSpPr>
          <p:nvPr/>
        </p:nvSpPr>
        <p:spPr bwMode="auto">
          <a:xfrm>
            <a:off x="6629400" y="20574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Medial </a:t>
            </a:r>
            <a:r>
              <a:rPr lang="en-US" sz="2400" b="1" dirty="0" err="1">
                <a:latin typeface="Calibri" pitchFamily="34" charset="0"/>
              </a:rPr>
              <a:t>malleolus</a:t>
            </a:r>
            <a:r>
              <a:rPr lang="en-US" sz="2400" b="1" dirty="0">
                <a:latin typeface="Calibri" pitchFamily="34" charset="0"/>
              </a:rPr>
              <a:t> of Tibia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2475" name="TextBox 19"/>
          <p:cNvSpPr txBox="1">
            <a:spLocks noChangeArrowheads="1"/>
          </p:cNvSpPr>
          <p:nvPr/>
        </p:nvSpPr>
        <p:spPr bwMode="auto">
          <a:xfrm>
            <a:off x="7010400" y="29718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Calibri" pitchFamily="34" charset="0"/>
              </a:rPr>
              <a:t>Tibiotalar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2476" name="TextBox 20"/>
          <p:cNvSpPr txBox="1">
            <a:spLocks noChangeArrowheads="1"/>
          </p:cNvSpPr>
          <p:nvPr/>
        </p:nvSpPr>
        <p:spPr bwMode="auto">
          <a:xfrm>
            <a:off x="7162800" y="35052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Talus</a:t>
            </a:r>
            <a:endParaRPr lang="en-IN" sz="2400" b="1">
              <a:latin typeface="Calibri" pitchFamily="34" charset="0"/>
            </a:endParaRPr>
          </a:p>
        </p:txBody>
      </p:sp>
      <p:sp>
        <p:nvSpPr>
          <p:cNvPr id="62477" name="TextBox 21"/>
          <p:cNvSpPr txBox="1">
            <a:spLocks noChangeArrowheads="1"/>
          </p:cNvSpPr>
          <p:nvPr/>
        </p:nvSpPr>
        <p:spPr bwMode="auto">
          <a:xfrm>
            <a:off x="2590800" y="2667000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Anterior </a:t>
            </a:r>
            <a:r>
              <a:rPr lang="en-US" sz="2400" b="1" dirty="0" err="1">
                <a:latin typeface="Calibri" pitchFamily="34" charset="0"/>
              </a:rPr>
              <a:t>Tibiotalar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2478" name="TextBox 22"/>
          <p:cNvSpPr txBox="1">
            <a:spLocks noChangeArrowheads="1"/>
          </p:cNvSpPr>
          <p:nvPr/>
        </p:nvSpPr>
        <p:spPr bwMode="auto">
          <a:xfrm>
            <a:off x="1905000" y="60960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Tibionavicular</a:t>
            </a:r>
            <a:endParaRPr lang="en-IN" sz="2400" b="1">
              <a:latin typeface="Calibri" pitchFamily="34" charset="0"/>
            </a:endParaRPr>
          </a:p>
        </p:txBody>
      </p:sp>
      <p:sp>
        <p:nvSpPr>
          <p:cNvPr id="62479" name="TextBox 23"/>
          <p:cNvSpPr txBox="1">
            <a:spLocks noChangeArrowheads="1"/>
          </p:cNvSpPr>
          <p:nvPr/>
        </p:nvSpPr>
        <p:spPr bwMode="auto">
          <a:xfrm>
            <a:off x="4267200" y="61722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Tibiocalcanean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2480" name="TextBox 25"/>
          <p:cNvSpPr txBox="1">
            <a:spLocks noChangeArrowheads="1"/>
          </p:cNvSpPr>
          <p:nvPr/>
        </p:nvSpPr>
        <p:spPr bwMode="auto">
          <a:xfrm>
            <a:off x="6705600" y="6027003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Sustanticulum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Tali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2481" name="TextBox 28"/>
          <p:cNvSpPr txBox="1">
            <a:spLocks noChangeArrowheads="1"/>
          </p:cNvSpPr>
          <p:nvPr/>
        </p:nvSpPr>
        <p:spPr bwMode="auto">
          <a:xfrm>
            <a:off x="685800" y="152400"/>
            <a:ext cx="7696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Attachments  &amp; parts  of  deltoid  ligament</a:t>
            </a:r>
            <a:endParaRPr lang="en-IN" sz="4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Image result for ankle joint liga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6864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6876" t="10001" r="53125" b="45000"/>
          <a:stretch>
            <a:fillRect/>
          </a:stretch>
        </p:blipFill>
        <p:spPr bwMode="auto">
          <a:xfrm>
            <a:off x="533400" y="7620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10800000">
            <a:off x="1828800" y="2819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191000" y="28956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162300" y="27051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676400" y="3352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133600" y="3581400"/>
            <a:ext cx="76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6" name="TextBox 12"/>
          <p:cNvSpPr txBox="1">
            <a:spLocks noChangeArrowheads="1"/>
          </p:cNvSpPr>
          <p:nvPr/>
        </p:nvSpPr>
        <p:spPr bwMode="auto">
          <a:xfrm>
            <a:off x="0" y="2133600"/>
            <a:ext cx="274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Lateral </a:t>
            </a:r>
            <a:r>
              <a:rPr lang="en-US" sz="2400" b="1" dirty="0" err="1">
                <a:latin typeface="Calibri" pitchFamily="34" charset="0"/>
              </a:rPr>
              <a:t>malleolus</a:t>
            </a:r>
            <a:r>
              <a:rPr lang="en-US" sz="2400" b="1" dirty="0">
                <a:latin typeface="Calibri" pitchFamily="34" charset="0"/>
              </a:rPr>
              <a:t> of Fibula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3497" name="TextBox 13"/>
          <p:cNvSpPr txBox="1">
            <a:spLocks noChangeArrowheads="1"/>
          </p:cNvSpPr>
          <p:nvPr/>
        </p:nvSpPr>
        <p:spPr bwMode="auto">
          <a:xfrm>
            <a:off x="152400" y="2971800"/>
            <a:ext cx="236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Posterior </a:t>
            </a:r>
            <a:r>
              <a:rPr lang="en-US" sz="2400" b="1" dirty="0" err="1">
                <a:latin typeface="Calibri" pitchFamily="34" charset="0"/>
              </a:rPr>
              <a:t>Talofibular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3498" name="TextBox 15"/>
          <p:cNvSpPr txBox="1">
            <a:spLocks noChangeArrowheads="1"/>
          </p:cNvSpPr>
          <p:nvPr/>
        </p:nvSpPr>
        <p:spPr bwMode="auto">
          <a:xfrm>
            <a:off x="3657600" y="1600200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Anterior </a:t>
            </a:r>
            <a:r>
              <a:rPr lang="en-US" sz="2400" b="1" dirty="0" err="1">
                <a:latin typeface="Calibri" pitchFamily="34" charset="0"/>
              </a:rPr>
              <a:t>Talofibular</a:t>
            </a:r>
            <a:endParaRPr lang="en-IN" sz="2400" b="1" dirty="0">
              <a:latin typeface="Calibri" pitchFamily="34" charset="0"/>
            </a:endParaRPr>
          </a:p>
        </p:txBody>
      </p:sp>
      <p:sp>
        <p:nvSpPr>
          <p:cNvPr id="63499" name="TextBox 16"/>
          <p:cNvSpPr txBox="1">
            <a:spLocks noChangeArrowheads="1"/>
          </p:cNvSpPr>
          <p:nvPr/>
        </p:nvSpPr>
        <p:spPr bwMode="auto">
          <a:xfrm>
            <a:off x="5257800" y="26670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Neck of Talus</a:t>
            </a:r>
            <a:endParaRPr lang="en-IN" sz="2400" b="1">
              <a:latin typeface="Calibri" pitchFamily="34" charset="0"/>
            </a:endParaRPr>
          </a:p>
        </p:txBody>
      </p:sp>
      <p:sp>
        <p:nvSpPr>
          <p:cNvPr id="63500" name="TextBox 17"/>
          <p:cNvSpPr txBox="1">
            <a:spLocks noChangeArrowheads="1"/>
          </p:cNvSpPr>
          <p:nvPr/>
        </p:nvSpPr>
        <p:spPr bwMode="auto">
          <a:xfrm>
            <a:off x="914400" y="304800"/>
            <a:ext cx="708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Calibri" pitchFamily="34" charset="0"/>
              </a:rPr>
              <a:t>Lateral  ligaments</a:t>
            </a:r>
            <a:endParaRPr lang="en-IN" sz="4000" b="1" dirty="0"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1941513" y="5067300"/>
            <a:ext cx="20589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2" name="TextBox 20"/>
          <p:cNvSpPr txBox="1">
            <a:spLocks noChangeArrowheads="1"/>
          </p:cNvSpPr>
          <p:nvPr/>
        </p:nvSpPr>
        <p:spPr bwMode="auto">
          <a:xfrm>
            <a:off x="2209800" y="60198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Calcaneofibular</a:t>
            </a:r>
            <a:r>
              <a:rPr lang="en-US" sz="2400" b="1" dirty="0">
                <a:latin typeface="Calibri" pitchFamily="34" charset="0"/>
              </a:rPr>
              <a:t> ligament crossed by tendons of </a:t>
            </a:r>
            <a:r>
              <a:rPr lang="en-US" sz="2400" b="1" dirty="0" err="1">
                <a:latin typeface="Calibri" pitchFamily="34" charset="0"/>
              </a:rPr>
              <a:t>Peroneus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longus</a:t>
            </a:r>
            <a:r>
              <a:rPr lang="en-US" sz="2400" b="1" dirty="0">
                <a:latin typeface="Calibri" pitchFamily="34" charset="0"/>
              </a:rPr>
              <a:t>  </a:t>
            </a:r>
            <a:r>
              <a:rPr lang="en-US" sz="2400" b="1" dirty="0" smtClean="0">
                <a:latin typeface="Calibri" pitchFamily="34" charset="0"/>
              </a:rPr>
              <a:t>&amp; </a:t>
            </a:r>
            <a:r>
              <a:rPr lang="en-US" sz="2400" b="1" dirty="0" err="1" smtClean="0">
                <a:latin typeface="Calibri" pitchFamily="34" charset="0"/>
              </a:rPr>
              <a:t>Brevis</a:t>
            </a:r>
            <a:endParaRPr lang="en-IN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/>
              <a:t>Movements of ankle joint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Dorsiflexion:</a:t>
            </a:r>
          </a:p>
          <a:p>
            <a:pPr>
              <a:buFontTx/>
              <a:buNone/>
            </a:pPr>
            <a:r>
              <a:rPr lang="en-US" dirty="0" smtClean="0"/>
              <a:t>      Close packed state. Position more stable.</a:t>
            </a:r>
          </a:p>
          <a:p>
            <a:pPr>
              <a:buFontTx/>
              <a:buNone/>
            </a:pPr>
            <a:r>
              <a:rPr lang="en-US" sz="3600" b="1" u="sng" dirty="0" smtClean="0">
                <a:solidFill>
                  <a:srgbClr val="C00000"/>
                </a:solidFill>
              </a:rPr>
              <a:t>Plantar flexion:</a:t>
            </a:r>
          </a:p>
          <a:p>
            <a:pPr>
              <a:buFontTx/>
              <a:buNone/>
            </a:pPr>
            <a:r>
              <a:rPr lang="en-US" dirty="0" smtClean="0"/>
              <a:t>     Loosely packed state of joint. Joint is less  stable.</a:t>
            </a:r>
          </a:p>
        </p:txBody>
      </p:sp>
      <p:pic>
        <p:nvPicPr>
          <p:cNvPr id="177154" name="Picture 2" descr="Image result for dorsiflexion of foot"/>
          <p:cNvPicPr>
            <a:picLocks noChangeAspect="1" noChangeArrowheads="1"/>
          </p:cNvPicPr>
          <p:nvPr/>
        </p:nvPicPr>
        <p:blipFill>
          <a:blip r:embed="rId2" cstate="print"/>
          <a:srcRect b="7492"/>
          <a:stretch>
            <a:fillRect/>
          </a:stretch>
        </p:blipFill>
        <p:spPr bwMode="auto">
          <a:xfrm>
            <a:off x="5038725" y="3505200"/>
            <a:ext cx="41052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94" y="1"/>
            <a:ext cx="9028808" cy="676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762000"/>
            <a:ext cx="54864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9825"/>
          </a:xfrm>
        </p:spPr>
        <p:txBody>
          <a:bodyPr/>
          <a:lstStyle/>
          <a:p>
            <a:r>
              <a:rPr lang="en-US" altLang="zh-CN" sz="3200" b="1" dirty="0" smtClean="0">
                <a:latin typeface="Arial" charset="0"/>
                <a:cs typeface="Arial" charset="0"/>
              </a:rPr>
              <a:t>Contents of the anterior compartment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572000" cy="4819650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altLang="zh-CN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Muscles</a:t>
            </a:r>
            <a:r>
              <a:rPr lang="en-US" altLang="zh-CN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600" b="1" dirty="0" err="1">
                <a:latin typeface="Arial" pitchFamily="34" charset="0"/>
                <a:cs typeface="Arial" pitchFamily="34" charset="0"/>
              </a:rPr>
              <a:t>Tibialis</a:t>
            </a:r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 anterior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Extensor </a:t>
            </a:r>
            <a:r>
              <a:rPr lang="en-US" altLang="zh-CN" sz="2600" b="1" dirty="0" err="1">
                <a:latin typeface="Arial" pitchFamily="34" charset="0"/>
                <a:cs typeface="Arial" pitchFamily="34" charset="0"/>
              </a:rPr>
              <a:t>digitorum</a:t>
            </a:r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latin typeface="Arial" pitchFamily="34" charset="0"/>
                <a:cs typeface="Arial" pitchFamily="34" charset="0"/>
              </a:rPr>
              <a:t>longus</a:t>
            </a:r>
            <a:endParaRPr lang="en-US" altLang="zh-CN" sz="26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Extensor </a:t>
            </a:r>
            <a:r>
              <a:rPr lang="en-US" altLang="zh-CN" sz="2600" b="1" dirty="0" err="1">
                <a:latin typeface="Arial" pitchFamily="34" charset="0"/>
                <a:cs typeface="Arial" pitchFamily="34" charset="0"/>
              </a:rPr>
              <a:t>hallucis</a:t>
            </a:r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600" b="1" dirty="0" err="1">
                <a:latin typeface="Arial" pitchFamily="34" charset="0"/>
                <a:cs typeface="Arial" pitchFamily="34" charset="0"/>
              </a:rPr>
              <a:t>longus</a:t>
            </a:r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sz="2600" b="1" dirty="0" err="1">
                <a:latin typeface="Arial" pitchFamily="34" charset="0"/>
                <a:cs typeface="Arial" pitchFamily="34" charset="0"/>
              </a:rPr>
              <a:t>Peroneus</a:t>
            </a:r>
            <a:r>
              <a:rPr lang="en-US" altLang="zh-CN" sz="2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600" b="1" dirty="0" err="1" smtClean="0">
                <a:latin typeface="Arial" pitchFamily="34" charset="0"/>
                <a:cs typeface="Arial" pitchFamily="34" charset="0"/>
              </a:rPr>
              <a:t>tertius</a:t>
            </a:r>
            <a:endParaRPr lang="en-US" altLang="zh-CN" sz="2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76800" y="3581400"/>
            <a:ext cx="990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1800" y="4495800"/>
            <a:ext cx="990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81800" y="4724400"/>
            <a:ext cx="990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5791200"/>
            <a:ext cx="990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600" y="5181600"/>
            <a:ext cx="4572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altLang="zh-CN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tibial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artery</a:t>
            </a:r>
          </a:p>
          <a:p>
            <a:pPr marL="457200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altLang="zh-CN" sz="2800" b="1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Deep peroneal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C00000"/>
                </a:solidFill>
              </a:rPr>
              <a:t>Plantar Flexion: S1, S2</a:t>
            </a:r>
          </a:p>
          <a:p>
            <a:pPr marL="914400" indent="-341313">
              <a:buNone/>
            </a:pPr>
            <a:r>
              <a:rPr lang="en-US" dirty="0" smtClean="0"/>
              <a:t>Gastrocnemius</a:t>
            </a:r>
          </a:p>
          <a:p>
            <a:pPr marL="914400" indent="-341313">
              <a:buNone/>
            </a:pPr>
            <a:r>
              <a:rPr lang="en-US" dirty="0" err="1" smtClean="0"/>
              <a:t>Soleus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Assisted by </a:t>
            </a:r>
          </a:p>
          <a:p>
            <a:pPr indent="230188">
              <a:buNone/>
            </a:pPr>
            <a:r>
              <a:rPr lang="en-US" dirty="0" err="1" smtClean="0"/>
              <a:t>Tibialis</a:t>
            </a:r>
            <a:r>
              <a:rPr lang="en-US" dirty="0" smtClean="0"/>
              <a:t> posterior,</a:t>
            </a:r>
          </a:p>
          <a:p>
            <a:pPr indent="230188">
              <a:buNone/>
            </a:pPr>
            <a:r>
              <a:rPr lang="en-US" dirty="0" smtClean="0"/>
              <a:t>Flexor </a:t>
            </a:r>
            <a:r>
              <a:rPr lang="en-US" dirty="0" err="1" smtClean="0"/>
              <a:t>Digitorum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</a:t>
            </a:r>
          </a:p>
          <a:p>
            <a:pPr indent="230188">
              <a:buNone/>
            </a:pPr>
            <a:r>
              <a:rPr lang="en-US" dirty="0" smtClean="0"/>
              <a:t>Flexor </a:t>
            </a:r>
            <a:r>
              <a:rPr lang="en-US" dirty="0" err="1" smtClean="0"/>
              <a:t>Hallucis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, </a:t>
            </a:r>
          </a:p>
          <a:p>
            <a:pPr indent="230188">
              <a:buNone/>
            </a:pP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 and </a:t>
            </a:r>
            <a:r>
              <a:rPr lang="en-US" dirty="0" err="1" smtClean="0"/>
              <a:t>brevis</a:t>
            </a:r>
            <a:r>
              <a:rPr lang="en-US" dirty="0" smtClean="0"/>
              <a:t> in extreme plantar flexion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30404" name="Picture 4" descr="Image result for plantar fle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296" y="2057400"/>
            <a:ext cx="416870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Dorsiflexion:  L4, L5</a:t>
            </a:r>
          </a:p>
          <a:p>
            <a:pPr marL="342900" marR="0" lvl="0" indent="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Tibialis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anterior</a:t>
            </a:r>
          </a:p>
          <a:p>
            <a:pPr marL="342900" marR="0" lvl="0" indent="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Digitorum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42900" marR="0" lvl="0" indent="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Hallucis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342900" marR="0" lvl="0" indent="230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Peroneus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tertius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2450" name="Picture 2" descr="Image result for plantar fle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24341"/>
            <a:ext cx="4610100" cy="3033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Image result for relations of ankl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76200"/>
            <a:ext cx="7424737" cy="67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Image result for relations of ankle joint"/>
          <p:cNvPicPr>
            <a:picLocks noChangeAspect="1" noChangeArrowheads="1"/>
          </p:cNvPicPr>
          <p:nvPr/>
        </p:nvPicPr>
        <p:blipFill>
          <a:blip r:embed="rId2" cstate="print"/>
          <a:srcRect t="17234" b="21436"/>
          <a:stretch>
            <a:fillRect/>
          </a:stretch>
        </p:blipFill>
        <p:spPr bwMode="auto">
          <a:xfrm>
            <a:off x="1219200" y="113223"/>
            <a:ext cx="6867281" cy="6744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" y="133350"/>
          <a:ext cx="8763000" cy="65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5" name="Image" r:id="rId3" imgW="11682540" imgH="8761905" progId="">
                  <p:embed/>
                </p:oleObj>
              </mc:Choice>
              <mc:Fallback>
                <p:oleObj name="Image" r:id="rId3" imgW="11682540" imgH="876190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8763000" cy="657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Malleolar</a:t>
            </a:r>
            <a:r>
              <a:rPr lang="en-US" b="1" i="1" dirty="0" smtClean="0">
                <a:solidFill>
                  <a:srgbClr val="FF0000"/>
                </a:solidFill>
              </a:rPr>
              <a:t> branches of Anterior </a:t>
            </a:r>
            <a:r>
              <a:rPr lang="en-US" b="1" i="1" dirty="0" err="1" smtClean="0">
                <a:solidFill>
                  <a:srgbClr val="FF0000"/>
                </a:solidFill>
              </a:rPr>
              <a:t>Tibial</a:t>
            </a:r>
            <a:r>
              <a:rPr lang="en-US" b="1" i="1" dirty="0" smtClean="0">
                <a:solidFill>
                  <a:srgbClr val="FF0000"/>
                </a:solidFill>
              </a:rPr>
              <a:t> Artery.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b="1" i="1" dirty="0" err="1" smtClean="0">
                <a:solidFill>
                  <a:srgbClr val="FF0000"/>
                </a:solidFill>
              </a:rPr>
              <a:t>Malleolar</a:t>
            </a:r>
            <a:r>
              <a:rPr lang="en-US" b="1" i="1" dirty="0" smtClean="0">
                <a:solidFill>
                  <a:srgbClr val="FF0000"/>
                </a:solidFill>
              </a:rPr>
              <a:t> branches of </a:t>
            </a:r>
            <a:r>
              <a:rPr lang="en-US" b="1" i="1" dirty="0" err="1" smtClean="0">
                <a:solidFill>
                  <a:srgbClr val="FF0000"/>
                </a:solidFill>
              </a:rPr>
              <a:t>Peroneal</a:t>
            </a:r>
            <a:r>
              <a:rPr lang="en-US" b="1" i="1" dirty="0" smtClean="0">
                <a:solidFill>
                  <a:srgbClr val="FF0000"/>
                </a:solidFill>
              </a:rPr>
              <a:t> Artery</a:t>
            </a:r>
            <a:r>
              <a:rPr lang="en-US" b="1" i="1" dirty="0" smtClean="0"/>
              <a:t>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                  </a:t>
            </a:r>
            <a:r>
              <a:rPr lang="en-US" b="1" u="sng" dirty="0" smtClean="0">
                <a:solidFill>
                  <a:srgbClr val="FFC000"/>
                </a:solidFill>
              </a:rPr>
              <a:t>NERVE SUPPLY</a:t>
            </a:r>
          </a:p>
          <a:p>
            <a:pPr>
              <a:buFontTx/>
              <a:buNone/>
            </a:pPr>
            <a:endParaRPr lang="en-US" b="1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    </a:t>
            </a:r>
            <a:r>
              <a:rPr lang="en-US" b="1" i="1" dirty="0" smtClean="0">
                <a:solidFill>
                  <a:srgbClr val="FFC000"/>
                </a:solidFill>
              </a:rPr>
              <a:t>Branches from Deep </a:t>
            </a:r>
            <a:r>
              <a:rPr lang="en-US" b="1" i="1" dirty="0" err="1" smtClean="0">
                <a:solidFill>
                  <a:srgbClr val="FFC000"/>
                </a:solidFill>
              </a:rPr>
              <a:t>Peroneal</a:t>
            </a:r>
            <a:r>
              <a:rPr lang="en-US" b="1" i="1" dirty="0" smtClean="0">
                <a:solidFill>
                  <a:srgbClr val="FFC000"/>
                </a:solidFill>
              </a:rPr>
              <a:t> Nerve.</a:t>
            </a:r>
          </a:p>
          <a:p>
            <a:r>
              <a:rPr lang="en-US" b="1" i="1" dirty="0" smtClean="0">
                <a:solidFill>
                  <a:srgbClr val="FFC000"/>
                </a:solidFill>
              </a:rPr>
              <a:t>    Branches from </a:t>
            </a:r>
            <a:r>
              <a:rPr lang="en-US" b="1" i="1" dirty="0" err="1" smtClean="0">
                <a:solidFill>
                  <a:srgbClr val="FFC000"/>
                </a:solidFill>
              </a:rPr>
              <a:t>Tibial</a:t>
            </a:r>
            <a:r>
              <a:rPr lang="en-US" b="1" i="1" dirty="0" smtClean="0">
                <a:solidFill>
                  <a:srgbClr val="FFC000"/>
                </a:solidFill>
              </a:rPr>
              <a:t>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Image result for small joints of foot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50" y="1600200"/>
            <a:ext cx="5010150" cy="50353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1430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Interphalangeal</a:t>
            </a:r>
            <a:r>
              <a:rPr lang="en-US" sz="2800" b="1" dirty="0" smtClean="0">
                <a:solidFill>
                  <a:srgbClr val="C00000"/>
                </a:solidFill>
              </a:rPr>
              <a:t> joints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Typical hinge joint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Permit plantar flexion and dorsiflexion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u="sng" smtClean="0">
                <a:solidFill>
                  <a:srgbClr val="FF0000"/>
                </a:solidFill>
              </a:rPr>
              <a:t>Metatarso - phalangeal joints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229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        Ellipsoidal type of synovial joint.</a:t>
            </a:r>
          </a:p>
          <a:p>
            <a:pPr eaLnBrk="1" hangingPunct="1">
              <a:buFontTx/>
              <a:buNone/>
            </a:pPr>
            <a:r>
              <a:rPr lang="en-US" sz="2800" b="1" u="sng" dirty="0" smtClean="0">
                <a:solidFill>
                  <a:schemeClr val="accent2"/>
                </a:solidFill>
              </a:rPr>
              <a:t>Ligaments:</a:t>
            </a:r>
          </a:p>
          <a:p>
            <a:pPr algn="just" eaLnBrk="1" hangingPunct="1"/>
            <a:r>
              <a:rPr lang="en-US" dirty="0" smtClean="0"/>
              <a:t>         Capsule.</a:t>
            </a:r>
          </a:p>
          <a:p>
            <a:pPr algn="just" eaLnBrk="1" hangingPunct="1"/>
            <a:r>
              <a:rPr lang="en-US" dirty="0" smtClean="0"/>
              <a:t>         </a:t>
            </a:r>
            <a:r>
              <a:rPr lang="en-US" dirty="0" smtClean="0">
                <a:solidFill>
                  <a:srgbClr val="00B050"/>
                </a:solidFill>
              </a:rPr>
              <a:t>Collateral ligaments</a:t>
            </a:r>
            <a:r>
              <a:rPr lang="en-US" dirty="0" smtClean="0"/>
              <a:t>.</a:t>
            </a:r>
          </a:p>
          <a:p>
            <a:pPr algn="just" eaLnBrk="1" hangingPunct="1"/>
            <a:r>
              <a:rPr lang="en-US" dirty="0" smtClean="0"/>
              <a:t>         </a:t>
            </a:r>
            <a:r>
              <a:rPr lang="en-US" dirty="0" smtClean="0">
                <a:solidFill>
                  <a:srgbClr val="7030A0"/>
                </a:solidFill>
              </a:rPr>
              <a:t>Deep metatarsal ligaments.</a:t>
            </a:r>
          </a:p>
          <a:p>
            <a:pPr eaLnBrk="1" hangingPunct="1">
              <a:buFontTx/>
              <a:buNone/>
            </a:pPr>
            <a:r>
              <a:rPr lang="en-US" sz="2800" b="1" u="sng" dirty="0" smtClean="0">
                <a:solidFill>
                  <a:schemeClr val="accent2"/>
                </a:solidFill>
              </a:rPr>
              <a:t>Movements:</a:t>
            </a:r>
          </a:p>
          <a:p>
            <a:pPr algn="just" eaLnBrk="1" hangingPunct="1"/>
            <a:r>
              <a:rPr lang="en-US" dirty="0" smtClean="0">
                <a:solidFill>
                  <a:schemeClr val="accent2"/>
                </a:solidFill>
              </a:rPr>
              <a:t>         </a:t>
            </a:r>
            <a:r>
              <a:rPr lang="en-US" dirty="0" err="1" smtClean="0">
                <a:solidFill>
                  <a:srgbClr val="0070C0"/>
                </a:solidFill>
              </a:rPr>
              <a:t>Dorsi</a:t>
            </a:r>
            <a:r>
              <a:rPr lang="en-US" dirty="0" smtClean="0">
                <a:solidFill>
                  <a:srgbClr val="0070C0"/>
                </a:solidFill>
              </a:rPr>
              <a:t> &amp; plantar flexion.</a:t>
            </a:r>
          </a:p>
          <a:p>
            <a:pPr algn="just" eaLnBrk="1" hangingPunct="1"/>
            <a:r>
              <a:rPr lang="en-US" dirty="0" smtClean="0">
                <a:solidFill>
                  <a:srgbClr val="0070C0"/>
                </a:solidFill>
              </a:rPr>
              <a:t>         Adduction &amp; abduction.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Image result for small joints of foot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850" y="1600200"/>
            <a:ext cx="5010150" cy="50353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441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Tarso</a:t>
            </a:r>
            <a:r>
              <a:rPr lang="en-US" sz="2800" b="1" dirty="0" smtClean="0">
                <a:solidFill>
                  <a:srgbClr val="C00000"/>
                </a:solidFill>
              </a:rPr>
              <a:t>-metatarsal joints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Plane synovial joints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Gliding movements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 descr="Image result for small joints of foot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859" y="2660873"/>
            <a:ext cx="4176141" cy="4197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Intertarsal</a:t>
            </a:r>
            <a:r>
              <a:rPr lang="en-US" sz="3600" b="1" dirty="0" smtClean="0">
                <a:solidFill>
                  <a:srgbClr val="C00000"/>
                </a:solidFill>
              </a:rPr>
              <a:t>  joints</a:t>
            </a:r>
          </a:p>
          <a:p>
            <a:pPr marL="514350" indent="-514350"/>
            <a:r>
              <a:rPr lang="en-US" sz="2800" b="1" dirty="0" smtClean="0">
                <a:solidFill>
                  <a:srgbClr val="C00000"/>
                </a:solidFill>
              </a:rPr>
              <a:t>SIX</a:t>
            </a:r>
            <a:r>
              <a:rPr lang="en-US" sz="2800" b="1" dirty="0" smtClean="0"/>
              <a:t> synovial cavities between tarsus and metatarsus :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Sub-</a:t>
            </a:r>
            <a:r>
              <a:rPr lang="en-US" sz="2800" b="1" dirty="0" err="1" smtClean="0"/>
              <a:t>talar</a:t>
            </a:r>
            <a:r>
              <a:rPr lang="en-US" sz="2800" b="1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1" dirty="0" err="1" smtClean="0"/>
              <a:t>Talo-calcano-navicular</a:t>
            </a:r>
            <a:r>
              <a:rPr lang="en-US" sz="2800" b="1" dirty="0" smtClean="0"/>
              <a:t>        Mid-tarsal / Transverse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b="1" dirty="0" err="1" smtClean="0"/>
              <a:t>Calcaneo-cuboid</a:t>
            </a:r>
            <a:r>
              <a:rPr lang="en-US" sz="2800" b="1" dirty="0" smtClean="0"/>
              <a:t>                                                 tarsal</a:t>
            </a:r>
          </a:p>
          <a:p>
            <a:endParaRPr lang="en-US" sz="2800" b="1" dirty="0" smtClean="0"/>
          </a:p>
          <a:p>
            <a:endParaRPr lang="en-US" sz="28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5410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prstClr val="black"/>
                </a:solidFill>
              </a:rPr>
              <a:t>   d) A joint cavity comprising </a:t>
            </a:r>
            <a:r>
              <a:rPr lang="en-US" sz="2800" b="1" dirty="0" err="1" smtClean="0">
                <a:solidFill>
                  <a:prstClr val="black"/>
                </a:solidFill>
              </a:rPr>
              <a:t>cuneo-navicular</a:t>
            </a:r>
            <a:r>
              <a:rPr lang="en-US" sz="2800" b="1" dirty="0" smtClean="0">
                <a:solidFill>
                  <a:prstClr val="black"/>
                </a:solidFill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</a:rPr>
              <a:t>intercuneiform</a:t>
            </a:r>
            <a:r>
              <a:rPr lang="en-US" sz="2800" b="1" dirty="0" smtClean="0">
                <a:solidFill>
                  <a:prstClr val="black"/>
                </a:solidFill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</a:rPr>
              <a:t>cuneo-cuboid</a:t>
            </a:r>
            <a:r>
              <a:rPr lang="en-US" sz="2800" b="1" dirty="0" smtClean="0">
                <a:solidFill>
                  <a:prstClr val="black"/>
                </a:solidFill>
              </a:rPr>
              <a:t> and intermediate and lateral cuneiform with bases of 2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nd</a:t>
            </a:r>
            <a:r>
              <a:rPr lang="en-US" sz="2800" b="1" dirty="0" smtClean="0">
                <a:solidFill>
                  <a:prstClr val="black"/>
                </a:solidFill>
              </a:rPr>
              <a:t> and 3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rd</a:t>
            </a:r>
            <a:r>
              <a:rPr lang="en-US" sz="2800" b="1" dirty="0" smtClean="0">
                <a:solidFill>
                  <a:prstClr val="black"/>
                </a:solidFill>
              </a:rPr>
              <a:t> metatarsal bone.</a:t>
            </a:r>
          </a:p>
          <a:p>
            <a:pPr marL="514350" lvl="0" indent="-514350"/>
            <a:r>
              <a:rPr lang="en-US" sz="2800" b="1" dirty="0" smtClean="0">
                <a:solidFill>
                  <a:prstClr val="black"/>
                </a:solidFill>
              </a:rPr>
              <a:t>  e) Between medial cuneiform and base of 1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st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metarcarpal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</a:p>
          <a:p>
            <a:pPr marL="514350" lvl="0" indent="-514350"/>
            <a:r>
              <a:rPr lang="en-US" sz="2800" b="1" dirty="0" smtClean="0">
                <a:solidFill>
                  <a:prstClr val="black"/>
                </a:solidFill>
              </a:rPr>
              <a:t>  f) Between </a:t>
            </a:r>
            <a:r>
              <a:rPr lang="en-US" sz="2800" b="1" dirty="0" err="1" smtClean="0">
                <a:solidFill>
                  <a:prstClr val="black"/>
                </a:solidFill>
              </a:rPr>
              <a:t>cuboid</a:t>
            </a:r>
            <a:r>
              <a:rPr lang="en-US" sz="2800" b="1" dirty="0" smtClean="0">
                <a:solidFill>
                  <a:prstClr val="black"/>
                </a:solidFill>
              </a:rPr>
              <a:t> and 4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2800" b="1" dirty="0" smtClean="0">
                <a:solidFill>
                  <a:prstClr val="black"/>
                </a:solidFill>
              </a:rPr>
              <a:t> and 5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th</a:t>
            </a:r>
            <a:r>
              <a:rPr lang="en-US" sz="2800" b="1" dirty="0" smtClean="0">
                <a:solidFill>
                  <a:prstClr val="black"/>
                </a:solidFill>
              </a:rPr>
              <a:t> metacarpal </a:t>
            </a:r>
          </a:p>
        </p:txBody>
      </p:sp>
      <p:sp>
        <p:nvSpPr>
          <p:cNvPr id="5" name="Arc 4"/>
          <p:cNvSpPr/>
          <p:nvPr/>
        </p:nvSpPr>
        <p:spPr>
          <a:xfrm>
            <a:off x="6629400" y="4191000"/>
            <a:ext cx="838200" cy="609600"/>
          </a:xfrm>
          <a:prstGeom prst="arc">
            <a:avLst>
              <a:gd name="adj1" fmla="val 12570521"/>
              <a:gd name="adj2" fmla="val 11963622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4419600" y="1447800"/>
            <a:ext cx="2286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icture1 - Cop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57200"/>
            <a:ext cx="3886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Picture1 - Copy (2).jpg"/>
          <p:cNvPicPr>
            <a:picLocks noChangeAspect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 bwMode="auto">
          <a:xfrm>
            <a:off x="6096000" y="990600"/>
            <a:ext cx="3048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icture1.jpg"/>
          <p:cNvPicPr>
            <a:picLocks noChangeAspect="1"/>
          </p:cNvPicPr>
          <p:nvPr/>
        </p:nvPicPr>
        <p:blipFill>
          <a:blip r:embed="rId4" cstate="print"/>
          <a:srcRect t="10465" r="16588"/>
          <a:stretch>
            <a:fillRect/>
          </a:stretch>
        </p:blipFill>
        <p:spPr bwMode="auto">
          <a:xfrm>
            <a:off x="0" y="990600"/>
            <a:ext cx="3200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0"/>
            <a:ext cx="91440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Muscles of the anterior compartment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SUBTALAR JOINT /</a:t>
            </a:r>
            <a:r>
              <a:rPr lang="en-US" sz="2800" dirty="0" smtClean="0">
                <a:solidFill>
                  <a:schemeClr val="accent2"/>
                </a:solidFill>
              </a:rPr>
              <a:t>Posterior </a:t>
            </a:r>
            <a:r>
              <a:rPr lang="en-US" sz="2800" dirty="0" err="1" smtClean="0">
                <a:solidFill>
                  <a:schemeClr val="accent2"/>
                </a:solidFill>
              </a:rPr>
              <a:t>talo-calcanean</a:t>
            </a:r>
            <a:r>
              <a:rPr lang="en-US" sz="2800" dirty="0" smtClean="0">
                <a:solidFill>
                  <a:schemeClr val="accent2"/>
                </a:solidFill>
              </a:rPr>
              <a:t> joint</a:t>
            </a:r>
          </a:p>
          <a:p>
            <a:pPr algn="ctr"/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50882" name="Picture 2" descr="Image result for subtalar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04875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Ligaments</a:t>
            </a:r>
          </a:p>
          <a:p>
            <a:r>
              <a:rPr lang="en-US" sz="2800" dirty="0" smtClean="0"/>
              <a:t>Capsule</a:t>
            </a:r>
          </a:p>
          <a:p>
            <a:r>
              <a:rPr lang="en-US" sz="2800" dirty="0" smtClean="0"/>
              <a:t>Medial and lateral </a:t>
            </a:r>
            <a:r>
              <a:rPr lang="en-US" sz="2800" dirty="0" err="1" smtClean="0"/>
              <a:t>talo-calcanean</a:t>
            </a:r>
            <a:r>
              <a:rPr lang="en-US" sz="2800" dirty="0" smtClean="0"/>
              <a:t> ligaments</a:t>
            </a:r>
          </a:p>
          <a:p>
            <a:r>
              <a:rPr lang="en-US" sz="2800" dirty="0" smtClean="0"/>
              <a:t>Interosseous </a:t>
            </a:r>
            <a:r>
              <a:rPr lang="en-US" sz="2800" dirty="0" err="1" smtClean="0"/>
              <a:t>talo-calcaneanligament</a:t>
            </a:r>
            <a:endParaRPr lang="en-US" sz="2800" dirty="0" smtClean="0"/>
          </a:p>
          <a:p>
            <a:r>
              <a:rPr lang="en-US" sz="2800" dirty="0" smtClean="0"/>
              <a:t>Cervical ligament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Image result for subtalar joint ligaments"/>
          <p:cNvPicPr>
            <a:picLocks noChangeAspect="1" noChangeArrowheads="1"/>
          </p:cNvPicPr>
          <p:nvPr/>
        </p:nvPicPr>
        <p:blipFill>
          <a:blip r:embed="rId2" cstate="print"/>
          <a:srcRect l="15047" t="26722" r="12226" b="18163"/>
          <a:stretch>
            <a:fillRect/>
          </a:stretch>
        </p:blipFill>
        <p:spPr bwMode="auto">
          <a:xfrm>
            <a:off x="3657600" y="990600"/>
            <a:ext cx="4419600" cy="2514600"/>
          </a:xfrm>
          <a:prstGeom prst="rect">
            <a:avLst/>
          </a:prstGeom>
          <a:noFill/>
        </p:spPr>
      </p:pic>
      <p:pic>
        <p:nvPicPr>
          <p:cNvPr id="249860" name="Picture 4" descr="Image result for subtalar joint liga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62400"/>
            <a:ext cx="3394252" cy="21621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381000"/>
            <a:ext cx="518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Interosseous </a:t>
            </a:r>
            <a:r>
              <a:rPr lang="en-US" sz="2800" dirty="0" err="1" smtClean="0"/>
              <a:t>talo-calcanean</a:t>
            </a:r>
            <a:r>
              <a:rPr lang="en-US" sz="2800" dirty="0" smtClean="0"/>
              <a:t> ligament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3940" y="4065072"/>
            <a:ext cx="3044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prstClr val="black"/>
                </a:solidFill>
              </a:rPr>
              <a:t>Cervical ligament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200400" y="1371600"/>
          <a:ext cx="20574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1" name="Image" r:id="rId3" imgW="3276190" imgH="5739683" progId="">
                  <p:embed/>
                </p:oleObj>
              </mc:Choice>
              <mc:Fallback>
                <p:oleObj name="Image" r:id="rId3" imgW="3276190" imgH="573968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627" t="15486" r="25581"/>
                      <a:stretch>
                        <a:fillRect/>
                      </a:stretch>
                    </p:blipFill>
                    <p:spPr bwMode="auto">
                      <a:xfrm>
                        <a:off x="3200400" y="1371600"/>
                        <a:ext cx="20574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8768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76600" y="2590800"/>
            <a:ext cx="990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276600" y="2590800"/>
            <a:ext cx="3810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2998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TRANSVERSE TARSAL</a:t>
            </a:r>
          </a:p>
          <a:p>
            <a:r>
              <a:rPr lang="en-US" sz="2000" b="1">
                <a:latin typeface="Times New Roman" pitchFamily="18" charset="0"/>
              </a:rPr>
              <a:t>            JOINT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4200" y="6240463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28600" y="2659063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  <a:latin typeface="Times New Roman" pitchFamily="18" charset="0"/>
              </a:rPr>
              <a:t>(MIDTARSAL JOINT)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 flipV="1">
            <a:off x="4800600" y="2819400"/>
            <a:ext cx="762000" cy="4572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94325" y="3262313"/>
            <a:ext cx="328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366"/>
                </a:solidFill>
                <a:latin typeface="Times New Roman" pitchFamily="18" charset="0"/>
              </a:rPr>
              <a:t>TALONAVICULAR JOINT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3124200" y="2895600"/>
            <a:ext cx="533400" cy="45720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85800" y="3352800"/>
            <a:ext cx="27971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3366"/>
                </a:solidFill>
                <a:latin typeface="Times New Roman" pitchFamily="18" charset="0"/>
              </a:rPr>
              <a:t>CALCANEO-CUBOID 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3366"/>
                </a:solidFill>
                <a:latin typeface="Times New Roman" pitchFamily="18" charset="0"/>
              </a:rPr>
              <a:t>             JOINT</a:t>
            </a: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1295400" y="3048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</a:rPr>
              <a:t>Midtarsal</a:t>
            </a:r>
            <a:r>
              <a:rPr lang="en-US" sz="3200" b="1" dirty="0">
                <a:solidFill>
                  <a:srgbClr val="C00000"/>
                </a:solidFill>
              </a:rPr>
              <a:t> or transverse tarsal joints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00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819400" y="5638800"/>
            <a:ext cx="293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Medial view of foot</a:t>
            </a:r>
          </a:p>
        </p:txBody>
      </p:sp>
      <p:cxnSp>
        <p:nvCxnSpPr>
          <p:cNvPr id="11268" name="Straight Connector 4"/>
          <p:cNvCxnSpPr>
            <a:cxnSpLocks noChangeShapeType="1"/>
          </p:cNvCxnSpPr>
          <p:nvPr/>
        </p:nvCxnSpPr>
        <p:spPr bwMode="auto">
          <a:xfrm>
            <a:off x="5105400" y="1371600"/>
            <a:ext cx="1752600" cy="1588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9906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Talonavicular</a:t>
            </a:r>
            <a:r>
              <a:rPr lang="en-US" sz="3200" b="1" dirty="0">
                <a:solidFill>
                  <a:srgbClr val="000000"/>
                </a:solidFill>
              </a:rPr>
              <a:t> joint</a:t>
            </a:r>
          </a:p>
          <a:p>
            <a:endParaRPr lang="en-US" sz="32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Calcaneocuboid</a:t>
            </a:r>
            <a:r>
              <a:rPr lang="en-US" sz="3200" b="1" dirty="0">
                <a:solidFill>
                  <a:srgbClr val="000000"/>
                </a:solidFill>
              </a:rPr>
              <a:t> joint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Midtarsal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 transverse tarsal joint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2400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Talo-calcaneo-navicular</a:t>
            </a:r>
            <a:r>
              <a:rPr lang="en-US" sz="3200" b="1" dirty="0" smtClean="0">
                <a:solidFill>
                  <a:srgbClr val="000000"/>
                </a:solidFill>
              </a:rPr>
              <a:t> joint</a:t>
            </a:r>
            <a:endParaRPr lang="en-US" sz="3200" dirty="0"/>
          </a:p>
        </p:txBody>
      </p:sp>
      <p:pic>
        <p:nvPicPr>
          <p:cNvPr id="237570" name="Picture 2" descr="Image result for talonavicular joint ligaments"/>
          <p:cNvPicPr>
            <a:picLocks noChangeAspect="1" noChangeArrowheads="1"/>
          </p:cNvPicPr>
          <p:nvPr/>
        </p:nvPicPr>
        <p:blipFill>
          <a:blip r:embed="rId2" cstate="print"/>
          <a:srcRect l="7523" t="39875" r="12226" b="3340"/>
          <a:stretch>
            <a:fillRect/>
          </a:stretch>
        </p:blipFill>
        <p:spPr bwMode="auto">
          <a:xfrm>
            <a:off x="3048000" y="3619500"/>
            <a:ext cx="6096000" cy="3238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091148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Restricted  ball and socket type of joint</a:t>
            </a:r>
          </a:p>
          <a:p>
            <a:endParaRPr lang="en-US" sz="2800" b="1" dirty="0" smtClean="0"/>
          </a:p>
          <a:p>
            <a:r>
              <a:rPr lang="en-US" sz="3600" b="1" dirty="0" smtClean="0"/>
              <a:t>Ligaments</a:t>
            </a:r>
          </a:p>
          <a:p>
            <a:endParaRPr lang="en-US" sz="3600" b="1" dirty="0" smtClean="0"/>
          </a:p>
          <a:p>
            <a:r>
              <a:rPr lang="en-US" sz="2800" b="1" dirty="0" err="1" smtClean="0"/>
              <a:t>Talo-navicular</a:t>
            </a:r>
            <a:r>
              <a:rPr lang="en-US" sz="2800" b="1" dirty="0" smtClean="0"/>
              <a:t> ligament</a:t>
            </a:r>
          </a:p>
          <a:p>
            <a:r>
              <a:rPr lang="en-US" sz="2800" b="1" dirty="0" smtClean="0"/>
              <a:t>Plantar </a:t>
            </a:r>
            <a:r>
              <a:rPr lang="en-US" sz="2800" b="1" dirty="0" err="1" smtClean="0"/>
              <a:t>calcaneo-navicular</a:t>
            </a:r>
            <a:endParaRPr lang="en-US" sz="2800" b="1" dirty="0" smtClean="0"/>
          </a:p>
          <a:p>
            <a:r>
              <a:rPr lang="en-US" sz="2800" b="1" dirty="0" err="1" smtClean="0"/>
              <a:t>Calcaneo-navicular</a:t>
            </a:r>
            <a:r>
              <a:rPr lang="en-US" sz="2800" b="1" dirty="0" smtClean="0"/>
              <a:t> part of bifurcated ligaments </a:t>
            </a:r>
            <a:endParaRPr lang="en-US" sz="28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381000"/>
            <a:ext cx="8915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The bifurcated ligament </a:t>
            </a:r>
          </a:p>
          <a:p>
            <a:endParaRPr lang="en-US" sz="2400" b="1" dirty="0"/>
          </a:p>
          <a:p>
            <a:r>
              <a:rPr lang="en-US" sz="2400" b="1" dirty="0"/>
              <a:t> Y-shaped band.</a:t>
            </a:r>
          </a:p>
          <a:p>
            <a:endParaRPr lang="en-US" sz="2400" b="1" dirty="0"/>
          </a:p>
          <a:p>
            <a:r>
              <a:rPr lang="en-US" sz="2400" b="1" dirty="0"/>
              <a:t> Its  stem attached proximally </a:t>
            </a:r>
            <a:r>
              <a:rPr lang="en-US" sz="2400" b="1" dirty="0" smtClean="0"/>
              <a:t>to</a:t>
            </a:r>
          </a:p>
          <a:p>
            <a:r>
              <a:rPr lang="en-US" sz="2400" b="1" dirty="0" smtClean="0"/>
              <a:t> </a:t>
            </a:r>
            <a:r>
              <a:rPr lang="en-US" sz="2400" b="1" dirty="0"/>
              <a:t>the anterior part of the upper </a:t>
            </a:r>
            <a:endParaRPr lang="en-US" sz="2400" b="1" dirty="0" smtClean="0"/>
          </a:p>
          <a:p>
            <a:r>
              <a:rPr lang="en-US" sz="2400" b="1" dirty="0" err="1" smtClean="0"/>
              <a:t>calcaneal</a:t>
            </a:r>
            <a:r>
              <a:rPr lang="en-US" sz="2400" b="1" dirty="0" smtClean="0"/>
              <a:t> </a:t>
            </a:r>
            <a:r>
              <a:rPr lang="en-US" sz="2400" b="1" dirty="0"/>
              <a:t>surface</a:t>
            </a:r>
          </a:p>
          <a:p>
            <a:endParaRPr lang="en-US" sz="2400" b="1" dirty="0"/>
          </a:p>
          <a:p>
            <a:r>
              <a:rPr lang="en-US" sz="2400" b="1" dirty="0"/>
              <a:t>Distally it divides into 2 limbs -  </a:t>
            </a:r>
            <a:r>
              <a:rPr lang="en-US" sz="2400" b="1" dirty="0" err="1"/>
              <a:t>calcaneocuboid</a:t>
            </a:r>
            <a:r>
              <a:rPr lang="en-US" sz="2400" b="1" dirty="0"/>
              <a:t> and calcaneonavicular parts. </a:t>
            </a:r>
          </a:p>
          <a:p>
            <a:endParaRPr lang="en-US" sz="2400" b="1" dirty="0"/>
          </a:p>
          <a:p>
            <a:r>
              <a:rPr lang="en-US" sz="2400" b="1" dirty="0"/>
              <a:t>The </a:t>
            </a:r>
            <a:r>
              <a:rPr lang="en-US" sz="2400" b="1" dirty="0" err="1">
                <a:solidFill>
                  <a:schemeClr val="accent2"/>
                </a:solidFill>
              </a:rPr>
              <a:t>calcaneocuboid</a:t>
            </a:r>
            <a:r>
              <a:rPr lang="en-US" sz="2400" b="1" dirty="0">
                <a:solidFill>
                  <a:schemeClr val="accent2"/>
                </a:solidFill>
              </a:rPr>
              <a:t> ligament </a:t>
            </a:r>
            <a:r>
              <a:rPr lang="en-US" sz="2400" b="1" dirty="0"/>
              <a:t>extends to the </a:t>
            </a:r>
            <a:r>
              <a:rPr lang="en-US" sz="2400" b="1" dirty="0" err="1"/>
              <a:t>dorsomedial</a:t>
            </a:r>
            <a:r>
              <a:rPr lang="en-US" sz="2400" b="1" dirty="0"/>
              <a:t> aspect of the </a:t>
            </a:r>
            <a:r>
              <a:rPr lang="en-US" sz="2400" b="1" dirty="0" err="1"/>
              <a:t>cuboid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The  </a:t>
            </a:r>
            <a:r>
              <a:rPr lang="en-US" sz="2400" b="1" dirty="0">
                <a:solidFill>
                  <a:schemeClr val="accent2"/>
                </a:solidFill>
              </a:rPr>
              <a:t>calcaneonavicular ligament </a:t>
            </a:r>
            <a:r>
              <a:rPr lang="en-US" sz="2400" b="1" dirty="0"/>
              <a:t>is attached to the </a:t>
            </a:r>
            <a:r>
              <a:rPr lang="en-US" sz="2400" b="1" dirty="0" err="1"/>
              <a:t>dorsolateral</a:t>
            </a:r>
            <a:r>
              <a:rPr lang="en-US" sz="2400" b="1" dirty="0"/>
              <a:t> aspect of the </a:t>
            </a:r>
            <a:r>
              <a:rPr lang="en-US" sz="2400" b="1" dirty="0" err="1"/>
              <a:t>navicular</a:t>
            </a:r>
            <a:endParaRPr lang="en-US" sz="2400" b="1" dirty="0"/>
          </a:p>
        </p:txBody>
      </p:sp>
      <p:pic>
        <p:nvPicPr>
          <p:cNvPr id="238594" name="Picture 2" descr="Image result for talonavicular joint ligaments"/>
          <p:cNvPicPr>
            <a:picLocks noChangeAspect="1" noChangeArrowheads="1"/>
          </p:cNvPicPr>
          <p:nvPr/>
        </p:nvPicPr>
        <p:blipFill>
          <a:blip r:embed="rId2" cstate="print"/>
          <a:srcRect l="11789" t="22485" r="4000"/>
          <a:stretch>
            <a:fillRect/>
          </a:stretch>
        </p:blipFill>
        <p:spPr bwMode="auto">
          <a:xfrm>
            <a:off x="4191000" y="126325"/>
            <a:ext cx="4953000" cy="341499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038600" y="30480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543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2514600" y="5791200"/>
            <a:ext cx="2986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Lateral view of foot</a:t>
            </a:r>
          </a:p>
        </p:txBody>
      </p:sp>
      <p:cxnSp>
        <p:nvCxnSpPr>
          <p:cNvPr id="12292" name="Straight Connector 4"/>
          <p:cNvCxnSpPr>
            <a:cxnSpLocks noChangeShapeType="1"/>
          </p:cNvCxnSpPr>
          <p:nvPr/>
        </p:nvCxnSpPr>
        <p:spPr bwMode="auto">
          <a:xfrm>
            <a:off x="3733800" y="1752600"/>
            <a:ext cx="1524000" cy="1588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5257800" y="8382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Talonavicular</a:t>
            </a:r>
            <a:r>
              <a:rPr lang="en-US" sz="3200" b="1" dirty="0">
                <a:solidFill>
                  <a:srgbClr val="000000"/>
                </a:solidFill>
              </a:rPr>
              <a:t> joint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3200" b="1" dirty="0" err="1">
                <a:solidFill>
                  <a:srgbClr val="000000"/>
                </a:solidFill>
              </a:rPr>
              <a:t>Calcaneocuboid</a:t>
            </a:r>
            <a:r>
              <a:rPr lang="en-US" sz="3200" b="1" dirty="0">
                <a:solidFill>
                  <a:srgbClr val="000000"/>
                </a:solidFill>
              </a:rPr>
              <a:t> joint 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447800" y="228600"/>
            <a:ext cx="624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Midtarsal or transverse tarsal joints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14600" y="2311400"/>
          <a:ext cx="50292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5" name="Image" r:id="rId3" imgW="6476190" imgH="5587302" progId="">
                  <p:embed/>
                </p:oleObj>
              </mc:Choice>
              <mc:Fallback>
                <p:oleObj name="Image" r:id="rId3" imgW="6476190" imgH="558730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273"/>
                      <a:stretch>
                        <a:fillRect/>
                      </a:stretch>
                    </p:blipFill>
                    <p:spPr bwMode="auto">
                      <a:xfrm>
                        <a:off x="2514600" y="2311400"/>
                        <a:ext cx="50292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Line 3"/>
          <p:cNvSpPr>
            <a:spLocks noChangeShapeType="1"/>
          </p:cNvSpPr>
          <p:nvPr/>
        </p:nvSpPr>
        <p:spPr bwMode="auto">
          <a:xfrm flipV="1">
            <a:off x="4572000" y="5562600"/>
            <a:ext cx="457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6396037"/>
            <a:ext cx="454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CALCANEOCUBOID JOINT</a:t>
            </a: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228600" y="685800"/>
            <a:ext cx="8382000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90033"/>
                </a:solidFill>
              </a:rPr>
              <a:t>       </a:t>
            </a:r>
            <a:r>
              <a:rPr lang="en-US" sz="2800" b="1" dirty="0" smtClean="0">
                <a:solidFill>
                  <a:srgbClr val="990033"/>
                </a:solidFill>
              </a:rPr>
              <a:t>Saddle </a:t>
            </a:r>
            <a:r>
              <a:rPr lang="en-US" sz="2800" b="1" dirty="0">
                <a:solidFill>
                  <a:srgbClr val="990033"/>
                </a:solidFill>
              </a:rPr>
              <a:t>or </a:t>
            </a:r>
            <a:r>
              <a:rPr lang="en-US" sz="2800" b="1" dirty="0" err="1">
                <a:solidFill>
                  <a:srgbClr val="990033"/>
                </a:solidFill>
              </a:rPr>
              <a:t>sellar</a:t>
            </a:r>
            <a:r>
              <a:rPr lang="en-US" sz="2800" b="1" dirty="0">
                <a:solidFill>
                  <a:srgbClr val="990033"/>
                </a:solidFill>
              </a:rPr>
              <a:t> joint.</a:t>
            </a:r>
          </a:p>
          <a:p>
            <a:r>
              <a:rPr lang="en-US" sz="2800" b="1" dirty="0"/>
              <a:t>   </a:t>
            </a:r>
          </a:p>
          <a:p>
            <a:r>
              <a:rPr lang="en-US" sz="2800" dirty="0"/>
              <a:t>   </a:t>
            </a:r>
            <a:r>
              <a:rPr lang="en-US" sz="2800" dirty="0" smtClean="0"/>
              <a:t>    </a:t>
            </a:r>
            <a:r>
              <a:rPr lang="en-US" sz="2800" b="1" dirty="0" smtClean="0"/>
              <a:t>Between </a:t>
            </a:r>
            <a:r>
              <a:rPr lang="en-US" sz="2800" b="1" dirty="0"/>
              <a:t>anterior surface of </a:t>
            </a:r>
            <a:r>
              <a:rPr lang="en-US" sz="2800" b="1" dirty="0" err="1"/>
              <a:t>calcaneus</a:t>
            </a:r>
            <a:r>
              <a:rPr lang="en-US" sz="2800" b="1" dirty="0"/>
              <a:t> &amp;   posterior </a:t>
            </a:r>
            <a:r>
              <a:rPr lang="en-US" sz="2800" b="1" dirty="0" smtClean="0"/>
              <a:t>                             surface </a:t>
            </a:r>
            <a:r>
              <a:rPr lang="en-US" sz="2800" b="1" dirty="0"/>
              <a:t>of </a:t>
            </a:r>
            <a:r>
              <a:rPr lang="en-US" sz="2800" b="1" dirty="0" err="1"/>
              <a:t>cuboid</a:t>
            </a:r>
            <a:endParaRPr lang="en-US" sz="2800" b="1" dirty="0"/>
          </a:p>
          <a:p>
            <a:endParaRPr lang="en-US" sz="2800" b="1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800" b="1" dirty="0"/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1752600" y="0"/>
            <a:ext cx="594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    </a:t>
            </a:r>
            <a:r>
              <a:rPr lang="en-US" sz="3200" b="1"/>
              <a:t>CALCANEOCUBOID JOINT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179249"/>
            <a:ext cx="8991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Ligaments </a:t>
            </a:r>
          </a:p>
          <a:p>
            <a:endParaRPr lang="en-US" sz="32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006600"/>
                </a:solidFill>
              </a:rPr>
              <a:t>   Capsule</a:t>
            </a:r>
          </a:p>
          <a:p>
            <a:pPr>
              <a:buFontTx/>
              <a:buChar char="•"/>
            </a:pPr>
            <a:endParaRPr lang="en-US" sz="32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endParaRPr lang="en-US" sz="32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006600"/>
                </a:solidFill>
              </a:rPr>
              <a:t>  </a:t>
            </a:r>
            <a:r>
              <a:rPr lang="en-US" sz="3200" b="1" dirty="0" err="1">
                <a:solidFill>
                  <a:srgbClr val="006600"/>
                </a:solidFill>
              </a:rPr>
              <a:t>Calcaneocuboid</a:t>
            </a:r>
            <a:r>
              <a:rPr lang="en-US" sz="3200" b="1" dirty="0">
                <a:solidFill>
                  <a:srgbClr val="006600"/>
                </a:solidFill>
              </a:rPr>
              <a:t> part of bifurcate ligament</a:t>
            </a:r>
          </a:p>
          <a:p>
            <a:pPr>
              <a:buFontTx/>
              <a:buChar char="•"/>
            </a:pPr>
            <a:endParaRPr lang="en-US" sz="32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endParaRPr lang="en-US" sz="32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006600"/>
                </a:solidFill>
              </a:rPr>
              <a:t>  Long plantar ligament</a:t>
            </a:r>
          </a:p>
          <a:p>
            <a:pPr>
              <a:buFontTx/>
              <a:buChar char="•"/>
            </a:pPr>
            <a:endParaRPr lang="en-US" sz="32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endParaRPr lang="en-US" sz="3200" b="1" dirty="0">
              <a:solidFill>
                <a:srgbClr val="006600"/>
              </a:solidFill>
            </a:endParaRPr>
          </a:p>
          <a:p>
            <a:pPr>
              <a:buFontTx/>
              <a:buChar char="•"/>
            </a:pPr>
            <a:r>
              <a:rPr lang="en-US" sz="3200" b="1" dirty="0">
                <a:solidFill>
                  <a:srgbClr val="006600"/>
                </a:solidFill>
              </a:rPr>
              <a:t>  Short </a:t>
            </a:r>
            <a:r>
              <a:rPr lang="en-US" sz="3200" b="1" dirty="0" smtClean="0">
                <a:solidFill>
                  <a:srgbClr val="006600"/>
                </a:solidFill>
              </a:rPr>
              <a:t>plantar </a:t>
            </a:r>
            <a:r>
              <a:rPr lang="en-US" sz="3200" b="1" dirty="0">
                <a:solidFill>
                  <a:srgbClr val="006600"/>
                </a:solidFill>
              </a:rPr>
              <a:t>or Plantar </a:t>
            </a:r>
            <a:r>
              <a:rPr lang="en-US" sz="3200" b="1" dirty="0" err="1">
                <a:solidFill>
                  <a:srgbClr val="006600"/>
                </a:solidFill>
              </a:rPr>
              <a:t>calcaneocuboid</a:t>
            </a:r>
            <a:r>
              <a:rPr lang="en-US" sz="3200" b="1" dirty="0">
                <a:solidFill>
                  <a:srgbClr val="006600"/>
                </a:solidFill>
              </a:rPr>
              <a:t> ligament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86000" y="1219200"/>
          <a:ext cx="4800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99" name="Image" r:id="rId3" imgW="6476190" imgH="5587302" progId="">
                  <p:embed/>
                </p:oleObj>
              </mc:Choice>
              <mc:Fallback>
                <p:oleObj name="Image" r:id="rId3" imgW="6476190" imgH="558730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273"/>
                      <a:stretch>
                        <a:fillRect/>
                      </a:stretch>
                    </p:blipFill>
                    <p:spPr bwMode="auto">
                      <a:xfrm>
                        <a:off x="2286000" y="1219200"/>
                        <a:ext cx="4800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Line 3"/>
          <p:cNvSpPr>
            <a:spLocks noChangeShapeType="1"/>
          </p:cNvSpPr>
          <p:nvPr/>
        </p:nvSpPr>
        <p:spPr bwMode="auto">
          <a:xfrm flipV="1">
            <a:off x="4648200" y="4495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5257800"/>
            <a:ext cx="477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CALCANEOCUBOID JOINT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4572000" y="2743200"/>
            <a:ext cx="457200" cy="12954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4800600" y="3352800"/>
            <a:ext cx="1371600" cy="990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57800" y="2971800"/>
            <a:ext cx="3919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DORSAL CALCANEOCUBOID </a:t>
            </a:r>
          </a:p>
          <a:p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                   LIGAMENT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48200" y="22098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BIFURCATE  LIGAMENT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572000" cy="990600"/>
          </a:xfrm>
        </p:spPr>
        <p:txBody>
          <a:bodyPr/>
          <a:lstStyle/>
          <a:p>
            <a:r>
              <a:rPr lang="en-US" b="1" smtClean="0"/>
              <a:t>Retinacula</a:t>
            </a:r>
          </a:p>
        </p:txBody>
      </p:sp>
      <p:pic>
        <p:nvPicPr>
          <p:cNvPr id="11267" name="Picture 1" descr="F66124-006-f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609600"/>
            <a:ext cx="3960812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533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Deep fascia is thickened to form bands.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Retain tendons in place.</a:t>
            </a:r>
          </a:p>
          <a:p>
            <a:pPr>
              <a:defRPr/>
            </a:pPr>
            <a:endParaRPr lang="en-US" sz="28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Superior Extensor </a:t>
            </a:r>
            <a:r>
              <a:rPr lang="en-US" sz="2800" b="1" dirty="0" err="1">
                <a:solidFill>
                  <a:srgbClr val="002060"/>
                </a:solidFill>
              </a:rPr>
              <a:t>Retinaculum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2060"/>
                </a:solidFill>
              </a:rPr>
              <a:t> Inferior Extensor </a:t>
            </a:r>
            <a:r>
              <a:rPr lang="en-US" sz="2800" b="1" dirty="0" err="1">
                <a:solidFill>
                  <a:srgbClr val="002060"/>
                </a:solidFill>
              </a:rPr>
              <a:t>Retinaculum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en-US" sz="2800" b="1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B050"/>
                </a:solidFill>
              </a:rPr>
              <a:t>Superior </a:t>
            </a:r>
            <a:r>
              <a:rPr lang="en-US" sz="2800" b="1" dirty="0" err="1">
                <a:solidFill>
                  <a:srgbClr val="00B050"/>
                </a:solidFill>
              </a:rPr>
              <a:t>Peroneal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Retinaculum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B050"/>
                </a:solidFill>
              </a:rPr>
              <a:t> Inferior </a:t>
            </a:r>
            <a:r>
              <a:rPr lang="en-US" sz="2800" b="1" dirty="0" err="1">
                <a:solidFill>
                  <a:srgbClr val="00B050"/>
                </a:solidFill>
              </a:rPr>
              <a:t>Peroneal</a:t>
            </a:r>
            <a:r>
              <a:rPr lang="en-US" sz="2800" b="1" dirty="0">
                <a:solidFill>
                  <a:srgbClr val="00B050"/>
                </a:solidFill>
              </a:rPr>
              <a:t>  </a:t>
            </a:r>
            <a:r>
              <a:rPr lang="en-US" sz="2800" b="1" dirty="0" err="1">
                <a:solidFill>
                  <a:srgbClr val="00B050"/>
                </a:solidFill>
              </a:rPr>
              <a:t>Retinaculum</a:t>
            </a:r>
            <a:endParaRPr lang="en-US" sz="2800" b="1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733800" y="685800"/>
          <a:ext cx="2514600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3" name="Image" r:id="rId4" imgW="4507937" imgH="5955556" progId="">
                  <p:embed/>
                </p:oleObj>
              </mc:Choice>
              <mc:Fallback>
                <p:oleObj name="Image" r:id="rId4" imgW="4507937" imgH="595555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38" t="15459" r="17888"/>
                      <a:stretch>
                        <a:fillRect/>
                      </a:stretch>
                    </p:blipFill>
                    <p:spPr bwMode="auto">
                      <a:xfrm>
                        <a:off x="3733800" y="685800"/>
                        <a:ext cx="2514600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3581400" y="46482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4876800" y="3657600"/>
            <a:ext cx="12192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133600" y="4343400"/>
            <a:ext cx="152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   LONG PLANTAR LIGAMENT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096000" y="3200400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00"/>
                </a:solidFill>
                <a:latin typeface="+mj-lt"/>
              </a:rPr>
              <a:t>SHORT  PLANTAR   </a:t>
            </a:r>
          </a:p>
          <a:p>
            <a:pPr>
              <a:defRPr/>
            </a:pPr>
            <a:r>
              <a:rPr lang="en-US" sz="2000" b="1" dirty="0">
                <a:solidFill>
                  <a:srgbClr val="006600"/>
                </a:solidFill>
                <a:latin typeface="+mj-lt"/>
              </a:rPr>
              <a:t>    LIGAMENT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505200" y="5867400"/>
            <a:ext cx="2809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66"/>
                </a:solidFill>
                <a:latin typeface="Times New Roman" pitchFamily="18" charset="0"/>
              </a:rPr>
              <a:t>  </a:t>
            </a:r>
            <a:r>
              <a:rPr lang="en-US" sz="2400" b="1">
                <a:solidFill>
                  <a:srgbClr val="003366"/>
                </a:solidFill>
                <a:latin typeface="Times New Roman" pitchFamily="18" charset="0"/>
              </a:rPr>
              <a:t>PLANTAR VIEW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905500" y="3886200"/>
            <a:ext cx="3238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</a:rPr>
              <a:t>      (Plantar   </a:t>
            </a:r>
          </a:p>
          <a:p>
            <a:r>
              <a:rPr lang="en-US" sz="2000" b="1">
                <a:solidFill>
                  <a:srgbClr val="C00000"/>
                </a:solidFill>
              </a:rPr>
              <a:t>   calcaneocuboid </a:t>
            </a:r>
          </a:p>
          <a:p>
            <a:r>
              <a:rPr lang="en-US" sz="2000" b="1">
                <a:solidFill>
                  <a:srgbClr val="C00000"/>
                </a:solidFill>
              </a:rPr>
              <a:t>        ligament)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220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6149975"/>
            <a:ext cx="1738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Long plantar</a:t>
            </a:r>
          </a:p>
          <a:p>
            <a:r>
              <a:rPr lang="en-US" sz="2000" b="1">
                <a:solidFill>
                  <a:srgbClr val="006600"/>
                </a:solidFill>
              </a:rPr>
              <a:t> ligament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943600"/>
            <a:ext cx="1752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514600" y="1371600"/>
            <a:ext cx="6400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/>
              <a:t> The </a:t>
            </a:r>
            <a:r>
              <a:rPr lang="en-US" sz="2800" b="1" dirty="0">
                <a:solidFill>
                  <a:srgbClr val="FF0000"/>
                </a:solidFill>
              </a:rPr>
              <a:t>longest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6600"/>
                </a:solidFill>
              </a:rPr>
              <a:t>ligament </a:t>
            </a:r>
            <a:r>
              <a:rPr lang="en-US" sz="2800" b="1" dirty="0"/>
              <a:t>associated with the </a:t>
            </a:r>
            <a:r>
              <a:rPr lang="en-US" sz="2800" b="1" dirty="0">
                <a:solidFill>
                  <a:srgbClr val="990000"/>
                </a:solidFill>
              </a:rPr>
              <a:t>tarsus.</a:t>
            </a:r>
          </a:p>
          <a:p>
            <a:pPr>
              <a:buFont typeface="Arial" charset="0"/>
              <a:buChar char="•"/>
            </a:pPr>
            <a:endParaRPr lang="en-US" sz="2800" b="1" dirty="0"/>
          </a:p>
          <a:p>
            <a:pPr>
              <a:buFont typeface="Arial" charset="0"/>
              <a:buChar char="•"/>
            </a:pPr>
            <a:r>
              <a:rPr lang="en-US" sz="2800" b="1" dirty="0"/>
              <a:t> From </a:t>
            </a:r>
            <a:r>
              <a:rPr lang="en-US" sz="2800" b="1" dirty="0">
                <a:solidFill>
                  <a:srgbClr val="C00000"/>
                </a:solidFill>
              </a:rPr>
              <a:t>Plantar surface </a:t>
            </a:r>
            <a:r>
              <a:rPr lang="en-US" sz="2800" b="1" dirty="0"/>
              <a:t>of the </a:t>
            </a:r>
            <a:r>
              <a:rPr lang="en-US" sz="2800" b="1" dirty="0" err="1">
                <a:solidFill>
                  <a:srgbClr val="990000"/>
                </a:solidFill>
              </a:rPr>
              <a:t>calcaneus</a:t>
            </a:r>
            <a:r>
              <a:rPr lang="en-US" sz="2800" b="1" dirty="0"/>
              <a:t> to </a:t>
            </a:r>
            <a:r>
              <a:rPr lang="en-US" sz="2800" b="1" dirty="0">
                <a:solidFill>
                  <a:srgbClr val="C00000"/>
                </a:solidFill>
              </a:rPr>
              <a:t>plantar </a:t>
            </a:r>
            <a:r>
              <a:rPr lang="en-US" sz="2800" b="1" dirty="0" smtClean="0">
                <a:solidFill>
                  <a:srgbClr val="C00000"/>
                </a:solidFill>
              </a:rPr>
              <a:t> surface </a:t>
            </a:r>
            <a:r>
              <a:rPr lang="en-US" sz="2800" b="1" dirty="0"/>
              <a:t>of the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cuboid</a:t>
            </a: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/>
              <a:t> </a:t>
            </a:r>
          </a:p>
          <a:p>
            <a:pPr>
              <a:buFont typeface="Arial" charset="0"/>
              <a:buChar char="•"/>
            </a:pPr>
            <a:r>
              <a:rPr lang="en-US" sz="2800" b="1" dirty="0"/>
              <a:t> The </a:t>
            </a:r>
            <a:r>
              <a:rPr lang="en-US" sz="2800" b="1" dirty="0">
                <a:solidFill>
                  <a:srgbClr val="C00000"/>
                </a:solidFill>
              </a:rPr>
              <a:t>deep fibres </a:t>
            </a:r>
            <a:r>
              <a:rPr lang="en-US" sz="2800" b="1" dirty="0"/>
              <a:t>are attached to the </a:t>
            </a:r>
            <a:r>
              <a:rPr lang="en-US" sz="2800" b="1" dirty="0" err="1">
                <a:solidFill>
                  <a:srgbClr val="990000"/>
                </a:solidFill>
              </a:rPr>
              <a:t>cuboid</a:t>
            </a:r>
            <a:r>
              <a:rPr lang="en-US" sz="2800" b="1" dirty="0"/>
              <a:t> and </a:t>
            </a:r>
            <a:r>
              <a:rPr lang="en-US" sz="2800" b="1" dirty="0" smtClean="0"/>
              <a:t> more </a:t>
            </a:r>
            <a:r>
              <a:rPr lang="en-US" sz="2800" b="1" dirty="0">
                <a:solidFill>
                  <a:srgbClr val="C00000"/>
                </a:solidFill>
              </a:rPr>
              <a:t>superficial fibres  </a:t>
            </a:r>
            <a:r>
              <a:rPr lang="en-US" sz="2800" b="1" dirty="0"/>
              <a:t>to the </a:t>
            </a:r>
            <a:r>
              <a:rPr lang="en-US" sz="2800" b="1" dirty="0">
                <a:solidFill>
                  <a:srgbClr val="990000"/>
                </a:solidFill>
              </a:rPr>
              <a:t>bases </a:t>
            </a:r>
            <a:r>
              <a:rPr lang="en-US" sz="2800" b="1" dirty="0"/>
              <a:t>of the </a:t>
            </a:r>
            <a:r>
              <a:rPr lang="en-US" sz="2800" b="1" dirty="0">
                <a:solidFill>
                  <a:srgbClr val="C00000"/>
                </a:solidFill>
              </a:rPr>
              <a:t>2</a:t>
            </a:r>
            <a:r>
              <a:rPr lang="en-US" sz="2800" b="1" baseline="30000" dirty="0">
                <a:solidFill>
                  <a:srgbClr val="C00000"/>
                </a:solidFill>
              </a:rPr>
              <a:t>nd</a:t>
            </a:r>
            <a:r>
              <a:rPr lang="en-US" sz="2800" b="1" dirty="0">
                <a:solidFill>
                  <a:srgbClr val="C00000"/>
                </a:solidFill>
              </a:rPr>
              <a:t>, 3</a:t>
            </a:r>
            <a:r>
              <a:rPr lang="en-US" sz="2800" b="1" baseline="30000" dirty="0">
                <a:solidFill>
                  <a:srgbClr val="C00000"/>
                </a:solidFill>
              </a:rPr>
              <a:t>rd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and 4</a:t>
            </a:r>
            <a:r>
              <a:rPr lang="en-US" sz="2800" b="1" baseline="30000" dirty="0">
                <a:solidFill>
                  <a:srgbClr val="C00000"/>
                </a:solidFill>
              </a:rPr>
              <a:t>th</a:t>
            </a:r>
            <a:r>
              <a:rPr lang="en-US" sz="2800" b="1" dirty="0">
                <a:solidFill>
                  <a:srgbClr val="C00000"/>
                </a:solidFill>
              </a:rPr>
              <a:t>  </a:t>
            </a:r>
            <a:r>
              <a:rPr lang="en-US" sz="2800" b="1" dirty="0"/>
              <a:t>and sometimes fifth, </a:t>
            </a:r>
            <a:r>
              <a:rPr lang="en-US" sz="2800" b="1" dirty="0">
                <a:solidFill>
                  <a:srgbClr val="C00000"/>
                </a:solidFill>
              </a:rPr>
              <a:t>metatarsals. 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905000" y="381000"/>
            <a:ext cx="1141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Medial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0" y="533400"/>
            <a:ext cx="102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Lateral</a:t>
            </a:r>
          </a:p>
        </p:txBody>
      </p:sp>
      <p:sp>
        <p:nvSpPr>
          <p:cNvPr id="8200" name="AutoShape 7" descr="mk:@MSITStore:D:\Books\Gray's%20Anatomy\GA39.chm::/HTML/common/F71683-115-f01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27686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90800" y="236220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362200" y="2286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6600"/>
                </a:solidFill>
              </a:rPr>
              <a:t>Plantar calcaneocuboid ligament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590800" y="5105400"/>
            <a:ext cx="624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/>
              <a:t> Is </a:t>
            </a:r>
            <a:r>
              <a:rPr lang="en-US" sz="2400" b="1">
                <a:solidFill>
                  <a:srgbClr val="C00000"/>
                </a:solidFill>
              </a:rPr>
              <a:t>deeper </a:t>
            </a:r>
            <a:r>
              <a:rPr lang="en-US" sz="2400" b="1"/>
              <a:t>than the </a:t>
            </a:r>
            <a:r>
              <a:rPr lang="en-US" sz="2400" b="1">
                <a:solidFill>
                  <a:srgbClr val="006600"/>
                </a:solidFill>
              </a:rPr>
              <a:t>long plantar ligament</a:t>
            </a:r>
          </a:p>
          <a:p>
            <a:pPr>
              <a:buFont typeface="Arial" charset="0"/>
              <a:buChar char="•"/>
            </a:pPr>
            <a:endParaRPr lang="en-US" sz="2400" b="1"/>
          </a:p>
          <a:p>
            <a:pPr>
              <a:buFont typeface="Arial" charset="0"/>
              <a:buChar char="•"/>
            </a:pPr>
            <a:r>
              <a:rPr lang="en-US" sz="2400" b="1"/>
              <a:t> From the </a:t>
            </a:r>
            <a:r>
              <a:rPr lang="en-US" sz="2400" b="1">
                <a:solidFill>
                  <a:srgbClr val="C00000"/>
                </a:solidFill>
              </a:rPr>
              <a:t>anterior calcaneal tubercle  </a:t>
            </a:r>
            <a:r>
              <a:rPr lang="en-US" sz="2400" b="1"/>
              <a:t>to </a:t>
            </a:r>
          </a:p>
          <a:p>
            <a:r>
              <a:rPr lang="en-US" sz="2400" b="1"/>
              <a:t>                       the </a:t>
            </a:r>
            <a:r>
              <a:rPr lang="en-US" sz="2400" b="1">
                <a:solidFill>
                  <a:srgbClr val="C00000"/>
                </a:solidFill>
              </a:rPr>
              <a:t>cuboid</a:t>
            </a: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3" cstate="print">
            <a:lum bright="-10000" contrast="-30000"/>
          </a:blip>
          <a:srcRect l="39063" t="30208" r="34375" b="22917"/>
          <a:stretch>
            <a:fillRect/>
          </a:stretch>
        </p:blipFill>
        <p:spPr bwMode="auto">
          <a:xfrm>
            <a:off x="4572000" y="838200"/>
            <a:ext cx="2895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                                         </a:t>
            </a:r>
            <a:r>
              <a:rPr lang="en-US" sz="2800" b="1"/>
              <a:t>Movements</a:t>
            </a:r>
          </a:p>
          <a:p>
            <a:endParaRPr lang="en-US" sz="2800" b="1"/>
          </a:p>
          <a:p>
            <a:endParaRPr lang="en-US" sz="2800" b="1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3315" name="Picture 2" descr="http://antranik.org/wp-content/uploads/2014/06/inversion-eversion-foot.png"/>
          <p:cNvPicPr>
            <a:picLocks noChangeAspect="1" noChangeArrowheads="1"/>
          </p:cNvPicPr>
          <p:nvPr/>
        </p:nvPicPr>
        <p:blipFill>
          <a:blip r:embed="rId2" cstate="print"/>
          <a:srcRect l="54639" t="15517" b="17241"/>
          <a:stretch>
            <a:fillRect/>
          </a:stretch>
        </p:blipFill>
        <p:spPr bwMode="auto">
          <a:xfrm>
            <a:off x="4724400" y="18288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http://antranik.org/wp-content/uploads/2014/06/inversion-eversion-foot.png"/>
          <p:cNvPicPr>
            <a:picLocks noChangeAspect="1" noChangeArrowheads="1"/>
          </p:cNvPicPr>
          <p:nvPr/>
        </p:nvPicPr>
        <p:blipFill>
          <a:blip r:embed="rId2" cstate="print"/>
          <a:srcRect l="2061" t="13792" r="52577" b="17241"/>
          <a:stretch>
            <a:fillRect/>
          </a:stretch>
        </p:blipFill>
        <p:spPr bwMode="auto">
          <a:xfrm>
            <a:off x="304800" y="17526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143000" y="5943600"/>
            <a:ext cx="159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INVERSION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791200" y="594360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EVERSION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438400" y="381000"/>
            <a:ext cx="426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990033"/>
                </a:solidFill>
              </a:rPr>
              <a:t>Inversion &amp; Eversion</a:t>
            </a:r>
            <a:endParaRPr lang="en-US" sz="320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52400" y="5029200"/>
            <a:ext cx="8991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</a:t>
            </a:r>
            <a:r>
              <a:rPr lang="en-US" sz="2800" b="1" dirty="0"/>
              <a:t>These movements are </a:t>
            </a:r>
            <a:r>
              <a:rPr lang="en-US" sz="2800" b="1" dirty="0">
                <a:solidFill>
                  <a:srgbClr val="C00000"/>
                </a:solidFill>
              </a:rPr>
              <a:t>essential</a:t>
            </a:r>
            <a:r>
              <a:rPr lang="en-US" sz="2800" b="1" dirty="0"/>
              <a:t> to </a:t>
            </a:r>
            <a:r>
              <a:rPr lang="en-US" sz="2800" b="1" dirty="0">
                <a:solidFill>
                  <a:srgbClr val="C00000"/>
                </a:solidFill>
              </a:rPr>
              <a:t>adjust the foot</a:t>
            </a:r>
            <a:r>
              <a:rPr lang="en-US" sz="2800" b="1" dirty="0"/>
              <a:t> while </a:t>
            </a:r>
          </a:p>
          <a:p>
            <a:endParaRPr lang="en-US" sz="2800" b="1" dirty="0"/>
          </a:p>
          <a:p>
            <a:r>
              <a:rPr lang="en-US" sz="2800" b="1" dirty="0"/>
              <a:t>  </a:t>
            </a:r>
            <a:r>
              <a:rPr lang="en-US" sz="2800" b="1" dirty="0">
                <a:solidFill>
                  <a:srgbClr val="C00000"/>
                </a:solidFill>
              </a:rPr>
              <a:t>walking</a:t>
            </a:r>
            <a:r>
              <a:rPr lang="en-US" sz="2800" b="1" dirty="0"/>
              <a:t> on </a:t>
            </a:r>
            <a:r>
              <a:rPr lang="en-US" sz="2800" b="1" dirty="0">
                <a:solidFill>
                  <a:srgbClr val="C00000"/>
                </a:solidFill>
              </a:rPr>
              <a:t>uneven surface</a:t>
            </a:r>
            <a:r>
              <a:rPr lang="en-US" sz="2800" b="1" dirty="0"/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age577"/>
          <p:cNvPicPr>
            <a:picLocks noChangeAspect="1" noChangeArrowheads="1"/>
          </p:cNvPicPr>
          <p:nvPr/>
        </p:nvPicPr>
        <p:blipFill>
          <a:blip r:embed="rId2" cstate="print"/>
          <a:srcRect l="8318" t="3636" r="44293" b="21819"/>
          <a:stretch>
            <a:fillRect/>
          </a:stretch>
        </p:blipFill>
        <p:spPr bwMode="auto">
          <a:xfrm>
            <a:off x="2743200" y="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90600" y="4038600"/>
            <a:ext cx="7620000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3366"/>
                </a:solidFill>
              </a:rPr>
              <a:t>Inversion</a:t>
            </a: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     </a:t>
            </a:r>
            <a:r>
              <a:rPr lang="en-US" sz="2400" dirty="0"/>
              <a:t>Sole is directed downwards &amp; medially.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              </a:t>
            </a:r>
            <a:r>
              <a:rPr lang="en-US" sz="2800" b="1" dirty="0">
                <a:solidFill>
                  <a:srgbClr val="004E23"/>
                </a:solidFill>
              </a:rPr>
              <a:t>Associated with plantar  flexion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3366"/>
                </a:solidFill>
              </a:rPr>
              <a:t>Eversion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Sole is directed downwards &amp; laterally.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           </a:t>
            </a:r>
            <a:r>
              <a:rPr lang="en-US" sz="2800" b="1" dirty="0" smtClean="0">
                <a:solidFill>
                  <a:srgbClr val="004E23"/>
                </a:solidFill>
              </a:rPr>
              <a:t>Associated with dorsiflexion</a:t>
            </a:r>
            <a:endParaRPr lang="en-US" sz="2000" b="1" dirty="0" smtClean="0">
              <a:solidFill>
                <a:srgbClr val="00B050"/>
              </a:solidFill>
            </a:endParaRPr>
          </a:p>
        </p:txBody>
      </p:sp>
      <p:pic>
        <p:nvPicPr>
          <p:cNvPr id="23555" name="Picture 4" descr="Image577"/>
          <p:cNvPicPr>
            <a:picLocks noChangeAspect="1" noChangeArrowheads="1"/>
          </p:cNvPicPr>
          <p:nvPr/>
        </p:nvPicPr>
        <p:blipFill>
          <a:blip r:embed="rId2" cstate="print"/>
          <a:srcRect l="50290" t="3636" r="10445" b="23637"/>
          <a:stretch>
            <a:fillRect/>
          </a:stretch>
        </p:blipFill>
        <p:spPr bwMode="auto">
          <a:xfrm>
            <a:off x="2895600" y="0"/>
            <a:ext cx="350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3366"/>
                </a:solidFill>
              </a:rPr>
              <a:t>                Joints on which it occurs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3366"/>
              </a:solidFill>
            </a:endParaRPr>
          </a:p>
          <a:p>
            <a:pPr eaLnBrk="1" hangingPunct="1">
              <a:buFontTx/>
              <a:buNone/>
            </a:pPr>
            <a:endParaRPr lang="en-US" b="1" smtClean="0">
              <a:solidFill>
                <a:srgbClr val="003366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003366"/>
                </a:solidFill>
              </a:rPr>
              <a:t>       Subtalar joint</a:t>
            </a:r>
          </a:p>
          <a:p>
            <a:pPr eaLnBrk="1" hangingPunct="1"/>
            <a:endParaRPr lang="en-US" sz="2400" b="1" smtClean="0">
              <a:solidFill>
                <a:srgbClr val="003366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003366"/>
                </a:solidFill>
              </a:rPr>
              <a:t>       Transverse tarsal joint</a:t>
            </a:r>
            <a:r>
              <a:rPr lang="en-US" sz="2400" smtClean="0">
                <a:solidFill>
                  <a:srgbClr val="003366"/>
                </a:solidFill>
              </a:rPr>
              <a:t>.</a:t>
            </a:r>
          </a:p>
          <a:p>
            <a:pPr eaLnBrk="1" hangingPunct="1"/>
            <a:endParaRPr lang="en-US" sz="2400" smtClean="0">
              <a:solidFill>
                <a:srgbClr val="003366"/>
              </a:solidFill>
            </a:endParaRPr>
          </a:p>
          <a:p>
            <a:pPr eaLnBrk="1" hangingPunct="1"/>
            <a:r>
              <a:rPr lang="en-US" sz="2400" b="1" smtClean="0">
                <a:solidFill>
                  <a:srgbClr val="003366"/>
                </a:solidFill>
              </a:rPr>
              <a:t>       Talo-calcaneo-navicular joint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 cstate="print"/>
          <a:srcRect t="42210"/>
          <a:stretch>
            <a:fillRect/>
          </a:stretch>
        </p:blipFill>
        <p:spPr bwMode="auto">
          <a:xfrm>
            <a:off x="2362200" y="1066800"/>
            <a:ext cx="472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t="43243" b="10811"/>
          <a:stretch>
            <a:fillRect/>
          </a:stretch>
        </p:blipFill>
        <p:spPr bwMode="auto">
          <a:xfrm>
            <a:off x="5181600" y="48006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6324600" y="1371600"/>
            <a:ext cx="2243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Lateral view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6477000" y="4267200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Medial  view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1752600"/>
            <a:ext cx="1295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086101" y="3009900"/>
            <a:ext cx="16002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7467600" y="6096000"/>
            <a:ext cx="457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228600" y="2286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Axis of movement</a:t>
            </a:r>
          </a:p>
          <a:p>
            <a:pPr>
              <a:defRPr/>
            </a:pPr>
            <a:endParaRPr lang="en-US" sz="2000" u="sng" dirty="0">
              <a:solidFill>
                <a:srgbClr val="FF0000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</a:rPr>
              <a:t>Passes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obliquely upwards</a:t>
            </a:r>
            <a:r>
              <a:rPr lang="en-US" sz="3200" b="1" dirty="0">
                <a:solidFill>
                  <a:srgbClr val="003366"/>
                </a:solidFill>
                <a:latin typeface="+mn-lt"/>
              </a:rPr>
              <a:t>, forward &amp; </a:t>
            </a:r>
            <a:r>
              <a:rPr lang="en-US" sz="3200" b="1" dirty="0">
                <a:solidFill>
                  <a:srgbClr val="006600"/>
                </a:solidFill>
                <a:latin typeface="+mn-lt"/>
              </a:rPr>
              <a:t>medially 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3366"/>
                </a:solidFill>
                <a:latin typeface="+mn-lt"/>
              </a:rPr>
              <a:t>from the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heel end of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calcaneus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003366"/>
                </a:solidFill>
                <a:latin typeface="+mn-lt"/>
              </a:rPr>
              <a:t>through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sinus tarsi</a:t>
            </a:r>
            <a:r>
              <a:rPr lang="en-US" sz="3200" b="1" dirty="0">
                <a:solidFill>
                  <a:srgbClr val="003366"/>
                </a:solidFill>
                <a:latin typeface="+mn-lt"/>
              </a:rPr>
              <a:t> to </a:t>
            </a:r>
            <a:r>
              <a:rPr lang="en-US" sz="3200" b="1" dirty="0" err="1">
                <a:solidFill>
                  <a:srgbClr val="C00000"/>
                </a:solidFill>
                <a:latin typeface="+mn-lt"/>
              </a:rPr>
              <a:t>dorso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-medial surface </a:t>
            </a:r>
            <a:r>
              <a:rPr lang="en-US" sz="3200" b="1" dirty="0">
                <a:solidFill>
                  <a:srgbClr val="003366"/>
                </a:solidFill>
                <a:latin typeface="+mn-lt"/>
              </a:rPr>
              <a:t>of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neck of Talus</a:t>
            </a:r>
            <a:endParaRPr lang="en-IN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3645226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81000" y="3048000"/>
            <a:ext cx="3124200" cy="381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346" name="AutoShape 2" descr="Image result for axis of inversion of fo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348" name="AutoShape 4" descr="Image result for axis of inversion of fo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5350" name="Picture 6" descr="Image result for axis of inversion of fo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382609"/>
            <a:ext cx="4953000" cy="4475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Muscles causing Inversion</a:t>
            </a:r>
          </a:p>
          <a:p>
            <a:r>
              <a:rPr lang="en-US" sz="2800" dirty="0" err="1" smtClean="0"/>
              <a:t>Tibialis</a:t>
            </a:r>
            <a:r>
              <a:rPr lang="en-US" sz="2800" dirty="0" smtClean="0"/>
              <a:t> Anterior</a:t>
            </a:r>
          </a:p>
          <a:p>
            <a:r>
              <a:rPr lang="en-US" sz="2800" dirty="0" err="1" smtClean="0"/>
              <a:t>Tibialis</a:t>
            </a:r>
            <a:r>
              <a:rPr lang="en-US" sz="2800" dirty="0" smtClean="0"/>
              <a:t> Posterior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4038600" y="609600"/>
          <a:ext cx="4800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7" name="Image" r:id="rId3" imgW="6260317" imgH="5384127" progId="">
                  <p:embed/>
                </p:oleObj>
              </mc:Choice>
              <mc:Fallback>
                <p:oleObj name="Image" r:id="rId3" imgW="6260317" imgH="538412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158"/>
                      <a:stretch>
                        <a:fillRect/>
                      </a:stretch>
                    </p:blipFill>
                    <p:spPr bwMode="auto">
                      <a:xfrm>
                        <a:off x="4038600" y="609600"/>
                        <a:ext cx="4800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the back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02" name="Picture 2" descr="Image result for gastrocnem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42102"/>
            <a:ext cx="3886200" cy="5515898"/>
          </a:xfrm>
          <a:prstGeom prst="rect">
            <a:avLst/>
          </a:prstGeom>
          <a:noFill/>
        </p:spPr>
      </p:pic>
      <p:pic>
        <p:nvPicPr>
          <p:cNvPr id="204804" name="Picture 4" descr="Image result for sol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38300"/>
            <a:ext cx="395287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3733800" y="2590800"/>
          <a:ext cx="4800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1" name="Image" r:id="rId3" imgW="6476190" imgH="5587302" progId="">
                  <p:embed/>
                </p:oleObj>
              </mc:Choice>
              <mc:Fallback>
                <p:oleObj name="Image" r:id="rId3" imgW="6476190" imgH="558730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273"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4800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121920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Muscles causing Eversion </a:t>
            </a:r>
          </a:p>
          <a:p>
            <a:r>
              <a:rPr lang="en-US" sz="3200" dirty="0" err="1" smtClean="0"/>
              <a:t>Peroneus</a:t>
            </a:r>
            <a:r>
              <a:rPr lang="en-US" sz="3200" dirty="0" smtClean="0"/>
              <a:t> </a:t>
            </a:r>
            <a:r>
              <a:rPr lang="en-US" sz="3200" dirty="0" err="1" smtClean="0"/>
              <a:t>longus</a:t>
            </a:r>
            <a:endParaRPr lang="en-US" sz="3200" dirty="0" smtClean="0"/>
          </a:p>
          <a:p>
            <a:r>
              <a:rPr lang="en-US" sz="3200" dirty="0" err="1" smtClean="0"/>
              <a:t>Peroneus</a:t>
            </a:r>
            <a:r>
              <a:rPr lang="en-US" sz="3200" dirty="0" smtClean="0"/>
              <a:t> </a:t>
            </a:r>
            <a:r>
              <a:rPr lang="en-US" sz="3200" dirty="0" err="1" smtClean="0"/>
              <a:t>brevis</a:t>
            </a:r>
            <a:endParaRPr lang="en-US" sz="3200" dirty="0" smtClean="0"/>
          </a:p>
          <a:p>
            <a:r>
              <a:rPr lang="en-US" sz="3200" dirty="0" err="1" smtClean="0"/>
              <a:t>Peroneus</a:t>
            </a:r>
            <a:r>
              <a:rPr lang="en-US" sz="3200" dirty="0" smtClean="0"/>
              <a:t> </a:t>
            </a:r>
            <a:r>
              <a:rPr lang="en-US" sz="3200" dirty="0" err="1" smtClean="0"/>
              <a:t>tertius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86000" y="1219200"/>
          <a:ext cx="4800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67" name="Image" r:id="rId3" imgW="6260317" imgH="5384127" progId="">
                  <p:embed/>
                </p:oleObj>
              </mc:Choice>
              <mc:Fallback>
                <p:oleObj name="Image" r:id="rId3" imgW="6260317" imgH="538412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158"/>
                      <a:stretch>
                        <a:fillRect/>
                      </a:stretch>
                    </p:blipFill>
                    <p:spPr bwMode="auto">
                      <a:xfrm>
                        <a:off x="2286000" y="1219200"/>
                        <a:ext cx="4800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Line 9"/>
          <p:cNvSpPr>
            <a:spLocks noChangeShapeType="1"/>
          </p:cNvSpPr>
          <p:nvPr/>
        </p:nvSpPr>
        <p:spPr bwMode="auto">
          <a:xfrm>
            <a:off x="3810000" y="2743200"/>
            <a:ext cx="1524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1905000" y="2133600"/>
            <a:ext cx="2882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DELTOID LIGAMENT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2590800" y="533400"/>
            <a:ext cx="4171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EVERSION LIMITED BY</a:t>
            </a:r>
          </a:p>
        </p:txBody>
      </p:sp>
      <p:sp>
        <p:nvSpPr>
          <p:cNvPr id="26630" name="Line 12"/>
          <p:cNvSpPr>
            <a:spLocks noChangeShapeType="1"/>
          </p:cNvSpPr>
          <p:nvPr/>
        </p:nvSpPr>
        <p:spPr bwMode="auto">
          <a:xfrm>
            <a:off x="3810000" y="2743200"/>
            <a:ext cx="9144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13"/>
          <p:cNvSpPr>
            <a:spLocks noChangeShapeType="1"/>
          </p:cNvSpPr>
          <p:nvPr/>
        </p:nvSpPr>
        <p:spPr bwMode="auto">
          <a:xfrm>
            <a:off x="3810000" y="2743200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14"/>
          <p:cNvSpPr>
            <a:spLocks noChangeShapeType="1"/>
          </p:cNvSpPr>
          <p:nvPr/>
        </p:nvSpPr>
        <p:spPr bwMode="auto">
          <a:xfrm flipV="1">
            <a:off x="3810000" y="41910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5"/>
          <p:cNvSpPr>
            <a:spLocks noChangeShapeType="1"/>
          </p:cNvSpPr>
          <p:nvPr/>
        </p:nvSpPr>
        <p:spPr bwMode="auto">
          <a:xfrm flipH="1" flipV="1">
            <a:off x="4800600" y="41148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Text Box 16"/>
          <p:cNvSpPr txBox="1">
            <a:spLocks noChangeArrowheads="1"/>
          </p:cNvSpPr>
          <p:nvPr/>
        </p:nvSpPr>
        <p:spPr bwMode="auto">
          <a:xfrm>
            <a:off x="2209800" y="4648200"/>
            <a:ext cx="2655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TIBIALIS ANTERIOR</a:t>
            </a:r>
          </a:p>
        </p:txBody>
      </p:sp>
      <p:sp>
        <p:nvSpPr>
          <p:cNvPr id="26635" name="Rectangle 17"/>
          <p:cNvSpPr>
            <a:spLocks noChangeArrowheads="1"/>
          </p:cNvSpPr>
          <p:nvPr/>
        </p:nvSpPr>
        <p:spPr bwMode="auto">
          <a:xfrm>
            <a:off x="5105400" y="4724400"/>
            <a:ext cx="283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TIBIALIS POSTERIOR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1524000" y="5410200"/>
            <a:ext cx="685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Medial view of the skeleton of foot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209800" y="1447800"/>
          <a:ext cx="4800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1" name="Image" r:id="rId3" imgW="6476190" imgH="5587302" progId="">
                  <p:embed/>
                </p:oleObj>
              </mc:Choice>
              <mc:Fallback>
                <p:oleObj name="Image" r:id="rId3" imgW="6476190" imgH="558730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273"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4800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657600" y="54102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latin typeface="Times New Roman" pitchFamily="18" charset="0"/>
            </a:endParaRP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3200400" y="4648200"/>
            <a:ext cx="762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H="1" flipV="1">
            <a:off x="4343400" y="49530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4953000" y="5562600"/>
            <a:ext cx="279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PERONEUS LONGUS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1600200" y="5741988"/>
            <a:ext cx="2654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PERONEUS BREVIS</a:t>
            </a:r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 flipV="1">
            <a:off x="1524000" y="3810000"/>
            <a:ext cx="1905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-92075" y="4202113"/>
            <a:ext cx="2770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CALCANEOFIBULAR</a:t>
            </a:r>
          </a:p>
          <a:p>
            <a:r>
              <a:rPr lang="en-US" sz="2000" b="1">
                <a:solidFill>
                  <a:srgbClr val="006600"/>
                </a:solidFill>
              </a:rPr>
              <a:t>       LIGAMENT</a:t>
            </a:r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flipH="1">
            <a:off x="4343400" y="3581400"/>
            <a:ext cx="1066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5622925" y="3211513"/>
            <a:ext cx="2900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CERVICAL LIGAMENT</a:t>
            </a: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2057400" y="304800"/>
            <a:ext cx="508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    INVERSION LIMITED BY </a:t>
            </a:r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2590800" y="34290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Text Box 15"/>
          <p:cNvSpPr txBox="1">
            <a:spLocks noChangeArrowheads="1"/>
          </p:cNvSpPr>
          <p:nvPr/>
        </p:nvSpPr>
        <p:spPr bwMode="auto">
          <a:xfrm>
            <a:off x="838200" y="2286000"/>
            <a:ext cx="2197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00"/>
                </a:solidFill>
              </a:rPr>
              <a:t>LATERAL TALO-</a:t>
            </a:r>
          </a:p>
          <a:p>
            <a:r>
              <a:rPr lang="en-US" sz="2000" b="1">
                <a:solidFill>
                  <a:srgbClr val="006600"/>
                </a:solidFill>
              </a:rPr>
              <a:t>   CALCANEAL</a:t>
            </a:r>
          </a:p>
          <a:p>
            <a:r>
              <a:rPr lang="en-US" sz="2000" b="1">
                <a:solidFill>
                  <a:srgbClr val="006600"/>
                </a:solidFill>
              </a:rPr>
              <a:t>     LIGAMENT</a:t>
            </a:r>
          </a:p>
        </p:txBody>
      </p:sp>
      <p:sp>
        <p:nvSpPr>
          <p:cNvPr id="27663" name="TextBox 14"/>
          <p:cNvSpPr txBox="1">
            <a:spLocks noChangeArrowheads="1"/>
          </p:cNvSpPr>
          <p:nvPr/>
        </p:nvSpPr>
        <p:spPr bwMode="auto">
          <a:xfrm>
            <a:off x="1752600" y="6096000"/>
            <a:ext cx="609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Lateral view of the skeleton of foot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b="1" u="sng" smtClean="0"/>
              <a:t>APPLIED ANATOMY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</a:rPr>
              <a:t>Ankle sprains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Lateral Ankle Sprains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r>
              <a:rPr lang="en-US" dirty="0" smtClean="0"/>
              <a:t>caused by Over inversion of foot, which is common causes anterior </a:t>
            </a:r>
            <a:r>
              <a:rPr lang="en-US" dirty="0" err="1" smtClean="0"/>
              <a:t>talo</a:t>
            </a:r>
            <a:r>
              <a:rPr lang="en-US" dirty="0" smtClean="0"/>
              <a:t>-fibular &amp; </a:t>
            </a:r>
            <a:r>
              <a:rPr lang="en-US" dirty="0" err="1" smtClean="0"/>
              <a:t>calcaneo</a:t>
            </a:r>
            <a:r>
              <a:rPr lang="en-US" dirty="0" smtClean="0"/>
              <a:t> - fibular ligaments to tear.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a/k/a Low Ankle sprain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rgbClr val="C00000"/>
                </a:solidFill>
              </a:rPr>
              <a:t>Medial Ankle Sprains </a:t>
            </a:r>
            <a:r>
              <a:rPr lang="en-US" dirty="0" smtClean="0"/>
              <a:t>When foot is forcibly </a:t>
            </a:r>
            <a:r>
              <a:rPr lang="en-US" dirty="0" err="1" smtClean="0"/>
              <a:t>everted</a:t>
            </a:r>
            <a:r>
              <a:rPr lang="en-US" dirty="0" smtClean="0"/>
              <a:t>  fibres of deltoid ligament  are torn.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  <a:endParaRPr lang="en-US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2" name="Picture 2" descr="Image result for invertors of f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505700" cy="628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 of lateral side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2994" name="Picture 2" descr="Image result for peroneus longus and brev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5841"/>
            <a:ext cx="5410200" cy="4812159"/>
          </a:xfrm>
          <a:prstGeom prst="rect">
            <a:avLst/>
          </a:prstGeom>
          <a:noFill/>
        </p:spPr>
      </p:pic>
      <p:pic>
        <p:nvPicPr>
          <p:cNvPr id="212996" name="Picture 4" descr="Image result for peroneus longus and brev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267200" cy="332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dirty="0" smtClean="0"/>
              <a:t>ANKLE or TALO-CRURAL JOINT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4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err="1"/>
              <a:t>Uni</a:t>
            </a:r>
            <a:r>
              <a:rPr lang="en-US" b="1" u="sng" dirty="0"/>
              <a:t>-axial synovial joint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/>
              <a:t>Modified hinge joint</a:t>
            </a:r>
          </a:p>
        </p:txBody>
      </p:sp>
      <p:pic>
        <p:nvPicPr>
          <p:cNvPr id="23554" name="Picture 2" descr="Image result for ankle joint anato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96109"/>
            <a:ext cx="5410200" cy="406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Tibio</a:t>
            </a:r>
            <a:r>
              <a:rPr lang="en-US" dirty="0" smtClean="0"/>
              <a:t>-fibular mortise</a:t>
            </a:r>
            <a:endParaRPr lang="en-US" dirty="0"/>
          </a:p>
        </p:txBody>
      </p:sp>
      <p:pic>
        <p:nvPicPr>
          <p:cNvPr id="4" name="Picture 2" descr="Image result for ankle joint anatom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5105400" cy="3833051"/>
          </a:xfrm>
          <a:prstGeom prst="rect">
            <a:avLst/>
          </a:prstGeom>
          <a:noFill/>
        </p:spPr>
      </p:pic>
      <p:pic>
        <p:nvPicPr>
          <p:cNvPr id="5" name="Picture 4" descr="Image result for ta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11" y="4267200"/>
            <a:ext cx="4407089" cy="2362200"/>
          </a:xfrm>
          <a:prstGeom prst="rect">
            <a:avLst/>
          </a:prstGeom>
          <a:noFill/>
        </p:spPr>
      </p:pic>
      <p:pic>
        <p:nvPicPr>
          <p:cNvPr id="1280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025" y="13716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927</Words>
  <Application>Microsoft Office PowerPoint</Application>
  <PresentationFormat>On-screen Show (4:3)</PresentationFormat>
  <Paragraphs>285</Paragraphs>
  <Slides>55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宋体</vt:lpstr>
      <vt:lpstr>Arial</vt:lpstr>
      <vt:lpstr>Calibri</vt:lpstr>
      <vt:lpstr>Courier New</vt:lpstr>
      <vt:lpstr>Times New Roman</vt:lpstr>
      <vt:lpstr>Wingdings</vt:lpstr>
      <vt:lpstr>Office Theme</vt:lpstr>
      <vt:lpstr>Image</vt:lpstr>
      <vt:lpstr>Joints of the Foot Dr. Gitanjali Khorwal</vt:lpstr>
      <vt:lpstr>Contents of the anterior compartment</vt:lpstr>
      <vt:lpstr>PowerPoint Presentation</vt:lpstr>
      <vt:lpstr>Retinacula</vt:lpstr>
      <vt:lpstr>Muscles of the back</vt:lpstr>
      <vt:lpstr>PowerPoint Presentation</vt:lpstr>
      <vt:lpstr>Muscles of lateral side </vt:lpstr>
      <vt:lpstr>ANKLE or TALO-CRURAL JOINT</vt:lpstr>
      <vt:lpstr>Tibio-fibular mortise</vt:lpstr>
      <vt:lpstr>Trochlea tali</vt:lpstr>
      <vt:lpstr>Ligaments </vt:lpstr>
      <vt:lpstr>PowerPoint Presentation</vt:lpstr>
      <vt:lpstr>Deltoid ligament or Medial ligament</vt:lpstr>
      <vt:lpstr>PowerPoint Presentation</vt:lpstr>
      <vt:lpstr>PowerPoint Presentation</vt:lpstr>
      <vt:lpstr>PowerPoint Presentation</vt:lpstr>
      <vt:lpstr>PowerPoint Presentation</vt:lpstr>
      <vt:lpstr>Movements of ankle joint</vt:lpstr>
      <vt:lpstr>PowerPoint Presentation</vt:lpstr>
      <vt:lpstr>Movements</vt:lpstr>
      <vt:lpstr>PowerPoint Presentation</vt:lpstr>
      <vt:lpstr>PowerPoint Presentation</vt:lpstr>
      <vt:lpstr>PowerPoint Presentation</vt:lpstr>
      <vt:lpstr>PowerPoint Presentation</vt:lpstr>
      <vt:lpstr>Arterial supply</vt:lpstr>
      <vt:lpstr>PowerPoint Presentation</vt:lpstr>
      <vt:lpstr>Metatarso - phalangeal joints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APPLIED ANATOMY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gitanjali</dc:creator>
  <cp:lastModifiedBy>admin</cp:lastModifiedBy>
  <cp:revision>23</cp:revision>
  <dcterms:created xsi:type="dcterms:W3CDTF">2006-08-16T00:00:00Z</dcterms:created>
  <dcterms:modified xsi:type="dcterms:W3CDTF">2017-10-31T06:29:50Z</dcterms:modified>
</cp:coreProperties>
</file>