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92" r:id="rId6"/>
    <p:sldId id="263" r:id="rId7"/>
    <p:sldId id="265" r:id="rId8"/>
    <p:sldId id="266" r:id="rId9"/>
    <p:sldId id="268" r:id="rId10"/>
    <p:sldId id="280" r:id="rId11"/>
    <p:sldId id="270" r:id="rId12"/>
    <p:sldId id="271" r:id="rId13"/>
    <p:sldId id="274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57" r:id="rId33"/>
    <p:sldId id="258" r:id="rId34"/>
    <p:sldId id="25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5D72-3198-444A-AB69-952B85CD9A1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C77E-5329-4A36-9D45-B1E49B39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2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5D72-3198-444A-AB69-952B85CD9A1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C77E-5329-4A36-9D45-B1E49B39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5D72-3198-444A-AB69-952B85CD9A1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C77E-5329-4A36-9D45-B1E49B39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9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5D72-3198-444A-AB69-952B85CD9A1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C77E-5329-4A36-9D45-B1E49B39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3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5D72-3198-444A-AB69-952B85CD9A1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C77E-5329-4A36-9D45-B1E49B39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1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5D72-3198-444A-AB69-952B85CD9A1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C77E-5329-4A36-9D45-B1E49B39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3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5D72-3198-444A-AB69-952B85CD9A1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C77E-5329-4A36-9D45-B1E49B39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3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5D72-3198-444A-AB69-952B85CD9A1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C77E-5329-4A36-9D45-B1E49B39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5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5D72-3198-444A-AB69-952B85CD9A1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C77E-5329-4A36-9D45-B1E49B39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1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5D72-3198-444A-AB69-952B85CD9A1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C77E-5329-4A36-9D45-B1E49B39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5D72-3198-444A-AB69-952B85CD9A1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C77E-5329-4A36-9D45-B1E49B39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4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25D72-3198-444A-AB69-952B85CD9A1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2C77E-5329-4A36-9D45-B1E49B39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2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PBL – Papulosquamous Diseases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600" dirty="0" smtClean="0"/>
          </a:p>
          <a:p>
            <a:r>
              <a:rPr lang="en-US" sz="3600" dirty="0" err="1" smtClean="0"/>
              <a:t>Dr</a:t>
            </a:r>
            <a:r>
              <a:rPr lang="en-US" sz="3600" dirty="0" smtClean="0"/>
              <a:t> N K KANSAL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763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Grattage test - Scales in a psoriatic plaque can be accentuated by grating with a glass slide </a:t>
            </a:r>
          </a:p>
          <a:p>
            <a:r>
              <a:rPr lang="en-US" dirty="0" err="1" smtClean="0"/>
              <a:t>Auspitz</a:t>
            </a:r>
            <a:r>
              <a:rPr lang="en-US" dirty="0" smtClean="0"/>
              <a:t> sign- 3 steps</a:t>
            </a:r>
          </a:p>
          <a:p>
            <a:r>
              <a:rPr lang="en-US" dirty="0" smtClean="0"/>
              <a:t>Step A: Gently scrape lesion with a glass slide - This accentuates the silvery scales (Grattage test positive). Scrape off all the scales</a:t>
            </a:r>
          </a:p>
          <a:p>
            <a:r>
              <a:rPr lang="en-US" dirty="0" smtClean="0"/>
              <a:t>Step B: Continue to scrape the lesion – A glistening white adherent membrane (</a:t>
            </a:r>
            <a:r>
              <a:rPr lang="en-US" dirty="0" err="1" smtClean="0"/>
              <a:t>Burkley’s</a:t>
            </a:r>
            <a:r>
              <a:rPr lang="en-US" dirty="0" smtClean="0"/>
              <a:t> membrane) appears</a:t>
            </a:r>
          </a:p>
          <a:p>
            <a:r>
              <a:rPr lang="en-US" dirty="0" smtClean="0"/>
              <a:t>Step C: On removing the membrane, punctate bleeding points become visible - positive </a:t>
            </a:r>
            <a:r>
              <a:rPr lang="en-US" dirty="0" err="1" smtClean="0"/>
              <a:t>Auspitz</a:t>
            </a:r>
            <a:r>
              <a:rPr lang="en-US" dirty="0" smtClean="0"/>
              <a:t> 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treat this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Systemic antibiotics in psoriasis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Anti-</a:t>
            </a:r>
            <a:r>
              <a:rPr lang="en-US" i="1" dirty="0" smtClean="0"/>
              <a:t>Streptococcus</a:t>
            </a:r>
            <a:r>
              <a:rPr lang="en-US" dirty="0" smtClean="0"/>
              <a:t> medications – may clear </a:t>
            </a:r>
            <a:r>
              <a:rPr lang="en-US" dirty="0" err="1" smtClean="0"/>
              <a:t>guttate</a:t>
            </a:r>
            <a:r>
              <a:rPr lang="en-US" dirty="0" smtClean="0"/>
              <a:t> attacks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Diet in Psoriasis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clear evidence for / against oral zinc, fish oils, omega-3 fatty acids, turkey meat or diets low in tryptophan, protein or calories</a:t>
            </a:r>
          </a:p>
          <a:p>
            <a:endParaRPr lang="en-US" dirty="0" smtClean="0"/>
          </a:p>
          <a:p>
            <a:r>
              <a:rPr lang="en-US" dirty="0" smtClean="0"/>
              <a:t>Some studies demonstrate celiac diseases associated-antibodies – elimination of wheat from diet may bring long-term remissions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454" y="237906"/>
            <a:ext cx="10425774" cy="647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0592" y="114137"/>
            <a:ext cx="7622931" cy="657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50-year-old male patient</a:t>
            </a:r>
          </a:p>
          <a:p>
            <a:r>
              <a:rPr lang="en-US" dirty="0" smtClean="0"/>
              <a:t>Presents with a history of skin lesions x 34 years</a:t>
            </a:r>
          </a:p>
          <a:p>
            <a:r>
              <a:rPr lang="en-US" dirty="0"/>
              <a:t>R</a:t>
            </a:r>
            <a:r>
              <a:rPr lang="en-US" dirty="0" smtClean="0"/>
              <a:t>ed, itchy, scaly, lesions present all over the body &amp; head</a:t>
            </a:r>
          </a:p>
          <a:p>
            <a:r>
              <a:rPr lang="en-US" dirty="0" smtClean="0"/>
              <a:t>Lesions increase in summer but improve in winter</a:t>
            </a:r>
          </a:p>
          <a:p>
            <a:r>
              <a:rPr lang="en-US" dirty="0" smtClean="0"/>
              <a:t>No joint pains</a:t>
            </a:r>
          </a:p>
          <a:p>
            <a:r>
              <a:rPr lang="en-US" dirty="0" smtClean="0"/>
              <a:t>On clinical examination: BSA: 15% </a:t>
            </a:r>
            <a:r>
              <a:rPr lang="en-US" dirty="0" err="1" smtClean="0"/>
              <a:t>apprx</a:t>
            </a:r>
            <a:r>
              <a:rPr lang="en-US" dirty="0" smtClean="0"/>
              <a:t>.; Erythematous, scaly, sharply demarcated, plaques, present particularly over the extensor surfaces &amp; scalp</a:t>
            </a:r>
          </a:p>
          <a:p>
            <a:r>
              <a:rPr lang="en-US" dirty="0" smtClean="0"/>
              <a:t>Palms &amp; soles: largely spared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Emollients - prevent &amp; treat </a:t>
            </a:r>
            <a:r>
              <a:rPr lang="en-US" dirty="0" err="1" smtClean="0"/>
              <a:t>xerosis</a:t>
            </a:r>
            <a:r>
              <a:rPr lang="en-US" dirty="0" smtClean="0"/>
              <a:t>, decrease scaling</a:t>
            </a:r>
          </a:p>
          <a:p>
            <a:endParaRPr lang="en-US" dirty="0" smtClean="0"/>
          </a:p>
          <a:p>
            <a:r>
              <a:rPr lang="en-US" dirty="0" smtClean="0"/>
              <a:t>Moisturizing agents - cream bases, coconut / olive oil, white soft paraffin &amp; liquid paraffin mixtures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Systemic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Initiation of systemic therapy - a shared decision between the patient &amp; the clinician</a:t>
            </a:r>
          </a:p>
          <a:p>
            <a:r>
              <a:rPr lang="en-US" dirty="0" smtClean="0"/>
              <a:t>Careful consideration of risk–benefit profiles of available treatments</a:t>
            </a:r>
          </a:p>
          <a:p>
            <a:r>
              <a:rPr lang="en-US" dirty="0" smtClean="0"/>
              <a:t>In general, systemic treatment indicated for - extensive disease not responsive to topical therapy or phototherapy; erythroderma; pustular psoriasis; psoriatic arthritis</a:t>
            </a:r>
          </a:p>
          <a:p>
            <a:r>
              <a:rPr lang="en-US" dirty="0" smtClean="0"/>
              <a:t>Impact of disease – patient may opt for earlier systemic treatment</a:t>
            </a:r>
          </a:p>
          <a:p>
            <a:r>
              <a:rPr lang="en-US" dirty="0" smtClean="0"/>
              <a:t>Logistics - e.g., inability to attend for regular phototherapy</a:t>
            </a:r>
          </a:p>
        </p:txBody>
      </p:sp>
    </p:spTree>
    <p:extLst>
      <p:ext uri="{BB962C8B-B14F-4D97-AF65-F5344CB8AC3E}">
        <p14:creationId xmlns:p14="http://schemas.microsoft.com/office/powerpoint/2010/main" val="28383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Investigations:</a:t>
            </a:r>
          </a:p>
          <a:p>
            <a:r>
              <a:rPr lang="en-US" dirty="0" smtClean="0"/>
              <a:t>CBCs with ESR &amp; PBF</a:t>
            </a:r>
          </a:p>
          <a:p>
            <a:r>
              <a:rPr lang="en-US" dirty="0" smtClean="0"/>
              <a:t>LFTs, RFTs, FBS/RBS, HBA1c, Urine R/E, M/E</a:t>
            </a:r>
          </a:p>
          <a:p>
            <a:r>
              <a:rPr lang="en-US" dirty="0" err="1" smtClean="0"/>
              <a:t>HBsAg</a:t>
            </a:r>
            <a:r>
              <a:rPr lang="en-US" dirty="0" smtClean="0"/>
              <a:t>, HCV, HIV-1 &amp; 2</a:t>
            </a:r>
          </a:p>
          <a:p>
            <a:r>
              <a:rPr lang="en-US" dirty="0" smtClean="0"/>
              <a:t>CXR-PA</a:t>
            </a:r>
          </a:p>
          <a:p>
            <a:r>
              <a:rPr lang="en-US" dirty="0" smtClean="0"/>
              <a:t>Other investigations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systemic steroid is given for 1st time, clearance of psoriasis is rapid but the disease eventually ‘breaks through’, necessitating progressive increases in dosage, with incidence of side effects</a:t>
            </a:r>
          </a:p>
          <a:p>
            <a:endParaRPr lang="en-US" dirty="0" smtClean="0"/>
          </a:p>
          <a:p>
            <a:r>
              <a:rPr lang="en-US" dirty="0" smtClean="0"/>
              <a:t>If withdrawal is attempted, psoriasis tends to relapse promptly &amp; may ‘rebound’</a:t>
            </a:r>
          </a:p>
          <a:p>
            <a:endParaRPr lang="en-US" dirty="0" smtClean="0"/>
          </a:p>
          <a:p>
            <a:r>
              <a:rPr lang="en-US" dirty="0" smtClean="0"/>
              <a:t>‘Rebound’ may take the form of widespread, eruptive psoriasis, </a:t>
            </a:r>
            <a:r>
              <a:rPr lang="en-US" dirty="0" err="1" smtClean="0"/>
              <a:t>erythrodermic</a:t>
            </a:r>
            <a:r>
              <a:rPr lang="en-US" dirty="0" smtClean="0"/>
              <a:t> psoriasis or generalized pustular psoriasis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Systemic steroids should NEVER be used in the routine care of psoriasis</a:t>
            </a:r>
          </a:p>
          <a:p>
            <a:endParaRPr lang="en-US" dirty="0" smtClean="0"/>
          </a:p>
          <a:p>
            <a:r>
              <a:rPr lang="en-US" dirty="0" smtClean="0"/>
              <a:t>Psoriasis may remain labile &amp; treatment resistant for many months after the withdrawal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Oral or parenteral corticosteroids should generally be avoided </a:t>
            </a:r>
          </a:p>
          <a:p>
            <a:endParaRPr lang="en-US" dirty="0" smtClean="0"/>
          </a:p>
          <a:p>
            <a:r>
              <a:rPr lang="en-US" dirty="0" smtClean="0"/>
              <a:t>Used only when urgent control of complications is needed (e.g., acute respiratory distress syndrome)</a:t>
            </a:r>
          </a:p>
          <a:p>
            <a:endParaRPr lang="en-US" dirty="0" smtClean="0"/>
          </a:p>
          <a:p>
            <a:r>
              <a:rPr lang="en-US" dirty="0" smtClean="0"/>
              <a:t>Or when other drugs are contraindicated for instance in pregnancy</a:t>
            </a:r>
          </a:p>
          <a:p>
            <a:endParaRPr lang="en-US" dirty="0" smtClean="0"/>
          </a:p>
          <a:p>
            <a:r>
              <a:rPr lang="en-US" dirty="0" smtClean="0"/>
              <a:t>Short‐term effects of prednisolone (30–40 mg/day) may be good but serious relapses are liable to occur as the dosage is reduced unless another form of therapy (e.g., </a:t>
            </a:r>
            <a:r>
              <a:rPr lang="en-US" dirty="0" err="1" smtClean="0"/>
              <a:t>acitretin</a:t>
            </a:r>
            <a:r>
              <a:rPr lang="en-US" dirty="0" smtClean="0"/>
              <a:t>, </a:t>
            </a:r>
            <a:r>
              <a:rPr lang="en-US" dirty="0" err="1" smtClean="0"/>
              <a:t>TNFi</a:t>
            </a:r>
            <a:r>
              <a:rPr lang="en-US" dirty="0" smtClean="0"/>
              <a:t>) is given simultaneously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5538" y="1027906"/>
            <a:ext cx="77409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Counselling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Psoriasis – a treatable but </a:t>
            </a:r>
            <a:r>
              <a:rPr lang="en-US" i="1" u="sng" dirty="0" smtClean="0"/>
              <a:t>incurable</a:t>
            </a:r>
            <a:r>
              <a:rPr lang="en-US" dirty="0" smtClean="0"/>
              <a:t> disease</a:t>
            </a:r>
          </a:p>
          <a:p>
            <a:r>
              <a:rPr lang="en-IN" dirty="0" smtClean="0"/>
              <a:t>‘Psoriasis is at all times and under all forms a very troublesome and, often, an intractable disease, but it is rarely dangerous to life’– </a:t>
            </a:r>
            <a:r>
              <a:rPr lang="en-IN" b="1" dirty="0" smtClean="0"/>
              <a:t>Wilson, 1842</a:t>
            </a:r>
          </a:p>
          <a:p>
            <a:r>
              <a:rPr lang="en-IN" dirty="0" smtClean="0"/>
              <a:t>‘It is impossible to say, in any particular case, how long the disease will last, whether a relapse will occur, or for what period of time the patient will remain free from psoriasis’–  </a:t>
            </a:r>
            <a:r>
              <a:rPr lang="en-IN" b="1" dirty="0" err="1" smtClean="0"/>
              <a:t>Hebra</a:t>
            </a:r>
            <a:r>
              <a:rPr lang="en-IN" b="1" dirty="0" smtClean="0"/>
              <a:t>, 1868</a:t>
            </a:r>
          </a:p>
          <a:p>
            <a:r>
              <a:rPr lang="en-US" dirty="0" smtClean="0"/>
              <a:t>Patients’ counseling – paramount </a:t>
            </a:r>
            <a:endParaRPr lang="en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Papulosquamous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Psoriasis</a:t>
            </a:r>
          </a:p>
          <a:p>
            <a:r>
              <a:rPr lang="en-US" dirty="0" err="1" smtClean="0"/>
              <a:t>Pityriasis</a:t>
            </a:r>
            <a:r>
              <a:rPr lang="en-US" dirty="0" smtClean="0"/>
              <a:t> </a:t>
            </a:r>
            <a:r>
              <a:rPr lang="en-US" dirty="0" err="1" smtClean="0"/>
              <a:t>rosea</a:t>
            </a:r>
            <a:endParaRPr lang="en-US" dirty="0" smtClean="0"/>
          </a:p>
          <a:p>
            <a:r>
              <a:rPr lang="en-US" dirty="0" smtClean="0"/>
              <a:t>Lichen planus</a:t>
            </a:r>
          </a:p>
          <a:p>
            <a:r>
              <a:rPr lang="en-US" dirty="0" smtClean="0"/>
              <a:t>Erythroderma</a:t>
            </a:r>
          </a:p>
          <a:p>
            <a:r>
              <a:rPr lang="en-US" dirty="0" err="1" smtClean="0"/>
              <a:t>Pityriasis</a:t>
            </a:r>
            <a:r>
              <a:rPr lang="en-US" dirty="0" smtClean="0"/>
              <a:t> </a:t>
            </a:r>
            <a:r>
              <a:rPr lang="en-US" dirty="0" err="1" smtClean="0"/>
              <a:t>lichenoides</a:t>
            </a:r>
            <a:endParaRPr lang="en-US" dirty="0" smtClean="0"/>
          </a:p>
          <a:p>
            <a:r>
              <a:rPr lang="en-US" dirty="0" err="1" smtClean="0"/>
              <a:t>Pityriasis</a:t>
            </a:r>
            <a:r>
              <a:rPr lang="en-US" dirty="0" smtClean="0"/>
              <a:t> </a:t>
            </a:r>
            <a:r>
              <a:rPr lang="en-US" dirty="0" err="1" smtClean="0"/>
              <a:t>rubra</a:t>
            </a:r>
            <a:r>
              <a:rPr lang="en-US" dirty="0" smtClean="0"/>
              <a:t> pilaris</a:t>
            </a:r>
          </a:p>
          <a:p>
            <a:r>
              <a:rPr lang="en-US" dirty="0" err="1" smtClean="0"/>
              <a:t>Parapsoriasis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61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Erythroderma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Erythroderma is a morphological diagnosis characterized by generalized erythema and scaling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iffuse erythema and scaling of the skin involving more than 90% of the total body skin surface area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Erythroderma is the term applied to any inflammatory skin disease that affects more than 90% of the body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		</a:t>
            </a:r>
          </a:p>
          <a:p>
            <a:pPr marL="0" indent="0">
              <a:buNone/>
            </a:pPr>
            <a:r>
              <a:rPr lang="en-US" sz="5400" dirty="0"/>
              <a:t>	</a:t>
            </a:r>
            <a:r>
              <a:rPr lang="en-US" sz="5400" dirty="0" smtClean="0"/>
              <a:t>	Thank You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969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D/D &amp;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1 - hereditary, strongly HLA associated (particularly HLA‐Cw6), early onset &amp; more likely to be severe</a:t>
            </a:r>
          </a:p>
          <a:p>
            <a:endParaRPr lang="en-US" dirty="0"/>
          </a:p>
          <a:p>
            <a:r>
              <a:rPr lang="en-US" dirty="0"/>
              <a:t>Type 2 - sporadic, HLA unrelated, of late onset &amp; often mild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Quantify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PASI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885" y="678988"/>
            <a:ext cx="8762440" cy="60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PASI – 10</a:t>
            </a:r>
          </a:p>
          <a:p>
            <a:r>
              <a:rPr lang="en-US" dirty="0" smtClean="0"/>
              <a:t>Moderate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/ 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73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729</Words>
  <Application>Microsoft Office PowerPoint</Application>
  <PresentationFormat>Widescreen</PresentationFormat>
  <Paragraphs>88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PBL – Papulosquamous Diseases</vt:lpstr>
      <vt:lpstr>The Problem</vt:lpstr>
      <vt:lpstr>PowerPoint Presentation</vt:lpstr>
      <vt:lpstr>D/D &amp; D</vt:lpstr>
      <vt:lpstr>PowerPoint Presentation</vt:lpstr>
      <vt:lpstr>How to Quantify involvement</vt:lpstr>
      <vt:lpstr>PASI</vt:lpstr>
      <vt:lpstr>PowerPoint Presentation</vt:lpstr>
      <vt:lpstr>Tests / Sign</vt:lpstr>
      <vt:lpstr>PowerPoint Presentation</vt:lpstr>
      <vt:lpstr>How to treat this patient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Topical therapy</vt:lpstr>
      <vt:lpstr>PowerPoint Presentation</vt:lpstr>
      <vt:lpstr>Investigations</vt:lpstr>
      <vt:lpstr>PowerPoint Presentation</vt:lpstr>
      <vt:lpstr>PowerPoint Presentation</vt:lpstr>
      <vt:lpstr>PowerPoint Presentation</vt:lpstr>
      <vt:lpstr>PowerPoint Presentation</vt:lpstr>
      <vt:lpstr>Systemic Steroids</vt:lpstr>
      <vt:lpstr>PowerPoint Presentation</vt:lpstr>
      <vt:lpstr>PowerPoint Presentation</vt:lpstr>
      <vt:lpstr>PowerPoint Presentation</vt:lpstr>
      <vt:lpstr>Counselling</vt:lpstr>
      <vt:lpstr>PowerPoint Presentation</vt:lpstr>
      <vt:lpstr>Papulosquamous Diseases</vt:lpstr>
      <vt:lpstr>Erythroderma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PBL – Papulosquamous Diseases</dc:title>
  <dc:creator>AIIMSRishikesh</dc:creator>
  <cp:lastModifiedBy>AIIMSRishikesh</cp:lastModifiedBy>
  <cp:revision>9</cp:revision>
  <dcterms:created xsi:type="dcterms:W3CDTF">2017-11-23T10:36:40Z</dcterms:created>
  <dcterms:modified xsi:type="dcterms:W3CDTF">2017-12-05T05:14:58Z</dcterms:modified>
</cp:coreProperties>
</file>