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9" r:id="rId2"/>
  </p:sldMasterIdLst>
  <p:notesMasterIdLst>
    <p:notesMasterId r:id="rId82"/>
  </p:notesMasterIdLst>
  <p:sldIdLst>
    <p:sldId id="258" r:id="rId3"/>
    <p:sldId id="261" r:id="rId4"/>
    <p:sldId id="262" r:id="rId5"/>
    <p:sldId id="343" r:id="rId6"/>
    <p:sldId id="344" r:id="rId7"/>
    <p:sldId id="263" r:id="rId8"/>
    <p:sldId id="265" r:id="rId9"/>
    <p:sldId id="373" r:id="rId10"/>
    <p:sldId id="266" r:id="rId11"/>
    <p:sldId id="267" r:id="rId12"/>
    <p:sldId id="268" r:id="rId13"/>
    <p:sldId id="269" r:id="rId14"/>
    <p:sldId id="270" r:id="rId15"/>
    <p:sldId id="272" r:id="rId16"/>
    <p:sldId id="345" r:id="rId17"/>
    <p:sldId id="349" r:id="rId18"/>
    <p:sldId id="350" r:id="rId19"/>
    <p:sldId id="353" r:id="rId20"/>
    <p:sldId id="274" r:id="rId21"/>
    <p:sldId id="357" r:id="rId22"/>
    <p:sldId id="358" r:id="rId23"/>
    <p:sldId id="276" r:id="rId24"/>
    <p:sldId id="376" r:id="rId25"/>
    <p:sldId id="377" r:id="rId26"/>
    <p:sldId id="277" r:id="rId27"/>
    <p:sldId id="278" r:id="rId28"/>
    <p:sldId id="279" r:id="rId29"/>
    <p:sldId id="354" r:id="rId30"/>
    <p:sldId id="355" r:id="rId31"/>
    <p:sldId id="280" r:id="rId32"/>
    <p:sldId id="386" r:id="rId33"/>
    <p:sldId id="387" r:id="rId34"/>
    <p:sldId id="281" r:id="rId35"/>
    <p:sldId id="282" r:id="rId36"/>
    <p:sldId id="283" r:id="rId37"/>
    <p:sldId id="285" r:id="rId38"/>
    <p:sldId id="286" r:id="rId39"/>
    <p:sldId id="287" r:id="rId40"/>
    <p:sldId id="288" r:id="rId41"/>
    <p:sldId id="289" r:id="rId42"/>
    <p:sldId id="292" r:id="rId43"/>
    <p:sldId id="359" r:id="rId44"/>
    <p:sldId id="294" r:id="rId45"/>
    <p:sldId id="295" r:id="rId46"/>
    <p:sldId id="296" r:id="rId47"/>
    <p:sldId id="399" r:id="rId48"/>
    <p:sldId id="297" r:id="rId49"/>
    <p:sldId id="298" r:id="rId50"/>
    <p:sldId id="299" r:id="rId51"/>
    <p:sldId id="300" r:id="rId52"/>
    <p:sldId id="302" r:id="rId53"/>
    <p:sldId id="303" r:id="rId54"/>
    <p:sldId id="306" r:id="rId55"/>
    <p:sldId id="360" r:id="rId56"/>
    <p:sldId id="374" r:id="rId57"/>
    <p:sldId id="309" r:id="rId58"/>
    <p:sldId id="310" r:id="rId59"/>
    <p:sldId id="311" r:id="rId60"/>
    <p:sldId id="389" r:id="rId61"/>
    <p:sldId id="390" r:id="rId62"/>
    <p:sldId id="391" r:id="rId63"/>
    <p:sldId id="392" r:id="rId64"/>
    <p:sldId id="361" r:id="rId65"/>
    <p:sldId id="318" r:id="rId66"/>
    <p:sldId id="319" r:id="rId67"/>
    <p:sldId id="321" r:id="rId68"/>
    <p:sldId id="378" r:id="rId69"/>
    <p:sldId id="383" r:id="rId70"/>
    <p:sldId id="363" r:id="rId71"/>
    <p:sldId id="362" r:id="rId72"/>
    <p:sldId id="327" r:id="rId73"/>
    <p:sldId id="393" r:id="rId74"/>
    <p:sldId id="394" r:id="rId75"/>
    <p:sldId id="395" r:id="rId76"/>
    <p:sldId id="385" r:id="rId77"/>
    <p:sldId id="384" r:id="rId78"/>
    <p:sldId id="396" r:id="rId79"/>
    <p:sldId id="397" r:id="rId80"/>
    <p:sldId id="388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15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FE785-0D46-43E6-B925-7F5D03A04616}" type="datetimeFigureOut">
              <a:rPr lang="en-US" smtClean="0"/>
              <a:pPr/>
              <a:t>11/21/2017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02DD6-FE18-4709-9AEC-E3561942659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about </a:t>
            </a:r>
            <a:r>
              <a:rPr lang="en-US" dirty="0" err="1" smtClean="0"/>
              <a:t>chemoprophylaxix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02DD6-FE18-4709-9AEC-E35619426595}" type="slidenum">
              <a:rPr lang="en-IN" smtClean="0"/>
              <a:pPr/>
              <a:t>66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84613" y="8684998"/>
            <a:ext cx="2971800" cy="45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33" tIns="46067" rIns="92133" bIns="46067" anchor="b"/>
          <a:lstStyle/>
          <a:p>
            <a:pPr algn="r" defTabSz="920750"/>
            <a:fld id="{9B295D43-716A-47E0-A0D0-67DE860AEF44}" type="slidenum">
              <a:rPr lang="en-US" sz="1200"/>
              <a:pPr algn="r" defTabSz="920750"/>
              <a:t>68</a:t>
            </a:fld>
            <a:endParaRPr lang="en-US" sz="1200"/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3884613" y="8684998"/>
            <a:ext cx="2971800" cy="45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07" tIns="46053" rIns="92107" bIns="46053" anchor="b"/>
          <a:lstStyle/>
          <a:p>
            <a:pPr algn="r" defTabSz="920750"/>
            <a:fld id="{6A36D991-D1D0-4903-A08E-7618521AAFE6}" type="slidenum">
              <a:rPr lang="en-US" sz="1200">
                <a:latin typeface="Times New Roman" pitchFamily="18" charset="0"/>
              </a:rPr>
              <a:pPr algn="r" defTabSz="920750"/>
              <a:t>68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29000"/>
          </a:xfrm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2499"/>
            <a:ext cx="5487988" cy="4116915"/>
          </a:xfrm>
          <a:noFill/>
          <a:ln/>
        </p:spPr>
        <p:txBody>
          <a:bodyPr lIns="92095" tIns="46047" rIns="92095" bIns="46047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02DD6-FE18-4709-9AEC-E35619426595}" type="slidenum">
              <a:rPr lang="en-IN" smtClean="0"/>
              <a:pPr/>
              <a:t>71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9A9AAC-94E7-4F83-8809-C7547856BB87}" type="slidenum">
              <a:rPr lang="en-US">
                <a:solidFill>
                  <a:prstClr val="black"/>
                </a:solidFill>
              </a:rPr>
              <a:pPr/>
              <a:t>72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02DD6-FE18-4709-9AEC-E35619426595}" type="slidenum">
              <a:rPr lang="en-IN" smtClean="0"/>
              <a:pPr/>
              <a:t>75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14339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N" sz="2400">
                <a:solidFill>
                  <a:srgbClr val="FFFFFF"/>
                </a:solidFill>
              </a:endParaRPr>
            </a:p>
          </p:txBody>
        </p:sp>
        <p:sp>
          <p:nvSpPr>
            <p:cNvPr id="14340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N" sz="2400">
                <a:solidFill>
                  <a:srgbClr val="FFFFFF"/>
                </a:solidFill>
              </a:endParaRPr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N" sz="2400">
                <a:solidFill>
                  <a:srgbClr val="FFFFFF"/>
                </a:solidFill>
              </a:endParaRPr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N" sz="2400">
                <a:solidFill>
                  <a:srgbClr val="FFFFFF"/>
                </a:solidFill>
              </a:endParaRPr>
            </a:p>
          </p:txBody>
        </p:sp>
      </p:grpSp>
      <p:sp>
        <p:nvSpPr>
          <p:cNvPr id="1434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819400"/>
            <a:ext cx="6400800" cy="1752600"/>
          </a:xfrm>
          <a:ln w="9525">
            <a:headEnd/>
            <a:tailEnd/>
          </a:ln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80308F-5EF1-442F-8750-1C062682B1AD}" type="datetime9">
              <a:rPr lang="en-IN" smtClean="0"/>
              <a:pPr/>
              <a:t>21-11-2017 19:17:52</a:t>
            </a:fld>
            <a:endParaRPr lang="en-US"/>
          </a:p>
        </p:txBody>
      </p:sp>
      <p:sp>
        <p:nvSpPr>
          <p:cNvPr id="14346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4347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930E9C-E68B-4A50-8CB1-21C11711A4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DD1B95-D5BB-4544-9FCF-DDFF49A7A964}" type="datetime9">
              <a:rPr lang="en-IN" smtClean="0">
                <a:solidFill>
                  <a:srgbClr val="FFFFFF"/>
                </a:solidFill>
              </a:rPr>
              <a:pPr/>
              <a:t>21-11-2017 19:17:52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D66F5-0C02-459A-BD9E-79B6A823A16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CED012-8DF9-4705-9D2A-3C33BEB374C6}" type="datetime9">
              <a:rPr lang="en-IN" smtClean="0">
                <a:solidFill>
                  <a:srgbClr val="FFFFFF"/>
                </a:solidFill>
              </a:rPr>
              <a:pPr/>
              <a:t>21-11-2017 19:17:52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B3D82-1169-496D-B4E4-E5EEF643D5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228600"/>
            <a:ext cx="77724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8BA8FBF-7681-41B8-8B87-2C22594EC6D3}" type="datetime9">
              <a:rPr lang="en-IN" smtClean="0">
                <a:solidFill>
                  <a:srgbClr val="FFFFFF"/>
                </a:solidFill>
              </a:rPr>
              <a:pPr/>
              <a:t>21-11-2017 19:17:52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305D36-298E-45CF-B376-4180AD601DA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D459BD2-B278-4835-BDC4-5129CB2924FA}" type="datetime9">
              <a:rPr lang="en-IN" smtClean="0">
                <a:solidFill>
                  <a:srgbClr val="FFFFFF"/>
                </a:solidFill>
              </a:rPr>
              <a:pPr/>
              <a:t>21-11-2017 19:17:52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2FC7ECA-0D07-4990-9389-B556742AF8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313147-B2A4-4643-85DF-2587E8647DC3}" type="datetime9">
              <a:rPr lang="en-IN" smtClean="0"/>
              <a:pPr/>
              <a:t>21-11-2017 19:17:52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85E1A98-7023-4C08-884B-EAA2075D9F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0AAD4C7-558E-4D98-B93E-2AEE52DA8674}" type="datetime9">
              <a:rPr lang="en-IN" smtClean="0"/>
              <a:pPr/>
              <a:t>21-11-2017 19:17:52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2244FC-5A05-48CE-B78D-79DFD83274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F484CC4-6530-4D92-B924-D7C2C1583E64}" type="datetime9">
              <a:rPr lang="en-IN" smtClean="0"/>
              <a:pPr/>
              <a:t>21-11-2017 19:17:52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6E4A860-BB64-48BC-A18F-3656BBAEC2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E4EC5C-0C5F-44DB-94E9-7DC1881B9DDE}" type="datetime9">
              <a:rPr lang="en-IN" smtClean="0"/>
              <a:pPr/>
              <a:t>21-11-2017 19:17:52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E17BAE5-28F2-40AD-8730-8DB5C91F8E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7549413-7563-4C93-8ECB-45E133FBC9A4}" type="datetime9">
              <a:rPr lang="en-IN" smtClean="0"/>
              <a:pPr/>
              <a:t>21-11-2017 19:17:52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548217B-A4E0-4152-AC0A-C20131D553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C8292-BDCC-4842-B2B3-F880315638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7C0650-2948-4F0D-A601-255EFEC74EF2}" type="datetime9">
              <a:rPr lang="en-IN" smtClean="0">
                <a:solidFill>
                  <a:srgbClr val="FFFFFF"/>
                </a:solidFill>
              </a:rPr>
              <a:pPr/>
              <a:t>21-11-2017 19:17:52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1BA0C-13BF-4EF7-9029-B720507E6D7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C47AD-5005-42F2-9BB1-567057A55C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F592C-FBE4-42E9-B4D3-0B33D644B6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A31C0-BDE9-44D0-841B-8A5D88B450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FBE3A-95F5-4054-BBC6-62B00049AD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D3930-6B94-47E9-BC40-24936C30A9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B6FC1-0064-420C-96B2-324EE54081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33369-AE8A-4162-BDB9-0A418FCEAB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6F2B4-4E5B-4C05-98AC-BAF5B5FF0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64654-39EC-4A40-83FE-1630BDCFB6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78A75-0614-48C8-9109-D78417A82B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262830-AD21-4F4A-9C88-C16AB78B2677}" type="datetime9">
              <a:rPr lang="en-IN" smtClean="0">
                <a:solidFill>
                  <a:srgbClr val="FFFFFF"/>
                </a:solidFill>
              </a:rPr>
              <a:pPr/>
              <a:t>21-11-2017 19:17:52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480B3-56D4-427C-83F7-1E9189D0300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C3024D-0631-4552-8A4F-ECC53D5295DB}" type="datetime9">
              <a:rPr lang="en-IN" smtClean="0">
                <a:solidFill>
                  <a:srgbClr val="FFFFFF"/>
                </a:solidFill>
              </a:rPr>
              <a:pPr/>
              <a:t>21-11-2017 19:17:52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D5A1A-9542-4BC3-B873-E630E98D105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67C0BA-60F9-4136-B168-9D787DAC648D}" type="datetime9">
              <a:rPr lang="en-IN" smtClean="0">
                <a:solidFill>
                  <a:srgbClr val="FFFFFF"/>
                </a:solidFill>
              </a:rPr>
              <a:pPr/>
              <a:t>21-11-2017 19:17:52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8024E-11AD-4FB5-981E-FBDC99487D3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364E9C-27FF-47D4-87B0-147C068B733A}" type="datetime9">
              <a:rPr lang="en-IN" smtClean="0">
                <a:solidFill>
                  <a:srgbClr val="FFFFFF"/>
                </a:solidFill>
              </a:rPr>
              <a:pPr/>
              <a:t>21-11-2017 19:17:52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94B03-F5EA-44E7-9489-E5B9C2CA16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ABEDB8-19FD-4319-9C7F-9F462E18C1EF}" type="datetime9">
              <a:rPr lang="en-IN" smtClean="0">
                <a:solidFill>
                  <a:srgbClr val="FFFFFF"/>
                </a:solidFill>
              </a:rPr>
              <a:pPr/>
              <a:t>21-11-2017 19:17:52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27E74-304D-4F3A-B95C-4FED03E9FD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6426C2-536F-4AF5-8CB7-3EE8AC7677A2}" type="datetime9">
              <a:rPr lang="en-IN" smtClean="0">
                <a:solidFill>
                  <a:srgbClr val="FFFFFF"/>
                </a:solidFill>
              </a:rPr>
              <a:pPr/>
              <a:t>21-11-2017 19:17:52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547C9-7DE1-49FF-AAE5-AB26A00518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C31602-4752-4465-9087-316CE056188A}" type="datetime9">
              <a:rPr lang="en-IN" smtClean="0">
                <a:solidFill>
                  <a:srgbClr val="FFFFFF"/>
                </a:solidFill>
              </a:rPr>
              <a:pPr/>
              <a:t>21-11-2017 19:17:52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C2B86-DEA7-4181-AD70-050A1BF745A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13315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N" sz="2400">
                <a:solidFill>
                  <a:srgbClr val="FFFFFF"/>
                </a:solidFill>
              </a:endParaRPr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N" sz="2400">
                <a:solidFill>
                  <a:srgbClr val="FFFFFF"/>
                </a:solidFill>
              </a:endParaRPr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N" sz="2400">
                <a:solidFill>
                  <a:srgbClr val="FFFFFF"/>
                </a:solidFill>
              </a:endParaRPr>
            </a:p>
          </p:txBody>
        </p:sp>
        <p:sp>
          <p:nvSpPr>
            <p:cNvPr id="13318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IN" sz="2400">
                <a:solidFill>
                  <a:srgbClr val="FFFFFF"/>
                </a:solidFill>
              </a:endParaRPr>
            </a:p>
          </p:txBody>
        </p:sp>
      </p:grpSp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fld id="{9DE5A8F4-C9B3-4ECC-9AC5-464D5E292E07}" type="datetime9">
              <a:rPr lang="en-IN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21-11-2017 19:17:52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fld id="{7E64FFB9-EDA0-4498-A0B2-BB8EF4A02513}" type="slidenum">
              <a:rPr lang="en-US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41475"/>
            <a:ext cx="7772400" cy="4454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 spd="slow">
    <p:fade thruBlk="1"/>
  </p:transition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AERAS Logo CMYK ƒ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15200" y="76200"/>
            <a:ext cx="17526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Line 12"/>
          <p:cNvSpPr>
            <a:spLocks noChangeShapeType="1"/>
          </p:cNvSpPr>
          <p:nvPr/>
        </p:nvSpPr>
        <p:spPr bwMode="auto">
          <a:xfrm>
            <a:off x="419100" y="263525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105525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4513" y="6519863"/>
            <a:ext cx="2133600" cy="252412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FA37AC-8764-4D87-8C30-91B4B6F92A4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en.wikipedia.org/wiki/Asymptomatic" TargetMode="Externa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ymphocytes" TargetMode="External"/><Relationship Id="rId2" Type="http://schemas.openxmlformats.org/officeDocument/2006/relationships/hyperlink" Target="http://en.wikipedia.org/wiki/Granuloma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n.wikipedia.org/wiki/Interferon_gamma" TargetMode="External"/><Relationship Id="rId4" Type="http://schemas.openxmlformats.org/officeDocument/2006/relationships/hyperlink" Target="http://en.wikipedia.org/wiki/Cytokines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2714620"/>
            <a:ext cx="8229600" cy="178595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800" b="1" dirty="0" smtClean="0">
                <a:solidFill>
                  <a:srgbClr val="FFFF00"/>
                </a:solidFill>
                <a:latin typeface="Monotype Corsiva" pitchFamily="66" charset="0"/>
              </a:rPr>
              <a:t>Mycobacterium tuberculosis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A0C-13BF-4EF7-9029-B720507E6D75}" type="slidenum">
              <a:rPr lang="en-US" smtClean="0">
                <a:solidFill>
                  <a:srgbClr val="FFFFFF"/>
                </a:solidFill>
              </a:rPr>
              <a:pPr/>
              <a:t>1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229600" cy="785818"/>
          </a:xfrm>
        </p:spPr>
        <p:txBody>
          <a:bodyPr/>
          <a:lstStyle/>
          <a:p>
            <a:r>
              <a:rPr lang="en-US" u="sng" dirty="0" smtClean="0">
                <a:latin typeface="Monotype Corsiva" pitchFamily="66" charset="0"/>
              </a:rPr>
              <a:t>Cultural Characteristics</a:t>
            </a:r>
            <a:endParaRPr lang="en-US" u="sng" dirty="0">
              <a:latin typeface="Monotype Corsiva" pitchFamily="66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785794"/>
            <a:ext cx="8229600" cy="5500726"/>
          </a:xfrm>
        </p:spPr>
        <p:txBody>
          <a:bodyPr/>
          <a:lstStyle/>
          <a:p>
            <a:r>
              <a:rPr lang="en-US" sz="2800" b="1" dirty="0"/>
              <a:t>Bacilli grow slowly </a:t>
            </a:r>
          </a:p>
          <a:p>
            <a:r>
              <a:rPr lang="en-US" sz="2800" b="1" dirty="0"/>
              <a:t>Generation time 14 – </a:t>
            </a:r>
            <a:r>
              <a:rPr lang="en-US" sz="2800" b="1" dirty="0" smtClean="0"/>
              <a:t>18 hours.</a:t>
            </a:r>
            <a:endParaRPr lang="en-US" sz="2800" b="1" dirty="0"/>
          </a:p>
          <a:p>
            <a:r>
              <a:rPr lang="en-US" sz="2800" b="1" dirty="0"/>
              <a:t>Optimum temperature </a:t>
            </a:r>
            <a:r>
              <a:rPr lang="en-US" sz="2800" b="1" dirty="0" smtClean="0"/>
              <a:t>37</a:t>
            </a:r>
            <a:r>
              <a:rPr lang="en-US" sz="2800" b="1" baseline="30000" dirty="0" smtClean="0"/>
              <a:t>o</a:t>
            </a:r>
            <a:r>
              <a:rPr lang="en-US" sz="2800" b="1" dirty="0" smtClean="0"/>
              <a:t>C </a:t>
            </a:r>
          </a:p>
          <a:p>
            <a:r>
              <a:rPr lang="en-US" sz="2800" b="1" dirty="0" smtClean="0"/>
              <a:t>Growth does not </a:t>
            </a:r>
            <a:r>
              <a:rPr lang="en-US" sz="2800" b="1" dirty="0"/>
              <a:t>occur below </a:t>
            </a:r>
            <a:r>
              <a:rPr lang="en-US" sz="2800" b="1" dirty="0" smtClean="0"/>
              <a:t>25</a:t>
            </a:r>
            <a:r>
              <a:rPr lang="en-US" sz="2800" b="1" baseline="30000" dirty="0" smtClean="0"/>
              <a:t>o</a:t>
            </a:r>
            <a:r>
              <a:rPr lang="en-US" sz="2800" b="1" dirty="0" smtClean="0"/>
              <a:t>C and </a:t>
            </a:r>
            <a:r>
              <a:rPr lang="en-US" sz="2800" b="1" dirty="0"/>
              <a:t>above </a:t>
            </a:r>
            <a:r>
              <a:rPr lang="en-US" sz="2800" b="1" dirty="0" smtClean="0"/>
              <a:t>40</a:t>
            </a:r>
            <a:r>
              <a:rPr lang="en-US" sz="2800" b="1" baseline="30000" dirty="0" smtClean="0"/>
              <a:t>o</a:t>
            </a:r>
            <a:r>
              <a:rPr lang="en-US" sz="2800" b="1" dirty="0" smtClean="0"/>
              <a:t>C .</a:t>
            </a:r>
            <a:endParaRPr lang="en-US" sz="2800" b="1" dirty="0"/>
          </a:p>
          <a:p>
            <a:r>
              <a:rPr lang="en-US" sz="2800" b="1" dirty="0" smtClean="0"/>
              <a:t>Obligate aerobes, Optimum PH 6.4 – 7</a:t>
            </a:r>
          </a:p>
          <a:p>
            <a:r>
              <a:rPr lang="en-US" sz="2800" b="1" dirty="0" smtClean="0"/>
              <a:t>Addition </a:t>
            </a:r>
            <a:r>
              <a:rPr lang="en-US" sz="2800" b="1" dirty="0"/>
              <a:t>of 0.5 % glycerol improves the growth</a:t>
            </a:r>
            <a:r>
              <a:rPr lang="en-US" sz="2800" b="1" dirty="0" smtClean="0"/>
              <a:t>.</a:t>
            </a:r>
          </a:p>
          <a:p>
            <a:r>
              <a:rPr lang="en-US" sz="2800" b="1" dirty="0" smtClean="0"/>
              <a:t>Sodium </a:t>
            </a:r>
            <a:r>
              <a:rPr lang="en-US" sz="2800" b="1" dirty="0" err="1" smtClean="0"/>
              <a:t>pyruvate</a:t>
            </a:r>
            <a:r>
              <a:rPr lang="en-US" sz="2800" b="1" dirty="0" smtClean="0"/>
              <a:t> also helps in growth</a:t>
            </a:r>
          </a:p>
          <a:p>
            <a:r>
              <a:rPr lang="en-US" sz="2800" b="1" dirty="0" smtClean="0"/>
              <a:t>Highly susceptible to toxic substances: Fatty acids</a:t>
            </a:r>
          </a:p>
          <a:p>
            <a:r>
              <a:rPr lang="en-US" sz="2800" b="1" dirty="0" smtClean="0"/>
              <a:t>Colonies appear in 2-8 weeks.</a:t>
            </a: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D8952-898B-4BC8-ADFB-4324CEF699EF}" type="datetime9">
              <a:rPr lang="en-IN" smtClean="0">
                <a:solidFill>
                  <a:srgbClr val="FFFFFF"/>
                </a:solidFill>
              </a:rPr>
              <a:pPr/>
              <a:t>21-11-2017 19:17:56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A0C-13BF-4EF7-9029-B720507E6D75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57232"/>
            <a:ext cx="4686304" cy="5054617"/>
          </a:xfrm>
        </p:spPr>
        <p:txBody>
          <a:bodyPr/>
          <a:lstStyle/>
          <a:p>
            <a:r>
              <a:rPr lang="en-US" sz="2800" b="1" dirty="0"/>
              <a:t>On solid </a:t>
            </a:r>
            <a:r>
              <a:rPr lang="en-US" sz="2800" b="1" dirty="0" smtClean="0"/>
              <a:t>media, forms</a:t>
            </a:r>
          </a:p>
          <a:p>
            <a:pPr>
              <a:buNone/>
            </a:pPr>
            <a:r>
              <a:rPr lang="en-US" sz="2800" b="1" dirty="0" smtClean="0"/>
              <a:t>	Dry     </a:t>
            </a:r>
            <a:endParaRPr lang="en-US" sz="2800" b="1" dirty="0"/>
          </a:p>
          <a:p>
            <a:pPr>
              <a:buNone/>
            </a:pPr>
            <a:r>
              <a:rPr lang="en-US" sz="2800" b="1" dirty="0"/>
              <a:t>	</a:t>
            </a:r>
            <a:r>
              <a:rPr lang="en-US" sz="2800" b="1" dirty="0" smtClean="0"/>
              <a:t>Rough</a:t>
            </a:r>
            <a:endParaRPr lang="en-US" sz="2800" b="1" dirty="0"/>
          </a:p>
          <a:p>
            <a:pPr>
              <a:buNone/>
            </a:pPr>
            <a:r>
              <a:rPr lang="en-US" sz="2800" b="1" dirty="0" smtClean="0"/>
              <a:t>	Raised</a:t>
            </a:r>
            <a:endParaRPr lang="en-US" sz="2800" b="1" dirty="0"/>
          </a:p>
          <a:p>
            <a:pPr>
              <a:buNone/>
            </a:pPr>
            <a:r>
              <a:rPr lang="en-US" sz="2800" b="1" dirty="0" smtClean="0"/>
              <a:t>	Irregular </a:t>
            </a:r>
            <a:r>
              <a:rPr lang="en-US" sz="2800" b="1" dirty="0"/>
              <a:t>colonies with wrinkled surface.</a:t>
            </a:r>
          </a:p>
          <a:p>
            <a:r>
              <a:rPr lang="en-US" sz="2800" b="1" dirty="0" smtClean="0"/>
              <a:t>On </a:t>
            </a:r>
            <a:r>
              <a:rPr lang="en-US" sz="2800" b="1" dirty="0"/>
              <a:t>further incubation forms </a:t>
            </a:r>
            <a:r>
              <a:rPr lang="en-US" sz="2800" b="1" dirty="0" smtClean="0"/>
              <a:t>Creamy white</a:t>
            </a:r>
          </a:p>
          <a:p>
            <a:pPr>
              <a:buNone/>
            </a:pPr>
            <a:r>
              <a:rPr lang="en-US" sz="2800" b="1" dirty="0" smtClean="0"/>
              <a:t>	Yellowish</a:t>
            </a:r>
          </a:p>
          <a:p>
            <a:pPr>
              <a:buNone/>
            </a:pPr>
            <a:r>
              <a:rPr lang="en-US" sz="2800" b="1" dirty="0" smtClean="0"/>
              <a:t>	Buff </a:t>
            </a:r>
            <a:r>
              <a:rPr lang="en-US" sz="2800" b="1" dirty="0" err="1"/>
              <a:t>coloured</a:t>
            </a:r>
            <a:r>
              <a:rPr lang="en-US" sz="2800" b="1" dirty="0"/>
              <a:t> </a:t>
            </a:r>
            <a:r>
              <a:rPr lang="en-US" sz="2800" b="1" dirty="0" smtClean="0"/>
              <a:t>colonies</a:t>
            </a:r>
          </a:p>
          <a:p>
            <a:r>
              <a:rPr lang="en-US" sz="2800" b="1" dirty="0" smtClean="0"/>
              <a:t>Not easily </a:t>
            </a:r>
            <a:r>
              <a:rPr lang="en-US" sz="2800" b="1" dirty="0" err="1" smtClean="0"/>
              <a:t>emulisifiable</a:t>
            </a:r>
            <a:endParaRPr lang="en-US" sz="2800" dirty="0"/>
          </a:p>
        </p:txBody>
      </p:sp>
      <p:pic>
        <p:nvPicPr>
          <p:cNvPr id="81927" name="Picture 7" descr="200px-TB_Cultu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29256" y="1857364"/>
            <a:ext cx="3200400" cy="3286148"/>
          </a:xfrm>
          <a:noFill/>
          <a:ln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428628"/>
          </a:xfrm>
        </p:spPr>
        <p:txBody>
          <a:bodyPr/>
          <a:lstStyle/>
          <a:p>
            <a:r>
              <a:rPr lang="en-US" u="sng" dirty="0" smtClean="0">
                <a:latin typeface="Monotype Corsiva" pitchFamily="66" charset="0"/>
              </a:rPr>
              <a:t>Colony Morphology</a:t>
            </a:r>
            <a:endParaRPr lang="en-US" u="sng" dirty="0">
              <a:latin typeface="Monotype Corsiva" pitchFamily="66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216A-6522-4695-AF49-423FA4A780AD}" type="datetime9">
              <a:rPr lang="en-IN" smtClean="0"/>
              <a:pPr/>
              <a:t>21-11-2017 19:17:57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44FC-5A05-48CE-B78D-79DFD832744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1438" y="928670"/>
            <a:ext cx="5500694" cy="538321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Common </a:t>
            </a:r>
            <a:r>
              <a:rPr lang="en-US" b="1" dirty="0"/>
              <a:t>solid media </a:t>
            </a:r>
            <a:r>
              <a:rPr lang="en-US" b="1" u="sng" dirty="0" smtClean="0"/>
              <a:t>LOWENSTEIN </a:t>
            </a:r>
            <a:r>
              <a:rPr lang="en-US" b="1" u="sng" dirty="0"/>
              <a:t>- JENSEN</a:t>
            </a:r>
            <a:r>
              <a:rPr lang="en-US" b="1" dirty="0"/>
              <a:t> </a:t>
            </a:r>
            <a:r>
              <a:rPr lang="en-US" b="1" dirty="0" smtClean="0"/>
              <a:t>medium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 smtClean="0"/>
              <a:t>Solid media - Egg media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 smtClean="0"/>
              <a:t>	LJ, </a:t>
            </a:r>
            <a:r>
              <a:rPr lang="en-US" b="1" dirty="0" err="1" smtClean="0"/>
              <a:t>Petrognini</a:t>
            </a:r>
            <a:r>
              <a:rPr lang="en-US" b="1" dirty="0" smtClean="0"/>
              <a:t>, Dorset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 smtClean="0"/>
              <a:t>Blood - </a:t>
            </a:r>
            <a:r>
              <a:rPr lang="en-US" b="1" dirty="0" err="1" smtClean="0"/>
              <a:t>Tarshis</a:t>
            </a:r>
            <a:r>
              <a:rPr lang="en-US" b="1" dirty="0" smtClean="0"/>
              <a:t> 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 smtClean="0"/>
              <a:t>Serum – </a:t>
            </a:r>
            <a:r>
              <a:rPr lang="en-US" b="1" dirty="0" err="1" smtClean="0"/>
              <a:t>Loeffler’s</a:t>
            </a:r>
            <a:r>
              <a:rPr lang="en-US" b="1" dirty="0" smtClean="0"/>
              <a:t> Serum Slope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 smtClean="0"/>
              <a:t>Potato - </a:t>
            </a:r>
            <a:r>
              <a:rPr lang="en-US" b="1" dirty="0" err="1" smtClean="0"/>
              <a:t>Pawlowsky</a:t>
            </a:r>
            <a:endParaRPr lang="en-US" b="1" dirty="0"/>
          </a:p>
        </p:txBody>
      </p:sp>
      <p:pic>
        <p:nvPicPr>
          <p:cNvPr id="83977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72181" y="928670"/>
            <a:ext cx="3228975" cy="5286412"/>
          </a:xfrm>
          <a:ln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229600" cy="785818"/>
          </a:xfrm>
        </p:spPr>
        <p:txBody>
          <a:bodyPr/>
          <a:lstStyle/>
          <a:p>
            <a:r>
              <a:rPr lang="en-US" u="sng" dirty="0" smtClean="0">
                <a:latin typeface="Monotype Corsiva" pitchFamily="66" charset="0"/>
              </a:rPr>
              <a:t>Solid Culture Media</a:t>
            </a:r>
            <a:endParaRPr lang="en-US" u="sng" dirty="0">
              <a:latin typeface="Monotype Corsiva" pitchFamily="66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DFA4-26B4-46F1-A4CD-F706C62165FB}" type="datetime9">
              <a:rPr lang="en-IN" smtClean="0"/>
              <a:pPr/>
              <a:t>21-11-2017 19:17:57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44FC-5A05-48CE-B78D-79DFD832744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85860"/>
            <a:ext cx="8115328" cy="392909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On liquid media without dispersing agents </a:t>
            </a:r>
            <a:r>
              <a:rPr lang="en-US" sz="2800" b="1" dirty="0" smtClean="0"/>
              <a:t>forms </a:t>
            </a:r>
            <a:r>
              <a:rPr lang="en-US" sz="2800" b="1" dirty="0"/>
              <a:t>a </a:t>
            </a:r>
            <a:r>
              <a:rPr lang="en-US" sz="2800" b="1" dirty="0" smtClean="0"/>
              <a:t>prominent  </a:t>
            </a:r>
            <a:r>
              <a:rPr lang="en-US" sz="2800" b="1" dirty="0"/>
              <a:t>surface pellicle which may extend along the sides above the </a:t>
            </a:r>
            <a:r>
              <a:rPr lang="en-US" sz="2800" b="1" dirty="0" smtClean="0"/>
              <a:t>medium – Hydrophobic nature of </a:t>
            </a:r>
            <a:r>
              <a:rPr lang="en-US" sz="2800" b="1" dirty="0" err="1" smtClean="0"/>
              <a:t>cellwall</a:t>
            </a:r>
            <a:endParaRPr lang="en-US" sz="2800" b="1" dirty="0"/>
          </a:p>
          <a:p>
            <a:pPr>
              <a:lnSpc>
                <a:spcPct val="90000"/>
              </a:lnSpc>
            </a:pPr>
            <a:r>
              <a:rPr lang="en-US" sz="2800" b="1" dirty="0" smtClean="0"/>
              <a:t>Virulent strains tend to form long serpentine cords.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[Cord Factor]</a:t>
            </a:r>
          </a:p>
          <a:p>
            <a:pPr>
              <a:lnSpc>
                <a:spcPct val="90000"/>
              </a:lnSpc>
            </a:pPr>
            <a:r>
              <a:rPr lang="en-US" sz="2800" b="1" dirty="0" err="1" smtClean="0"/>
              <a:t>Sula’s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Middlebrook’s</a:t>
            </a:r>
            <a:r>
              <a:rPr lang="en-US" sz="2800" b="1" dirty="0" smtClean="0"/>
              <a:t> 7H9, Kirchner’s  and </a:t>
            </a:r>
            <a:r>
              <a:rPr lang="en-US" sz="2800" b="1" dirty="0" err="1" smtClean="0"/>
              <a:t>Dobo’s</a:t>
            </a:r>
            <a:endParaRPr lang="en-US" sz="2800" b="1" dirty="0" smtClean="0"/>
          </a:p>
          <a:p>
            <a:pPr>
              <a:lnSpc>
                <a:spcPct val="90000"/>
              </a:lnSpc>
            </a:pPr>
            <a:r>
              <a:rPr lang="en-US" sz="2800" b="1" dirty="0" smtClean="0"/>
              <a:t>Selective agents – PANTA - PACT</a:t>
            </a:r>
            <a:endParaRPr lang="en-US" sz="2800" b="1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en-US" u="sng" dirty="0" smtClean="0">
                <a:latin typeface="Monotype Corsiva" pitchFamily="66" charset="0"/>
              </a:rPr>
              <a:t>Liquid Culture Media</a:t>
            </a:r>
            <a:endParaRPr lang="en-US" u="sng" dirty="0">
              <a:latin typeface="Monotype Corsiva" pitchFamily="66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C7F7-890E-4CC5-986F-F6A42A808E7C}" type="datetime9">
              <a:rPr lang="en-IN" smtClean="0"/>
              <a:pPr/>
              <a:t>21-11-2017 19:17:57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44FC-5A05-48CE-B78D-79DFD832744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14376" y="785794"/>
            <a:ext cx="8058152" cy="550072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b="1" dirty="0" smtClean="0"/>
              <a:t>Not especially heat resistant.</a:t>
            </a:r>
          </a:p>
          <a:p>
            <a:pPr>
              <a:lnSpc>
                <a:spcPct val="80000"/>
              </a:lnSpc>
            </a:pPr>
            <a:r>
              <a:rPr lang="en-US" sz="2600" b="1" dirty="0" smtClean="0"/>
              <a:t>Killed at 60</a:t>
            </a:r>
            <a:r>
              <a:rPr lang="en-US" sz="2600" b="1" baseline="30000" dirty="0" smtClean="0"/>
              <a:t>o</a:t>
            </a:r>
            <a:r>
              <a:rPr lang="en-US" sz="2600" b="1" dirty="0" smtClean="0"/>
              <a:t>C in 15 - 20 minutes.</a:t>
            </a:r>
          </a:p>
          <a:p>
            <a:pPr>
              <a:lnSpc>
                <a:spcPct val="80000"/>
              </a:lnSpc>
            </a:pPr>
            <a:r>
              <a:rPr lang="en-US" sz="2600" b="1" dirty="0" smtClean="0"/>
              <a:t>Cultures may be killed by exposure to direct sunlight for 2 hrs.</a:t>
            </a:r>
          </a:p>
          <a:p>
            <a:pPr>
              <a:lnSpc>
                <a:spcPct val="80000"/>
              </a:lnSpc>
            </a:pPr>
            <a:r>
              <a:rPr lang="en-US" sz="2600" b="1" dirty="0" smtClean="0"/>
              <a:t>Sputum  - Remain alive for 20 - 30 hrs.</a:t>
            </a:r>
          </a:p>
          <a:p>
            <a:pPr>
              <a:lnSpc>
                <a:spcPct val="80000"/>
              </a:lnSpc>
            </a:pPr>
            <a:r>
              <a:rPr lang="en-US" sz="2600" b="1" dirty="0" smtClean="0"/>
              <a:t>Droplet nuclei - Retain viability for 8 - 10 days </a:t>
            </a:r>
          </a:p>
          <a:p>
            <a:pPr>
              <a:lnSpc>
                <a:spcPct val="80000"/>
              </a:lnSpc>
            </a:pPr>
            <a:r>
              <a:rPr lang="en-US" sz="2600" b="1" dirty="0" smtClean="0"/>
              <a:t>Cultures - Viable </a:t>
            </a:r>
            <a:r>
              <a:rPr lang="en-US" sz="2600" b="1" dirty="0"/>
              <a:t>at room temperature for 6 - 8 months and may be stored for </a:t>
            </a:r>
            <a:r>
              <a:rPr lang="en-US" sz="2600" b="1" dirty="0" err="1"/>
              <a:t>upto</a:t>
            </a:r>
            <a:r>
              <a:rPr lang="en-US" sz="2600" b="1" dirty="0"/>
              <a:t> 2 yrs at  - </a:t>
            </a:r>
            <a:r>
              <a:rPr lang="en-US" sz="2600" b="1" dirty="0" smtClean="0"/>
              <a:t>20</a:t>
            </a:r>
            <a:r>
              <a:rPr lang="en-US" sz="2600" b="1" baseline="30000" dirty="0" smtClean="0"/>
              <a:t>o</a:t>
            </a:r>
            <a:r>
              <a:rPr lang="en-US" sz="2600" b="1" dirty="0" smtClean="0"/>
              <a:t>C.</a:t>
            </a:r>
            <a:endParaRPr lang="en-US" sz="2600" b="1" dirty="0"/>
          </a:p>
          <a:p>
            <a:pPr>
              <a:lnSpc>
                <a:spcPct val="80000"/>
              </a:lnSpc>
            </a:pPr>
            <a:r>
              <a:rPr lang="en-US" sz="2600" b="1" dirty="0"/>
              <a:t>Survives exposure to 5% </a:t>
            </a:r>
            <a:r>
              <a:rPr lang="en-US" sz="2600" b="1" dirty="0" smtClean="0"/>
              <a:t>Phenol </a:t>
            </a:r>
            <a:r>
              <a:rPr lang="en-US" sz="2600" b="1" dirty="0"/>
              <a:t>, 15 % </a:t>
            </a:r>
            <a:r>
              <a:rPr lang="en-US" sz="2600" b="1" dirty="0" smtClean="0"/>
              <a:t>Sulfuric acid, </a:t>
            </a:r>
            <a:r>
              <a:rPr lang="en-US" sz="2600" b="1" dirty="0"/>
              <a:t>3% </a:t>
            </a:r>
            <a:r>
              <a:rPr lang="en-US" sz="2600" b="1" dirty="0" smtClean="0"/>
              <a:t>Nitric acid, </a:t>
            </a:r>
            <a:r>
              <a:rPr lang="en-US" sz="2600" b="1" dirty="0"/>
              <a:t>5% </a:t>
            </a:r>
            <a:r>
              <a:rPr lang="en-US" sz="2600" b="1" dirty="0" smtClean="0"/>
              <a:t>Oxalic </a:t>
            </a:r>
            <a:r>
              <a:rPr lang="en-US" sz="2600" b="1" dirty="0"/>
              <a:t>acid, 4% </a:t>
            </a:r>
            <a:r>
              <a:rPr lang="en-US" sz="2600" b="1" dirty="0" smtClean="0"/>
              <a:t>Sodium </a:t>
            </a:r>
            <a:r>
              <a:rPr lang="en-US" sz="2600" b="1" dirty="0"/>
              <a:t>hydroxide.</a:t>
            </a:r>
          </a:p>
          <a:p>
            <a:pPr>
              <a:lnSpc>
                <a:spcPct val="80000"/>
              </a:lnSpc>
            </a:pPr>
            <a:r>
              <a:rPr lang="en-US" sz="2600" b="1" dirty="0"/>
              <a:t>Sensitive to </a:t>
            </a:r>
            <a:r>
              <a:rPr lang="en-US" sz="2600" b="1" dirty="0" smtClean="0"/>
              <a:t>Formaldehyde </a:t>
            </a:r>
            <a:r>
              <a:rPr lang="en-US" sz="2600" b="1" dirty="0"/>
              <a:t>and </a:t>
            </a:r>
            <a:r>
              <a:rPr lang="en-US" sz="2600" b="1" dirty="0" err="1" smtClean="0"/>
              <a:t>Glutaraldehyde</a:t>
            </a:r>
            <a:r>
              <a:rPr lang="en-US" sz="2600" b="1" dirty="0" smtClean="0"/>
              <a:t>. </a:t>
            </a:r>
            <a:endParaRPr lang="en-US" sz="2600" b="1" dirty="0"/>
          </a:p>
          <a:p>
            <a:pPr>
              <a:lnSpc>
                <a:spcPct val="80000"/>
              </a:lnSpc>
            </a:pPr>
            <a:r>
              <a:rPr lang="en-US" sz="2600" b="1" dirty="0"/>
              <a:t>Destroyed by </a:t>
            </a:r>
            <a:r>
              <a:rPr lang="en-US" sz="2600" b="1" dirty="0" smtClean="0"/>
              <a:t>Tincture </a:t>
            </a:r>
            <a:r>
              <a:rPr lang="en-US" sz="2600" b="1" dirty="0"/>
              <a:t>of iodine in 5 min and by 80% </a:t>
            </a:r>
            <a:r>
              <a:rPr lang="en-US" sz="2600" b="1" dirty="0" smtClean="0"/>
              <a:t>Ethanol </a:t>
            </a:r>
            <a:r>
              <a:rPr lang="en-US" sz="2600" b="1" dirty="0"/>
              <a:t>in 2 - </a:t>
            </a:r>
            <a:r>
              <a:rPr lang="en-US" sz="2600" b="1" dirty="0" smtClean="0"/>
              <a:t>10 min.</a:t>
            </a:r>
          </a:p>
          <a:p>
            <a:pPr>
              <a:lnSpc>
                <a:spcPct val="80000"/>
              </a:lnSpc>
              <a:buNone/>
            </a:pPr>
            <a:endParaRPr lang="en-US" sz="2600" b="1" dirty="0"/>
          </a:p>
        </p:txBody>
      </p:sp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48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Resistance</a:t>
            </a:r>
            <a:endParaRPr kumimoji="0" lang="en-US" sz="4400" b="0" i="0" u="sng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629D-B84D-4518-9D84-3AE956185B89}" type="datetime9">
              <a:rPr lang="en-IN" smtClean="0">
                <a:solidFill>
                  <a:srgbClr val="FFFFFF"/>
                </a:solidFill>
              </a:rPr>
              <a:pPr/>
              <a:t>21-11-2017 19:17:57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A0C-13BF-4EF7-9029-B720507E6D75}" type="slidenum">
              <a:rPr lang="en-US" smtClean="0">
                <a:solidFill>
                  <a:srgbClr val="FFFFFF"/>
                </a:solidFill>
              </a:rPr>
              <a:pPr/>
              <a:t>14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571480"/>
            <a:ext cx="8286808" cy="592935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Niacin Test:</a:t>
            </a:r>
          </a:p>
          <a:p>
            <a:pPr marL="514350" indent="-514350">
              <a:buNone/>
            </a:pPr>
            <a:r>
              <a:rPr lang="en-US" sz="2800" dirty="0" smtClean="0"/>
              <a:t>	Form niacin in Egg medium</a:t>
            </a:r>
          </a:p>
          <a:p>
            <a:pPr marL="514350" indent="-514350">
              <a:buNone/>
            </a:pPr>
            <a:r>
              <a:rPr lang="en-US" sz="2800" dirty="0" smtClean="0"/>
              <a:t>	10% </a:t>
            </a:r>
            <a:r>
              <a:rPr lang="en-US" sz="2800" dirty="0" err="1" smtClean="0"/>
              <a:t>Cyanogen</a:t>
            </a:r>
            <a:r>
              <a:rPr lang="en-US" sz="2800" dirty="0" smtClean="0"/>
              <a:t> bromide</a:t>
            </a:r>
            <a:r>
              <a:rPr lang="en-US" sz="2800" b="1" dirty="0" smtClean="0"/>
              <a:t> + </a:t>
            </a:r>
            <a:r>
              <a:rPr lang="en-US" sz="2800" dirty="0" smtClean="0"/>
              <a:t>4% Aniline + 96% Ethanol to culture suspension = </a:t>
            </a:r>
            <a:r>
              <a:rPr lang="en-US" sz="2800" dirty="0" smtClean="0">
                <a:solidFill>
                  <a:schemeClr val="tx2"/>
                </a:solidFill>
              </a:rPr>
              <a:t>Canary Yellow [Positive]</a:t>
            </a:r>
            <a:endParaRPr lang="en-US" sz="2800" dirty="0" smtClean="0"/>
          </a:p>
          <a:p>
            <a:pPr marL="514350" indent="-514350"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Eg</a:t>
            </a:r>
            <a:r>
              <a:rPr lang="en-US" sz="2800" dirty="0" smtClean="0"/>
              <a:t>. </a:t>
            </a:r>
            <a:r>
              <a:rPr lang="en-US" sz="2800" i="1" dirty="0" smtClean="0"/>
              <a:t>M. </a:t>
            </a:r>
            <a:r>
              <a:rPr lang="en-US" sz="2800" i="1" dirty="0" err="1" smtClean="0"/>
              <a:t>tb</a:t>
            </a:r>
            <a:r>
              <a:rPr lang="en-US" sz="2800" dirty="0" smtClean="0"/>
              <a:t>, </a:t>
            </a:r>
            <a:r>
              <a:rPr lang="en-US" sz="2800" i="1" dirty="0" smtClean="0"/>
              <a:t>M. </a:t>
            </a:r>
            <a:r>
              <a:rPr lang="en-US" sz="2800" i="1" dirty="0" err="1" smtClean="0"/>
              <a:t>microti</a:t>
            </a:r>
            <a:r>
              <a:rPr lang="en-US" sz="2800" dirty="0" smtClean="0"/>
              <a:t>, </a:t>
            </a:r>
            <a:r>
              <a:rPr lang="en-US" sz="2800" i="1" dirty="0" smtClean="0"/>
              <a:t>M. </a:t>
            </a:r>
            <a:r>
              <a:rPr lang="en-US" sz="2800" i="1" dirty="0" err="1" smtClean="0"/>
              <a:t>simiae</a:t>
            </a:r>
            <a:r>
              <a:rPr lang="en-US" sz="2800" i="1" dirty="0" smtClean="0"/>
              <a:t>, M. </a:t>
            </a:r>
            <a:r>
              <a:rPr lang="en-US" sz="2800" i="1" dirty="0" err="1" smtClean="0"/>
              <a:t>cheloneii</a:t>
            </a:r>
            <a:endParaRPr lang="en-US" sz="2800" i="1" dirty="0" smtClean="0"/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sz="2800" b="1" dirty="0" smtClean="0"/>
              <a:t>Aryl </a:t>
            </a:r>
            <a:r>
              <a:rPr lang="en-US" sz="2800" b="1" dirty="0" err="1" smtClean="0"/>
              <a:t>sulphatase</a:t>
            </a:r>
            <a:r>
              <a:rPr lang="en-US" sz="2800" b="1" dirty="0" smtClean="0"/>
              <a:t> test:</a:t>
            </a:r>
          </a:p>
          <a:p>
            <a:pPr marL="514350" indent="-514350">
              <a:buNone/>
            </a:pPr>
            <a:r>
              <a:rPr lang="en-US" sz="2800" dirty="0" smtClean="0"/>
              <a:t>	When grown in medium containing 0.001 M </a:t>
            </a:r>
          </a:p>
          <a:p>
            <a:pPr marL="514350" indent="-514350">
              <a:buNone/>
            </a:pPr>
            <a:r>
              <a:rPr lang="en-US" sz="2800" dirty="0" smtClean="0"/>
              <a:t>	K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phenolphthalein </a:t>
            </a:r>
            <a:r>
              <a:rPr lang="en-US" sz="2800" dirty="0" err="1" smtClean="0"/>
              <a:t>disulphate</a:t>
            </a:r>
            <a:r>
              <a:rPr lang="en-US" sz="2800" dirty="0" smtClean="0"/>
              <a:t> + 2N </a:t>
            </a:r>
            <a:r>
              <a:rPr lang="en-US" sz="2800" dirty="0" err="1" smtClean="0"/>
              <a:t>NaOH</a:t>
            </a:r>
            <a:r>
              <a:rPr lang="en-US" sz="2800" dirty="0" smtClean="0"/>
              <a:t> = </a:t>
            </a:r>
            <a:r>
              <a:rPr lang="en-US" sz="2800" dirty="0" smtClean="0">
                <a:solidFill>
                  <a:schemeClr val="accent2"/>
                </a:solidFill>
              </a:rPr>
              <a:t>Pink</a:t>
            </a:r>
            <a:endParaRPr lang="en-US" sz="2800" dirty="0" smtClean="0"/>
          </a:p>
          <a:p>
            <a:pPr marL="514350" indent="-514350"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Eg</a:t>
            </a:r>
            <a:r>
              <a:rPr lang="en-US" sz="2800" dirty="0" smtClean="0"/>
              <a:t>. Atypical </a:t>
            </a:r>
            <a:r>
              <a:rPr lang="en-US" sz="2800" dirty="0" err="1" smtClean="0"/>
              <a:t>mycobacteria</a:t>
            </a:r>
            <a:endParaRPr lang="en-IN" sz="28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1414"/>
            <a:ext cx="7772400" cy="414318"/>
          </a:xfrm>
        </p:spPr>
        <p:txBody>
          <a:bodyPr/>
          <a:lstStyle/>
          <a:p>
            <a:r>
              <a:rPr lang="en-US" dirty="0" smtClean="0">
                <a:latin typeface="Monotype Corsiva" pitchFamily="66" charset="0"/>
              </a:rPr>
              <a:t>Biochemical Reactions</a:t>
            </a:r>
            <a:endParaRPr lang="en-US" dirty="0">
              <a:latin typeface="Monotype Corsiva" pitchFamily="66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A27F-AAB4-4307-A4F1-0DBC7D4A1A1A}" type="datetime9">
              <a:rPr lang="en-IN" smtClean="0">
                <a:solidFill>
                  <a:srgbClr val="FFFFFF"/>
                </a:solidFill>
              </a:rPr>
              <a:pPr/>
              <a:t>21-11-2017 19:17:57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A0C-13BF-4EF7-9029-B720507E6D75}" type="slidenum">
              <a:rPr lang="en-US" smtClean="0">
                <a:solidFill>
                  <a:srgbClr val="FFFFFF"/>
                </a:solidFill>
              </a:rPr>
              <a:pPr/>
              <a:t>15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428604"/>
            <a:ext cx="8215370" cy="5857915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b="1" dirty="0" smtClean="0"/>
              <a:t>Neutral red test:</a:t>
            </a:r>
          </a:p>
          <a:p>
            <a:pPr marL="514350" indent="-514350">
              <a:buNone/>
            </a:pPr>
            <a:r>
              <a:rPr lang="en-US" sz="2800" dirty="0" smtClean="0"/>
              <a:t>	Virulent strains of tubercle bacilli are able to bind neutral red in alkaline buffer solution, Negative in </a:t>
            </a:r>
            <a:r>
              <a:rPr lang="en-US" sz="2800" dirty="0" err="1" smtClean="0"/>
              <a:t>avirulent</a:t>
            </a:r>
            <a:r>
              <a:rPr lang="en-US" sz="2800" dirty="0" smtClean="0"/>
              <a:t> strains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800" b="1" dirty="0" err="1" smtClean="0"/>
              <a:t>Catalase</a:t>
            </a:r>
            <a:r>
              <a:rPr lang="en-US" sz="2800" b="1" dirty="0" smtClean="0"/>
              <a:t> – </a:t>
            </a:r>
            <a:r>
              <a:rPr lang="en-US" sz="2800" b="1" dirty="0" err="1" smtClean="0"/>
              <a:t>Peroxidase</a:t>
            </a:r>
            <a:r>
              <a:rPr lang="en-US" sz="2800" b="1" dirty="0" smtClean="0"/>
              <a:t> test:</a:t>
            </a:r>
          </a:p>
          <a:p>
            <a:pPr marL="514350" indent="-514350">
              <a:buNone/>
            </a:pPr>
            <a:r>
              <a:rPr lang="en-US" sz="2800" dirty="0" smtClean="0"/>
              <a:t>	Equal amounts of  30 vol. H2O2 + 0.2% </a:t>
            </a:r>
            <a:r>
              <a:rPr lang="en-US" sz="2800" dirty="0" err="1" smtClean="0"/>
              <a:t>Catechol</a:t>
            </a:r>
            <a:r>
              <a:rPr lang="en-US" sz="2800" dirty="0" smtClean="0"/>
              <a:t> + Dist water to 5 ml of test culture = </a:t>
            </a:r>
          </a:p>
          <a:p>
            <a:pPr marL="514350" indent="-514350"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92D050"/>
                </a:solidFill>
              </a:rPr>
              <a:t>Effervescence – </a:t>
            </a:r>
            <a:r>
              <a:rPr lang="en-US" sz="2800" dirty="0" err="1" smtClean="0">
                <a:solidFill>
                  <a:srgbClr val="92D050"/>
                </a:solidFill>
              </a:rPr>
              <a:t>Catalase</a:t>
            </a:r>
            <a:r>
              <a:rPr lang="en-US" sz="2800" dirty="0" smtClean="0">
                <a:solidFill>
                  <a:srgbClr val="92D050"/>
                </a:solidFill>
              </a:rPr>
              <a:t> Positive</a:t>
            </a:r>
          </a:p>
          <a:p>
            <a:pPr marL="514350" indent="-514350">
              <a:buNone/>
            </a:pPr>
            <a:r>
              <a:rPr lang="en-US" sz="2800" dirty="0" smtClean="0">
                <a:solidFill>
                  <a:srgbClr val="92D050"/>
                </a:solidFill>
              </a:rPr>
              <a:t>	</a:t>
            </a:r>
            <a:r>
              <a:rPr lang="en-US" sz="2800" dirty="0" err="1" smtClean="0">
                <a:solidFill>
                  <a:srgbClr val="92D050"/>
                </a:solidFill>
              </a:rPr>
              <a:t>Eg</a:t>
            </a:r>
            <a:r>
              <a:rPr lang="en-US" sz="2800" dirty="0" smtClean="0">
                <a:solidFill>
                  <a:srgbClr val="92D050"/>
                </a:solidFill>
              </a:rPr>
              <a:t>. Atypical </a:t>
            </a:r>
            <a:r>
              <a:rPr lang="en-US" sz="2800" dirty="0" err="1" smtClean="0">
                <a:solidFill>
                  <a:srgbClr val="92D050"/>
                </a:solidFill>
              </a:rPr>
              <a:t>mycobacteria</a:t>
            </a:r>
            <a:endParaRPr lang="en-US" sz="2800" dirty="0" smtClean="0">
              <a:solidFill>
                <a:srgbClr val="92D050"/>
              </a:solidFill>
            </a:endParaRPr>
          </a:p>
          <a:p>
            <a:pPr marL="514350" indent="-514350">
              <a:buNone/>
            </a:pPr>
            <a:r>
              <a:rPr lang="en-US" sz="2800" dirty="0" smtClean="0">
                <a:solidFill>
                  <a:srgbClr val="92D050"/>
                </a:solidFill>
              </a:rPr>
              <a:t>	</a:t>
            </a:r>
            <a:r>
              <a:rPr lang="en-US" sz="2800" dirty="0" smtClean="0">
                <a:solidFill>
                  <a:srgbClr val="990000"/>
                </a:solidFill>
              </a:rPr>
              <a:t>Browning – </a:t>
            </a:r>
            <a:r>
              <a:rPr lang="en-US" sz="2800" dirty="0" err="1" smtClean="0">
                <a:solidFill>
                  <a:srgbClr val="990000"/>
                </a:solidFill>
              </a:rPr>
              <a:t>Peroxidase</a:t>
            </a:r>
            <a:r>
              <a:rPr lang="en-US" sz="2800" dirty="0" smtClean="0">
                <a:solidFill>
                  <a:srgbClr val="990000"/>
                </a:solidFill>
              </a:rPr>
              <a:t> activity</a:t>
            </a:r>
          </a:p>
          <a:p>
            <a:pPr marL="514350" indent="-514350">
              <a:buNone/>
            </a:pPr>
            <a:r>
              <a:rPr lang="en-US" sz="2800" dirty="0" smtClean="0">
                <a:solidFill>
                  <a:srgbClr val="990000"/>
                </a:solidFill>
              </a:rPr>
              <a:t>	</a:t>
            </a:r>
            <a:r>
              <a:rPr lang="en-US" sz="2800" dirty="0" err="1" smtClean="0">
                <a:solidFill>
                  <a:srgbClr val="990000"/>
                </a:solidFill>
              </a:rPr>
              <a:t>Eg</a:t>
            </a:r>
            <a:r>
              <a:rPr lang="en-US" sz="2800" dirty="0" smtClean="0">
                <a:solidFill>
                  <a:srgbClr val="990000"/>
                </a:solidFill>
              </a:rPr>
              <a:t>. </a:t>
            </a:r>
            <a:r>
              <a:rPr lang="en-US" sz="2800" i="1" dirty="0" smtClean="0">
                <a:solidFill>
                  <a:srgbClr val="990000"/>
                </a:solidFill>
              </a:rPr>
              <a:t>M. tuberculosis</a:t>
            </a:r>
          </a:p>
          <a:p>
            <a:pPr marL="514350" indent="-514350">
              <a:buNone/>
            </a:pP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	Importance: Both are negative in INH resistance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7162"/>
            <a:ext cx="7772400" cy="414318"/>
          </a:xfrm>
        </p:spPr>
        <p:txBody>
          <a:bodyPr/>
          <a:lstStyle/>
          <a:p>
            <a:r>
              <a:rPr lang="en-US" dirty="0" smtClean="0">
                <a:latin typeface="Monotype Corsiva" pitchFamily="66" charset="0"/>
              </a:rPr>
              <a:t>Biochemical Reactions</a:t>
            </a:r>
            <a:endParaRPr lang="en-US" dirty="0">
              <a:latin typeface="Monotype Corsiva" pitchFamily="66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1E27-4D38-4C4A-842F-DF8C7E76E2D0}" type="datetime9">
              <a:rPr lang="en-IN" smtClean="0">
                <a:solidFill>
                  <a:srgbClr val="FFFFFF"/>
                </a:solidFill>
              </a:rPr>
              <a:pPr/>
              <a:t>21-11-2017 19:17:57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A0C-13BF-4EF7-9029-B720507E6D75}" type="slidenum">
              <a:rPr lang="en-US" smtClean="0">
                <a:solidFill>
                  <a:srgbClr val="FFFFFF"/>
                </a:solidFill>
              </a:rPr>
              <a:pPr/>
              <a:t>16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649577"/>
            <a:ext cx="8072494" cy="5636943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b="1" dirty="0" err="1" smtClean="0"/>
              <a:t>Amidase</a:t>
            </a:r>
            <a:r>
              <a:rPr lang="en-US" b="1" dirty="0" smtClean="0"/>
              <a:t> test:</a:t>
            </a:r>
          </a:p>
          <a:p>
            <a:pPr marL="514350" indent="-514350">
              <a:buNone/>
            </a:pPr>
            <a:r>
              <a:rPr lang="en-US" dirty="0" smtClean="0"/>
              <a:t>	Ability to split amides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dirty="0" err="1" smtClean="0"/>
              <a:t>Acetamide</a:t>
            </a:r>
            <a:r>
              <a:rPr lang="en-US" dirty="0" smtClean="0"/>
              <a:t>, </a:t>
            </a:r>
            <a:r>
              <a:rPr lang="en-US" dirty="0" err="1" smtClean="0"/>
              <a:t>Benzamide</a:t>
            </a:r>
            <a:r>
              <a:rPr lang="en-US" dirty="0" smtClean="0"/>
              <a:t>, </a:t>
            </a:r>
            <a:r>
              <a:rPr lang="en-US" dirty="0" err="1" smtClean="0"/>
              <a:t>Carbamide</a:t>
            </a:r>
            <a:r>
              <a:rPr lang="en-US" dirty="0" smtClean="0"/>
              <a:t>, </a:t>
            </a:r>
            <a:r>
              <a:rPr lang="en-US" dirty="0" err="1" smtClean="0"/>
              <a:t>Nicotinamide</a:t>
            </a:r>
            <a:r>
              <a:rPr lang="en-US" dirty="0" smtClean="0"/>
              <a:t>, </a:t>
            </a:r>
            <a:r>
              <a:rPr lang="en-US" dirty="0" err="1" smtClean="0"/>
              <a:t>Pyrazinamide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	0.00165 M Amide solution + Bacillary suspension incubated at 37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</a:p>
          <a:p>
            <a:pPr marL="514350" indent="-514350">
              <a:buNone/>
            </a:pPr>
            <a:r>
              <a:rPr lang="en-US" dirty="0" smtClean="0"/>
              <a:t>	+ 0.1 ml MnSO</a:t>
            </a:r>
            <a:r>
              <a:rPr lang="en-US" baseline="-25000" dirty="0" smtClean="0"/>
              <a:t>4</a:t>
            </a:r>
            <a:r>
              <a:rPr lang="en-US" dirty="0" smtClean="0"/>
              <a:t> + 1 ml Phenol + 0.5 ml Hypochlorite solution and kept in boiling water for 20 minutes =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Blue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	</a:t>
            </a: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err="1" smtClean="0"/>
              <a:t>Pyz’ase</a:t>
            </a:r>
            <a:r>
              <a:rPr lang="en-US" dirty="0" smtClean="0"/>
              <a:t> +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i="1" dirty="0" smtClean="0"/>
              <a:t>M. </a:t>
            </a:r>
            <a:r>
              <a:rPr lang="en-US" i="1" dirty="0" err="1" smtClean="0"/>
              <a:t>bovis</a:t>
            </a:r>
            <a:r>
              <a:rPr lang="en-US" i="1" dirty="0" smtClean="0"/>
              <a:t> </a:t>
            </a:r>
            <a:r>
              <a:rPr lang="en-US" dirty="0" smtClean="0"/>
              <a:t>BCG</a:t>
            </a:r>
            <a:endParaRPr lang="en-IN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1414"/>
            <a:ext cx="7772400" cy="414318"/>
          </a:xfrm>
        </p:spPr>
        <p:txBody>
          <a:bodyPr/>
          <a:lstStyle/>
          <a:p>
            <a:r>
              <a:rPr lang="en-US" dirty="0" smtClean="0">
                <a:latin typeface="Monotype Corsiva" pitchFamily="66" charset="0"/>
              </a:rPr>
              <a:t>Biochemical Reactions</a:t>
            </a:r>
            <a:endParaRPr lang="en-US" dirty="0">
              <a:latin typeface="Monotype Corsiva" pitchFamily="66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1B8E-03B8-4D6B-ACE1-E968F93A0099}" type="datetime9">
              <a:rPr lang="en-IN" smtClean="0">
                <a:solidFill>
                  <a:srgbClr val="FFFFFF"/>
                </a:solidFill>
              </a:rPr>
              <a:pPr/>
              <a:t>21-11-2017 19:17:58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A0C-13BF-4EF7-9029-B720507E6D75}" type="slidenum">
              <a:rPr lang="en-US" smtClean="0">
                <a:solidFill>
                  <a:srgbClr val="FFFFFF"/>
                </a:solidFill>
              </a:rPr>
              <a:pPr/>
              <a:t>17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357166"/>
            <a:ext cx="8001056" cy="1643074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b="1" dirty="0" smtClean="0"/>
              <a:t>Nitrate reduction test</a:t>
            </a:r>
            <a:r>
              <a:rPr lang="en-US" dirty="0" smtClean="0"/>
              <a:t>:</a:t>
            </a:r>
          </a:p>
          <a:p>
            <a:pPr marL="514350" indent="-514350">
              <a:buNone/>
            </a:pPr>
            <a:r>
              <a:rPr lang="en-US" dirty="0" smtClean="0"/>
              <a:t>	Positive in </a:t>
            </a:r>
            <a:r>
              <a:rPr lang="en-US" i="1" dirty="0" smtClean="0"/>
              <a:t>M. tuberculosis</a:t>
            </a:r>
          </a:p>
          <a:p>
            <a:pPr marL="514350" indent="-514350">
              <a:buNone/>
            </a:pPr>
            <a:r>
              <a:rPr lang="en-US" dirty="0" smtClean="0"/>
              <a:t>	Negative in </a:t>
            </a:r>
            <a:r>
              <a:rPr lang="en-US" i="1" dirty="0" smtClean="0"/>
              <a:t>M. </a:t>
            </a:r>
            <a:r>
              <a:rPr lang="en-US" i="1" dirty="0" err="1" smtClean="0"/>
              <a:t>bovis</a:t>
            </a:r>
            <a:endParaRPr lang="en-IN" i="1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1414"/>
            <a:ext cx="7772400" cy="414318"/>
          </a:xfrm>
        </p:spPr>
        <p:txBody>
          <a:bodyPr/>
          <a:lstStyle/>
          <a:p>
            <a:r>
              <a:rPr lang="en-US" dirty="0" smtClean="0">
                <a:latin typeface="Monotype Corsiva" pitchFamily="66" charset="0"/>
              </a:rPr>
              <a:t>Biochemical Reactions</a:t>
            </a:r>
            <a:endParaRPr lang="en-US" dirty="0">
              <a:latin typeface="Monotype Corsiva" pitchFamily="66" charset="0"/>
            </a:endParaRPr>
          </a:p>
        </p:txBody>
      </p:sp>
      <p:pic>
        <p:nvPicPr>
          <p:cNvPr id="88067" name="Picture 3" descr="C:\Users\ARUN\Desktop\New PPTs\Extras\Biochemistry M.t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71702"/>
            <a:ext cx="7643866" cy="4572008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3230-CC3A-4E21-B5EE-97E391922024}" type="datetime9">
              <a:rPr lang="en-IN" smtClean="0">
                <a:solidFill>
                  <a:srgbClr val="FFFFFF"/>
                </a:solidFill>
              </a:rPr>
              <a:pPr/>
              <a:t>21-11-2017 19:17:58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A0C-13BF-4EF7-9029-B720507E6D75}" type="slidenum">
              <a:rPr lang="en-US" smtClean="0">
                <a:solidFill>
                  <a:srgbClr val="FFFFFF"/>
                </a:solidFill>
              </a:rPr>
              <a:pPr/>
              <a:t>18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57194"/>
          </a:xfrm>
        </p:spPr>
        <p:txBody>
          <a:bodyPr/>
          <a:lstStyle/>
          <a:p>
            <a:r>
              <a:rPr lang="en-US" dirty="0" smtClean="0">
                <a:latin typeface="Monotype Corsiva" pitchFamily="66" charset="0"/>
              </a:rPr>
              <a:t>Antigenic Properties</a:t>
            </a:r>
            <a:endParaRPr lang="en-US" dirty="0">
              <a:latin typeface="Monotype Corsiva" pitchFamily="66" charset="0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714356"/>
            <a:ext cx="8429684" cy="5572164"/>
          </a:xfrm>
        </p:spPr>
        <p:txBody>
          <a:bodyPr/>
          <a:lstStyle/>
          <a:p>
            <a:r>
              <a:rPr lang="en-US" sz="2800" b="1" u="sng" dirty="0" smtClean="0"/>
              <a:t>Group Specificity:</a:t>
            </a:r>
            <a:r>
              <a:rPr lang="en-US" sz="2800" b="1" dirty="0" smtClean="0"/>
              <a:t> Polysaccharide antigens</a:t>
            </a:r>
          </a:p>
          <a:p>
            <a:pPr>
              <a:buNone/>
            </a:pPr>
            <a:r>
              <a:rPr lang="en-US" sz="2800" b="1" dirty="0" smtClean="0"/>
              <a:t>	</a:t>
            </a:r>
            <a:r>
              <a:rPr lang="en-US" sz="2800" b="1" u="sng" dirty="0" smtClean="0"/>
              <a:t>Type Specificity:</a:t>
            </a:r>
            <a:r>
              <a:rPr lang="en-US" sz="2800" b="1" dirty="0" smtClean="0"/>
              <a:t> Protein antigens.</a:t>
            </a:r>
            <a:endParaRPr lang="en-US" sz="2800" b="1" dirty="0"/>
          </a:p>
          <a:p>
            <a:r>
              <a:rPr lang="en-US" sz="2800" b="1" dirty="0" smtClean="0"/>
              <a:t>DTH - Bacillary protein (</a:t>
            </a:r>
            <a:r>
              <a:rPr lang="en-US" sz="2800" b="1" u="sng" dirty="0" smtClean="0"/>
              <a:t>Tuberculin</a:t>
            </a:r>
            <a:r>
              <a:rPr lang="en-US" sz="2800" b="1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Some degree of antigenic relationship exists between tubercle bacilli, </a:t>
            </a:r>
            <a:r>
              <a:rPr lang="en-US" sz="2800" b="1" dirty="0" err="1" smtClean="0"/>
              <a:t>lepra</a:t>
            </a:r>
            <a:r>
              <a:rPr lang="en-US" sz="2800" b="1" dirty="0" smtClean="0"/>
              <a:t> bacilli and atypical </a:t>
            </a:r>
            <a:r>
              <a:rPr lang="en-US" sz="2800" b="1" dirty="0" err="1" smtClean="0"/>
              <a:t>mycobacteria</a:t>
            </a:r>
            <a:r>
              <a:rPr lang="en-US" sz="2800" b="1" dirty="0" smtClean="0"/>
              <a:t>, as shown by weak cross reactions in skin testing with different </a:t>
            </a:r>
            <a:r>
              <a:rPr lang="en-US" sz="2800" b="1" dirty="0" err="1" smtClean="0"/>
              <a:t>tuberculins</a:t>
            </a:r>
            <a:r>
              <a:rPr lang="en-US" sz="2800" b="1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Serological tests - </a:t>
            </a:r>
            <a:r>
              <a:rPr lang="en-US" sz="2800" b="1" i="1" dirty="0" err="1" smtClean="0"/>
              <a:t>M.tuberculosis</a:t>
            </a:r>
            <a:r>
              <a:rPr lang="en-US" sz="2800" b="1" i="1" dirty="0" smtClean="0"/>
              <a:t> </a:t>
            </a:r>
            <a:r>
              <a:rPr lang="en-US" sz="2800" b="1" dirty="0" smtClean="0"/>
              <a:t>strains are </a:t>
            </a:r>
            <a:r>
              <a:rPr lang="en-US" sz="2800" b="1" dirty="0" err="1" smtClean="0"/>
              <a:t>antigenically</a:t>
            </a:r>
            <a:r>
              <a:rPr lang="en-US" sz="2800" b="1" dirty="0" smtClean="0"/>
              <a:t> homogenous and similar to </a:t>
            </a:r>
            <a:r>
              <a:rPr lang="en-US" sz="2800" b="1" i="1" dirty="0" smtClean="0"/>
              <a:t>M. </a:t>
            </a:r>
            <a:r>
              <a:rPr lang="en-US" sz="2800" b="1" i="1" dirty="0" err="1" smtClean="0"/>
              <a:t>bovis</a:t>
            </a:r>
            <a:r>
              <a:rPr lang="en-US" sz="2800" b="1" i="1" dirty="0" smtClean="0"/>
              <a:t>, </a:t>
            </a:r>
            <a:r>
              <a:rPr lang="en-US" sz="2800" b="1" i="1" dirty="0" err="1" smtClean="0"/>
              <a:t>microti</a:t>
            </a:r>
            <a:endParaRPr lang="en-US" sz="2800" b="1" dirty="0" smtClean="0"/>
          </a:p>
          <a:p>
            <a:pPr>
              <a:lnSpc>
                <a:spcPct val="90000"/>
              </a:lnSpc>
            </a:pPr>
            <a:r>
              <a:rPr lang="en-US" sz="2800" b="1" dirty="0" smtClean="0"/>
              <a:t>Antibodies to Polysaccharide, Protein, </a:t>
            </a:r>
            <a:r>
              <a:rPr lang="en-US" sz="2800" b="1" dirty="0" err="1" smtClean="0"/>
              <a:t>Phosphatide</a:t>
            </a:r>
            <a:r>
              <a:rPr lang="en-US" sz="2800" b="1" dirty="0" smtClean="0"/>
              <a:t> are produced, But not significant in Immunity or Diagnosis.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660E-39F0-416E-A44D-12C817E55FA3}" type="datetime9">
              <a:rPr lang="en-IN" smtClean="0">
                <a:solidFill>
                  <a:srgbClr val="FFFFFF"/>
                </a:solidFill>
              </a:rPr>
              <a:pPr/>
              <a:t>21-11-2017 19:17:58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A0C-13BF-4EF7-9029-B720507E6D75}" type="slidenum">
              <a:rPr lang="en-US" smtClean="0">
                <a:solidFill>
                  <a:srgbClr val="FFFFFF"/>
                </a:solidFill>
              </a:rPr>
              <a:pPr/>
              <a:t>19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7242" y="869951"/>
            <a:ext cx="8229600" cy="484506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000" b="1" u="sng" dirty="0"/>
              <a:t>MYCOBACTERIA: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3000" b="1" dirty="0"/>
              <a:t>They are slender </a:t>
            </a:r>
            <a:r>
              <a:rPr lang="en-US" sz="3000" b="1" dirty="0" smtClean="0"/>
              <a:t>rods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3000" b="1" dirty="0" smtClean="0"/>
              <a:t>Sometimes branching resembling </a:t>
            </a:r>
            <a:r>
              <a:rPr lang="en-US" sz="3000" b="1" dirty="0"/>
              <a:t>fungal mycelium.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3000" b="1" dirty="0"/>
              <a:t>In liquid cultures, they form a </a:t>
            </a:r>
            <a:r>
              <a:rPr lang="en-US" sz="3000" b="1" dirty="0" smtClean="0"/>
              <a:t>mould </a:t>
            </a:r>
            <a:r>
              <a:rPr lang="en-US" sz="3000" b="1" dirty="0"/>
              <a:t>like </a:t>
            </a:r>
            <a:r>
              <a:rPr lang="en-US" sz="3000" b="1" dirty="0" smtClean="0"/>
              <a:t>pellicle.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3000" b="1" dirty="0" smtClean="0"/>
              <a:t>Aerobic, </a:t>
            </a:r>
            <a:r>
              <a:rPr lang="en-US" sz="3000" b="1" dirty="0" err="1" smtClean="0"/>
              <a:t>Noncapsulated</a:t>
            </a:r>
            <a:r>
              <a:rPr lang="en-US" sz="3000" b="1" dirty="0" smtClean="0"/>
              <a:t>, </a:t>
            </a:r>
            <a:r>
              <a:rPr lang="en-US" sz="3000" b="1" dirty="0" err="1" smtClean="0"/>
              <a:t>Nonsporing</a:t>
            </a:r>
            <a:r>
              <a:rPr lang="en-US" sz="3000" b="1" dirty="0" smtClean="0"/>
              <a:t>, </a:t>
            </a:r>
            <a:r>
              <a:rPr lang="en-US" sz="3000" b="1" dirty="0" err="1" smtClean="0"/>
              <a:t>Nonmotile</a:t>
            </a:r>
            <a:endParaRPr lang="en-US" sz="3000" b="1" dirty="0" smtClean="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sz="3000" b="1" dirty="0" smtClean="0"/>
              <a:t>The </a:t>
            </a:r>
            <a:r>
              <a:rPr lang="en-US" sz="3000" b="1" dirty="0"/>
              <a:t>genus ' mycobacterium ' includes </a:t>
            </a:r>
            <a:r>
              <a:rPr lang="en-US" sz="3000" b="1" dirty="0" smtClean="0"/>
              <a:t>obligate parasites</a:t>
            </a:r>
            <a:r>
              <a:rPr lang="en-US" sz="3000" b="1" dirty="0"/>
              <a:t>, </a:t>
            </a:r>
            <a:r>
              <a:rPr lang="en-US" sz="3000" b="1" dirty="0" smtClean="0"/>
              <a:t>opportunistic </a:t>
            </a:r>
            <a:r>
              <a:rPr lang="en-US" sz="3000" b="1" dirty="0"/>
              <a:t>pathogens, saprophytes</a:t>
            </a:r>
            <a:r>
              <a:rPr lang="en-US" sz="3000" b="1" dirty="0" smtClean="0"/>
              <a:t>.</a:t>
            </a:r>
            <a:endParaRPr lang="en-US" sz="3000" b="1" dirty="0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838200" y="71414"/>
            <a:ext cx="7234262" cy="77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algn="ctr">
              <a:lnSpc>
                <a:spcPct val="90000"/>
              </a:lnSpc>
              <a:spcBef>
                <a:spcPct val="20000"/>
              </a:spcBef>
            </a:pPr>
            <a:r>
              <a:rPr lang="en-US" sz="4800" baseline="0" dirty="0" smtClean="0">
                <a:solidFill>
                  <a:schemeClr val="tx2"/>
                </a:solidFill>
                <a:latin typeface="Monotype Corsiva" pitchFamily="66" charset="0"/>
              </a:rPr>
              <a:t>Introduction</a:t>
            </a:r>
            <a:endParaRPr lang="en-US" sz="4800" baseline="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81EE-BAEE-4F9E-B8DB-31A35B226153}" type="datetime9">
              <a:rPr lang="en-IN" smtClean="0">
                <a:solidFill>
                  <a:srgbClr val="FFFFFF"/>
                </a:solidFill>
              </a:rPr>
              <a:pPr/>
              <a:t>21-11-2017 19:17:55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7E74-304D-4F3A-B95C-4FED03E9FD5D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28671"/>
            <a:ext cx="7772400" cy="516733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Bacteriophage</a:t>
            </a:r>
            <a:r>
              <a:rPr lang="en-US" dirty="0" smtClean="0"/>
              <a:t> types: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b="1" dirty="0" smtClean="0"/>
              <a:t>A, I, B, C</a:t>
            </a:r>
            <a:endParaRPr lang="en-US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dirty="0" err="1" smtClean="0"/>
              <a:t>Bacteriocin</a:t>
            </a:r>
            <a:r>
              <a:rPr lang="en-US" dirty="0" smtClean="0"/>
              <a:t> types:</a:t>
            </a:r>
          </a:p>
          <a:p>
            <a:pPr marL="514350" indent="-514350">
              <a:buNone/>
            </a:pPr>
            <a:r>
              <a:rPr lang="en-US" dirty="0" smtClean="0"/>
              <a:t>	2 types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Molecular typing:</a:t>
            </a:r>
          </a:p>
          <a:p>
            <a:pPr marL="514350" indent="-514350">
              <a:buNone/>
            </a:pPr>
            <a:r>
              <a:rPr lang="en-US" dirty="0" smtClean="0"/>
              <a:t>	Restriction </a:t>
            </a:r>
            <a:r>
              <a:rPr lang="en-US" dirty="0" err="1" smtClean="0"/>
              <a:t>endonuclease</a:t>
            </a:r>
            <a:r>
              <a:rPr lang="en-US" dirty="0" smtClean="0"/>
              <a:t> – RFLP</a:t>
            </a:r>
          </a:p>
          <a:p>
            <a:pPr marL="514350" indent="-514350">
              <a:buNone/>
            </a:pPr>
            <a:r>
              <a:rPr lang="en-US" dirty="0" smtClean="0"/>
              <a:t>	Entire genome of tubercle bacillus has been sequenced</a:t>
            </a:r>
            <a:endParaRPr lang="en-IN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57194"/>
          </a:xfrm>
        </p:spPr>
        <p:txBody>
          <a:bodyPr/>
          <a:lstStyle/>
          <a:p>
            <a:r>
              <a:rPr lang="en-US" dirty="0" smtClean="0">
                <a:latin typeface="Monotype Corsiva" pitchFamily="66" charset="0"/>
              </a:rPr>
              <a:t>Types</a:t>
            </a:r>
            <a:endParaRPr lang="en-US" dirty="0">
              <a:latin typeface="Monotype Corsiva" pitchFamily="66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EBB62-252E-46D7-8D46-9D45D0A76725}" type="datetime9">
              <a:rPr lang="en-IN" smtClean="0">
                <a:solidFill>
                  <a:srgbClr val="FFFFFF"/>
                </a:solidFill>
              </a:rPr>
              <a:pPr/>
              <a:t>21-11-2017 19:17:58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A0C-13BF-4EF7-9029-B720507E6D75}" type="slidenum">
              <a:rPr lang="en-US" smtClean="0">
                <a:solidFill>
                  <a:srgbClr val="FFFFFF"/>
                </a:solidFill>
              </a:rPr>
              <a:pPr/>
              <a:t>20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362" y="1000109"/>
            <a:ext cx="8029604" cy="509589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Highly infectious for guinea pigs, hamsters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Natural infection in humans, dogs, primates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Non pathogenic for rabbits, cats, goats, bovines and fowl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Mice are moderately susceptible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i="1" dirty="0" smtClean="0"/>
              <a:t>M. </a:t>
            </a:r>
            <a:r>
              <a:rPr lang="en-US" sz="2800" i="1" dirty="0" err="1" smtClean="0"/>
              <a:t>bovis</a:t>
            </a:r>
            <a:r>
              <a:rPr lang="en-US" sz="2800" i="1" dirty="0" smtClean="0"/>
              <a:t> </a:t>
            </a:r>
            <a:r>
              <a:rPr lang="en-US" sz="2800" dirty="0" smtClean="0"/>
              <a:t>– Cattle, dogs, cats, badgers, swine, parrots, birds and humans.</a:t>
            </a:r>
          </a:p>
          <a:p>
            <a:pPr marL="514350" indent="-514350">
              <a:buNone/>
            </a:pPr>
            <a:r>
              <a:rPr lang="en-US" sz="2800" dirty="0" smtClean="0"/>
              <a:t>	But nonpathogenic for fowl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2800" i="1" dirty="0" smtClean="0"/>
              <a:t>M. </a:t>
            </a:r>
            <a:r>
              <a:rPr lang="en-US" sz="2800" i="1" dirty="0" err="1" smtClean="0"/>
              <a:t>africanum</a:t>
            </a:r>
            <a:r>
              <a:rPr lang="en-US" sz="2800" i="1" dirty="0" smtClean="0"/>
              <a:t> </a:t>
            </a:r>
            <a:r>
              <a:rPr lang="en-US" sz="2800" dirty="0" smtClean="0"/>
              <a:t>– Africa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2800" i="1" dirty="0" smtClean="0"/>
              <a:t>M. </a:t>
            </a:r>
            <a:r>
              <a:rPr lang="en-US" sz="2800" i="1" dirty="0" err="1" smtClean="0"/>
              <a:t>microti</a:t>
            </a:r>
            <a:r>
              <a:rPr lang="en-US" sz="2800" i="1" dirty="0" smtClean="0"/>
              <a:t> </a:t>
            </a:r>
            <a:r>
              <a:rPr lang="en-US" sz="2800" dirty="0" smtClean="0"/>
              <a:t>- Voles</a:t>
            </a:r>
            <a:endParaRPr lang="en-IN" sz="28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00088"/>
          </a:xfrm>
        </p:spPr>
        <p:txBody>
          <a:bodyPr/>
          <a:lstStyle/>
          <a:p>
            <a:r>
              <a:rPr lang="en-US" dirty="0" smtClean="0">
                <a:latin typeface="Monotype Corsiva" pitchFamily="66" charset="0"/>
              </a:rPr>
              <a:t>Hosts</a:t>
            </a:r>
            <a:endParaRPr lang="en-US" dirty="0">
              <a:latin typeface="Monotype Corsiva" pitchFamily="66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F4AF-647F-4986-850C-E9C879C5629C}" type="datetime9">
              <a:rPr lang="en-IN" smtClean="0">
                <a:solidFill>
                  <a:srgbClr val="FFFFFF"/>
                </a:solidFill>
              </a:rPr>
              <a:pPr/>
              <a:t>21-11-2017 19:17:58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A0C-13BF-4EF7-9029-B720507E6D75}" type="slidenum">
              <a:rPr lang="en-US" smtClean="0">
                <a:solidFill>
                  <a:srgbClr val="FFFFFF"/>
                </a:solidFill>
              </a:rPr>
              <a:pPr/>
              <a:t>21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229600" cy="725470"/>
          </a:xfrm>
        </p:spPr>
        <p:txBody>
          <a:bodyPr/>
          <a:lstStyle/>
          <a:p>
            <a:r>
              <a:rPr lang="en-US" dirty="0" err="1" smtClean="0">
                <a:latin typeface="Monotype Corsiva" pitchFamily="66" charset="0"/>
              </a:rPr>
              <a:t>Pathogenisis</a:t>
            </a:r>
            <a:endParaRPr lang="en-US" dirty="0">
              <a:latin typeface="Monotype Corsiva" pitchFamily="66" charset="0"/>
            </a:endParaRP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857232"/>
            <a:ext cx="8572560" cy="571504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 smtClean="0"/>
              <a:t>Source – Open case of TB</a:t>
            </a:r>
          </a:p>
          <a:p>
            <a:pPr>
              <a:lnSpc>
                <a:spcPct val="80000"/>
              </a:lnSpc>
            </a:pPr>
            <a:r>
              <a:rPr lang="en-US" sz="2800" b="1" dirty="0" smtClean="0"/>
              <a:t>Sputum – 10000 Bacilli/ml</a:t>
            </a:r>
          </a:p>
          <a:p>
            <a:pPr>
              <a:lnSpc>
                <a:spcPct val="80000"/>
              </a:lnSpc>
            </a:pPr>
            <a:r>
              <a:rPr lang="en-US" sz="2800" b="1" dirty="0" smtClean="0"/>
              <a:t>25 cases before death or cure</a:t>
            </a:r>
          </a:p>
          <a:p>
            <a:pPr>
              <a:lnSpc>
                <a:spcPct val="80000"/>
              </a:lnSpc>
            </a:pPr>
            <a:r>
              <a:rPr lang="en-US" sz="2800" b="1" dirty="0" smtClean="0"/>
              <a:t>Aerosols – 3000 Bacilli/Cough</a:t>
            </a:r>
          </a:p>
          <a:p>
            <a:pPr>
              <a:lnSpc>
                <a:spcPct val="80000"/>
              </a:lnSpc>
            </a:pPr>
            <a:r>
              <a:rPr lang="en-US" sz="2800" b="1" dirty="0" smtClean="0"/>
              <a:t>Rarely – Infected milk, inoculation</a:t>
            </a:r>
          </a:p>
          <a:p>
            <a:pPr>
              <a:lnSpc>
                <a:spcPct val="80000"/>
              </a:lnSpc>
            </a:pPr>
            <a:r>
              <a:rPr lang="en-US" sz="2800" b="1" dirty="0" smtClean="0"/>
              <a:t>90</a:t>
            </a:r>
            <a:r>
              <a:rPr lang="en-US" sz="2800" b="1" dirty="0"/>
              <a:t>% of those infected with </a:t>
            </a:r>
            <a:r>
              <a:rPr lang="en-US" sz="2800" b="1" i="1" dirty="0"/>
              <a:t>Mycobacterium tuberculosis</a:t>
            </a:r>
            <a:r>
              <a:rPr lang="en-US" sz="2800" b="1" dirty="0"/>
              <a:t> </a:t>
            </a:r>
            <a:r>
              <a:rPr lang="en-US" sz="2800" b="1" dirty="0" smtClean="0"/>
              <a:t> are </a:t>
            </a:r>
            <a:r>
              <a:rPr lang="en-US" sz="2800" b="1" dirty="0" smtClean="0">
                <a:hlinkClick r:id="rId2" tooltip="Asymptomatic"/>
              </a:rPr>
              <a:t>asymptomatic</a:t>
            </a:r>
            <a:r>
              <a:rPr lang="en-US" sz="2800" b="1" dirty="0"/>
              <a:t>,</a:t>
            </a:r>
            <a:r>
              <a:rPr lang="en-US" sz="2800" b="1" dirty="0" smtClean="0"/>
              <a:t> [LTBI] with </a:t>
            </a:r>
            <a:r>
              <a:rPr lang="en-US" sz="2800" b="1" dirty="0"/>
              <a:t>only a 10% lifetime chance that a latent infection will progress to TB disease</a:t>
            </a:r>
            <a:r>
              <a:rPr lang="en-US" sz="2800" b="1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sz="2800" b="1" dirty="0" smtClean="0"/>
              <a:t>Factors – Number, virulence of infecting bacilli, genetic susceptibility, age, </a:t>
            </a:r>
            <a:r>
              <a:rPr lang="en-US" sz="2800" b="1" dirty="0" err="1" smtClean="0"/>
              <a:t>immunocompetence</a:t>
            </a:r>
            <a:r>
              <a:rPr lang="en-US" sz="2800" b="1" dirty="0" smtClean="0"/>
              <a:t>, stress, </a:t>
            </a:r>
            <a:r>
              <a:rPr lang="en-US" sz="2800" b="1" dirty="0" err="1" smtClean="0"/>
              <a:t>nutrtion</a:t>
            </a:r>
            <a:r>
              <a:rPr lang="en-US" sz="2800" b="1" dirty="0" smtClean="0"/>
              <a:t>, co-morbid illnesses.</a:t>
            </a:r>
            <a:endParaRPr lang="en-US" sz="2800" b="1" dirty="0"/>
          </a:p>
          <a:p>
            <a:pPr>
              <a:lnSpc>
                <a:spcPct val="80000"/>
              </a:lnSpc>
            </a:pPr>
            <a:r>
              <a:rPr lang="en-US" sz="2800" b="1" dirty="0"/>
              <a:t> </a:t>
            </a:r>
            <a:r>
              <a:rPr lang="en-US" sz="2800" b="1" dirty="0" smtClean="0"/>
              <a:t>Untreated</a:t>
            </a:r>
            <a:r>
              <a:rPr lang="en-US" sz="2800" b="1" dirty="0"/>
              <a:t>, the death rate 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&gt; </a:t>
            </a:r>
            <a:r>
              <a:rPr lang="en-US" sz="2800" b="1" dirty="0" smtClean="0"/>
              <a:t>50</a:t>
            </a:r>
            <a:r>
              <a:rPr lang="en-US" sz="2800" b="1" dirty="0"/>
              <a:t>%.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1884-86AD-4A9F-8AD4-D706CE735632}" type="datetime9">
              <a:rPr lang="en-IN" smtClean="0"/>
              <a:pPr/>
              <a:t>21-11-2017 19:17:58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44FC-5A05-48CE-B78D-79DFD832744D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16" descr="lungsandalveo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7108" y="-24"/>
            <a:ext cx="2686924" cy="278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28670"/>
            <a:ext cx="7772400" cy="4929222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TB mechanism for cell entry</a:t>
            </a:r>
          </a:p>
          <a:p>
            <a:pPr marL="990600" lvl="1" indent="-533400"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The tubercle bacillus can bind directly to mannose receptors on macrophages via the cell wall-associated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mannosylated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glycolipid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(LAM)</a:t>
            </a:r>
          </a:p>
          <a:p>
            <a:pPr marL="990600" lvl="1" indent="-533400" eaLnBrk="1" hangingPunct="1">
              <a:lnSpc>
                <a:spcPct val="80000"/>
              </a:lnSpc>
              <a:spcBef>
                <a:spcPts val="0"/>
              </a:spcBef>
              <a:defRPr/>
            </a:pP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marL="590550" indent="-53340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TB can grow </a:t>
            </a:r>
            <a:r>
              <a:rPr lang="en-US" sz="2800" b="1" dirty="0" err="1" smtClean="0">
                <a:latin typeface="Andalus" pitchFamily="18" charset="-78"/>
                <a:cs typeface="Andalus" pitchFamily="18" charset="-78"/>
              </a:rPr>
              <a:t>intracellularly</a:t>
            </a:r>
            <a:endParaRPr lang="en-US" sz="2800" b="1" dirty="0" smtClean="0">
              <a:latin typeface="Andalus" pitchFamily="18" charset="-78"/>
              <a:cs typeface="Andalus" pitchFamily="18" charset="-78"/>
            </a:endParaRPr>
          </a:p>
          <a:p>
            <a:pPr marL="990600" lvl="1" indent="-533400"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Once TB is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phagocytosed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, it can inhibit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phagosome-lysosome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fusion</a:t>
            </a:r>
          </a:p>
          <a:p>
            <a:pPr marL="990600" lvl="1" indent="-533400" eaLnBrk="1" hangingPunct="1">
              <a:lnSpc>
                <a:spcPct val="80000"/>
              </a:lnSpc>
              <a:spcBef>
                <a:spcPts val="0"/>
              </a:spcBef>
              <a:defRPr/>
            </a:pP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marL="590550" indent="-53340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Slow generation time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Immune system cannot recognize TB, or cannot be triggered to eliminate TB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7200" y="71414"/>
            <a:ext cx="8229600" cy="72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Mechanisms of Virulence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0691-41EF-4ACA-94A5-3293A71EBAC6}" type="datetime9">
              <a:rPr lang="en-IN" smtClean="0">
                <a:solidFill>
                  <a:srgbClr val="FFFFFF"/>
                </a:solidFill>
              </a:rPr>
              <a:pPr/>
              <a:t>21-11-2017 19:17:58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A0C-13BF-4EF7-9029-B720507E6D75}" type="slidenum">
              <a:rPr lang="en-US" smtClean="0">
                <a:solidFill>
                  <a:srgbClr val="FFFFFF"/>
                </a:solidFill>
              </a:rPr>
              <a:pPr/>
              <a:t>23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85794"/>
            <a:ext cx="7772400" cy="535785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High lipid concentration in cell wall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Accounts for impermeability and resistance to antimicrobial agents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defRPr/>
            </a:pP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Antigen 85 complex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It is composed of proteins secreted by TB that can bind to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fibronectin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 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These proteins can aid in walling off the bacteria from the immune system</a:t>
            </a:r>
          </a:p>
          <a:p>
            <a:pPr lvl="1" eaLnBrk="1" hangingPunct="1">
              <a:spcBef>
                <a:spcPts val="0"/>
              </a:spcBef>
              <a:defRPr/>
            </a:pP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n-US" sz="2800" b="1" dirty="0" smtClean="0">
                <a:latin typeface="Andalus" pitchFamily="18" charset="-78"/>
                <a:cs typeface="Andalus" pitchFamily="18" charset="-78"/>
              </a:rPr>
              <a:t>Cord factor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Associated with virulent strains of TB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Toxic to mammalian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cellls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7200" y="71414"/>
            <a:ext cx="8229600" cy="72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Mechanisms of Virulence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FAD4-38B6-4485-84A1-D652CC80440E}" type="datetime9">
              <a:rPr lang="en-IN" smtClean="0">
                <a:solidFill>
                  <a:srgbClr val="FFFFFF"/>
                </a:solidFill>
              </a:rPr>
              <a:pPr/>
              <a:t>21-11-2017 19:17:58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A0C-13BF-4EF7-9029-B720507E6D75}" type="slidenum">
              <a:rPr lang="en-US" smtClean="0">
                <a:solidFill>
                  <a:srgbClr val="FFFFFF"/>
                </a:solidFill>
              </a:rPr>
              <a:pPr/>
              <a:t>24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229600" cy="654032"/>
          </a:xfrm>
        </p:spPr>
        <p:txBody>
          <a:bodyPr/>
          <a:lstStyle/>
          <a:p>
            <a:r>
              <a:rPr lang="en-US" dirty="0">
                <a:latin typeface="Monotype Corsiva" pitchFamily="66" charset="0"/>
              </a:rPr>
              <a:t>Pulmonary </a:t>
            </a:r>
            <a:r>
              <a:rPr lang="en-US" dirty="0" smtClean="0">
                <a:latin typeface="Monotype Corsiva" pitchFamily="66" charset="0"/>
              </a:rPr>
              <a:t>Tuberculosis</a:t>
            </a:r>
            <a:endParaRPr lang="en-US" dirty="0">
              <a:latin typeface="Monotype Corsiva" pitchFamily="66" charset="0"/>
            </a:endParaRP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617549"/>
            <a:ext cx="8501122" cy="545465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TB infection begins when the </a:t>
            </a:r>
            <a:r>
              <a:rPr lang="en-US" sz="2400" b="1" dirty="0" err="1"/>
              <a:t>mycobacteria</a:t>
            </a:r>
            <a:r>
              <a:rPr lang="en-US" sz="2400" b="1" dirty="0"/>
              <a:t> reach the </a:t>
            </a:r>
            <a:r>
              <a:rPr lang="en-US" sz="2400" b="1" dirty="0" smtClean="0"/>
              <a:t>Pulmonary alveoli </a:t>
            </a:r>
            <a:r>
              <a:rPr lang="en-US" sz="2400" b="1" dirty="0"/>
              <a:t>where they </a:t>
            </a:r>
            <a:r>
              <a:rPr lang="en-US" sz="2400" b="1" dirty="0" smtClean="0"/>
              <a:t>are ingested by and </a:t>
            </a:r>
            <a:r>
              <a:rPr lang="en-US" sz="2400" b="1" dirty="0"/>
              <a:t>replicate </a:t>
            </a:r>
            <a:r>
              <a:rPr lang="en-US" sz="2400" b="1" dirty="0" smtClean="0"/>
              <a:t>in </a:t>
            </a:r>
            <a:r>
              <a:rPr lang="en-US" sz="2400" b="1" dirty="0"/>
              <a:t>alveolar </a:t>
            </a:r>
            <a:r>
              <a:rPr lang="en-US" sz="2400" b="1" dirty="0" smtClean="0"/>
              <a:t>macrophages.</a:t>
            </a: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Bacteria </a:t>
            </a:r>
            <a:r>
              <a:rPr lang="en-US" sz="2400" b="1" dirty="0"/>
              <a:t>are picked up by </a:t>
            </a:r>
            <a:r>
              <a:rPr lang="en-US" sz="2400" b="1" dirty="0" err="1" smtClean="0"/>
              <a:t>dendritic</a:t>
            </a:r>
            <a:r>
              <a:rPr lang="en-US" sz="2400" b="1" dirty="0" smtClean="0"/>
              <a:t> cells, </a:t>
            </a:r>
            <a:r>
              <a:rPr lang="en-US" sz="2400" b="1" dirty="0"/>
              <a:t>which do not allow replication, although these cells can transport the bacilli to </a:t>
            </a:r>
            <a:r>
              <a:rPr lang="en-US" sz="2400" b="1" dirty="0" smtClean="0"/>
              <a:t>local </a:t>
            </a:r>
            <a:r>
              <a:rPr lang="en-US" sz="2400" b="1" dirty="0" err="1" smtClean="0"/>
              <a:t>ie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Mediastinal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lymphnodes</a:t>
            </a: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Immunity – Cell mediated by CD</a:t>
            </a:r>
            <a:r>
              <a:rPr lang="en-US" sz="2400" b="1" baseline="30000" dirty="0" smtClean="0"/>
              <a:t>4+</a:t>
            </a:r>
            <a:r>
              <a:rPr lang="en-US" sz="2400" b="1" dirty="0" smtClean="0"/>
              <a:t>T  helper cells [Th1 and Th2 cells] and their cytokines like IL </a:t>
            </a:r>
            <a:r>
              <a:rPr lang="el-GR" sz="2400" b="1" dirty="0" smtClean="0"/>
              <a:t>γ</a:t>
            </a:r>
            <a:r>
              <a:rPr lang="en-US" sz="2400" b="1" dirty="0" smtClean="0"/>
              <a:t>, 1, 2 and TNF </a:t>
            </a:r>
            <a:r>
              <a:rPr lang="el-GR" sz="2400" b="1" dirty="0" smtClean="0"/>
              <a:t>α</a:t>
            </a:r>
            <a:r>
              <a:rPr lang="en-US" sz="2400" b="1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Th1 – Cytokines activate macrophages, containment, protective.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Th2 – Cytokines lead to DTH, tissue  destruction, progression of disease.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The lesion which is produced is called a </a:t>
            </a:r>
            <a:r>
              <a:rPr lang="en-US" sz="2400" b="1" i="1" dirty="0" err="1" smtClean="0"/>
              <a:t>Granuloma</a:t>
            </a:r>
            <a:r>
              <a:rPr lang="en-US" sz="2400" b="1" dirty="0" smtClean="0"/>
              <a:t> or a </a:t>
            </a:r>
            <a:r>
              <a:rPr lang="en-US" sz="2400" b="1" i="1" dirty="0" smtClean="0"/>
              <a:t>Tubercle</a:t>
            </a:r>
            <a:endParaRPr lang="en-US" sz="2400" b="1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5ECA-6204-435A-9020-8619D31BEF88}" type="datetime9">
              <a:rPr lang="en-IN" smtClean="0"/>
              <a:pPr/>
              <a:t>21-11-2017 19:17:58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44FC-5A05-48CE-B78D-79DFD832744D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2" descr="upicorbis-bettmancough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2856" y="5286388"/>
            <a:ext cx="16764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ChangeArrowheads="1"/>
          </p:cNvSpPr>
          <p:nvPr/>
        </p:nvSpPr>
        <p:spPr bwMode="auto">
          <a:xfrm>
            <a:off x="714348" y="214290"/>
            <a:ext cx="7643866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800" b="1" u="sng" baseline="0" dirty="0">
                <a:latin typeface="Agency FB" pitchFamily="34" charset="0"/>
              </a:rPr>
              <a:t>Tuberculosis is  a </a:t>
            </a:r>
            <a:r>
              <a:rPr lang="en-US" sz="2800" b="1" u="sng" baseline="0" dirty="0" err="1" smtClean="0">
                <a:latin typeface="Agency FB" pitchFamily="34" charset="0"/>
                <a:hlinkClick r:id="rId2" tooltip="Granuloma"/>
              </a:rPr>
              <a:t>granulomatous</a:t>
            </a:r>
            <a:r>
              <a:rPr lang="en-US" sz="2800" b="1" u="sng" dirty="0">
                <a:latin typeface="Agency FB" pitchFamily="34" charset="0"/>
              </a:rPr>
              <a:t> </a:t>
            </a:r>
            <a:r>
              <a:rPr lang="en-US" sz="2800" b="1" u="sng" baseline="0" dirty="0" smtClean="0">
                <a:latin typeface="Agency FB" pitchFamily="34" charset="0"/>
              </a:rPr>
              <a:t>inflammatory </a:t>
            </a:r>
            <a:r>
              <a:rPr lang="en-US" sz="2800" b="1" u="sng" baseline="0" dirty="0">
                <a:latin typeface="Agency FB" pitchFamily="34" charset="0"/>
              </a:rPr>
              <a:t>condition</a:t>
            </a:r>
            <a:r>
              <a:rPr lang="en-US" sz="2400" baseline="0" dirty="0">
                <a:latin typeface="Agency FB" pitchFamily="34" charset="0"/>
              </a:rPr>
              <a:t>.</a:t>
            </a:r>
          </a:p>
        </p:txBody>
      </p:sp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714348" y="2314680"/>
            <a:ext cx="2585964" cy="7571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err="1" smtClean="0">
                <a:latin typeface="Agency FB" pitchFamily="34" charset="0"/>
              </a:rPr>
              <a:t>Exudative</a:t>
            </a:r>
            <a:r>
              <a:rPr lang="en-US" sz="2400" dirty="0" smtClean="0">
                <a:latin typeface="Agency FB" pitchFamily="34" charset="0"/>
              </a:rPr>
              <a:t> - DTH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aseline="0" dirty="0" smtClean="0">
                <a:latin typeface="Agency FB" pitchFamily="34" charset="0"/>
              </a:rPr>
              <a:t>Productive - Protective</a:t>
            </a:r>
            <a:endParaRPr lang="en-US" sz="2400" baseline="0" dirty="0">
              <a:latin typeface="Agency FB" pitchFamily="34" charset="0"/>
            </a:endParaRPr>
          </a:p>
        </p:txBody>
      </p:sp>
      <p:sp>
        <p:nvSpPr>
          <p:cNvPr id="220166" name="Rectangle 6"/>
          <p:cNvSpPr>
            <a:spLocks noChangeArrowheads="1"/>
          </p:cNvSpPr>
          <p:nvPr/>
        </p:nvSpPr>
        <p:spPr bwMode="auto">
          <a:xfrm>
            <a:off x="714348" y="885920"/>
            <a:ext cx="5931432" cy="7571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dirty="0" err="1" smtClean="0">
                <a:latin typeface="Agency FB" pitchFamily="34" charset="0"/>
                <a:hlinkClick r:id="rId2" tooltip="Granuloma"/>
              </a:rPr>
              <a:t>Granuloma</a:t>
            </a:r>
            <a:r>
              <a:rPr lang="en-US" sz="2400" dirty="0" smtClean="0">
                <a:latin typeface="Agency FB" pitchFamily="34" charset="0"/>
              </a:rPr>
              <a:t> is </a:t>
            </a:r>
            <a:r>
              <a:rPr lang="en-US" sz="2400" dirty="0" err="1" smtClean="0">
                <a:latin typeface="Agency FB" pitchFamily="34" charset="0"/>
              </a:rPr>
              <a:t>avascular</a:t>
            </a:r>
            <a:r>
              <a:rPr lang="en-US" sz="2400" dirty="0" smtClean="0">
                <a:latin typeface="Agency FB" pitchFamily="34" charset="0"/>
              </a:rPr>
              <a:t> with </a:t>
            </a:r>
            <a:r>
              <a:rPr lang="en-US" sz="2400" dirty="0" smtClean="0">
                <a:latin typeface="Agency FB" pitchFamily="34" charset="0"/>
                <a:hlinkClick r:id="rId3" tooltip="Lymphocytes"/>
              </a:rPr>
              <a:t>lymphocytes</a:t>
            </a:r>
            <a:r>
              <a:rPr lang="en-US" sz="2400" dirty="0" smtClean="0">
                <a:latin typeface="Agency FB" pitchFamily="34" charset="0"/>
              </a:rPr>
              <a:t> and fibroblasts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dirty="0" smtClean="0">
                <a:latin typeface="Agency FB" pitchFamily="34" charset="0"/>
              </a:rPr>
              <a:t> surrounding the infected, fused [Giant] macrophages.</a:t>
            </a:r>
            <a:endParaRPr lang="en-US" sz="2400" dirty="0">
              <a:latin typeface="Agency FB" pitchFamily="34" charset="0"/>
            </a:endParaRPr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714348" y="3714752"/>
            <a:ext cx="7715304" cy="22344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u="sng" baseline="0" dirty="0">
                <a:latin typeface="Agency FB" pitchFamily="34" charset="0"/>
              </a:rPr>
              <a:t>The </a:t>
            </a:r>
            <a:r>
              <a:rPr lang="en-US" sz="2400" u="sng" baseline="0" dirty="0" err="1">
                <a:latin typeface="Agency FB" pitchFamily="34" charset="0"/>
              </a:rPr>
              <a:t>granuloma</a:t>
            </a:r>
            <a:r>
              <a:rPr lang="en-US" sz="2400" u="sng" baseline="0" dirty="0">
                <a:latin typeface="Agency FB" pitchFamily="34" charset="0"/>
              </a:rPr>
              <a:t> functions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aseline="0" dirty="0" smtClean="0">
                <a:latin typeface="Agency FB" pitchFamily="34" charset="0"/>
              </a:rPr>
              <a:t>1)	Prevent dissemination of </a:t>
            </a:r>
            <a:r>
              <a:rPr lang="en-US" sz="2400" baseline="0" dirty="0">
                <a:latin typeface="Agency FB" pitchFamily="34" charset="0"/>
              </a:rPr>
              <a:t>the </a:t>
            </a:r>
            <a:r>
              <a:rPr lang="en-US" sz="2400" baseline="0" dirty="0" err="1">
                <a:latin typeface="Agency FB" pitchFamily="34" charset="0"/>
              </a:rPr>
              <a:t>mycobacteria</a:t>
            </a:r>
            <a:r>
              <a:rPr lang="en-US" sz="2400" baseline="0" dirty="0">
                <a:latin typeface="Agency FB" pitchFamily="34" charset="0"/>
              </a:rPr>
              <a:t>,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dirty="0" smtClean="0">
                <a:latin typeface="Agency FB" pitchFamily="34" charset="0"/>
              </a:rPr>
              <a:t>2</a:t>
            </a:r>
            <a:r>
              <a:rPr lang="en-US" sz="2400" baseline="0" dirty="0" smtClean="0">
                <a:latin typeface="Agency FB" pitchFamily="34" charset="0"/>
              </a:rPr>
              <a:t>)	T </a:t>
            </a:r>
            <a:r>
              <a:rPr lang="en-US" sz="2400" baseline="0" dirty="0">
                <a:latin typeface="Agency FB" pitchFamily="34" charset="0"/>
              </a:rPr>
              <a:t>lymphocytes (CD4+) secrete </a:t>
            </a:r>
            <a:r>
              <a:rPr lang="en-US" sz="2400" baseline="0" dirty="0">
                <a:latin typeface="Agency FB" pitchFamily="34" charset="0"/>
                <a:hlinkClick r:id="rId4" tooltip="Cytokines"/>
              </a:rPr>
              <a:t>cytokines</a:t>
            </a:r>
            <a:r>
              <a:rPr lang="en-US" sz="2400" baseline="0" dirty="0">
                <a:latin typeface="Agency FB" pitchFamily="34" charset="0"/>
              </a:rPr>
              <a:t> such as </a:t>
            </a:r>
            <a:r>
              <a:rPr lang="en-US" sz="2400" baseline="0" dirty="0">
                <a:latin typeface="Agency FB" pitchFamily="34" charset="0"/>
                <a:hlinkClick r:id="rId5" tooltip="Interferon gamma"/>
              </a:rPr>
              <a:t>interferon gamma</a:t>
            </a:r>
            <a:endParaRPr lang="en-US" sz="2400" baseline="0" dirty="0">
              <a:latin typeface="Agency FB" pitchFamily="34" charset="0"/>
            </a:endParaRPr>
          </a:p>
          <a:p>
            <a:r>
              <a:rPr lang="en-US" sz="2400" baseline="0" dirty="0">
                <a:latin typeface="Agency FB" pitchFamily="34" charset="0"/>
              </a:rPr>
              <a:t>   </a:t>
            </a:r>
            <a:r>
              <a:rPr lang="en-US" sz="2400" baseline="0" dirty="0" smtClean="0">
                <a:latin typeface="Agency FB" pitchFamily="34" charset="0"/>
              </a:rPr>
              <a:t>	 </a:t>
            </a:r>
            <a:r>
              <a:rPr lang="en-US" sz="2400" baseline="0" dirty="0">
                <a:latin typeface="Agency FB" pitchFamily="34" charset="0"/>
              </a:rPr>
              <a:t>which activates macrophages to destroy the bacteria</a:t>
            </a:r>
          </a:p>
          <a:p>
            <a:r>
              <a:rPr lang="en-US" sz="2400" baseline="0" dirty="0">
                <a:latin typeface="Agency FB" pitchFamily="34" charset="0"/>
              </a:rPr>
              <a:t>      </a:t>
            </a:r>
            <a:r>
              <a:rPr lang="en-US" sz="2400" baseline="0" dirty="0" smtClean="0">
                <a:latin typeface="Agency FB" pitchFamily="34" charset="0"/>
              </a:rPr>
              <a:t>	with </a:t>
            </a:r>
            <a:r>
              <a:rPr lang="en-US" sz="2400" baseline="0" dirty="0">
                <a:latin typeface="Agency FB" pitchFamily="34" charset="0"/>
              </a:rPr>
              <a:t>which they are infected.</a:t>
            </a:r>
          </a:p>
          <a:p>
            <a:r>
              <a:rPr lang="en-US" sz="2400" dirty="0">
                <a:latin typeface="Agency FB" pitchFamily="34" charset="0"/>
              </a:rPr>
              <a:t>3</a:t>
            </a:r>
            <a:r>
              <a:rPr lang="en-US" sz="2400" baseline="0" dirty="0" smtClean="0">
                <a:latin typeface="Agency FB" pitchFamily="34" charset="0"/>
              </a:rPr>
              <a:t>)	T </a:t>
            </a:r>
            <a:r>
              <a:rPr lang="en-US" sz="2400" baseline="0" dirty="0">
                <a:latin typeface="Agency FB" pitchFamily="34" charset="0"/>
              </a:rPr>
              <a:t>lymphocytes (CD8+) can also directly kill infected cells</a:t>
            </a:r>
            <a:r>
              <a:rPr lang="en-US" sz="2400" b="0" baseline="0" dirty="0">
                <a:latin typeface="Agency FB" pitchFamily="34" charset="0"/>
              </a:rPr>
              <a:t> </a:t>
            </a:r>
            <a:endParaRPr lang="en-US" sz="2400" baseline="0" dirty="0">
              <a:latin typeface="Agency FB" pitchFamily="34" charset="0"/>
            </a:endParaRPr>
          </a:p>
        </p:txBody>
      </p:sp>
      <p:sp>
        <p:nvSpPr>
          <p:cNvPr id="220168" name="Line 8"/>
          <p:cNvSpPr>
            <a:spLocks noChangeShapeType="1"/>
          </p:cNvSpPr>
          <p:nvPr/>
        </p:nvSpPr>
        <p:spPr bwMode="auto">
          <a:xfrm>
            <a:off x="2214546" y="1785926"/>
            <a:ext cx="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>
              <a:latin typeface="Agency FB" pitchFamily="34" charset="0"/>
            </a:endParaRPr>
          </a:p>
        </p:txBody>
      </p:sp>
      <p:sp>
        <p:nvSpPr>
          <p:cNvPr id="220170" name="Line 10"/>
          <p:cNvSpPr>
            <a:spLocks noChangeShapeType="1"/>
          </p:cNvSpPr>
          <p:nvPr/>
        </p:nvSpPr>
        <p:spPr bwMode="auto">
          <a:xfrm>
            <a:off x="2214546" y="3214686"/>
            <a:ext cx="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>
              <a:latin typeface="Agency FB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7D046-8E9A-4DF6-B308-0FE20810ACD1}" type="datetime9">
              <a:rPr lang="en-IN" smtClean="0">
                <a:solidFill>
                  <a:srgbClr val="FFFFFF"/>
                </a:solidFill>
              </a:rPr>
              <a:pPr/>
              <a:t>21-11-2017 19:17:58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7E74-304D-4F3A-B95C-4FED03E9FD5D}" type="slidenum">
              <a:rPr lang="en-US" smtClean="0">
                <a:solidFill>
                  <a:srgbClr val="FFFFFF"/>
                </a:solidFill>
              </a:rPr>
              <a:pPr/>
              <a:t>26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0" y="215265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1400" baseline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 </a:t>
            </a:r>
            <a:endParaRPr lang="en-US" sz="1200" b="0" baseline="0">
              <a:latin typeface="Arial" charset="0"/>
              <a:cs typeface="Times New Roman" pitchFamily="18" charset="0"/>
            </a:endParaRPr>
          </a:p>
          <a:p>
            <a:pPr eaLnBrk="0" hangingPunct="0"/>
            <a:endParaRPr lang="en-US" b="0" baseline="0">
              <a:latin typeface="Arial" charset="0"/>
            </a:endParaRPr>
          </a:p>
        </p:txBody>
      </p:sp>
      <p:pic>
        <p:nvPicPr>
          <p:cNvPr id="13313" name="Picture 1" descr="C:\Users\ARUN\Desktop\New PPTs\Extras\Tubercle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6"/>
            <a:ext cx="7929618" cy="5301280"/>
          </a:xfrm>
          <a:prstGeom prst="rect">
            <a:avLst/>
          </a:prstGeom>
          <a:noFill/>
        </p:spPr>
      </p:pic>
      <p:sp>
        <p:nvSpPr>
          <p:cNvPr id="10" name="Rectangle 8"/>
          <p:cNvSpPr>
            <a:spLocks noGrp="1" noChangeArrowheads="1"/>
          </p:cNvSpPr>
          <p:nvPr>
            <p:ph type="title"/>
          </p:nvPr>
        </p:nvSpPr>
        <p:spPr>
          <a:xfrm>
            <a:off x="485804" y="285728"/>
            <a:ext cx="8229600" cy="654032"/>
          </a:xfrm>
        </p:spPr>
        <p:txBody>
          <a:bodyPr/>
          <a:lstStyle/>
          <a:p>
            <a:r>
              <a:rPr lang="en-US" dirty="0" err="1" smtClean="0">
                <a:latin typeface="Monotype Corsiva" pitchFamily="66" charset="0"/>
              </a:rPr>
              <a:t>Granuloma</a:t>
            </a:r>
            <a:endParaRPr lang="en-US" dirty="0">
              <a:latin typeface="Monotype Corsiva" pitchFamily="66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1119-DEF3-4581-A752-0505095749C5}" type="datetime9">
              <a:rPr lang="en-IN" smtClean="0"/>
              <a:pPr/>
              <a:t>21-11-2017 19:17:58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44FC-5A05-48CE-B78D-79DFD832744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28671"/>
            <a:ext cx="7772400" cy="516733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Can be classified into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</a:rPr>
              <a:t>Primary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</a:rPr>
              <a:t>Post primary</a:t>
            </a:r>
          </a:p>
          <a:p>
            <a:pPr marL="0">
              <a:buNone/>
            </a:pPr>
            <a:r>
              <a:rPr lang="en-US" sz="2400" dirty="0" smtClean="0"/>
              <a:t>Depending on Time of infection and</a:t>
            </a:r>
          </a:p>
          <a:p>
            <a:pPr marL="0">
              <a:buNone/>
            </a:pPr>
            <a:r>
              <a:rPr lang="en-US" sz="2400" dirty="0" smtClean="0"/>
              <a:t>type of response</a:t>
            </a:r>
          </a:p>
          <a:p>
            <a:pPr marL="360000"/>
            <a:r>
              <a:rPr lang="en-US" sz="2400" b="1" dirty="0" smtClean="0"/>
              <a:t>Primary tuberculosis:</a:t>
            </a:r>
            <a:r>
              <a:rPr lang="en-US" sz="2400" dirty="0" smtClean="0"/>
              <a:t> In endemic areas, in young children leads to formation of </a:t>
            </a:r>
            <a:r>
              <a:rPr lang="en-US" sz="2400" dirty="0" err="1" smtClean="0"/>
              <a:t>Ghon</a:t>
            </a:r>
            <a:r>
              <a:rPr lang="en-US" sz="2400" dirty="0" smtClean="0"/>
              <a:t> focus.</a:t>
            </a:r>
          </a:p>
          <a:p>
            <a:pPr marL="0"/>
            <a:r>
              <a:rPr lang="en-US" sz="2400" b="1" dirty="0" smtClean="0"/>
              <a:t>Primary complex: </a:t>
            </a:r>
            <a:r>
              <a:rPr lang="en-US" sz="2400" dirty="0" err="1" smtClean="0"/>
              <a:t>Ghon</a:t>
            </a:r>
            <a:r>
              <a:rPr lang="en-US" sz="2400" dirty="0" smtClean="0"/>
              <a:t> </a:t>
            </a:r>
            <a:r>
              <a:rPr lang="en-US" sz="2400" dirty="0" err="1" smtClean="0"/>
              <a:t>focus+Lymph</a:t>
            </a:r>
            <a:r>
              <a:rPr lang="en-US" sz="2400" dirty="0" smtClean="0"/>
              <a:t> nodes</a:t>
            </a:r>
          </a:p>
          <a:p>
            <a:pPr marL="0" algn="just">
              <a:buNone/>
            </a:pPr>
            <a:r>
              <a:rPr lang="en-US" sz="2400" b="1" dirty="0" smtClean="0"/>
              <a:t>Formed in 3-8 weeks of infection, Heals in 2-6 months by calcification.</a:t>
            </a:r>
          </a:p>
          <a:p>
            <a:pPr marL="0" algn="just">
              <a:buNone/>
            </a:pPr>
            <a:r>
              <a:rPr lang="en-US" sz="2400" b="1" dirty="0" smtClean="0"/>
              <a:t>Sometimes the live bacilli may lie dormant and progress depending on the host’s immune status leading to Post primary tuberculosis.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57194"/>
          </a:xfrm>
        </p:spPr>
        <p:txBody>
          <a:bodyPr/>
          <a:lstStyle/>
          <a:p>
            <a:r>
              <a:rPr lang="en-US" dirty="0" smtClean="0">
                <a:latin typeface="Monotype Corsiva" pitchFamily="66" charset="0"/>
              </a:rPr>
              <a:t>Tuberculosis</a:t>
            </a:r>
            <a:endParaRPr lang="en-US" dirty="0">
              <a:latin typeface="Monotype Corsiva" pitchFamily="66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8B0C-3261-47EE-AD5D-A4EF1AA5D27A}" type="datetime9">
              <a:rPr lang="en-IN" smtClean="0">
                <a:solidFill>
                  <a:srgbClr val="FFFFFF"/>
                </a:solidFill>
              </a:rPr>
              <a:pPr/>
              <a:t>21-11-2017 19:17:59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A0C-13BF-4EF7-9029-B720507E6D75}" type="slidenum">
              <a:rPr lang="en-US" smtClean="0">
                <a:solidFill>
                  <a:srgbClr val="FFFFFF"/>
                </a:solidFill>
              </a:rPr>
              <a:pPr/>
              <a:t>28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3313" name="Picture 1" descr="C:\Users\ARUN\Desktop\New PPTs\Extras\Ghon Compl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3" y="-24"/>
            <a:ext cx="2500330" cy="309760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76314"/>
            <a:ext cx="7772400" cy="5238768"/>
          </a:xfrm>
        </p:spPr>
        <p:txBody>
          <a:bodyPr/>
          <a:lstStyle/>
          <a:p>
            <a:r>
              <a:rPr lang="en-US" sz="2800" b="1" dirty="0" smtClean="0"/>
              <a:t>Post primary or Adult or Secondary TB:</a:t>
            </a:r>
          </a:p>
          <a:p>
            <a:pPr>
              <a:buNone/>
            </a:pPr>
            <a:r>
              <a:rPr lang="en-US" sz="2800" dirty="0" smtClean="0"/>
              <a:t>	Reactivation of latent infection</a:t>
            </a:r>
          </a:p>
          <a:p>
            <a:pPr>
              <a:buNone/>
            </a:pPr>
            <a:r>
              <a:rPr lang="en-US" sz="2800" dirty="0" smtClean="0"/>
              <a:t>	Exogenous </a:t>
            </a:r>
            <a:r>
              <a:rPr lang="en-US" sz="2800" dirty="0" err="1" smtClean="0"/>
              <a:t>reinfection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Affects mainly the upper lobes</a:t>
            </a:r>
            <a:r>
              <a:rPr lang="en-IN" sz="2800" dirty="0" smtClean="0"/>
              <a:t>, tissue destruction, </a:t>
            </a:r>
            <a:r>
              <a:rPr lang="en-IN" sz="2800" dirty="0" err="1" smtClean="0"/>
              <a:t>cavitation</a:t>
            </a:r>
            <a:r>
              <a:rPr lang="en-IN" sz="2800" dirty="0" smtClean="0"/>
              <a:t>, LN are not involved.</a:t>
            </a:r>
          </a:p>
          <a:p>
            <a:pPr>
              <a:buNone/>
            </a:pPr>
            <a:r>
              <a:rPr lang="en-US" sz="2800" dirty="0" smtClean="0"/>
              <a:t>	Open cases of TB – Spread of TB</a:t>
            </a:r>
          </a:p>
          <a:p>
            <a:pPr>
              <a:buNone/>
            </a:pPr>
            <a:r>
              <a:rPr lang="en-US" sz="2800" dirty="0" smtClean="0"/>
              <a:t>	In the </a:t>
            </a:r>
            <a:r>
              <a:rPr lang="en-US" sz="2800" dirty="0" err="1" smtClean="0"/>
              <a:t>immunodeficient</a:t>
            </a:r>
            <a:r>
              <a:rPr lang="en-US" sz="2800" dirty="0" smtClean="0"/>
              <a:t> – No cavity formation, But widespread infection in many organs and systems.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85756"/>
          </a:xfrm>
        </p:spPr>
        <p:txBody>
          <a:bodyPr/>
          <a:lstStyle/>
          <a:p>
            <a:r>
              <a:rPr lang="en-US" dirty="0" smtClean="0">
                <a:latin typeface="Monotype Corsiva" pitchFamily="66" charset="0"/>
              </a:rPr>
              <a:t>Tuberculosis</a:t>
            </a:r>
            <a:endParaRPr lang="en-US" dirty="0">
              <a:latin typeface="Monotype Corsiva" pitchFamily="66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A979-A7AD-4C7B-A9F3-87C6E57D1CD5}" type="datetime9">
              <a:rPr lang="en-IN" smtClean="0">
                <a:solidFill>
                  <a:srgbClr val="FFFFFF"/>
                </a:solidFill>
              </a:rPr>
              <a:pPr/>
              <a:t>21-11-2017 19:17:59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A0C-13BF-4EF7-9029-B720507E6D75}" type="slidenum">
              <a:rPr lang="en-US" smtClean="0">
                <a:solidFill>
                  <a:srgbClr val="FFFFFF"/>
                </a:solidFill>
              </a:rPr>
              <a:pPr/>
              <a:t>29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dirty="0" smtClean="0">
                <a:latin typeface="Monotype Corsiva" pitchFamily="66" charset="0"/>
              </a:rPr>
              <a:t>History</a:t>
            </a:r>
            <a:endParaRPr lang="en-US" dirty="0">
              <a:latin typeface="Monotype Corsiva" pitchFamily="66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1357298"/>
            <a:ext cx="4714908" cy="4525963"/>
          </a:xfrm>
        </p:spPr>
        <p:txBody>
          <a:bodyPr/>
          <a:lstStyle/>
          <a:p>
            <a:pPr marL="0">
              <a:buNone/>
            </a:pPr>
            <a:r>
              <a:rPr lang="en-US" sz="3000" b="1" dirty="0" smtClean="0"/>
              <a:t>First  to be identified is </a:t>
            </a:r>
            <a:r>
              <a:rPr lang="en-US" sz="3000" b="1" dirty="0" err="1" smtClean="0"/>
              <a:t>Lepra</a:t>
            </a:r>
            <a:r>
              <a:rPr lang="en-US" sz="3000" b="1" dirty="0" smtClean="0"/>
              <a:t> bacillus discovered by Hansen in 1868.</a:t>
            </a:r>
          </a:p>
          <a:p>
            <a:pPr>
              <a:buNone/>
            </a:pPr>
            <a:r>
              <a:rPr lang="en-US" sz="3000" b="1" u="sng" dirty="0" smtClean="0"/>
              <a:t>ROBERT KOCH</a:t>
            </a:r>
            <a:r>
              <a:rPr lang="en-US" sz="3000" b="1" dirty="0"/>
              <a:t> </a:t>
            </a:r>
            <a:r>
              <a:rPr lang="en-US" sz="3000" b="1" dirty="0" smtClean="0"/>
              <a:t>in 1882</a:t>
            </a:r>
          </a:p>
          <a:p>
            <a:pPr marL="0">
              <a:buNone/>
            </a:pPr>
            <a:r>
              <a:rPr lang="en-US" sz="3000" b="1" dirty="0" smtClean="0"/>
              <a:t>Isolated the mammalian tubercle </a:t>
            </a:r>
            <a:r>
              <a:rPr lang="en-US" sz="3000" b="1" dirty="0"/>
              <a:t>bacillus </a:t>
            </a:r>
            <a:r>
              <a:rPr lang="en-US" sz="3000" b="1" dirty="0" smtClean="0"/>
              <a:t>and </a:t>
            </a:r>
            <a:r>
              <a:rPr lang="en-US" sz="3000" b="1" dirty="0"/>
              <a:t>proved </a:t>
            </a:r>
            <a:r>
              <a:rPr lang="en-US" sz="3000" b="1" dirty="0" smtClean="0"/>
              <a:t>its causative role in </a:t>
            </a:r>
            <a:r>
              <a:rPr lang="en-US" sz="3000" b="1" dirty="0" smtClean="0">
                <a:solidFill>
                  <a:schemeClr val="tx2"/>
                </a:solidFill>
              </a:rPr>
              <a:t>Tuberculosis</a:t>
            </a:r>
            <a:r>
              <a:rPr lang="en-US" sz="3000" b="1" dirty="0" smtClean="0"/>
              <a:t> by </a:t>
            </a:r>
            <a:r>
              <a:rPr lang="en-US" sz="3000" b="1" dirty="0"/>
              <a:t>satisfying </a:t>
            </a:r>
            <a:endParaRPr lang="en-US" sz="3000" b="1" dirty="0" smtClean="0"/>
          </a:p>
          <a:p>
            <a:pPr>
              <a:buFontTx/>
              <a:buNone/>
            </a:pPr>
            <a:r>
              <a:rPr lang="en-US" sz="3000" b="1" u="sng" dirty="0" smtClean="0"/>
              <a:t>KOCH'S  POSTULATES</a:t>
            </a:r>
            <a:r>
              <a:rPr lang="en-US" sz="3000" b="1" u="sng" dirty="0"/>
              <a:t>.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3886200" y="1600200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 b="0" baseline="0">
                <a:latin typeface="Arial" charset="0"/>
              </a:rPr>
              <a:t> </a:t>
            </a:r>
          </a:p>
        </p:txBody>
      </p:sp>
      <p:pic>
        <p:nvPicPr>
          <p:cNvPr id="72717" name="Picture 5" descr="HSrober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29256" y="1357298"/>
            <a:ext cx="3495699" cy="4572032"/>
          </a:xfrm>
          <a:noFill/>
          <a:ln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7FFC-696D-4159-91CF-720000427C66}" type="datetime9">
              <a:rPr lang="en-IN" smtClean="0"/>
              <a:pPr/>
              <a:t>21-11-2017 19:17:55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1A98-7023-4C08-884B-EAA2075D9F2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5300631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500034" y="142852"/>
            <a:ext cx="8229600" cy="654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Granuloma &amp; TB Lung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5" name="Picture 5" descr="tb_gross_lung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928670"/>
            <a:ext cx="3857620" cy="5286412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B58C-3C4A-4AC4-9205-2A36810057F4}" type="datetime9">
              <a:rPr lang="en-IN" smtClean="0">
                <a:solidFill>
                  <a:srgbClr val="FFFFFF"/>
                </a:solidFill>
              </a:rPr>
              <a:pPr/>
              <a:t>21-11-2017 19:17:59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7E74-304D-4F3A-B95C-4FED03E9FD5D}" type="slidenum">
              <a:rPr lang="en-US" smtClean="0">
                <a:solidFill>
                  <a:srgbClr val="FFFFFF"/>
                </a:solidFill>
              </a:rPr>
              <a:pPr/>
              <a:t>30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AutoShape 3"/>
          <p:cNvSpPr>
            <a:spLocks noChangeArrowheads="1"/>
          </p:cNvSpPr>
          <p:nvPr/>
        </p:nvSpPr>
        <p:spPr bwMode="auto">
          <a:xfrm>
            <a:off x="3943352" y="2286000"/>
            <a:ext cx="9144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2786050" y="1600200"/>
            <a:ext cx="34371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  <a:cs typeface="Times New Roman" pitchFamily="18" charset="0"/>
              </a:rPr>
              <a:t>A</a:t>
            </a:r>
            <a:r>
              <a:rPr lang="en-US" sz="2400" baseline="0" dirty="0" smtClean="0">
                <a:latin typeface="Arial" charset="0"/>
                <a:cs typeface="Times New Roman" pitchFamily="18" charset="0"/>
              </a:rPr>
              <a:t>rea </a:t>
            </a:r>
            <a:r>
              <a:rPr lang="en-US" sz="2400" baseline="0" dirty="0">
                <a:latin typeface="Arial" charset="0"/>
                <a:cs typeface="Times New Roman" pitchFamily="18" charset="0"/>
              </a:rPr>
              <a:t>of </a:t>
            </a:r>
            <a:r>
              <a:rPr lang="en-US" sz="2400" baseline="0" dirty="0" smtClean="0">
                <a:latin typeface="Arial" charset="0"/>
                <a:cs typeface="Times New Roman" pitchFamily="18" charset="0"/>
              </a:rPr>
              <a:t>damaged</a:t>
            </a:r>
            <a:r>
              <a:rPr lang="en-US" sz="2400" dirty="0" smtClean="0">
                <a:latin typeface="Arial" charset="0"/>
                <a:cs typeface="Times New Roman" pitchFamily="18" charset="0"/>
              </a:rPr>
              <a:t> </a:t>
            </a:r>
            <a:r>
              <a:rPr lang="en-US" sz="2400" baseline="0" dirty="0" smtClean="0">
                <a:latin typeface="Arial" charset="0"/>
                <a:cs typeface="Times New Roman" pitchFamily="18" charset="0"/>
              </a:rPr>
              <a:t>tissue</a:t>
            </a:r>
            <a:endParaRPr lang="en-US" sz="2400" baseline="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3443511" y="3200400"/>
            <a:ext cx="19143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  <a:cs typeface="Times New Roman" pitchFamily="18" charset="0"/>
              </a:rPr>
              <a:t>B</a:t>
            </a:r>
            <a:r>
              <a:rPr lang="en-US" sz="2400" baseline="0" dirty="0" smtClean="0">
                <a:latin typeface="Arial" charset="0"/>
                <a:cs typeface="Times New Roman" pitchFamily="18" charset="0"/>
              </a:rPr>
              <a:t>loodstream</a:t>
            </a:r>
            <a:endParaRPr lang="en-US" sz="2400" baseline="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112646" name="AutoShape 6"/>
          <p:cNvSpPr>
            <a:spLocks noChangeArrowheads="1"/>
          </p:cNvSpPr>
          <p:nvPr/>
        </p:nvSpPr>
        <p:spPr bwMode="auto">
          <a:xfrm>
            <a:off x="3943352" y="3962400"/>
            <a:ext cx="9144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1214414" y="4929198"/>
            <a:ext cx="66437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charset="0"/>
                <a:cs typeface="Times New Roman" pitchFamily="18" charset="0"/>
              </a:rPr>
              <a:t>S</a:t>
            </a:r>
            <a:r>
              <a:rPr lang="en-US" sz="2400" baseline="0" dirty="0" smtClean="0">
                <a:latin typeface="Arial" charset="0"/>
                <a:cs typeface="Times New Roman" pitchFamily="18" charset="0"/>
              </a:rPr>
              <a:t>et </a:t>
            </a:r>
            <a:r>
              <a:rPr lang="en-US" sz="2400" baseline="0" dirty="0">
                <a:latin typeface="Arial" charset="0"/>
                <a:cs typeface="Times New Roman" pitchFamily="18" charset="0"/>
              </a:rPr>
              <a:t>up many foci of </a:t>
            </a:r>
            <a:r>
              <a:rPr lang="en-US" sz="2400" baseline="0" dirty="0" smtClean="0">
                <a:latin typeface="Arial" charset="0"/>
                <a:cs typeface="Times New Roman" pitchFamily="18" charset="0"/>
              </a:rPr>
              <a:t>infection as </a:t>
            </a:r>
            <a:r>
              <a:rPr lang="en-US" sz="2400" baseline="0" dirty="0">
                <a:latin typeface="Arial" charset="0"/>
                <a:cs typeface="Times New Roman" pitchFamily="18" charset="0"/>
              </a:rPr>
              <a:t>tiny white tubercles in the </a:t>
            </a:r>
            <a:r>
              <a:rPr lang="en-US" sz="2400" baseline="0" dirty="0" smtClean="0">
                <a:latin typeface="Arial" charset="0"/>
                <a:cs typeface="Times New Roman" pitchFamily="18" charset="0"/>
              </a:rPr>
              <a:t>tissues,</a:t>
            </a:r>
            <a:r>
              <a:rPr lang="en-US" sz="2400" dirty="0" smtClean="0">
                <a:latin typeface="Arial" charset="0"/>
                <a:cs typeface="Times New Roman" pitchFamily="18" charset="0"/>
              </a:rPr>
              <a:t> organs</a:t>
            </a:r>
            <a:r>
              <a:rPr lang="en-US" sz="2400" baseline="0" dirty="0" smtClean="0">
                <a:latin typeface="Arial" charset="0"/>
                <a:cs typeface="Times New Roman" pitchFamily="18" charset="0"/>
              </a:rPr>
              <a:t> </a:t>
            </a:r>
            <a:endParaRPr lang="en-US" sz="2400" baseline="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112648" name="Rectangle 8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7796242" cy="642942"/>
          </a:xfrm>
          <a:solidFill>
            <a:schemeClr val="bg1"/>
          </a:solidFill>
        </p:spPr>
        <p:txBody>
          <a:bodyPr/>
          <a:lstStyle/>
          <a:p>
            <a:r>
              <a:rPr lang="en-US" dirty="0" err="1" smtClean="0">
                <a:latin typeface="Monotype Corsiva" pitchFamily="66" charset="0"/>
              </a:rPr>
              <a:t>Miliary</a:t>
            </a:r>
            <a:r>
              <a:rPr lang="en-US" dirty="0" smtClean="0">
                <a:latin typeface="Monotype Corsiva" pitchFamily="66" charset="0"/>
              </a:rPr>
              <a:t> Tuberculosis</a:t>
            </a:r>
            <a:endParaRPr lang="en-US" dirty="0">
              <a:latin typeface="Monotype Corsiva" pitchFamily="66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9287-3688-4A03-BE90-78EF9552008C}" type="datetime9">
              <a:rPr lang="en-IN" smtClean="0">
                <a:solidFill>
                  <a:srgbClr val="FFFFFF"/>
                </a:solidFill>
              </a:rPr>
              <a:pPr/>
              <a:t>21-11-2017 19:18:00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4B03-F5EA-44E7-9489-E5B9C2CA1641}" type="slidenum">
              <a:rPr lang="en-US" smtClean="0">
                <a:solidFill>
                  <a:srgbClr val="FFFFFF"/>
                </a:solidFill>
              </a:rPr>
              <a:pPr/>
              <a:t>31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28632"/>
          </a:xfrm>
        </p:spPr>
        <p:txBody>
          <a:bodyPr/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Miliary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Tuberculosis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111622" name="Object 6"/>
          <p:cNvGraphicFramePr>
            <a:graphicFrameLocks noChangeAspect="1"/>
          </p:cNvGraphicFramePr>
          <p:nvPr/>
        </p:nvGraphicFramePr>
        <p:xfrm>
          <a:off x="3810000" y="2667000"/>
          <a:ext cx="1524000" cy="1524000"/>
        </p:xfrm>
        <a:graphic>
          <a:graphicData uri="http://schemas.openxmlformats.org/presentationml/2006/ole">
            <p:oleObj spid="_x0000_s116738" name="Bitmap Image" r:id="rId3" imgW="1523810" imgH="1523810" progId="PBrush">
              <p:embed/>
            </p:oleObj>
          </a:graphicData>
        </a:graphic>
      </p:graphicFrame>
      <p:pic>
        <p:nvPicPr>
          <p:cNvPr id="111627" name="Picture 11" descr="rccm_tuberculosis_body[1]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1447800"/>
            <a:ext cx="9144000" cy="5181600"/>
          </a:xfrm>
        </p:spPr>
      </p:pic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714348" y="214290"/>
            <a:ext cx="7796242" cy="6429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Miliary Tuberculosis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3D39-69B1-402A-91EA-899C845B4D6A}" type="datetime9">
              <a:rPr lang="en-IN" smtClean="0">
                <a:solidFill>
                  <a:srgbClr val="FFFFFF"/>
                </a:solidFill>
              </a:rPr>
              <a:pPr/>
              <a:t>21-11-2017 19:18:01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4B03-F5EA-44E7-9489-E5B9C2CA1641}" type="slidenum">
              <a:rPr lang="en-US" smtClean="0">
                <a:solidFill>
                  <a:srgbClr val="FFFFFF"/>
                </a:solidFill>
              </a:rPr>
              <a:pPr/>
              <a:t>32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57194"/>
          </a:xfrm>
        </p:spPr>
        <p:txBody>
          <a:bodyPr/>
          <a:lstStyle/>
          <a:p>
            <a:r>
              <a:rPr lang="en-US" sz="4000" dirty="0" err="1" smtClean="0">
                <a:latin typeface="Monotype Corsiva" pitchFamily="66" charset="0"/>
              </a:rPr>
              <a:t>Extrapulmonary</a:t>
            </a:r>
            <a:r>
              <a:rPr lang="en-US" sz="4000" dirty="0" smtClean="0">
                <a:latin typeface="Monotype Corsiva" pitchFamily="66" charset="0"/>
              </a:rPr>
              <a:t> Tuberculosis</a:t>
            </a:r>
            <a:endParaRPr lang="en-US" sz="4000" dirty="0">
              <a:latin typeface="Monotype Corsiva" pitchFamily="66" charset="0"/>
            </a:endParaRP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00108"/>
            <a:ext cx="8101042" cy="4454525"/>
          </a:xfrm>
        </p:spPr>
        <p:txBody>
          <a:bodyPr/>
          <a:lstStyle/>
          <a:p>
            <a:pPr>
              <a:buNone/>
            </a:pPr>
            <a:r>
              <a:rPr lang="en-US" dirty="0"/>
              <a:t>The most common sites </a:t>
            </a:r>
            <a:r>
              <a:rPr lang="en-US" dirty="0" smtClean="0"/>
              <a:t>affected:  </a:t>
            </a:r>
            <a:endParaRPr lang="en-US" dirty="0"/>
          </a:p>
          <a:p>
            <a:r>
              <a:rPr lang="en-US" dirty="0" smtClean="0"/>
              <a:t>Lymph nodes</a:t>
            </a:r>
          </a:p>
          <a:p>
            <a:r>
              <a:rPr lang="en-US" dirty="0" smtClean="0"/>
              <a:t>Bones</a:t>
            </a:r>
          </a:p>
          <a:p>
            <a:r>
              <a:rPr lang="en-US" dirty="0" smtClean="0"/>
              <a:t>Serous membranes </a:t>
            </a:r>
          </a:p>
          <a:p>
            <a:r>
              <a:rPr lang="en-US" dirty="0" smtClean="0"/>
              <a:t>Most </a:t>
            </a:r>
            <a:r>
              <a:rPr lang="en-US" dirty="0"/>
              <a:t>serious forms of spread are disseminated TB and </a:t>
            </a:r>
            <a:r>
              <a:rPr lang="en-US" dirty="0" err="1" smtClean="0"/>
              <a:t>tuberculous</a:t>
            </a:r>
            <a:r>
              <a:rPr lang="en-US" dirty="0" smtClean="0"/>
              <a:t> </a:t>
            </a:r>
            <a:r>
              <a:rPr lang="en-US" dirty="0"/>
              <a:t>meningitis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4692-2C05-43A8-A9A5-7A484A14C26A}" type="datetime9">
              <a:rPr lang="en-IN" smtClean="0">
                <a:solidFill>
                  <a:srgbClr val="FFFFFF"/>
                </a:solidFill>
              </a:rPr>
              <a:pPr/>
              <a:t>21-11-2017 19:18:01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A0C-13BF-4EF7-9029-B720507E6D75}" type="slidenum">
              <a:rPr lang="en-US" smtClean="0">
                <a:solidFill>
                  <a:srgbClr val="FFFFFF"/>
                </a:solidFill>
              </a:rPr>
              <a:pPr/>
              <a:t>33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en-US" dirty="0" smtClean="0">
                <a:latin typeface="Monotype Corsiva" pitchFamily="66" charset="0"/>
              </a:rPr>
              <a:t>TB Lymphadenitis </a:t>
            </a:r>
            <a:endParaRPr lang="en-US" dirty="0">
              <a:latin typeface="Monotype Corsiva" pitchFamily="66" charset="0"/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4422"/>
            <a:ext cx="4471990" cy="4525963"/>
          </a:xfrm>
        </p:spPr>
        <p:txBody>
          <a:bodyPr/>
          <a:lstStyle/>
          <a:p>
            <a:r>
              <a:rPr lang="en-US" sz="2800" dirty="0"/>
              <a:t>Lymph  nodes are most commonly affected </a:t>
            </a:r>
          </a:p>
          <a:p>
            <a:r>
              <a:rPr lang="en-US" sz="2800" dirty="0"/>
              <a:t>Cervical</a:t>
            </a:r>
          </a:p>
          <a:p>
            <a:r>
              <a:rPr lang="en-US" sz="2800" dirty="0" err="1"/>
              <a:t>Mediastinal</a:t>
            </a:r>
            <a:endParaRPr lang="en-US" sz="2800" dirty="0"/>
          </a:p>
          <a:p>
            <a:r>
              <a:rPr lang="en-US" sz="2800" dirty="0" err="1"/>
              <a:t>Axillary</a:t>
            </a:r>
            <a:endParaRPr lang="en-US" sz="2800" dirty="0"/>
          </a:p>
          <a:p>
            <a:r>
              <a:rPr lang="en-US" sz="2800" dirty="0"/>
              <a:t>Inguinal</a:t>
            </a:r>
          </a:p>
          <a:p>
            <a:r>
              <a:rPr lang="en-US" sz="2800" dirty="0"/>
              <a:t>Nodes are usually mobile and painless but become matted with time</a:t>
            </a:r>
          </a:p>
        </p:txBody>
      </p:sp>
      <p:pic>
        <p:nvPicPr>
          <p:cNvPr id="9217" name="Picture 1" descr="C:\Users\ARUN\Desktop\New PPTs\Extras\TB Cer L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285860"/>
            <a:ext cx="3714776" cy="4357718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1B70-1959-49EA-AAE3-2D2AFFC498F2}" type="datetime9">
              <a:rPr lang="en-IN" smtClean="0"/>
              <a:pPr/>
              <a:t>21-11-2017 19:18:01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44FC-5A05-48CE-B78D-79DFD832744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en-US" sz="4000" dirty="0" smtClean="0">
                <a:latin typeface="Monotype Corsiva" pitchFamily="66" charset="0"/>
              </a:rPr>
              <a:t>Central Nervous System Disease</a:t>
            </a:r>
            <a:endParaRPr lang="en-US" sz="4000" dirty="0">
              <a:latin typeface="Monotype Corsiva" pitchFamily="66" charset="0"/>
            </a:endParaRP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28670"/>
            <a:ext cx="4400552" cy="4525963"/>
          </a:xfrm>
        </p:spPr>
        <p:txBody>
          <a:bodyPr/>
          <a:lstStyle/>
          <a:p>
            <a:r>
              <a:rPr lang="en-US" sz="2800" dirty="0" err="1"/>
              <a:t>Tuberculous</a:t>
            </a:r>
            <a:r>
              <a:rPr lang="en-US" sz="2800" dirty="0"/>
              <a:t> meningitis commonly occurs after a primary infection in childhood or as a part of </a:t>
            </a:r>
            <a:r>
              <a:rPr lang="en-US" sz="2800" dirty="0" err="1"/>
              <a:t>miliary</a:t>
            </a:r>
            <a:r>
              <a:rPr lang="en-US" sz="2800" dirty="0"/>
              <a:t> tuberculosis</a:t>
            </a:r>
          </a:p>
          <a:p>
            <a:r>
              <a:rPr lang="en-US" sz="2800" dirty="0"/>
              <a:t>Local source of infection is a </a:t>
            </a:r>
            <a:r>
              <a:rPr lang="en-US" sz="2800" dirty="0" err="1"/>
              <a:t>caseous</a:t>
            </a:r>
            <a:r>
              <a:rPr lang="en-US" sz="2800" dirty="0"/>
              <a:t> focus in </a:t>
            </a:r>
            <a:r>
              <a:rPr lang="en-US" sz="2800" dirty="0" err="1"/>
              <a:t>meninges</a:t>
            </a:r>
            <a:r>
              <a:rPr lang="en-US" sz="2800" dirty="0"/>
              <a:t> or brain substance adjacent to CSF pathway</a:t>
            </a:r>
          </a:p>
          <a:p>
            <a:r>
              <a:rPr lang="en-US" sz="2800" dirty="0"/>
              <a:t>The specimen collected for diagnosis is CSF  </a:t>
            </a:r>
          </a:p>
        </p:txBody>
      </p:sp>
      <p:pic>
        <p:nvPicPr>
          <p:cNvPr id="8194" name="Picture 2" descr="C:\Users\ARUN\Desktop\New PPTs\Extras\TB Br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857232"/>
            <a:ext cx="3944965" cy="2754316"/>
          </a:xfrm>
          <a:prstGeom prst="rect">
            <a:avLst/>
          </a:prstGeom>
          <a:noFill/>
        </p:spPr>
      </p:pic>
      <p:pic>
        <p:nvPicPr>
          <p:cNvPr id="8195" name="Picture 3" descr="C:\Users\ARUN\Desktop\New PPTs\Extras\TB Menin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614761"/>
            <a:ext cx="3929090" cy="2957511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C531-5BA7-46CF-9C0E-A4352805E025}" type="datetime9">
              <a:rPr lang="en-IN" smtClean="0"/>
              <a:pPr/>
              <a:t>21-11-2017 19:18:01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44FC-5A05-48CE-B78D-79DFD832744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511156"/>
          </a:xfrm>
        </p:spPr>
        <p:txBody>
          <a:bodyPr/>
          <a:lstStyle/>
          <a:p>
            <a:r>
              <a:rPr lang="en-US" dirty="0" smtClean="0">
                <a:latin typeface="Monotype Corsiva" pitchFamily="66" charset="0"/>
              </a:rPr>
              <a:t>Bone And Joint Disease</a:t>
            </a:r>
            <a:endParaRPr lang="en-US" dirty="0">
              <a:latin typeface="Monotype Corsiva" pitchFamily="66" charset="0"/>
            </a:endParaRP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785794"/>
            <a:ext cx="4714908" cy="5572164"/>
          </a:xfrm>
        </p:spPr>
        <p:txBody>
          <a:bodyPr/>
          <a:lstStyle/>
          <a:p>
            <a:r>
              <a:rPr lang="en-US" sz="2600" dirty="0"/>
              <a:t>Spine is most common </a:t>
            </a:r>
            <a:r>
              <a:rPr lang="en-US" sz="2600" dirty="0" smtClean="0"/>
              <a:t>site</a:t>
            </a:r>
          </a:p>
          <a:p>
            <a:r>
              <a:rPr lang="en-US" sz="2600" dirty="0" smtClean="0"/>
              <a:t>Chronic </a:t>
            </a:r>
            <a:r>
              <a:rPr lang="en-US" sz="2600" dirty="0"/>
              <a:t>back pain and involves lower thoracic and lower spine</a:t>
            </a:r>
          </a:p>
          <a:p>
            <a:r>
              <a:rPr lang="en-US" sz="2600" dirty="0" err="1" smtClean="0"/>
              <a:t>Pott’s</a:t>
            </a:r>
            <a:r>
              <a:rPr lang="en-US" sz="2600" dirty="0" smtClean="0"/>
              <a:t> </a:t>
            </a:r>
            <a:r>
              <a:rPr lang="en-US" sz="2600" dirty="0"/>
              <a:t>disease</a:t>
            </a:r>
          </a:p>
          <a:p>
            <a:r>
              <a:rPr lang="en-US" sz="2600" dirty="0"/>
              <a:t>Infection starts as </a:t>
            </a:r>
            <a:r>
              <a:rPr lang="en-US" sz="2600" dirty="0" err="1" smtClean="0"/>
              <a:t>Discitis</a:t>
            </a:r>
            <a:r>
              <a:rPr lang="en-US" sz="2600" dirty="0" smtClean="0"/>
              <a:t>-Spinal ligaments-Vertebral bodies-</a:t>
            </a:r>
            <a:r>
              <a:rPr lang="en-US" sz="2600" dirty="0" err="1"/>
              <a:t>A</a:t>
            </a:r>
            <a:r>
              <a:rPr lang="en-US" sz="2600" dirty="0" err="1" smtClean="0"/>
              <a:t>ngulation</a:t>
            </a:r>
            <a:r>
              <a:rPr lang="en-US" sz="2600" dirty="0" smtClean="0"/>
              <a:t> </a:t>
            </a:r>
            <a:r>
              <a:rPr lang="en-US" sz="2600" dirty="0"/>
              <a:t>of </a:t>
            </a:r>
            <a:r>
              <a:rPr lang="en-US" sz="2600" dirty="0" smtClean="0"/>
              <a:t> vertebrae </a:t>
            </a:r>
            <a:r>
              <a:rPr lang="en-US" sz="2600" dirty="0"/>
              <a:t>with </a:t>
            </a:r>
            <a:r>
              <a:rPr lang="en-US" sz="2600" dirty="0" err="1"/>
              <a:t>kyphosis</a:t>
            </a:r>
            <a:endParaRPr lang="en-US" sz="2600" dirty="0"/>
          </a:p>
          <a:p>
            <a:r>
              <a:rPr lang="en-US" sz="2600" dirty="0" smtClean="0"/>
              <a:t>CT is </a:t>
            </a:r>
            <a:r>
              <a:rPr lang="en-US" sz="2600" dirty="0"/>
              <a:t>valuable in gauging the extent of disease</a:t>
            </a:r>
          </a:p>
          <a:p>
            <a:r>
              <a:rPr lang="en-US" sz="2600" dirty="0"/>
              <a:t>Hip and knee joints </a:t>
            </a:r>
            <a:r>
              <a:rPr lang="en-US" sz="2600" dirty="0" smtClean="0"/>
              <a:t>are commonly </a:t>
            </a:r>
            <a:r>
              <a:rPr lang="en-US" sz="2600" dirty="0"/>
              <a:t>affected	 </a:t>
            </a:r>
          </a:p>
        </p:txBody>
      </p:sp>
      <p:pic>
        <p:nvPicPr>
          <p:cNvPr id="184324" name="Picture 4" descr="1761_f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4942" y="928670"/>
            <a:ext cx="3714776" cy="2151062"/>
          </a:xfrm>
          <a:noFill/>
          <a:ln/>
        </p:spPr>
      </p:pic>
      <p:pic>
        <p:nvPicPr>
          <p:cNvPr id="184326" name="Picture 6" descr="tb_iliac_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286124"/>
            <a:ext cx="3714776" cy="3071834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2DE2-C90F-49FE-9DCA-BD112403278D}" type="datetime9">
              <a:rPr lang="en-IN" smtClean="0"/>
              <a:pPr/>
              <a:t>21-11-2017 19:18:01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BAE5-28F2-40AD-8730-8DB5C91F8E9D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57194"/>
          </a:xfrm>
        </p:spPr>
        <p:txBody>
          <a:bodyPr/>
          <a:lstStyle/>
          <a:p>
            <a:r>
              <a:rPr lang="en-US" dirty="0" smtClean="0">
                <a:latin typeface="Monotype Corsiva" pitchFamily="66" charset="0"/>
              </a:rPr>
              <a:t>Gastrointestinal Tuberculosis</a:t>
            </a:r>
            <a:endParaRPr lang="en-US" dirty="0">
              <a:latin typeface="Monotype Corsiva" pitchFamily="66" charset="0"/>
            </a:endParaRP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46177"/>
            <a:ext cx="7772400" cy="4454525"/>
          </a:xfrm>
        </p:spPr>
        <p:txBody>
          <a:bodyPr/>
          <a:lstStyle/>
          <a:p>
            <a:r>
              <a:rPr lang="en-US" sz="2800" dirty="0"/>
              <a:t>TB may affect any part of bowel</a:t>
            </a:r>
          </a:p>
          <a:p>
            <a:r>
              <a:rPr lang="en-US" sz="2800" dirty="0" err="1"/>
              <a:t>Ileocaecal</a:t>
            </a:r>
            <a:r>
              <a:rPr lang="en-US" sz="2800" dirty="0"/>
              <a:t> disease accounts for half of TB cases</a:t>
            </a:r>
          </a:p>
          <a:p>
            <a:r>
              <a:rPr lang="en-US" sz="2800" dirty="0" err="1"/>
              <a:t>Tuberculous</a:t>
            </a:r>
            <a:r>
              <a:rPr lang="en-US" sz="2800" dirty="0"/>
              <a:t> </a:t>
            </a:r>
            <a:r>
              <a:rPr lang="en-US" sz="2800" dirty="0" smtClean="0"/>
              <a:t>peritonitis</a:t>
            </a:r>
          </a:p>
          <a:p>
            <a:r>
              <a:rPr lang="en-US" sz="2800" dirty="0" smtClean="0"/>
              <a:t>Mesenteric lymphadenitis</a:t>
            </a:r>
            <a:endParaRPr lang="en-US" sz="2800" dirty="0"/>
          </a:p>
          <a:p>
            <a:r>
              <a:rPr lang="en-US" sz="2800" dirty="0" smtClean="0"/>
              <a:t>Abdominal distension, Fever, Vomiting, Constipation</a:t>
            </a:r>
            <a:endParaRPr lang="en-US" sz="2800" dirty="0"/>
          </a:p>
          <a:p>
            <a:r>
              <a:rPr lang="en-US" sz="2800" dirty="0"/>
              <a:t>Laparoscopy reveals multiple white tubercles over peritoneal and </a:t>
            </a:r>
            <a:r>
              <a:rPr lang="en-US" sz="2800" dirty="0" err="1"/>
              <a:t>omental</a:t>
            </a:r>
            <a:r>
              <a:rPr lang="en-US" sz="2800" dirty="0"/>
              <a:t> surfaces</a:t>
            </a:r>
          </a:p>
          <a:p>
            <a:r>
              <a:rPr lang="en-US" sz="2800" dirty="0"/>
              <a:t>Low grade hepatic dysfunction is common in </a:t>
            </a:r>
            <a:r>
              <a:rPr lang="en-US" sz="2800" dirty="0" err="1"/>
              <a:t>miliary</a:t>
            </a:r>
            <a:r>
              <a:rPr lang="en-US" sz="2800" dirty="0"/>
              <a:t> </a:t>
            </a:r>
            <a:r>
              <a:rPr lang="en-US" sz="2800" dirty="0" smtClean="0"/>
              <a:t>disease.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3B40-3C6D-4E02-9B4F-A879F4F3C7FB}" type="datetime9">
              <a:rPr lang="en-IN" smtClean="0">
                <a:solidFill>
                  <a:srgbClr val="FFFFFF"/>
                </a:solidFill>
              </a:rPr>
              <a:pPr/>
              <a:t>21-11-2017 19:18:01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A0C-13BF-4EF7-9029-B720507E6D75}" type="slidenum">
              <a:rPr lang="en-US" smtClean="0">
                <a:solidFill>
                  <a:srgbClr val="FFFFFF"/>
                </a:solidFill>
              </a:rPr>
              <a:pPr/>
              <a:t>37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28632"/>
          </a:xfrm>
        </p:spPr>
        <p:txBody>
          <a:bodyPr/>
          <a:lstStyle/>
          <a:p>
            <a:r>
              <a:rPr lang="en-US" dirty="0" err="1" smtClean="0">
                <a:latin typeface="Monotype Corsiva" pitchFamily="66" charset="0"/>
              </a:rPr>
              <a:t>Splenic</a:t>
            </a:r>
            <a:r>
              <a:rPr lang="en-US" dirty="0" smtClean="0">
                <a:latin typeface="Monotype Corsiva" pitchFamily="66" charset="0"/>
              </a:rPr>
              <a:t> / GIT Tuberculosis</a:t>
            </a:r>
            <a:endParaRPr lang="en-US" dirty="0">
              <a:latin typeface="Monotype Corsiva" pitchFamily="66" charset="0"/>
            </a:endParaRPr>
          </a:p>
        </p:txBody>
      </p:sp>
      <p:pic>
        <p:nvPicPr>
          <p:cNvPr id="259078" name="Picture 6" descr="fig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58" y="1071546"/>
            <a:ext cx="4286280" cy="2862373"/>
          </a:xfrm>
          <a:noFill/>
          <a:ln/>
        </p:spPr>
      </p:pic>
      <p:pic>
        <p:nvPicPr>
          <p:cNvPr id="5121" name="Picture 1" descr="C:\Users\ARUN\Desktop\New PPTs\Extras\TB G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000372"/>
            <a:ext cx="4140200" cy="344170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405B1-5812-426F-BEC6-E85057BA1A7D}" type="datetime9">
              <a:rPr lang="en-IN" smtClean="0">
                <a:solidFill>
                  <a:srgbClr val="FFFFFF"/>
                </a:solidFill>
              </a:rPr>
              <a:pPr/>
              <a:t>21-11-2017 19:18:01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A0C-13BF-4EF7-9029-B720507E6D75}" type="slidenum">
              <a:rPr lang="en-US" smtClean="0">
                <a:solidFill>
                  <a:srgbClr val="FFFFFF"/>
                </a:solidFill>
              </a:rPr>
              <a:pPr/>
              <a:t>38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57194"/>
          </a:xfrm>
        </p:spPr>
        <p:txBody>
          <a:bodyPr/>
          <a:lstStyle/>
          <a:p>
            <a:r>
              <a:rPr lang="en-US" dirty="0" smtClean="0">
                <a:latin typeface="Monotype Corsiva" pitchFamily="66" charset="0"/>
              </a:rPr>
              <a:t>Cardiac TB</a:t>
            </a:r>
            <a:endParaRPr lang="en-US" dirty="0">
              <a:latin typeface="Monotype Corsiva" pitchFamily="66" charset="0"/>
            </a:endParaRP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974739"/>
            <a:ext cx="4929222" cy="5240343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None/>
            </a:pPr>
            <a:r>
              <a:rPr lang="en-US" sz="2800" b="1" dirty="0"/>
              <a:t>Disease occurs in </a:t>
            </a:r>
            <a:r>
              <a:rPr lang="en-US" sz="2800" b="1" dirty="0" smtClean="0"/>
              <a:t>two forms</a:t>
            </a:r>
            <a:endParaRPr lang="en-US" sz="2800" b="1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/>
              <a:t>Pericardial effusion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 err="1"/>
              <a:t>Constictive</a:t>
            </a:r>
            <a:r>
              <a:rPr lang="en-US" sz="2800" b="1" dirty="0"/>
              <a:t> </a:t>
            </a:r>
            <a:r>
              <a:rPr lang="en-US" sz="2800" b="1" dirty="0" err="1"/>
              <a:t>pericarditis</a:t>
            </a:r>
            <a:endParaRPr lang="en-US" sz="2800" b="1" dirty="0"/>
          </a:p>
          <a:p>
            <a:pPr>
              <a:lnSpc>
                <a:spcPct val="90000"/>
              </a:lnSpc>
            </a:pPr>
            <a:r>
              <a:rPr lang="en-US" sz="2800" b="1" dirty="0" smtClean="0"/>
              <a:t>Raised JVP</a:t>
            </a:r>
            <a:endParaRPr lang="en-US" sz="2800" b="1" dirty="0"/>
          </a:p>
          <a:p>
            <a:pPr>
              <a:lnSpc>
                <a:spcPct val="90000"/>
              </a:lnSpc>
            </a:pPr>
            <a:r>
              <a:rPr lang="en-US" sz="2800" b="1" dirty="0" err="1"/>
              <a:t>Heptomegaly</a:t>
            </a:r>
            <a:endParaRPr lang="en-US" sz="2800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Prominent </a:t>
            </a:r>
            <a:r>
              <a:rPr lang="en-US" sz="2800" b="1" dirty="0" err="1" smtClean="0"/>
              <a:t>ascites</a:t>
            </a:r>
            <a:endParaRPr lang="en-US" sz="2800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Diagnosis on </a:t>
            </a:r>
            <a:r>
              <a:rPr lang="en-US" sz="2800" b="1" dirty="0" smtClean="0"/>
              <a:t>Clinical, Radiological </a:t>
            </a:r>
            <a:r>
              <a:rPr lang="en-US" sz="2800" b="1" dirty="0"/>
              <a:t>&amp; </a:t>
            </a:r>
            <a:r>
              <a:rPr lang="en-US" sz="2800" b="1" dirty="0" err="1" smtClean="0"/>
              <a:t>Echocardiographic</a:t>
            </a:r>
            <a:r>
              <a:rPr lang="en-US" sz="2800" b="1" dirty="0" smtClean="0"/>
              <a:t> findings</a:t>
            </a:r>
            <a:endParaRPr lang="en-US" sz="2800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The pericardial effusion is blood stained in 85% of cases</a:t>
            </a:r>
          </a:p>
          <a:p>
            <a:pPr>
              <a:lnSpc>
                <a:spcPct val="90000"/>
              </a:lnSpc>
            </a:pPr>
            <a:endParaRPr lang="en-US" sz="2800" b="1" dirty="0"/>
          </a:p>
        </p:txBody>
      </p:sp>
      <p:pic>
        <p:nvPicPr>
          <p:cNvPr id="4097" name="Picture 1" descr="C:\Users\ARUN\Desktop\New PPTs\Extras\TB Heart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857232"/>
            <a:ext cx="3500462" cy="2792209"/>
          </a:xfrm>
          <a:prstGeom prst="rect">
            <a:avLst/>
          </a:prstGeom>
          <a:noFill/>
        </p:spPr>
      </p:pic>
      <p:pic>
        <p:nvPicPr>
          <p:cNvPr id="4098" name="Picture 2" descr="C:\Users\ARUN\Desktop\New PPTs\Extras\TB He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714752"/>
            <a:ext cx="3470345" cy="2866196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DB4A0-7EBB-4F70-9ADD-2C3AAC4DF683}" type="datetime9">
              <a:rPr lang="en-IN" smtClean="0">
                <a:solidFill>
                  <a:srgbClr val="FFFFFF"/>
                </a:solidFill>
              </a:rPr>
              <a:pPr/>
              <a:t>21-11-2017 19:18:01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A0C-13BF-4EF7-9029-B720507E6D75}" type="slidenum">
              <a:rPr lang="en-US" smtClean="0">
                <a:solidFill>
                  <a:srgbClr val="FFFFFF"/>
                </a:solidFill>
              </a:rPr>
              <a:pPr/>
              <a:t>39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57194"/>
          </a:xfrm>
        </p:spPr>
        <p:txBody>
          <a:bodyPr/>
          <a:lstStyle/>
          <a:p>
            <a:r>
              <a:rPr lang="en-US" dirty="0" smtClean="0">
                <a:latin typeface="Monotype Corsiva" pitchFamily="66" charset="0"/>
              </a:rPr>
              <a:t>Koch’s Postulates</a:t>
            </a:r>
            <a:endParaRPr lang="en-IN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785794"/>
            <a:ext cx="7772400" cy="4953016"/>
          </a:xfrm>
        </p:spPr>
        <p:txBody>
          <a:bodyPr/>
          <a:lstStyle/>
          <a:p>
            <a:pPr marL="0" indent="-514350" algn="ctr">
              <a:buNone/>
            </a:pPr>
            <a:r>
              <a:rPr lang="en-US" sz="2800" b="1" dirty="0" smtClean="0"/>
              <a:t>A micro organism can be accepted as the causative agent of an </a:t>
            </a:r>
            <a:r>
              <a:rPr lang="en-US" sz="2800" b="1" dirty="0" smtClean="0">
                <a:solidFill>
                  <a:schemeClr val="tx2"/>
                </a:solidFill>
              </a:rPr>
              <a:t>Infectious Disease </a:t>
            </a:r>
            <a:r>
              <a:rPr lang="en-US" sz="2800" b="1" dirty="0" smtClean="0"/>
              <a:t>only if the following conditions are satisfied.</a:t>
            </a:r>
          </a:p>
          <a:p>
            <a:pPr marL="0" indent="-514350" algn="ctr">
              <a:buNone/>
            </a:pPr>
            <a:endParaRPr lang="en-IN" sz="1200" b="1" dirty="0" smtClean="0"/>
          </a:p>
          <a:p>
            <a:pPr marL="580050" lvl="1" indent="-514350">
              <a:spcBef>
                <a:spcPts val="24"/>
              </a:spcBef>
              <a:buFont typeface="+mj-lt"/>
              <a:buAutoNum type="arabicPeriod"/>
            </a:pPr>
            <a:r>
              <a:rPr lang="en-US" sz="2600" b="1" dirty="0" smtClean="0"/>
              <a:t>The bacterium should be constantly associated with the lesions of the disease.</a:t>
            </a:r>
          </a:p>
          <a:p>
            <a:pPr marL="580050" lvl="1" indent="-514350">
              <a:spcBef>
                <a:spcPts val="24"/>
              </a:spcBef>
              <a:buFont typeface="+mj-lt"/>
              <a:buAutoNum type="arabicPeriod"/>
            </a:pPr>
            <a:r>
              <a:rPr lang="en-US" sz="2600" b="1" dirty="0" smtClean="0"/>
              <a:t>It should be possible to isolate the bacterium in pure culture from the lesions.</a:t>
            </a:r>
          </a:p>
          <a:p>
            <a:pPr marL="580050" lvl="1" indent="-514350">
              <a:spcBef>
                <a:spcPts val="24"/>
              </a:spcBef>
              <a:buFont typeface="+mj-lt"/>
              <a:buAutoNum type="arabicPeriod"/>
            </a:pPr>
            <a:r>
              <a:rPr lang="en-US" sz="2600" b="1" dirty="0" smtClean="0"/>
              <a:t>Inoculation of such pure culture into suitable laboratory animals should reproduce the lesions of the disease.</a:t>
            </a:r>
          </a:p>
          <a:p>
            <a:pPr marL="580050" lvl="1" indent="-514350">
              <a:spcBef>
                <a:spcPts val="24"/>
              </a:spcBef>
              <a:buFont typeface="+mj-lt"/>
              <a:buAutoNum type="arabicPeriod"/>
            </a:pPr>
            <a:r>
              <a:rPr lang="en-US" sz="2600" b="1" dirty="0" smtClean="0"/>
              <a:t>It should be possible to re-isolate the bacterium in pure culture from the lesions produced in the experimental animals.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041A-E7A3-4092-A45E-D4C5AF4D4BEF}" type="datetime9">
              <a:rPr lang="en-IN" smtClean="0">
                <a:solidFill>
                  <a:srgbClr val="FFFFFF"/>
                </a:solidFill>
              </a:rPr>
              <a:pPr/>
              <a:t>21-11-2017 19:17:55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A0C-13BF-4EF7-9029-B720507E6D75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14318"/>
          </a:xfrm>
        </p:spPr>
        <p:txBody>
          <a:bodyPr/>
          <a:lstStyle/>
          <a:p>
            <a:r>
              <a:rPr lang="en-US" dirty="0" smtClean="0">
                <a:latin typeface="Monotype Corsiva" pitchFamily="66" charset="0"/>
              </a:rPr>
              <a:t>Genitourinary Disease</a:t>
            </a:r>
            <a:endParaRPr lang="en-US" dirty="0">
              <a:latin typeface="Monotype Corsiva" pitchFamily="66" charset="0"/>
            </a:endParaRP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924" y="1117615"/>
            <a:ext cx="8101042" cy="4454525"/>
          </a:xfrm>
        </p:spPr>
        <p:txBody>
          <a:bodyPr/>
          <a:lstStyle/>
          <a:p>
            <a:r>
              <a:rPr lang="en-US" sz="2800" dirty="0" err="1"/>
              <a:t>Haematuria</a:t>
            </a:r>
            <a:endParaRPr lang="en-US" sz="2800" dirty="0"/>
          </a:p>
          <a:p>
            <a:r>
              <a:rPr lang="en-US" sz="2800" dirty="0"/>
              <a:t>Frequency and </a:t>
            </a:r>
            <a:r>
              <a:rPr lang="en-US" sz="2800" dirty="0" err="1"/>
              <a:t>dysuria</a:t>
            </a:r>
            <a:endParaRPr lang="en-US" sz="2800" dirty="0"/>
          </a:p>
          <a:p>
            <a:r>
              <a:rPr lang="en-US" sz="2800" dirty="0"/>
              <a:t>Sterile </a:t>
            </a:r>
            <a:r>
              <a:rPr lang="en-US" sz="2800" dirty="0" err="1"/>
              <a:t>pyuria</a:t>
            </a:r>
            <a:r>
              <a:rPr lang="en-US" sz="2800" dirty="0"/>
              <a:t> found on urine microscopy and culture</a:t>
            </a:r>
          </a:p>
          <a:p>
            <a:r>
              <a:rPr lang="en-US" sz="2800" dirty="0"/>
              <a:t>In </a:t>
            </a:r>
            <a:r>
              <a:rPr lang="en-US" sz="2800" dirty="0" smtClean="0"/>
              <a:t>women </a:t>
            </a:r>
            <a:r>
              <a:rPr lang="en-US" sz="2800" dirty="0"/>
              <a:t>infertility from </a:t>
            </a:r>
            <a:r>
              <a:rPr lang="en-US" sz="2800" dirty="0" err="1"/>
              <a:t>endometritis</a:t>
            </a:r>
            <a:endParaRPr lang="en-US" sz="2800" dirty="0"/>
          </a:p>
          <a:p>
            <a:r>
              <a:rPr lang="en-US" sz="2800" dirty="0" smtClean="0"/>
              <a:t>Pelvic </a:t>
            </a:r>
            <a:r>
              <a:rPr lang="en-US" sz="2800" dirty="0"/>
              <a:t>pain</a:t>
            </a:r>
          </a:p>
          <a:p>
            <a:r>
              <a:rPr lang="en-US" sz="2800" dirty="0" smtClean="0"/>
              <a:t>Swelling </a:t>
            </a:r>
            <a:r>
              <a:rPr lang="en-US" sz="2800" dirty="0"/>
              <a:t>from </a:t>
            </a:r>
            <a:r>
              <a:rPr lang="en-US" sz="2800" dirty="0" err="1"/>
              <a:t>salpingitis</a:t>
            </a:r>
            <a:r>
              <a:rPr lang="en-US" sz="2800" dirty="0"/>
              <a:t> occur occasionally</a:t>
            </a:r>
          </a:p>
          <a:p>
            <a:r>
              <a:rPr lang="en-US" sz="2800" dirty="0"/>
              <a:t>In men genitourinary TB may present as </a:t>
            </a:r>
            <a:r>
              <a:rPr lang="en-US" sz="2800" dirty="0" err="1"/>
              <a:t>epididymitis</a:t>
            </a:r>
            <a:r>
              <a:rPr lang="en-US" sz="2800" dirty="0"/>
              <a:t> or </a:t>
            </a:r>
            <a:r>
              <a:rPr lang="en-US" sz="2800" dirty="0" err="1"/>
              <a:t>prostatis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6EA9-DA29-4703-9F5D-3D5FF9D9AF15}" type="datetime9">
              <a:rPr lang="en-IN" smtClean="0">
                <a:solidFill>
                  <a:srgbClr val="FFFFFF"/>
                </a:solidFill>
              </a:rPr>
              <a:pPr/>
              <a:t>21-11-2017 19:18:01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A0C-13BF-4EF7-9029-B720507E6D75}" type="slidenum">
              <a:rPr lang="en-US" smtClean="0">
                <a:solidFill>
                  <a:srgbClr val="FFFFFF"/>
                </a:solidFill>
              </a:rPr>
              <a:pPr/>
              <a:t>40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85756"/>
          </a:xfrm>
        </p:spPr>
        <p:txBody>
          <a:bodyPr/>
          <a:lstStyle/>
          <a:p>
            <a:r>
              <a:rPr lang="en-US" dirty="0" smtClean="0">
                <a:latin typeface="Monotype Corsiva" pitchFamily="66" charset="0"/>
              </a:rPr>
              <a:t>Epidemiology</a:t>
            </a:r>
            <a:endParaRPr lang="en-US" dirty="0">
              <a:latin typeface="Monotype Corsiva" pitchFamily="66" charset="0"/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7252" y="1142984"/>
            <a:ext cx="7772400" cy="507209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Tuberculosis is an ancient disease .</a:t>
            </a:r>
          </a:p>
          <a:p>
            <a:pPr algn="just"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Evidence </a:t>
            </a:r>
            <a:r>
              <a:rPr lang="en-US" sz="2800" dirty="0">
                <a:cs typeface="Times New Roman" pitchFamily="18" charset="0"/>
              </a:rPr>
              <a:t>of spinal tuberculosis is present in some  Egyptian   mummies. </a:t>
            </a:r>
          </a:p>
          <a:p>
            <a:pPr algn="just"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Tubercle bacillus DNA has been detected by molecular analysis in a mummy dated circa 1550 - 1080 B.C.</a:t>
            </a:r>
          </a:p>
          <a:p>
            <a:pPr algn="just"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Tuberculosis </a:t>
            </a:r>
            <a:r>
              <a:rPr lang="en-US" sz="2800" dirty="0">
                <a:cs typeface="Times New Roman" pitchFamily="18" charset="0"/>
              </a:rPr>
              <a:t>has been for many centuries the most important of human infections, in its global prevalence, D</a:t>
            </a:r>
            <a:r>
              <a:rPr lang="en-US" sz="2800" dirty="0" smtClean="0">
                <a:cs typeface="Times New Roman" pitchFamily="18" charset="0"/>
              </a:rPr>
              <a:t>evastating </a:t>
            </a:r>
            <a:r>
              <a:rPr lang="en-US" sz="2800" dirty="0">
                <a:cs typeface="Times New Roman" pitchFamily="18" charset="0"/>
              </a:rPr>
              <a:t>morbidity and massive mortality.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cs typeface="Times New Roman" pitchFamily="18" charset="0"/>
              </a:rPr>
              <a:t>It has been called the '' </a:t>
            </a:r>
            <a:r>
              <a:rPr lang="en-US" sz="2800" b="1" u="sng" dirty="0" smtClean="0">
                <a:cs typeface="Times New Roman" pitchFamily="18" charset="0"/>
              </a:rPr>
              <a:t>White Plague</a:t>
            </a:r>
            <a:r>
              <a:rPr lang="en-US" sz="2800" b="1" dirty="0" smtClean="0">
                <a:cs typeface="Times New Roman" pitchFamily="18" charset="0"/>
              </a:rPr>
              <a:t> '' </a:t>
            </a:r>
            <a:r>
              <a:rPr lang="en-US" sz="2800" b="1" dirty="0">
                <a:cs typeface="Times New Roman" pitchFamily="18" charset="0"/>
              </a:rPr>
              <a:t>and '‘The captain of all the men of death ''</a:t>
            </a:r>
            <a:r>
              <a:rPr lang="en-US" sz="2800" b="1" dirty="0"/>
              <a:t>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D302-DB1B-452C-BE48-140397693373}" type="datetime9">
              <a:rPr lang="en-IN" smtClean="0">
                <a:solidFill>
                  <a:srgbClr val="FFFFFF"/>
                </a:solidFill>
              </a:rPr>
              <a:pPr/>
              <a:t>21-11-2017 19:18:01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A0C-13BF-4EF7-9029-B720507E6D75}" type="slidenum">
              <a:rPr lang="en-US" smtClean="0">
                <a:solidFill>
                  <a:srgbClr val="FFFFFF"/>
                </a:solidFill>
              </a:rPr>
              <a:pPr/>
              <a:t>41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85756"/>
          </a:xfrm>
        </p:spPr>
        <p:txBody>
          <a:bodyPr/>
          <a:lstStyle/>
          <a:p>
            <a:r>
              <a:rPr lang="en-US" dirty="0" smtClean="0">
                <a:latin typeface="Monotype Corsiva" pitchFamily="66" charset="0"/>
              </a:rPr>
              <a:t>Epidemiology</a:t>
            </a:r>
            <a:endParaRPr lang="en-US" dirty="0">
              <a:latin typeface="Monotype Corsiva" pitchFamily="66" charset="0"/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7252" y="1142984"/>
            <a:ext cx="7772400" cy="507209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Poverty</a:t>
            </a:r>
          </a:p>
          <a:p>
            <a:pPr algn="just"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Lesser in affluent nations, More in developing</a:t>
            </a:r>
          </a:p>
          <a:p>
            <a:pPr algn="just"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AIDS – Worsened the scenario</a:t>
            </a:r>
          </a:p>
          <a:p>
            <a:pPr algn="just"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Multi-drug resistance</a:t>
            </a:r>
          </a:p>
          <a:p>
            <a:pPr algn="just"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WHO 1993 – As a global emergency</a:t>
            </a:r>
          </a:p>
          <a:p>
            <a:pPr algn="just"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Human infection with </a:t>
            </a:r>
            <a:r>
              <a:rPr lang="en-US" sz="2800" i="1" dirty="0" smtClean="0">
                <a:cs typeface="Times New Roman" pitchFamily="18" charset="0"/>
              </a:rPr>
              <a:t>M. </a:t>
            </a:r>
            <a:r>
              <a:rPr lang="en-US" sz="2800" i="1" dirty="0" err="1" smtClean="0">
                <a:cs typeface="Times New Roman" pitchFamily="18" charset="0"/>
              </a:rPr>
              <a:t>bovis</a:t>
            </a:r>
            <a:r>
              <a:rPr lang="en-US" sz="2800" dirty="0" smtClean="0">
                <a:cs typeface="Times New Roman" pitchFamily="18" charset="0"/>
              </a:rPr>
              <a:t> is worldwide</a:t>
            </a:r>
          </a:p>
          <a:p>
            <a:pPr algn="just"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Through </a:t>
            </a:r>
            <a:r>
              <a:rPr lang="en-US" sz="2800" dirty="0" err="1" smtClean="0">
                <a:cs typeface="Times New Roman" pitchFamily="18" charset="0"/>
              </a:rPr>
              <a:t>aerosolised</a:t>
            </a:r>
            <a:r>
              <a:rPr lang="en-US" sz="2800" dirty="0" smtClean="0">
                <a:cs typeface="Times New Roman" pitchFamily="18" charset="0"/>
              </a:rPr>
              <a:t> route between animals</a:t>
            </a:r>
          </a:p>
          <a:p>
            <a:pPr algn="just"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To human by MILK</a:t>
            </a:r>
          </a:p>
          <a:p>
            <a:pPr algn="just"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Can affect any system</a:t>
            </a:r>
          </a:p>
          <a:p>
            <a:pPr algn="just"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Prevented by pasteurization</a:t>
            </a:r>
          </a:p>
          <a:p>
            <a:pPr algn="just"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No Human-Human transmission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6ED5-A3AF-4901-A3A7-0D6421F05559}" type="datetime9">
              <a:rPr lang="en-IN" smtClean="0">
                <a:solidFill>
                  <a:srgbClr val="FFFFFF"/>
                </a:solidFill>
              </a:rPr>
              <a:pPr/>
              <a:t>21-11-2017 19:18:01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A0C-13BF-4EF7-9029-B720507E6D75}" type="slidenum">
              <a:rPr lang="en-US" smtClean="0">
                <a:solidFill>
                  <a:srgbClr val="FFFFFF"/>
                </a:solidFill>
              </a:rPr>
              <a:pPr/>
              <a:t>42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4" descr="USA8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78" y="4357694"/>
            <a:ext cx="3357554" cy="242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CACD-DF6B-4DF5-9AAB-0F00653E85ED}" type="datetime9">
              <a:rPr lang="en-IN" smtClean="0">
                <a:solidFill>
                  <a:srgbClr val="FFFFFF"/>
                </a:solidFill>
              </a:rPr>
              <a:pPr/>
              <a:t>21-11-2017 19:18:01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05D36-298E-45CF-B376-4180AD601DAD}" type="slidenum">
              <a:rPr lang="en-US" smtClean="0">
                <a:solidFill>
                  <a:srgbClr val="FFFFFF"/>
                </a:solidFill>
              </a:rPr>
              <a:pPr/>
              <a:t>43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17762" name="Picture 2" descr="E:\New Sort\TB Incidence 2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0722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0038"/>
            <a:ext cx="7772400" cy="628632"/>
          </a:xfrm>
        </p:spPr>
        <p:txBody>
          <a:bodyPr/>
          <a:lstStyle/>
          <a:p>
            <a:r>
              <a:rPr lang="en-US" dirty="0" smtClean="0">
                <a:latin typeface="Monotype Corsiva" pitchFamily="66" charset="0"/>
              </a:rPr>
              <a:t>Laboratory Diagnosis</a:t>
            </a:r>
            <a:endParaRPr lang="en-US" dirty="0">
              <a:latin typeface="Monotype Corsiva" pitchFamily="66" charset="0"/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66" y="1142984"/>
            <a:ext cx="8229600" cy="4143404"/>
          </a:xfrm>
          <a:noFill/>
          <a:ln>
            <a:noFill/>
          </a:ln>
        </p:spPr>
        <p:txBody>
          <a:bodyPr/>
          <a:lstStyle/>
          <a:p>
            <a:r>
              <a:rPr lang="en-US" b="1" dirty="0" smtClean="0">
                <a:latin typeface="Monotype Corsiva" pitchFamily="66" charset="0"/>
                <a:cs typeface="Times New Roman" pitchFamily="18" charset="0"/>
              </a:rPr>
              <a:t>Microscopy </a:t>
            </a:r>
          </a:p>
          <a:p>
            <a:r>
              <a:rPr lang="en-US" b="1" dirty="0" smtClean="0">
                <a:latin typeface="Monotype Corsiva" pitchFamily="66" charset="0"/>
                <a:cs typeface="Times New Roman" pitchFamily="18" charset="0"/>
              </a:rPr>
              <a:t>Culture </a:t>
            </a:r>
          </a:p>
          <a:p>
            <a:r>
              <a:rPr lang="en-US" b="1" dirty="0" smtClean="0">
                <a:latin typeface="Monotype Corsiva" pitchFamily="66" charset="0"/>
                <a:cs typeface="Times New Roman" pitchFamily="18" charset="0"/>
              </a:rPr>
              <a:t>Animal Inoculation</a:t>
            </a:r>
            <a:endParaRPr lang="en-US" b="1" dirty="0">
              <a:latin typeface="Monotype Corsiva" pitchFamily="66" charset="0"/>
              <a:cs typeface="Times New Roman" pitchFamily="18" charset="0"/>
            </a:endParaRPr>
          </a:p>
          <a:p>
            <a:r>
              <a:rPr lang="en-US" b="1" dirty="0" smtClean="0">
                <a:latin typeface="Monotype Corsiva" pitchFamily="66" charset="0"/>
                <a:cs typeface="Times New Roman" pitchFamily="18" charset="0"/>
              </a:rPr>
              <a:t>Demonstration </a:t>
            </a:r>
            <a:r>
              <a:rPr lang="en-US" b="1" dirty="0">
                <a:latin typeface="Monotype Corsiva" pitchFamily="66" charset="0"/>
                <a:cs typeface="Times New Roman" pitchFamily="18" charset="0"/>
              </a:rPr>
              <a:t>of hypersensitivity to </a:t>
            </a:r>
            <a:endParaRPr lang="en-US" b="1" dirty="0" smtClean="0">
              <a:latin typeface="Monotype Corsiva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atin typeface="Monotype Corsiva" pitchFamily="66" charset="0"/>
                <a:cs typeface="Times New Roman" pitchFamily="18" charset="0"/>
              </a:rPr>
              <a:t>	</a:t>
            </a:r>
            <a:r>
              <a:rPr lang="en-US" b="1" dirty="0" err="1" smtClean="0">
                <a:latin typeface="Monotype Corsiva" pitchFamily="66" charset="0"/>
                <a:cs typeface="Times New Roman" pitchFamily="18" charset="0"/>
              </a:rPr>
              <a:t>tuberculo</a:t>
            </a:r>
            <a:r>
              <a:rPr lang="en-US" b="1" dirty="0" smtClean="0">
                <a:latin typeface="Monotype Corsiva" pitchFamily="66" charset="0"/>
                <a:cs typeface="Times New Roman" pitchFamily="18" charset="0"/>
              </a:rPr>
              <a:t>-protein [</a:t>
            </a:r>
            <a:r>
              <a:rPr lang="en-US" b="1" dirty="0" err="1" smtClean="0">
                <a:latin typeface="Monotype Corsiva" pitchFamily="66" charset="0"/>
                <a:cs typeface="Times New Roman" pitchFamily="18" charset="0"/>
              </a:rPr>
              <a:t>Mantoux</a:t>
            </a:r>
            <a:r>
              <a:rPr lang="en-US" b="1" dirty="0" smtClean="0">
                <a:latin typeface="Monotype Corsiva" pitchFamily="66" charset="0"/>
                <a:cs typeface="Times New Roman" pitchFamily="18" charset="0"/>
              </a:rPr>
              <a:t> test]</a:t>
            </a:r>
            <a:endParaRPr lang="en-US" b="1" dirty="0">
              <a:latin typeface="Monotype Corsiva" pitchFamily="66" charset="0"/>
              <a:cs typeface="Times New Roman" pitchFamily="18" charset="0"/>
            </a:endParaRPr>
          </a:p>
          <a:p>
            <a:r>
              <a:rPr lang="en-US" b="1" dirty="0">
                <a:latin typeface="Monotype Corsiva" pitchFamily="66" charset="0"/>
                <a:cs typeface="Times New Roman" pitchFamily="18" charset="0"/>
              </a:rPr>
              <a:t> Molecular diagnostic methods</a:t>
            </a:r>
          </a:p>
          <a:p>
            <a:r>
              <a:rPr lang="en-US" b="1" dirty="0" smtClean="0">
                <a:latin typeface="Monotype Corsiva" pitchFamily="66" charset="0"/>
              </a:rPr>
              <a:t>Supportive evidence (CBC, ESR, CT, MRI)</a:t>
            </a:r>
            <a:endParaRPr lang="en-US" b="1" dirty="0">
              <a:latin typeface="Monotype Corsiva" pitchFamily="66" charset="0"/>
            </a:endParaRPr>
          </a:p>
          <a:p>
            <a:endParaRPr lang="en-US" b="1" dirty="0">
              <a:latin typeface="Monotype Corsiva" pitchFamily="66" charset="0"/>
              <a:cs typeface="Times New Roman" pitchFamily="18" charset="0"/>
            </a:endParaRPr>
          </a:p>
          <a:p>
            <a:endParaRPr lang="en-US" b="1" dirty="0">
              <a:latin typeface="Monotype Corsiva" pitchFamily="66" charset="0"/>
            </a:endParaRP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323850" y="16605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endParaRPr lang="en-US" sz="2800" baseline="0">
              <a:cs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622B-B029-4F18-9258-EC42D955B0EF}" type="datetime9">
              <a:rPr lang="en-IN" smtClean="0">
                <a:solidFill>
                  <a:srgbClr val="FFFFFF"/>
                </a:solidFill>
              </a:rPr>
              <a:pPr/>
              <a:t>21-11-2017 19:18:01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A0C-13BF-4EF7-9029-B720507E6D75}" type="slidenum">
              <a:rPr lang="en-US" smtClean="0">
                <a:solidFill>
                  <a:srgbClr val="FFFFFF"/>
                </a:solidFill>
              </a:rPr>
              <a:pPr/>
              <a:t>44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00070"/>
          </a:xfrm>
        </p:spPr>
        <p:txBody>
          <a:bodyPr/>
          <a:lstStyle/>
          <a:p>
            <a:r>
              <a:rPr lang="en-US" sz="4000" dirty="0" smtClean="0">
                <a:latin typeface="Monotype Corsiva" pitchFamily="66" charset="0"/>
              </a:rPr>
              <a:t>Diagnosis of TB</a:t>
            </a:r>
            <a:endParaRPr lang="en-US" sz="4000" dirty="0">
              <a:latin typeface="Monotype Corsiva" pitchFamily="66" charset="0"/>
            </a:endParaRP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03301"/>
            <a:ext cx="7772400" cy="5454657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Specimen</a:t>
            </a:r>
          </a:p>
          <a:p>
            <a:pPr>
              <a:buFontTx/>
              <a:buNone/>
            </a:pPr>
            <a:r>
              <a:rPr lang="en-US" sz="2800" u="sng" dirty="0" smtClean="0"/>
              <a:t>Respiratory</a:t>
            </a:r>
          </a:p>
          <a:p>
            <a:r>
              <a:rPr lang="en-US" sz="2800" dirty="0" smtClean="0"/>
              <a:t>Sputum</a:t>
            </a:r>
            <a:endParaRPr lang="en-US" sz="2800" dirty="0"/>
          </a:p>
          <a:p>
            <a:r>
              <a:rPr lang="en-US" sz="2800" dirty="0"/>
              <a:t>Gastric </a:t>
            </a:r>
            <a:r>
              <a:rPr lang="en-US" sz="2800" dirty="0" smtClean="0"/>
              <a:t>washing (</a:t>
            </a:r>
            <a:r>
              <a:rPr lang="en-US" sz="2800" dirty="0"/>
              <a:t>M</a:t>
            </a:r>
            <a:r>
              <a:rPr lang="en-US" sz="2800" dirty="0" smtClean="0"/>
              <a:t>ainly </a:t>
            </a:r>
            <a:r>
              <a:rPr lang="en-US" sz="2800" dirty="0"/>
              <a:t>used for children)</a:t>
            </a:r>
          </a:p>
          <a:p>
            <a:r>
              <a:rPr lang="en-US" sz="2800" dirty="0" err="1" smtClean="0"/>
              <a:t>Broncho</a:t>
            </a:r>
            <a:r>
              <a:rPr lang="en-US" sz="2800" dirty="0" smtClean="0"/>
              <a:t>-alveolar </a:t>
            </a:r>
            <a:r>
              <a:rPr lang="en-US" sz="2800" dirty="0" err="1"/>
              <a:t>lavage</a:t>
            </a:r>
            <a:endParaRPr lang="en-US" sz="2800" dirty="0"/>
          </a:p>
          <a:p>
            <a:r>
              <a:rPr lang="en-US" sz="2800" dirty="0" err="1"/>
              <a:t>Transbronchial</a:t>
            </a:r>
            <a:r>
              <a:rPr lang="en-US" sz="2800" dirty="0"/>
              <a:t> biopsy</a:t>
            </a:r>
          </a:p>
          <a:p>
            <a:pPr>
              <a:buFontTx/>
              <a:buNone/>
            </a:pPr>
            <a:r>
              <a:rPr lang="en-US" sz="2800" u="sng" dirty="0" smtClean="0"/>
              <a:t>Non respiratory</a:t>
            </a:r>
          </a:p>
          <a:p>
            <a:r>
              <a:rPr lang="en-US" sz="2800" dirty="0" smtClean="0"/>
              <a:t>Fluid examination (</a:t>
            </a:r>
            <a:r>
              <a:rPr lang="en-US" sz="2800" dirty="0"/>
              <a:t>C</a:t>
            </a:r>
            <a:r>
              <a:rPr lang="en-US" sz="2800" dirty="0" smtClean="0"/>
              <a:t>erebrospinal</a:t>
            </a:r>
            <a:r>
              <a:rPr lang="en-US" sz="2800" dirty="0"/>
              <a:t>, </a:t>
            </a:r>
            <a:r>
              <a:rPr lang="en-US" sz="2800" dirty="0" err="1"/>
              <a:t>A</a:t>
            </a:r>
            <a:r>
              <a:rPr lang="en-US" sz="2800" dirty="0" err="1" smtClean="0"/>
              <a:t>scitic</a:t>
            </a:r>
            <a:r>
              <a:rPr lang="en-US" sz="2800" dirty="0" smtClean="0"/>
              <a:t>, Pleural, Pericardial, Synovial fluid, Urine)</a:t>
            </a:r>
            <a:endParaRPr lang="en-US" sz="2800" dirty="0"/>
          </a:p>
          <a:p>
            <a:r>
              <a:rPr lang="en-US" sz="2800" dirty="0"/>
              <a:t>Tissue </a:t>
            </a:r>
            <a:r>
              <a:rPr lang="en-US" sz="2800" dirty="0" smtClean="0"/>
              <a:t>biopsy (</a:t>
            </a:r>
            <a:r>
              <a:rPr lang="en-US" sz="2800" dirty="0"/>
              <a:t>F</a:t>
            </a:r>
            <a:r>
              <a:rPr lang="en-US" sz="2800" dirty="0" smtClean="0"/>
              <a:t>rom affected </a:t>
            </a:r>
            <a:r>
              <a:rPr lang="en-US" sz="2800" dirty="0"/>
              <a:t>site, </a:t>
            </a:r>
            <a:r>
              <a:rPr lang="en-US" sz="2800" dirty="0" smtClean="0"/>
              <a:t>Bone marrow liver </a:t>
            </a:r>
            <a:r>
              <a:rPr lang="en-US" sz="2800" dirty="0"/>
              <a:t>may be diagnostic in disseminated disease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A8A1-3FFF-4E98-9E5F-2E2479551586}" type="datetime9">
              <a:rPr lang="en-IN" smtClean="0">
                <a:solidFill>
                  <a:srgbClr val="FFFFFF"/>
                </a:solidFill>
              </a:rPr>
              <a:pPr/>
              <a:t>21-11-2017 19:18:01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A0C-13BF-4EF7-9029-B720507E6D75}" type="slidenum">
              <a:rPr lang="en-US" smtClean="0">
                <a:solidFill>
                  <a:srgbClr val="FFFFFF"/>
                </a:solidFill>
              </a:rPr>
              <a:pPr/>
              <a:t>45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Decontamination &amp; Concentration of specimens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Petroff’s</a:t>
            </a:r>
            <a:r>
              <a:rPr lang="en-US" dirty="0" smtClean="0"/>
              <a:t> method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NALC combined with 2% </a:t>
            </a:r>
            <a:r>
              <a:rPr lang="en-US" dirty="0" err="1" smtClean="0"/>
              <a:t>NaOH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0650-2948-4F0D-A601-255EFEC74EF2}" type="datetime9">
              <a:rPr lang="en-IN" smtClean="0">
                <a:solidFill>
                  <a:srgbClr val="FFFFFF"/>
                </a:solidFill>
              </a:rPr>
              <a:pPr/>
              <a:t>21-11-2017 19:40:37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A0C-13BF-4EF7-9029-B720507E6D75}" type="slidenum">
              <a:rPr lang="en-US" smtClean="0">
                <a:solidFill>
                  <a:srgbClr val="FFFFFF"/>
                </a:solidFill>
              </a:rPr>
              <a:pPr/>
              <a:t>46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28632"/>
          </a:xfrm>
        </p:spPr>
        <p:txBody>
          <a:bodyPr/>
          <a:lstStyle/>
          <a:p>
            <a:r>
              <a:rPr lang="en-US" sz="4000" dirty="0" smtClean="0">
                <a:latin typeface="Monotype Corsiva" pitchFamily="66" charset="0"/>
              </a:rPr>
              <a:t>Lab Diagnosis Of Pulmonary Tuberculosis</a:t>
            </a:r>
            <a:endParaRPr lang="en-US" sz="4000" dirty="0">
              <a:latin typeface="Monotype Corsiva" pitchFamily="66" charset="0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260491"/>
            <a:ext cx="8001056" cy="459740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cs typeface="Times New Roman" pitchFamily="18" charset="0"/>
              </a:rPr>
              <a:t>Specimen </a:t>
            </a:r>
            <a:r>
              <a:rPr lang="en-US" sz="2800" b="1" dirty="0">
                <a:cs typeface="Times New Roman" pitchFamily="18" charset="0"/>
              </a:rPr>
              <a:t>tested </a:t>
            </a:r>
            <a:r>
              <a:rPr lang="en-US" sz="2800" b="1" dirty="0" smtClean="0">
                <a:cs typeface="Times New Roman" pitchFamily="18" charset="0"/>
              </a:rPr>
              <a:t>is </a:t>
            </a:r>
            <a:r>
              <a:rPr lang="en-US" sz="2800" b="1" dirty="0">
                <a:cs typeface="Times New Roman" pitchFamily="18" charset="0"/>
              </a:rPr>
              <a:t>sputum</a:t>
            </a:r>
            <a:r>
              <a:rPr lang="en-US" sz="2800" b="1" dirty="0" smtClean="0">
                <a:cs typeface="Times New Roman" pitchFamily="18" charset="0"/>
              </a:rPr>
              <a:t>. [1+1]</a:t>
            </a:r>
            <a:endParaRPr lang="en-US" sz="2800" b="1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b="1" dirty="0">
                <a:cs typeface="Times New Roman" pitchFamily="18" charset="0"/>
              </a:rPr>
              <a:t>Bacillary shedding </a:t>
            </a:r>
            <a:r>
              <a:rPr lang="en-US" sz="2800" b="1" dirty="0" smtClean="0">
                <a:cs typeface="Times New Roman" pitchFamily="18" charset="0"/>
              </a:rPr>
              <a:t>is </a:t>
            </a:r>
            <a:r>
              <a:rPr lang="en-US" sz="2800" b="1" dirty="0">
                <a:cs typeface="Times New Roman" pitchFamily="18" charset="0"/>
              </a:rPr>
              <a:t>abundant in cases with </a:t>
            </a:r>
            <a:r>
              <a:rPr lang="en-US" sz="2800" b="1" dirty="0" err="1" smtClean="0">
                <a:cs typeface="Times New Roman" pitchFamily="18" charset="0"/>
              </a:rPr>
              <a:t>caseation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smtClean="0">
                <a:cs typeface="Times New Roman" pitchFamily="18" charset="0"/>
              </a:rPr>
              <a:t>[</a:t>
            </a:r>
            <a:r>
              <a:rPr lang="en-US" sz="2800" b="1" dirty="0" err="1" smtClean="0">
                <a:cs typeface="Times New Roman" pitchFamily="18" charset="0"/>
              </a:rPr>
              <a:t>Atleast</a:t>
            </a:r>
            <a:r>
              <a:rPr lang="en-US" sz="2800" b="1" dirty="0" smtClean="0">
                <a:cs typeface="Times New Roman" pitchFamily="18" charset="0"/>
              </a:rPr>
              <a:t> 10,000 bacilli/ml].</a:t>
            </a:r>
            <a:endParaRPr lang="en-US" sz="2800" b="1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b="1" dirty="0" smtClean="0">
                <a:cs typeface="Times New Roman" pitchFamily="18" charset="0"/>
              </a:rPr>
              <a:t>But </a:t>
            </a:r>
            <a:r>
              <a:rPr lang="en-US" sz="2800" b="1" dirty="0">
                <a:cs typeface="Times New Roman" pitchFamily="18" charset="0"/>
              </a:rPr>
              <a:t>relatively scanty in </a:t>
            </a:r>
            <a:r>
              <a:rPr lang="en-US" sz="2800" b="1" dirty="0" smtClean="0">
                <a:cs typeface="Times New Roman" pitchFamily="18" charset="0"/>
              </a:rPr>
              <a:t>organized </a:t>
            </a:r>
            <a:r>
              <a:rPr lang="en-US" sz="2800" b="1" dirty="0">
                <a:cs typeface="Times New Roman" pitchFamily="18" charset="0"/>
              </a:rPr>
              <a:t>lesions that do not communicate with airways.</a:t>
            </a:r>
            <a:endParaRPr lang="en-US" sz="28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b="1" dirty="0">
                <a:cs typeface="Times New Roman" pitchFamily="18" charset="0"/>
              </a:rPr>
              <a:t>Sputum is best collected in the morning before any meal.</a:t>
            </a:r>
            <a:endParaRPr lang="en-US" sz="28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b="1" dirty="0" smtClean="0">
                <a:cs typeface="Times New Roman" pitchFamily="18" charset="0"/>
              </a:rPr>
              <a:t>Where </a:t>
            </a:r>
            <a:r>
              <a:rPr lang="en-US" sz="2800" b="1" dirty="0">
                <a:cs typeface="Times New Roman" pitchFamily="18" charset="0"/>
              </a:rPr>
              <a:t>sputum is not available,</a:t>
            </a:r>
          </a:p>
          <a:p>
            <a:pPr>
              <a:lnSpc>
                <a:spcPct val="90000"/>
              </a:lnSpc>
              <a:buNone/>
            </a:pPr>
            <a:r>
              <a:rPr lang="en-US" sz="2800" b="1" dirty="0" smtClean="0">
                <a:cs typeface="Times New Roman" pitchFamily="18" charset="0"/>
              </a:rPr>
              <a:t>	Laryngeal </a:t>
            </a:r>
            <a:r>
              <a:rPr lang="en-US" sz="2800" b="1" dirty="0">
                <a:cs typeface="Times New Roman" pitchFamily="18" charset="0"/>
              </a:rPr>
              <a:t>swabs </a:t>
            </a:r>
          </a:p>
          <a:p>
            <a:pPr>
              <a:lnSpc>
                <a:spcPct val="90000"/>
              </a:lnSpc>
              <a:buNone/>
            </a:pPr>
            <a:r>
              <a:rPr lang="en-US" sz="2800" b="1" dirty="0" smtClean="0">
                <a:cs typeface="Times New Roman" pitchFamily="18" charset="0"/>
              </a:rPr>
              <a:t>	Bronchial washings can be used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ECC7-4BBA-4F9D-BF14-6FBDB0C43523}" type="datetime9">
              <a:rPr lang="en-IN" smtClean="0">
                <a:solidFill>
                  <a:srgbClr val="FFFFFF"/>
                </a:solidFill>
              </a:rPr>
              <a:pPr/>
              <a:t>21-11-2017 19:18:01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A0C-13BF-4EF7-9029-B720507E6D75}" type="slidenum">
              <a:rPr lang="en-US" smtClean="0">
                <a:solidFill>
                  <a:srgbClr val="FFFFFF"/>
                </a:solidFill>
              </a:rPr>
              <a:pPr/>
              <a:t>47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229600" cy="582594"/>
          </a:xfrm>
        </p:spPr>
        <p:txBody>
          <a:bodyPr/>
          <a:lstStyle/>
          <a:p>
            <a:r>
              <a:rPr lang="en-US" dirty="0" smtClean="0">
                <a:latin typeface="Monotype Corsiva" pitchFamily="66" charset="0"/>
              </a:rPr>
              <a:t>Microscopy</a:t>
            </a:r>
            <a:endParaRPr lang="en-US" dirty="0">
              <a:latin typeface="Monotype Corsiva" pitchFamily="66" charset="0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760425"/>
            <a:ext cx="8401080" cy="5311781"/>
          </a:xfrm>
        </p:spPr>
        <p:txBody>
          <a:bodyPr/>
          <a:lstStyle/>
          <a:p>
            <a:r>
              <a:rPr lang="en-US" sz="2800" b="1" dirty="0">
                <a:cs typeface="Times New Roman" pitchFamily="18" charset="0"/>
              </a:rPr>
              <a:t>Direct </a:t>
            </a:r>
            <a:r>
              <a:rPr lang="en-US" sz="2800" b="1" dirty="0" smtClean="0">
                <a:cs typeface="Times New Roman" pitchFamily="18" charset="0"/>
              </a:rPr>
              <a:t>smears </a:t>
            </a:r>
            <a:r>
              <a:rPr lang="en-US" sz="2800" b="1" dirty="0">
                <a:cs typeface="Times New Roman" pitchFamily="18" charset="0"/>
              </a:rPr>
              <a:t>of sputum are examined.</a:t>
            </a:r>
            <a:endParaRPr lang="en-US" sz="2800" dirty="0">
              <a:cs typeface="Times New Roman" pitchFamily="18" charset="0"/>
            </a:endParaRPr>
          </a:p>
          <a:p>
            <a:r>
              <a:rPr lang="en-US" sz="2800" b="1" dirty="0" smtClean="0">
                <a:cs typeface="Times New Roman" pitchFamily="18" charset="0"/>
              </a:rPr>
              <a:t>Smear - Thick </a:t>
            </a:r>
            <a:r>
              <a:rPr lang="en-US" sz="2800" b="1" dirty="0">
                <a:cs typeface="Times New Roman" pitchFamily="18" charset="0"/>
              </a:rPr>
              <a:t>purulent part of sputum.</a:t>
            </a:r>
            <a:endParaRPr lang="en-US" sz="2800" dirty="0">
              <a:cs typeface="Times New Roman" pitchFamily="18" charset="0"/>
            </a:endParaRPr>
          </a:p>
          <a:p>
            <a:r>
              <a:rPr lang="en-US" sz="2800" b="1" dirty="0">
                <a:cs typeface="Times New Roman" pitchFamily="18" charset="0"/>
              </a:rPr>
              <a:t>Smears are </a:t>
            </a:r>
            <a:r>
              <a:rPr lang="en-US" sz="2800" b="1" dirty="0" smtClean="0">
                <a:cs typeface="Times New Roman" pitchFamily="18" charset="0"/>
              </a:rPr>
              <a:t>dried, </a:t>
            </a:r>
            <a:r>
              <a:rPr lang="en-US" sz="2800" b="1" dirty="0">
                <a:cs typeface="Times New Roman" pitchFamily="18" charset="0"/>
              </a:rPr>
              <a:t>H</a:t>
            </a:r>
            <a:r>
              <a:rPr lang="en-US" sz="2800" b="1" dirty="0" smtClean="0">
                <a:cs typeface="Times New Roman" pitchFamily="18" charset="0"/>
              </a:rPr>
              <a:t>eat </a:t>
            </a:r>
            <a:r>
              <a:rPr lang="en-US" sz="2800" b="1" dirty="0">
                <a:cs typeface="Times New Roman" pitchFamily="18" charset="0"/>
              </a:rPr>
              <a:t>fixed and stained by </a:t>
            </a:r>
            <a:r>
              <a:rPr lang="en-US" sz="2800" b="1" u="sng" dirty="0" smtClean="0">
                <a:solidFill>
                  <a:schemeClr val="tx2"/>
                </a:solidFill>
                <a:cs typeface="Times New Roman" pitchFamily="18" charset="0"/>
              </a:rPr>
              <a:t>ZIEHL-NEELSEN</a:t>
            </a:r>
            <a:r>
              <a:rPr lang="en-US" sz="2800" b="1" u="sng" dirty="0" smtClean="0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en-US" sz="2800" b="1" dirty="0">
                <a:cs typeface="Times New Roman" pitchFamily="18" charset="0"/>
              </a:rPr>
              <a:t>technique.</a:t>
            </a:r>
            <a:endParaRPr lang="en-US" sz="28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b="1" dirty="0" smtClean="0">
                <a:cs typeface="Times New Roman" pitchFamily="18" charset="0"/>
              </a:rPr>
              <a:t>Under oil immersion objective, acid fast bacilli are seen as bright red rods  background is blue, yellow or green depending on the counter stain used.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cs typeface="Times New Roman" pitchFamily="18" charset="0"/>
              </a:rPr>
              <a:t>Positive report - 2 or more typical bacilli have been seen.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cs typeface="Times New Roman" pitchFamily="18" charset="0"/>
              </a:rPr>
              <a:t>When several smears are to be examined - </a:t>
            </a:r>
            <a:r>
              <a:rPr lang="en-US" sz="2800" b="1" dirty="0" err="1" smtClean="0">
                <a:cs typeface="Times New Roman" pitchFamily="18" charset="0"/>
              </a:rPr>
              <a:t>Fluoroscent</a:t>
            </a:r>
            <a:r>
              <a:rPr lang="en-US" sz="2800" b="1" dirty="0" smtClean="0">
                <a:cs typeface="Times New Roman" pitchFamily="18" charset="0"/>
              </a:rPr>
              <a:t> microscopy.</a:t>
            </a:r>
            <a:endParaRPr lang="en-US" sz="2800" dirty="0" smtClean="0">
              <a:cs typeface="Times New Roman" pitchFamily="18" charset="0"/>
            </a:endParaRP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2890838" y="213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3ABB5-7C5B-4DB1-B799-0EA67FE0CF44}" type="datetime9">
              <a:rPr lang="en-IN" smtClean="0"/>
              <a:pPr/>
              <a:t>21-11-2017 19:18:01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A860-BB64-48BC-A18F-3656BBAEC261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1000108"/>
            <a:ext cx="4643470" cy="4572032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 smtClean="0">
                <a:cs typeface="Times New Roman" pitchFamily="18" charset="0"/>
              </a:rPr>
              <a:t>Prepare the smear, Fix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 err="1" smtClean="0">
                <a:cs typeface="Times New Roman" pitchFamily="18" charset="0"/>
              </a:rPr>
              <a:t>Carbol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fuchsin</a:t>
            </a:r>
            <a:endParaRPr lang="en-US" sz="2800" b="1" dirty="0" smtClean="0"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 smtClean="0">
                <a:cs typeface="Times New Roman" pitchFamily="18" charset="0"/>
              </a:rPr>
              <a:t>Acid-Alcohol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 err="1" smtClean="0">
                <a:cs typeface="Times New Roman" pitchFamily="18" charset="0"/>
              </a:rPr>
              <a:t>Loeffler’s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methylene</a:t>
            </a:r>
            <a:r>
              <a:rPr lang="en-US" sz="2800" b="1" dirty="0" smtClean="0">
                <a:cs typeface="Times New Roman" pitchFamily="18" charset="0"/>
              </a:rPr>
              <a:t> blue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 smtClean="0">
                <a:cs typeface="Times New Roman" pitchFamily="18" charset="0"/>
              </a:rPr>
              <a:t>Wash and dry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 smtClean="0">
                <a:cs typeface="Times New Roman" pitchFamily="18" charset="0"/>
              </a:rPr>
              <a:t>Microscopy – Single most reliable method for diagnosis and treatment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 smtClean="0">
                <a:cs typeface="Times New Roman" pitchFamily="18" charset="0"/>
              </a:rPr>
              <a:t>Ehrlich, </a:t>
            </a:r>
            <a:r>
              <a:rPr lang="en-US" sz="2800" b="1" dirty="0" err="1" smtClean="0">
                <a:cs typeface="Times New Roman" pitchFamily="18" charset="0"/>
              </a:rPr>
              <a:t>Kinyoun’s</a:t>
            </a:r>
            <a:r>
              <a:rPr lang="en-US" sz="2800" b="1" dirty="0" smtClean="0">
                <a:cs typeface="Times New Roman" pitchFamily="18" charset="0"/>
              </a:rPr>
              <a:t>, Spores etc.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 smtClean="0">
                <a:cs typeface="Times New Roman" pitchFamily="18" charset="0"/>
              </a:rPr>
              <a:t>Fluorescent staining</a:t>
            </a:r>
          </a:p>
        </p:txBody>
      </p:sp>
      <p:pic>
        <p:nvPicPr>
          <p:cNvPr id="120838" name="Picture 6" descr="acidfast_Mtuber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85798" y="1285860"/>
            <a:ext cx="3783228" cy="4357718"/>
          </a:xfr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en-US" dirty="0" err="1" smtClean="0">
                <a:latin typeface="Monotype Corsiva" pitchFamily="66" charset="0"/>
              </a:rPr>
              <a:t>Ziehl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en-US" dirty="0" err="1" smtClean="0">
                <a:latin typeface="Monotype Corsiva" pitchFamily="66" charset="0"/>
              </a:rPr>
              <a:t>Neelsen</a:t>
            </a:r>
            <a:r>
              <a:rPr lang="en-US" dirty="0" smtClean="0">
                <a:latin typeface="Monotype Corsiva" pitchFamily="66" charset="0"/>
              </a:rPr>
              <a:t> Staining</a:t>
            </a:r>
            <a:endParaRPr lang="en-US" dirty="0">
              <a:latin typeface="Monotype Corsiva" pitchFamily="66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7FAB0-1304-4036-A846-4E0F681CB220}" type="datetime9">
              <a:rPr lang="en-IN" smtClean="0"/>
              <a:pPr/>
              <a:t>21-11-2017 19:18:01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A860-BB64-48BC-A18F-3656BBAEC261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28632"/>
          </a:xfrm>
        </p:spPr>
        <p:txBody>
          <a:bodyPr/>
          <a:lstStyle/>
          <a:p>
            <a:r>
              <a:rPr lang="en-US" sz="4000" i="1" dirty="0" smtClean="0">
                <a:latin typeface="Monotype Corsiva" pitchFamily="66" charset="0"/>
              </a:rPr>
              <a:t>Classification of </a:t>
            </a:r>
            <a:r>
              <a:rPr lang="en-US" sz="4000" i="1" dirty="0" err="1" smtClean="0">
                <a:latin typeface="Monotype Corsiva" pitchFamily="66" charset="0"/>
              </a:rPr>
              <a:t>Mycobacteria</a:t>
            </a:r>
            <a:endParaRPr lang="en-IN" sz="4000" i="1" dirty="0"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71547"/>
            <a:ext cx="7772400" cy="502445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MTC – Human, Bovine, </a:t>
            </a:r>
            <a:r>
              <a:rPr lang="en-US" b="1" dirty="0" err="1" smtClean="0"/>
              <a:t>Africanum</a:t>
            </a:r>
            <a:r>
              <a:rPr lang="en-US" b="1" dirty="0" smtClean="0"/>
              <a:t>, </a:t>
            </a:r>
            <a:r>
              <a:rPr lang="en-US" b="1" dirty="0" err="1" smtClean="0"/>
              <a:t>Microti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/>
              <a:t>M. </a:t>
            </a:r>
            <a:r>
              <a:rPr lang="en-US" b="1" i="1" dirty="0" err="1" smtClean="0"/>
              <a:t>leprae</a:t>
            </a:r>
            <a:endParaRPr lang="en-US" b="1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Atypical </a:t>
            </a:r>
            <a:r>
              <a:rPr lang="en-US" b="1" dirty="0" err="1" smtClean="0"/>
              <a:t>mycobacteria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Saprophytic </a:t>
            </a:r>
            <a:r>
              <a:rPr lang="en-US" b="1" dirty="0" err="1" smtClean="0"/>
              <a:t>mycobacteria</a:t>
            </a:r>
            <a:endParaRPr lang="en-US" b="1" dirty="0" smtClean="0"/>
          </a:p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MTC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MOTT</a:t>
            </a:r>
            <a:endParaRPr lang="en-IN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53662-524B-4555-BD0C-6DD8BB4752B4}" type="datetime9">
              <a:rPr lang="en-IN" smtClean="0">
                <a:solidFill>
                  <a:srgbClr val="FFFFFF"/>
                </a:solidFill>
              </a:rPr>
              <a:pPr/>
              <a:t>21-11-2017 19:17:55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A0C-13BF-4EF7-9029-B720507E6D75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en-US" dirty="0" smtClean="0">
                <a:latin typeface="Monotype Corsiva" pitchFamily="66" charset="0"/>
              </a:rPr>
              <a:t>ZN Smear Grading – WHO/RNTCP Criterion</a:t>
            </a:r>
            <a:endParaRPr lang="en-US" dirty="0">
              <a:latin typeface="Monotype Corsiva" pitchFamily="66" charset="0"/>
            </a:endParaRPr>
          </a:p>
        </p:txBody>
      </p:sp>
      <p:sp>
        <p:nvSpPr>
          <p:cNvPr id="130085" name="Line 37"/>
          <p:cNvSpPr>
            <a:spLocks noChangeShapeType="1"/>
          </p:cNvSpPr>
          <p:nvPr/>
        </p:nvSpPr>
        <p:spPr bwMode="auto">
          <a:xfrm>
            <a:off x="4572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8347923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CF50-AC9B-42E3-A87E-F12268CFECE4}" type="datetime9">
              <a:rPr lang="en-IN" smtClean="0"/>
              <a:pPr/>
              <a:t>21-11-2017 19:18:01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8217B-A4E0-4152-AC0A-C20131D553AA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14318"/>
          </a:xfrm>
        </p:spPr>
        <p:txBody>
          <a:bodyPr/>
          <a:lstStyle/>
          <a:p>
            <a:r>
              <a:rPr lang="en-US" dirty="0" smtClean="0">
                <a:latin typeface="Monotype Corsiva" pitchFamily="66" charset="0"/>
              </a:rPr>
              <a:t>Concentration Methods</a:t>
            </a:r>
            <a:endParaRPr lang="en-US" dirty="0">
              <a:latin typeface="Monotype Corsiva" pitchFamily="66" charset="0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642918"/>
            <a:ext cx="7986714" cy="5214974"/>
          </a:xfrm>
        </p:spPr>
        <p:txBody>
          <a:bodyPr/>
          <a:lstStyle/>
          <a:p>
            <a:r>
              <a:rPr lang="en-US" sz="2800" b="1" dirty="0" smtClean="0">
                <a:cs typeface="Times New Roman" pitchFamily="18" charset="0"/>
              </a:rPr>
              <a:t>Homogenization</a:t>
            </a:r>
          </a:p>
          <a:p>
            <a:r>
              <a:rPr lang="en-US" sz="2800" b="1" dirty="0" smtClean="0">
                <a:cs typeface="Times New Roman" pitchFamily="18" charset="0"/>
              </a:rPr>
              <a:t>Decontamination</a:t>
            </a:r>
            <a:endParaRPr lang="en-US" sz="2800" dirty="0">
              <a:cs typeface="Times New Roman" pitchFamily="18" charset="0"/>
            </a:endParaRPr>
          </a:p>
          <a:p>
            <a:r>
              <a:rPr lang="en-US" sz="2800" b="1" dirty="0">
                <a:cs typeface="Times New Roman" pitchFamily="18" charset="0"/>
              </a:rPr>
              <a:t>They may be classified </a:t>
            </a:r>
            <a:r>
              <a:rPr lang="en-US" sz="2800" b="1" dirty="0" smtClean="0">
                <a:cs typeface="Times New Roman" pitchFamily="18" charset="0"/>
              </a:rPr>
              <a:t>as:</a:t>
            </a:r>
            <a:endParaRPr lang="en-US" sz="2800" b="1" dirty="0"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chemeClr val="tx2"/>
                </a:solidFill>
                <a:cs typeface="Times New Roman" pitchFamily="18" charset="0"/>
              </a:rPr>
              <a:t>Methods useful for microscopy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solidFill>
                  <a:schemeClr val="tx2"/>
                </a:solidFill>
                <a:cs typeface="Times New Roman" pitchFamily="18" charset="0"/>
              </a:rPr>
              <a:t>Methods useful for culture and animal inoculation as well.</a:t>
            </a:r>
            <a:endParaRPr lang="en-US" sz="2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r>
              <a:rPr lang="en-US" sz="2800" b="1" dirty="0" smtClean="0">
                <a:cs typeface="Times New Roman" pitchFamily="18" charset="0"/>
              </a:rPr>
              <a:t>First </a:t>
            </a:r>
            <a:r>
              <a:rPr lang="en-US" sz="2800" b="1" dirty="0">
                <a:cs typeface="Times New Roman" pitchFamily="18" charset="0"/>
              </a:rPr>
              <a:t>group </a:t>
            </a:r>
            <a:r>
              <a:rPr lang="en-US" sz="2800" b="1" dirty="0" smtClean="0">
                <a:cs typeface="Times New Roman" pitchFamily="18" charset="0"/>
              </a:rPr>
              <a:t>involves </a:t>
            </a:r>
            <a:r>
              <a:rPr lang="en-US" sz="2800" b="1" dirty="0">
                <a:cs typeface="Times New Roman" pitchFamily="18" charset="0"/>
              </a:rPr>
              <a:t>treatment with </a:t>
            </a:r>
            <a:r>
              <a:rPr lang="en-US" sz="2800" b="1" dirty="0" err="1" smtClean="0">
                <a:cs typeface="Times New Roman" pitchFamily="18" charset="0"/>
              </a:rPr>
              <a:t>Antiformin</a:t>
            </a:r>
            <a:r>
              <a:rPr lang="en-US" sz="2800" b="1" dirty="0" smtClean="0">
                <a:cs typeface="Times New Roman" pitchFamily="18" charset="0"/>
              </a:rPr>
              <a:t>, </a:t>
            </a:r>
            <a:r>
              <a:rPr lang="en-US" sz="2800" b="1" dirty="0">
                <a:cs typeface="Times New Roman" pitchFamily="18" charset="0"/>
              </a:rPr>
              <a:t>S</a:t>
            </a:r>
            <a:r>
              <a:rPr lang="en-US" sz="2800" b="1" dirty="0" smtClean="0">
                <a:cs typeface="Times New Roman" pitchFamily="18" charset="0"/>
              </a:rPr>
              <a:t>odium </a:t>
            </a:r>
            <a:r>
              <a:rPr lang="en-US" sz="2800" b="1" dirty="0">
                <a:cs typeface="Times New Roman" pitchFamily="18" charset="0"/>
              </a:rPr>
              <a:t>carbonate or </a:t>
            </a:r>
            <a:r>
              <a:rPr lang="en-US" sz="2800" b="1" dirty="0" smtClean="0">
                <a:cs typeface="Times New Roman" pitchFamily="18" charset="0"/>
              </a:rPr>
              <a:t>hypochlorite, </a:t>
            </a:r>
            <a:r>
              <a:rPr lang="en-US" sz="2800" b="1" dirty="0">
                <a:cs typeface="Times New Roman" pitchFamily="18" charset="0"/>
              </a:rPr>
              <a:t>D</a:t>
            </a:r>
            <a:r>
              <a:rPr lang="en-US" sz="2800" b="1" dirty="0" smtClean="0">
                <a:cs typeface="Times New Roman" pitchFamily="18" charset="0"/>
              </a:rPr>
              <a:t>etergents </a:t>
            </a:r>
            <a:r>
              <a:rPr lang="en-US" sz="2800" b="1" dirty="0">
                <a:cs typeface="Times New Roman" pitchFamily="18" charset="0"/>
              </a:rPr>
              <a:t>like </a:t>
            </a:r>
            <a:r>
              <a:rPr lang="en-US" sz="2800" b="1" dirty="0" err="1">
                <a:cs typeface="Times New Roman" pitchFamily="18" charset="0"/>
              </a:rPr>
              <a:t>tergitol</a:t>
            </a:r>
            <a:r>
              <a:rPr lang="en-US" sz="2800" b="1" dirty="0">
                <a:cs typeface="Times New Roman" pitchFamily="18" charset="0"/>
              </a:rPr>
              <a:t>, </a:t>
            </a:r>
            <a:r>
              <a:rPr lang="en-US" sz="2800" b="1" dirty="0" smtClean="0">
                <a:cs typeface="Times New Roman" pitchFamily="18" charset="0"/>
              </a:rPr>
              <a:t>Flotation </a:t>
            </a:r>
            <a:r>
              <a:rPr lang="en-US" sz="2800" b="1" dirty="0">
                <a:cs typeface="Times New Roman" pitchFamily="18" charset="0"/>
              </a:rPr>
              <a:t>methods using </a:t>
            </a:r>
            <a:r>
              <a:rPr lang="en-US" sz="2800" b="1" dirty="0" smtClean="0">
                <a:cs typeface="Times New Roman" pitchFamily="18" charset="0"/>
              </a:rPr>
              <a:t>hydrocarbons </a:t>
            </a:r>
            <a:r>
              <a:rPr lang="en-US" sz="2800" b="1" dirty="0">
                <a:cs typeface="Times New Roman" pitchFamily="18" charset="0"/>
              </a:rPr>
              <a:t>and the autoclave method.</a:t>
            </a:r>
            <a:endParaRPr lang="en-US" sz="2800" dirty="0">
              <a:cs typeface="Times New Roman" pitchFamily="18" charset="0"/>
            </a:endParaRPr>
          </a:p>
          <a:p>
            <a:r>
              <a:rPr lang="en-US" sz="2800" b="1" dirty="0">
                <a:cs typeface="Times New Roman" pitchFamily="18" charset="0"/>
              </a:rPr>
              <a:t>K</a:t>
            </a:r>
            <a:r>
              <a:rPr lang="en-US" sz="2800" b="1" dirty="0" smtClean="0">
                <a:cs typeface="Times New Roman" pitchFamily="18" charset="0"/>
              </a:rPr>
              <a:t>ill </a:t>
            </a:r>
            <a:r>
              <a:rPr lang="en-US" sz="2800" b="1" dirty="0">
                <a:cs typeface="Times New Roman" pitchFamily="18" charset="0"/>
              </a:rPr>
              <a:t>the bacilli without altering their morphology or staining reaction</a:t>
            </a:r>
            <a:r>
              <a:rPr lang="en-US" sz="2800" b="1" dirty="0" smtClean="0">
                <a:cs typeface="Times New Roman" pitchFamily="18" charset="0"/>
              </a:rPr>
              <a:t>.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E6C1-875D-48F5-BA7B-AB927943A381}" type="datetime9">
              <a:rPr lang="en-IN" smtClean="0">
                <a:solidFill>
                  <a:srgbClr val="FFFFFF"/>
                </a:solidFill>
              </a:rPr>
              <a:pPr/>
              <a:t>21-11-2017 19:18:01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A0C-13BF-4EF7-9029-B720507E6D75}" type="slidenum">
              <a:rPr lang="en-US" smtClean="0">
                <a:solidFill>
                  <a:srgbClr val="FFFFFF"/>
                </a:solidFill>
              </a:rPr>
              <a:pPr/>
              <a:t>51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28632"/>
          </a:xfrm>
        </p:spPr>
        <p:txBody>
          <a:bodyPr/>
          <a:lstStyle/>
          <a:p>
            <a:r>
              <a:rPr lang="en-US" sz="3600" dirty="0" err="1" smtClean="0">
                <a:latin typeface="Monotype Corsiva" pitchFamily="66" charset="0"/>
              </a:rPr>
              <a:t>Petroffs</a:t>
            </a:r>
            <a:r>
              <a:rPr lang="en-US" sz="3600" dirty="0" smtClean="0">
                <a:latin typeface="Monotype Corsiva" pitchFamily="66" charset="0"/>
              </a:rPr>
              <a:t> Method</a:t>
            </a:r>
            <a:endParaRPr lang="en-US" sz="3600" dirty="0">
              <a:latin typeface="Monotype Corsiva" pitchFamily="66" charset="0"/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857232"/>
            <a:ext cx="8143932" cy="5286412"/>
          </a:xfrm>
        </p:spPr>
        <p:txBody>
          <a:bodyPr/>
          <a:lstStyle/>
          <a:p>
            <a:r>
              <a:rPr lang="en-US" sz="2000" b="1" dirty="0" smtClean="0">
                <a:cs typeface="Times New Roman" pitchFamily="18" charset="0"/>
              </a:rPr>
              <a:t>Sputum </a:t>
            </a:r>
            <a:r>
              <a:rPr lang="en-US" sz="2000" b="1" dirty="0">
                <a:cs typeface="Times New Roman" pitchFamily="18" charset="0"/>
              </a:rPr>
              <a:t>is incubated with an equal volume of 4% sodium hydroxide solution at </a:t>
            </a:r>
            <a:r>
              <a:rPr lang="en-US" sz="2000" b="1" dirty="0" smtClean="0">
                <a:cs typeface="Times New Roman" pitchFamily="18" charset="0"/>
              </a:rPr>
              <a:t>37</a:t>
            </a:r>
            <a:r>
              <a:rPr lang="en-US" sz="2000" b="1" baseline="30000" dirty="0" smtClean="0">
                <a:cs typeface="Times New Roman" pitchFamily="18" charset="0"/>
              </a:rPr>
              <a:t>o</a:t>
            </a:r>
            <a:r>
              <a:rPr lang="en-US" sz="2000" b="1" dirty="0" smtClean="0">
                <a:cs typeface="Times New Roman" pitchFamily="18" charset="0"/>
              </a:rPr>
              <a:t>C with </a:t>
            </a:r>
            <a:r>
              <a:rPr lang="en-US" sz="2000" b="1" dirty="0">
                <a:cs typeface="Times New Roman" pitchFamily="18" charset="0"/>
              </a:rPr>
              <a:t>frequent shaking till it becomes clear on an average for 20 min .</a:t>
            </a:r>
            <a:endParaRPr lang="en-US" sz="2000" dirty="0"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cs typeface="Times New Roman" pitchFamily="18" charset="0"/>
              </a:rPr>
              <a:t>	Centrifuged </a:t>
            </a:r>
            <a:r>
              <a:rPr lang="en-US" sz="2000" b="1" dirty="0">
                <a:cs typeface="Times New Roman" pitchFamily="18" charset="0"/>
              </a:rPr>
              <a:t>at 3000 </a:t>
            </a:r>
            <a:r>
              <a:rPr lang="en-US" sz="2000" b="1" dirty="0" smtClean="0">
                <a:cs typeface="Times New Roman" pitchFamily="18" charset="0"/>
              </a:rPr>
              <a:t>RPM for </a:t>
            </a:r>
            <a:r>
              <a:rPr lang="en-US" sz="2000" b="1" dirty="0">
                <a:cs typeface="Times New Roman" pitchFamily="18" charset="0"/>
              </a:rPr>
              <a:t>20 min and the sediment is </a:t>
            </a:r>
            <a:r>
              <a:rPr lang="en-US" sz="2000" b="1" dirty="0" smtClean="0">
                <a:cs typeface="Times New Roman" pitchFamily="18" charset="0"/>
              </a:rPr>
              <a:t>neutralized </a:t>
            </a:r>
            <a:r>
              <a:rPr lang="en-US" sz="2000" b="1" dirty="0">
                <a:cs typeface="Times New Roman" pitchFamily="18" charset="0"/>
              </a:rPr>
              <a:t>with N/10  HCL and used for </a:t>
            </a:r>
            <a:r>
              <a:rPr lang="en-US" sz="2000" b="1" dirty="0" smtClean="0">
                <a:cs typeface="Times New Roman" pitchFamily="18" charset="0"/>
              </a:rPr>
              <a:t>Smear, Culture and Animal Inoculation.</a:t>
            </a:r>
            <a:endParaRPr lang="en-US" sz="2000" dirty="0"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cs typeface="Times New Roman" pitchFamily="18" charset="0"/>
              </a:rPr>
              <a:t>	Excessive </a:t>
            </a:r>
            <a:r>
              <a:rPr lang="en-US" sz="2000" b="1" dirty="0">
                <a:cs typeface="Times New Roman" pitchFamily="18" charset="0"/>
              </a:rPr>
              <a:t>exposure to </a:t>
            </a:r>
            <a:r>
              <a:rPr lang="en-US" sz="2000" b="1" dirty="0" smtClean="0">
                <a:cs typeface="Times New Roman" pitchFamily="18" charset="0"/>
              </a:rPr>
              <a:t>alkali </a:t>
            </a:r>
            <a:r>
              <a:rPr lang="en-US" sz="2000" b="1" dirty="0">
                <a:cs typeface="Times New Roman" pitchFamily="18" charset="0"/>
              </a:rPr>
              <a:t>is </a:t>
            </a:r>
            <a:r>
              <a:rPr lang="en-US" sz="2000" b="1" dirty="0" smtClean="0">
                <a:cs typeface="Times New Roman" pitchFamily="18" charset="0"/>
              </a:rPr>
              <a:t>deleterious.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cs typeface="Times New Roman" pitchFamily="18" charset="0"/>
              </a:rPr>
              <a:t>Sputum is treated with an approximately equal volume of sterile solution containing 20 g </a:t>
            </a:r>
            <a:r>
              <a:rPr lang="en-US" sz="2000" b="1" dirty="0" err="1" smtClean="0">
                <a:cs typeface="Times New Roman" pitchFamily="18" charset="0"/>
              </a:rPr>
              <a:t>cetrimonium</a:t>
            </a:r>
            <a:r>
              <a:rPr lang="en-US" sz="2000" b="1" dirty="0" smtClean="0">
                <a:cs typeface="Times New Roman" pitchFamily="18" charset="0"/>
              </a:rPr>
              <a:t> bromide and 40 g of </a:t>
            </a:r>
            <a:r>
              <a:rPr lang="en-US" sz="2000" b="1" dirty="0" err="1" smtClean="0">
                <a:cs typeface="Times New Roman" pitchFamily="18" charset="0"/>
              </a:rPr>
              <a:t>NaOH</a:t>
            </a:r>
            <a:r>
              <a:rPr lang="en-US" sz="2000" b="1" dirty="0" smtClean="0">
                <a:cs typeface="Times New Roman" pitchFamily="18" charset="0"/>
              </a:rPr>
              <a:t> per </a:t>
            </a:r>
            <a:r>
              <a:rPr lang="en-US" sz="2000" b="1" dirty="0" err="1" smtClean="0">
                <a:cs typeface="Times New Roman" pitchFamily="18" charset="0"/>
              </a:rPr>
              <a:t>litre</a:t>
            </a:r>
            <a:r>
              <a:rPr lang="en-US" sz="2000" b="1" dirty="0" smtClean="0">
                <a:cs typeface="Times New Roman" pitchFamily="18" charset="0"/>
              </a:rPr>
              <a:t> of distilled water.</a:t>
            </a:r>
            <a:endParaRPr lang="en-US" sz="20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000" b="1" dirty="0" smtClean="0">
                <a:cs typeface="Times New Roman" pitchFamily="18" charset="0"/>
              </a:rPr>
              <a:t>	The contents are mixed with a cotton swab and let stand for 5 min.</a:t>
            </a:r>
          </a:p>
          <a:p>
            <a:pPr>
              <a:lnSpc>
                <a:spcPct val="90000"/>
              </a:lnSpc>
              <a:buNone/>
            </a:pPr>
            <a:r>
              <a:rPr lang="en-US" sz="2000" b="1" dirty="0" smtClean="0">
                <a:cs typeface="Times New Roman" pitchFamily="18" charset="0"/>
              </a:rPr>
              <a:t>	About 0.2 ml of the </a:t>
            </a:r>
            <a:r>
              <a:rPr lang="en-US" sz="2000" b="1" dirty="0" err="1" smtClean="0">
                <a:cs typeface="Times New Roman" pitchFamily="18" charset="0"/>
              </a:rPr>
              <a:t>inoculum</a:t>
            </a:r>
            <a:r>
              <a:rPr lang="en-US" sz="2000" b="1" dirty="0" smtClean="0">
                <a:cs typeface="Times New Roman" pitchFamily="18" charset="0"/>
              </a:rPr>
              <a:t> is smeared firmly with the swab over the entire surface of acid buffered IUAT - LJ medium.</a:t>
            </a:r>
          </a:p>
          <a:p>
            <a:r>
              <a:rPr lang="en-US" sz="2000" b="1" dirty="0" smtClean="0">
                <a:cs typeface="Times New Roman" pitchFamily="18" charset="0"/>
              </a:rPr>
              <a:t>Dilute acids - 6% Sulfuric Acid, 3 % HCL or 5 % Oxalic Acid</a:t>
            </a:r>
          </a:p>
          <a:p>
            <a:pPr>
              <a:buNone/>
            </a:pPr>
            <a:r>
              <a:rPr lang="en-US" sz="2000" b="1" dirty="0" smtClean="0">
                <a:cs typeface="Times New Roman" pitchFamily="18" charset="0"/>
              </a:rPr>
              <a:t>	N acetyl </a:t>
            </a:r>
            <a:r>
              <a:rPr lang="en-US" sz="2000" b="1" dirty="0" err="1" smtClean="0">
                <a:cs typeface="Times New Roman" pitchFamily="18" charset="0"/>
              </a:rPr>
              <a:t>cysteine</a:t>
            </a:r>
            <a:r>
              <a:rPr lang="en-US" sz="2000" b="1" dirty="0" smtClean="0">
                <a:cs typeface="Times New Roman" pitchFamily="18" charset="0"/>
              </a:rPr>
              <a:t> with </a:t>
            </a:r>
            <a:r>
              <a:rPr lang="en-US" sz="2000" b="1" dirty="0" err="1" smtClean="0">
                <a:cs typeface="Times New Roman" pitchFamily="18" charset="0"/>
              </a:rPr>
              <a:t>NaOH</a:t>
            </a:r>
            <a:r>
              <a:rPr lang="en-US" sz="2000" b="1" dirty="0" smtClean="0">
                <a:cs typeface="Times New Roman" pitchFamily="18" charset="0"/>
              </a:rPr>
              <a:t>, </a:t>
            </a:r>
            <a:r>
              <a:rPr lang="en-US" sz="2000" b="1" dirty="0" err="1" smtClean="0">
                <a:cs typeface="Times New Roman" pitchFamily="18" charset="0"/>
              </a:rPr>
              <a:t>Pancreatine</a:t>
            </a:r>
            <a:r>
              <a:rPr lang="en-US" sz="2000" b="1" dirty="0" smtClean="0">
                <a:cs typeface="Times New Roman" pitchFamily="18" charset="0"/>
              </a:rPr>
              <a:t>, </a:t>
            </a:r>
            <a:r>
              <a:rPr lang="en-US" sz="2000" b="1" dirty="0" err="1" smtClean="0">
                <a:cs typeface="Times New Roman" pitchFamily="18" charset="0"/>
              </a:rPr>
              <a:t>Desogen</a:t>
            </a:r>
            <a:endParaRPr lang="en-US" sz="2000" b="1" dirty="0" smtClean="0"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cs typeface="Times New Roman" pitchFamily="18" charset="0"/>
              </a:rPr>
              <a:t>	</a:t>
            </a:r>
            <a:r>
              <a:rPr lang="en-US" sz="2000" b="1" dirty="0" err="1" smtClean="0">
                <a:cs typeface="Times New Roman" pitchFamily="18" charset="0"/>
              </a:rPr>
              <a:t>Zepharin</a:t>
            </a:r>
            <a:r>
              <a:rPr lang="en-US" sz="2000" b="1" dirty="0" smtClean="0">
                <a:cs typeface="Times New Roman" pitchFamily="18" charset="0"/>
              </a:rPr>
              <a:t> and </a:t>
            </a:r>
            <a:r>
              <a:rPr lang="en-US" sz="2000" b="1" dirty="0" err="1" smtClean="0">
                <a:cs typeface="Times New Roman" pitchFamily="18" charset="0"/>
              </a:rPr>
              <a:t>Cetrimide</a:t>
            </a:r>
            <a:r>
              <a:rPr lang="en-US" sz="2000" b="1" dirty="0" smtClean="0">
                <a:cs typeface="Times New Roman" pitchFamily="18" charset="0"/>
              </a:rPr>
              <a:t>.</a:t>
            </a:r>
            <a:endParaRPr lang="en-US" sz="2000" dirty="0" smtClean="0">
              <a:cs typeface="Times New Roman" pitchFamily="18" charset="0"/>
            </a:endParaRPr>
          </a:p>
          <a:p>
            <a:r>
              <a:rPr lang="en-US" sz="2000" b="1" dirty="0" smtClean="0">
                <a:cs typeface="Times New Roman" pitchFamily="18" charset="0"/>
              </a:rPr>
              <a:t>Flocculation methods are also done.</a:t>
            </a:r>
            <a:endParaRPr lang="en-US" sz="2000" dirty="0" smtClean="0"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A247-EE19-441B-94C6-68834104CEDF}" type="datetime9">
              <a:rPr lang="en-IN" smtClean="0">
                <a:solidFill>
                  <a:srgbClr val="FFFFFF"/>
                </a:solidFill>
              </a:rPr>
              <a:pPr/>
              <a:t>21-11-2017 19:18:04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A0C-13BF-4EF7-9029-B720507E6D75}" type="slidenum">
              <a:rPr lang="en-US" smtClean="0">
                <a:solidFill>
                  <a:srgbClr val="FFFFFF"/>
                </a:solidFill>
              </a:rPr>
              <a:pPr/>
              <a:t>52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2852"/>
            <a:ext cx="7772400" cy="485756"/>
          </a:xfrm>
        </p:spPr>
        <p:txBody>
          <a:bodyPr/>
          <a:lstStyle/>
          <a:p>
            <a:r>
              <a:rPr lang="en-US" dirty="0" smtClean="0">
                <a:latin typeface="Monotype Corsiva" pitchFamily="66" charset="0"/>
              </a:rPr>
              <a:t>Culture</a:t>
            </a:r>
            <a:endParaRPr lang="en-US" dirty="0">
              <a:latin typeface="Monotype Corsiva" pitchFamily="66" charset="0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642918"/>
            <a:ext cx="8286808" cy="578647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cs typeface="Times New Roman" pitchFamily="18" charset="0"/>
              </a:rPr>
              <a:t>Very </a:t>
            </a:r>
            <a:r>
              <a:rPr lang="en-US" sz="2400" b="1" dirty="0">
                <a:cs typeface="Times New Roman" pitchFamily="18" charset="0"/>
              </a:rPr>
              <a:t>sensitive diagnostic technique for tubercle </a:t>
            </a:r>
            <a:r>
              <a:rPr lang="en-US" sz="2400" b="1" dirty="0" smtClean="0">
                <a:cs typeface="Times New Roman" pitchFamily="18" charset="0"/>
              </a:rPr>
              <a:t>bacilli, </a:t>
            </a:r>
            <a:r>
              <a:rPr lang="en-US" sz="2400" b="1" dirty="0">
                <a:cs typeface="Times New Roman" pitchFamily="18" charset="0"/>
              </a:rPr>
              <a:t>detecting as few as 10 - 100 bacilli per ml.</a:t>
            </a:r>
            <a:endParaRPr lang="en-US" sz="24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cs typeface="Times New Roman" pitchFamily="18" charset="0"/>
              </a:rPr>
              <a:t>Concentrated </a:t>
            </a:r>
            <a:r>
              <a:rPr lang="en-US" sz="2400" b="1" dirty="0">
                <a:cs typeface="Times New Roman" pitchFamily="18" charset="0"/>
              </a:rPr>
              <a:t>material is inoculated on to </a:t>
            </a:r>
            <a:r>
              <a:rPr lang="en-US" sz="2400" b="1" dirty="0" err="1">
                <a:cs typeface="Times New Roman" pitchFamily="18" charset="0"/>
              </a:rPr>
              <a:t>atleast</a:t>
            </a:r>
            <a:r>
              <a:rPr lang="en-US" sz="2400" b="1" dirty="0">
                <a:cs typeface="Times New Roman" pitchFamily="18" charset="0"/>
              </a:rPr>
              <a:t> 2 bottles of IUAT - LJ medium.</a:t>
            </a:r>
            <a:endParaRPr lang="en-US" sz="24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cs typeface="Times New Roman" pitchFamily="18" charset="0"/>
              </a:rPr>
              <a:t>If </a:t>
            </a:r>
            <a:r>
              <a:rPr lang="en-US" sz="2400" b="1" dirty="0">
                <a:cs typeface="Times New Roman" pitchFamily="18" charset="0"/>
              </a:rPr>
              <a:t>the specimen is positive by </a:t>
            </a:r>
            <a:r>
              <a:rPr lang="en-US" sz="2400" b="1" dirty="0" smtClean="0">
                <a:cs typeface="Times New Roman" pitchFamily="18" charset="0"/>
              </a:rPr>
              <a:t>microscopy, </a:t>
            </a:r>
            <a:r>
              <a:rPr lang="en-US" sz="2400" b="1" dirty="0">
                <a:cs typeface="Times New Roman" pitchFamily="18" charset="0"/>
              </a:rPr>
              <a:t>a direct drug sensitivity test may also </a:t>
            </a:r>
            <a:r>
              <a:rPr lang="en-US" sz="2400" b="1" dirty="0" smtClean="0">
                <a:cs typeface="Times New Roman" pitchFamily="18" charset="0"/>
              </a:rPr>
              <a:t>done.</a:t>
            </a:r>
            <a:endParaRPr lang="en-US" sz="24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cs typeface="Times New Roman" pitchFamily="18" charset="0"/>
              </a:rPr>
              <a:t>Cultures </a:t>
            </a:r>
            <a:r>
              <a:rPr lang="en-US" sz="2400" b="1" dirty="0">
                <a:cs typeface="Times New Roman" pitchFamily="18" charset="0"/>
              </a:rPr>
              <a:t>are examined for growth after incubation at </a:t>
            </a:r>
            <a:r>
              <a:rPr lang="en-US" sz="2400" b="1" dirty="0" smtClean="0">
                <a:cs typeface="Times New Roman" pitchFamily="18" charset="0"/>
              </a:rPr>
              <a:t>37</a:t>
            </a:r>
            <a:r>
              <a:rPr lang="en-US" sz="2400" b="1" baseline="30000" dirty="0" smtClean="0">
                <a:cs typeface="Times New Roman" pitchFamily="18" charset="0"/>
              </a:rPr>
              <a:t>o</a:t>
            </a:r>
            <a:r>
              <a:rPr lang="en-US" sz="2400" b="1" dirty="0" smtClean="0">
                <a:cs typeface="Times New Roman" pitchFamily="18" charset="0"/>
              </a:rPr>
              <a:t>C for </a:t>
            </a:r>
            <a:r>
              <a:rPr lang="en-US" sz="2400" b="1" dirty="0">
                <a:cs typeface="Times New Roman" pitchFamily="18" charset="0"/>
              </a:rPr>
              <a:t>4 days </a:t>
            </a:r>
            <a:r>
              <a:rPr lang="en-US" sz="2400" b="1" dirty="0" smtClean="0">
                <a:cs typeface="Times New Roman" pitchFamily="18" charset="0"/>
              </a:rPr>
              <a:t>for </a:t>
            </a:r>
            <a:r>
              <a:rPr lang="en-US" sz="2400" b="1" dirty="0">
                <a:cs typeface="Times New Roman" pitchFamily="18" charset="0"/>
              </a:rPr>
              <a:t>rapid growing </a:t>
            </a:r>
            <a:r>
              <a:rPr lang="en-US" sz="2400" b="1" dirty="0" err="1" smtClean="0">
                <a:cs typeface="Times New Roman" pitchFamily="18" charset="0"/>
              </a:rPr>
              <a:t>mycobacteria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b="1" dirty="0">
                <a:cs typeface="Times New Roman" pitchFamily="18" charset="0"/>
              </a:rPr>
              <a:t>and </a:t>
            </a:r>
            <a:r>
              <a:rPr lang="en-US" sz="2400" b="1" dirty="0" err="1">
                <a:cs typeface="Times New Roman" pitchFamily="18" charset="0"/>
              </a:rPr>
              <a:t>atleast</a:t>
            </a:r>
            <a:r>
              <a:rPr lang="en-US" sz="2400" b="1" dirty="0">
                <a:cs typeface="Times New Roman" pitchFamily="18" charset="0"/>
              </a:rPr>
              <a:t> twice weekly </a:t>
            </a:r>
            <a:r>
              <a:rPr lang="en-US" sz="2400" b="1" dirty="0" smtClean="0">
                <a:cs typeface="Times New Roman" pitchFamily="18" charset="0"/>
              </a:rPr>
              <a:t>thereafter 8-12 weeks.</a:t>
            </a:r>
            <a:endParaRPr lang="en-US" sz="24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cs typeface="Times New Roman" pitchFamily="18" charset="0"/>
              </a:rPr>
              <a:t>Any growth - ZN staining, Biochemical reactions.</a:t>
            </a:r>
            <a:endParaRPr lang="en-US" sz="24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cs typeface="Times New Roman" pitchFamily="18" charset="0"/>
              </a:rPr>
              <a:t>The use of liquid media with radio metric growth detection (Such as BACTEC, </a:t>
            </a:r>
            <a:r>
              <a:rPr lang="en-US" sz="2400" b="1" dirty="0" err="1" smtClean="0">
                <a:cs typeface="Times New Roman" pitchFamily="18" charset="0"/>
              </a:rPr>
              <a:t>Bact</a:t>
            </a:r>
            <a:r>
              <a:rPr lang="en-US" sz="2400" b="1" dirty="0" smtClean="0">
                <a:cs typeface="Times New Roman" pitchFamily="18" charset="0"/>
              </a:rPr>
              <a:t>-alert)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cs typeface="Times New Roman" pitchFamily="18" charset="0"/>
              </a:rPr>
              <a:t>MGIT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cs typeface="Times New Roman" pitchFamily="18" charset="0"/>
              </a:rPr>
              <a:t>Nucleic acid probes have simplified culture, Results to be given in 2 - 3 weeks.</a:t>
            </a:r>
            <a:endParaRPr lang="en-US" sz="2400" dirty="0" smtClean="0"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0B9E-CE73-40C3-879D-8D79759DBFB0}" type="datetime9">
              <a:rPr lang="en-IN" smtClean="0">
                <a:solidFill>
                  <a:srgbClr val="FFFFFF"/>
                </a:solidFill>
              </a:rPr>
              <a:pPr/>
              <a:t>21-11-2017 19:18:05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A0C-13BF-4EF7-9029-B720507E6D75}" type="slidenum">
              <a:rPr lang="en-US" smtClean="0">
                <a:solidFill>
                  <a:srgbClr val="FFFFFF"/>
                </a:solidFill>
              </a:rPr>
              <a:pPr/>
              <a:t>53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85720" y="1067275"/>
          <a:ext cx="8572560" cy="4433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  <a:gridCol w="1071570"/>
                <a:gridCol w="1643074"/>
                <a:gridCol w="1785950"/>
                <a:gridCol w="1428760"/>
                <a:gridCol w="1428760"/>
              </a:tblGrid>
              <a:tr h="65484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Type</a:t>
                      </a:r>
                      <a:endParaRPr lang="en-IN" sz="24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Niacin</a:t>
                      </a:r>
                      <a:endParaRPr lang="en-IN" sz="24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Nitrate Reduction</a:t>
                      </a:r>
                      <a:endParaRPr lang="en-IN" sz="24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O</a:t>
                      </a:r>
                      <a:r>
                        <a:rPr lang="en-US" sz="2400" b="1" baseline="-25000" dirty="0" smtClean="0"/>
                        <a:t>2 </a:t>
                      </a:r>
                      <a:r>
                        <a:rPr lang="en-US" sz="2400" b="1" dirty="0" smtClean="0"/>
                        <a:t>Preference</a:t>
                      </a:r>
                      <a:endParaRPr lang="en-IN" sz="24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Growth in TCH</a:t>
                      </a:r>
                      <a:endParaRPr lang="en-IN" sz="24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Phage type</a:t>
                      </a:r>
                      <a:endParaRPr lang="en-IN" sz="24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5484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Human</a:t>
                      </a:r>
                      <a:endParaRPr lang="en-IN" sz="24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+</a:t>
                      </a:r>
                      <a:endParaRPr lang="en-IN" sz="24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+</a:t>
                      </a:r>
                      <a:endParaRPr lang="en-IN" sz="24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Aerobic</a:t>
                      </a:r>
                      <a:endParaRPr lang="en-IN" sz="24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+</a:t>
                      </a:r>
                      <a:endParaRPr lang="en-IN" sz="24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ABC</a:t>
                      </a:r>
                      <a:endParaRPr lang="en-IN" sz="24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5484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Asian</a:t>
                      </a:r>
                      <a:r>
                        <a:rPr lang="en-US" sz="2400" b="1" baseline="0" dirty="0" smtClean="0"/>
                        <a:t> type</a:t>
                      </a:r>
                      <a:endParaRPr lang="en-IN" sz="24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+</a:t>
                      </a:r>
                      <a:endParaRPr lang="en-IN" sz="24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+</a:t>
                      </a:r>
                      <a:endParaRPr lang="en-IN" sz="24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Aerobic</a:t>
                      </a:r>
                      <a:endParaRPr lang="en-IN" sz="24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-</a:t>
                      </a:r>
                      <a:endParaRPr lang="en-IN" sz="24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</a:t>
                      </a:r>
                      <a:endParaRPr lang="en-IN" sz="24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5484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African type</a:t>
                      </a:r>
                      <a:endParaRPr lang="en-IN" sz="24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+/-</a:t>
                      </a:r>
                      <a:endParaRPr lang="en-IN" sz="24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Variable</a:t>
                      </a:r>
                      <a:endParaRPr lang="en-IN" sz="24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MA</a:t>
                      </a:r>
                      <a:endParaRPr lang="en-IN" sz="24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-</a:t>
                      </a:r>
                      <a:endParaRPr lang="en-IN" sz="24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</a:t>
                      </a:r>
                      <a:endParaRPr lang="en-IN" sz="24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5484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Vole</a:t>
                      </a:r>
                      <a:endParaRPr lang="en-IN" sz="24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+/-</a:t>
                      </a:r>
                      <a:endParaRPr lang="en-IN" sz="24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Variable</a:t>
                      </a:r>
                      <a:endParaRPr lang="en-IN" sz="24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MA</a:t>
                      </a:r>
                      <a:endParaRPr lang="en-IN" sz="24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-</a:t>
                      </a:r>
                      <a:endParaRPr lang="en-IN" sz="24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?</a:t>
                      </a:r>
                      <a:endParaRPr lang="en-IN" sz="24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5484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Bovine</a:t>
                      </a:r>
                      <a:endParaRPr lang="en-IN" sz="24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-</a:t>
                      </a:r>
                      <a:endParaRPr lang="en-IN" sz="24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-</a:t>
                      </a:r>
                      <a:endParaRPr lang="en-IN" sz="24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MA</a:t>
                      </a:r>
                      <a:endParaRPr lang="en-IN" sz="24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-</a:t>
                      </a:r>
                      <a:endParaRPr lang="en-IN" sz="24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</a:t>
                      </a:r>
                      <a:endParaRPr lang="en-IN" sz="2400" b="1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85756"/>
          </a:xfrm>
        </p:spPr>
        <p:txBody>
          <a:bodyPr/>
          <a:lstStyle/>
          <a:p>
            <a:r>
              <a:rPr lang="en-US" dirty="0" smtClean="0">
                <a:latin typeface="Monotype Corsiva" pitchFamily="66" charset="0"/>
              </a:rPr>
              <a:t>Tests for Identification</a:t>
            </a:r>
            <a:endParaRPr lang="en-US" dirty="0">
              <a:latin typeface="Monotype Corsiva" pitchFamily="66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B38AA-C0BA-4A1F-A1FF-6FA3012C7ACE}" type="datetime9">
              <a:rPr lang="en-IN" smtClean="0">
                <a:solidFill>
                  <a:srgbClr val="FFFFFF"/>
                </a:solidFill>
              </a:rPr>
              <a:pPr/>
              <a:t>21-11-2017 19:18:05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A0C-13BF-4EF7-9029-B720507E6D75}" type="slidenum">
              <a:rPr lang="en-US" smtClean="0">
                <a:solidFill>
                  <a:srgbClr val="FFFFFF"/>
                </a:solidFill>
              </a:rPr>
              <a:pPr/>
              <a:t>54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85756"/>
          </a:xfrm>
        </p:spPr>
        <p:txBody>
          <a:bodyPr/>
          <a:lstStyle/>
          <a:p>
            <a:r>
              <a:rPr lang="en-US" dirty="0" smtClean="0">
                <a:latin typeface="Monotype Corsiva" pitchFamily="66" charset="0"/>
              </a:rPr>
              <a:t>Tests for Identification</a:t>
            </a:r>
            <a:endParaRPr lang="en-US" dirty="0">
              <a:latin typeface="Monotype Corsiva" pitchFamily="66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65365-BC29-4095-896A-7A89C04F7C7C}" type="datetime9">
              <a:rPr lang="en-IN" smtClean="0">
                <a:solidFill>
                  <a:srgbClr val="FFFFFF"/>
                </a:solidFill>
              </a:rPr>
              <a:pPr/>
              <a:t>21-11-2017 19:18:05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A0C-13BF-4EF7-9029-B720507E6D75}" type="slidenum">
              <a:rPr lang="en-US" smtClean="0">
                <a:solidFill>
                  <a:srgbClr val="FFFFFF"/>
                </a:solidFill>
              </a:rPr>
              <a:pPr/>
              <a:t>55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28596" y="989646"/>
          <a:ext cx="8286810" cy="4956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3830"/>
                <a:gridCol w="1183830"/>
                <a:gridCol w="1183830"/>
                <a:gridCol w="1183830"/>
                <a:gridCol w="1183830"/>
                <a:gridCol w="1010336"/>
                <a:gridCol w="1357324"/>
              </a:tblGrid>
              <a:tr h="65340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2"/>
                          </a:solidFill>
                          <a:latin typeface="Impact" pitchFamily="34" charset="0"/>
                        </a:rPr>
                        <a:t>Species</a:t>
                      </a:r>
                      <a:endParaRPr lang="en-IN" sz="1600" b="0" dirty="0">
                        <a:solidFill>
                          <a:schemeClr val="bg2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2"/>
                          </a:solidFill>
                          <a:latin typeface="Impact" pitchFamily="34" charset="0"/>
                        </a:rPr>
                        <a:t>Glycerol Enhanced</a:t>
                      </a:r>
                      <a:endParaRPr lang="en-IN" sz="1400" b="0" dirty="0">
                        <a:solidFill>
                          <a:schemeClr val="bg2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solidFill>
                            <a:schemeClr val="bg2"/>
                          </a:solidFill>
                          <a:latin typeface="Impact" pitchFamily="34" charset="0"/>
                        </a:rPr>
                        <a:t>Pyruvate</a:t>
                      </a:r>
                      <a:r>
                        <a:rPr lang="en-US" sz="1400" b="0" dirty="0" smtClean="0">
                          <a:solidFill>
                            <a:schemeClr val="bg2"/>
                          </a:solidFill>
                          <a:latin typeface="Impact" pitchFamily="34" charset="0"/>
                        </a:rPr>
                        <a:t> Enhanced</a:t>
                      </a:r>
                      <a:endParaRPr lang="en-IN" sz="1400" b="0" dirty="0">
                        <a:solidFill>
                          <a:schemeClr val="bg2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2"/>
                          </a:solidFill>
                          <a:latin typeface="Impact" pitchFamily="34" charset="0"/>
                        </a:rPr>
                        <a:t>Niacin </a:t>
                      </a:r>
                      <a:r>
                        <a:rPr lang="en-US" sz="1400" b="0" dirty="0" err="1" smtClean="0">
                          <a:solidFill>
                            <a:schemeClr val="bg2"/>
                          </a:solidFill>
                          <a:latin typeface="Impact" pitchFamily="34" charset="0"/>
                        </a:rPr>
                        <a:t>Prodction</a:t>
                      </a:r>
                      <a:endParaRPr lang="en-IN" sz="1400" b="0" dirty="0">
                        <a:solidFill>
                          <a:schemeClr val="bg2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solidFill>
                            <a:schemeClr val="bg2"/>
                          </a:solidFill>
                          <a:latin typeface="Impact" pitchFamily="34" charset="0"/>
                        </a:rPr>
                        <a:t>Pyrazinamide</a:t>
                      </a:r>
                      <a:r>
                        <a:rPr lang="en-US" sz="1400" b="0" dirty="0" smtClean="0">
                          <a:solidFill>
                            <a:schemeClr val="bg2"/>
                          </a:solidFill>
                          <a:latin typeface="Impact" pitchFamily="34" charset="0"/>
                        </a:rPr>
                        <a:t> Sensitivity</a:t>
                      </a:r>
                      <a:endParaRPr lang="en-IN" sz="1400" b="0" dirty="0">
                        <a:solidFill>
                          <a:schemeClr val="bg2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2"/>
                          </a:solidFill>
                          <a:latin typeface="Impact" pitchFamily="34" charset="0"/>
                        </a:rPr>
                        <a:t>O2 Preference</a:t>
                      </a:r>
                      <a:endParaRPr lang="en-IN" sz="1400" b="0" dirty="0">
                        <a:solidFill>
                          <a:schemeClr val="bg2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solidFill>
                            <a:schemeClr val="bg2"/>
                          </a:solidFill>
                          <a:latin typeface="Impact" pitchFamily="34" charset="0"/>
                        </a:rPr>
                        <a:t>Pathogenicity</a:t>
                      </a:r>
                      <a:endParaRPr lang="en-IN" sz="1400" b="0" dirty="0">
                        <a:solidFill>
                          <a:schemeClr val="bg2"/>
                        </a:solidFill>
                        <a:latin typeface="Impact" pitchFamily="34" charset="0"/>
                      </a:endParaRPr>
                    </a:p>
                  </a:txBody>
                  <a:tcPr anchor="ctr"/>
                </a:tc>
              </a:tr>
              <a:tr h="84709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Impact" pitchFamily="34" charset="0"/>
                        </a:rPr>
                        <a:t>M. tuberculosis</a:t>
                      </a:r>
                      <a:endParaRPr lang="en-IN" sz="1800" dirty="0">
                        <a:latin typeface="Impac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Impact" pitchFamily="34" charset="0"/>
                        </a:rPr>
                        <a:t>YES</a:t>
                      </a:r>
                      <a:endParaRPr lang="en-IN" sz="1600" dirty="0">
                        <a:latin typeface="Impac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Impact" pitchFamily="34" charset="0"/>
                        </a:rPr>
                        <a:t>YES</a:t>
                      </a:r>
                      <a:endParaRPr lang="en-IN" sz="1600" dirty="0">
                        <a:latin typeface="Impac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Impact" pitchFamily="34" charset="0"/>
                        </a:rPr>
                        <a:t>YES</a:t>
                      </a:r>
                      <a:endParaRPr lang="en-IN" sz="1600" dirty="0">
                        <a:latin typeface="Impac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Impact" pitchFamily="34" charset="0"/>
                        </a:rPr>
                        <a:t>SENSITIVE</a:t>
                      </a:r>
                      <a:endParaRPr lang="en-IN" sz="1600" dirty="0">
                        <a:latin typeface="Impac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Impact" pitchFamily="34" charset="0"/>
                        </a:rPr>
                        <a:t>AEROBIC</a:t>
                      </a:r>
                      <a:endParaRPr lang="en-IN" sz="1600" dirty="0">
                        <a:latin typeface="Impac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Impact" pitchFamily="34" charset="0"/>
                        </a:rPr>
                        <a:t>PATHOGENIC</a:t>
                      </a:r>
                      <a:endParaRPr lang="en-IN" sz="1600" dirty="0">
                        <a:latin typeface="Impact" pitchFamily="34" charset="0"/>
                      </a:endParaRPr>
                    </a:p>
                  </a:txBody>
                  <a:tcPr anchor="ctr"/>
                </a:tc>
              </a:tr>
              <a:tr h="84709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Impact" pitchFamily="34" charset="0"/>
                        </a:rPr>
                        <a:t>M. </a:t>
                      </a:r>
                      <a:r>
                        <a:rPr lang="en-US" sz="1800" dirty="0" err="1" smtClean="0">
                          <a:latin typeface="Impact" pitchFamily="34" charset="0"/>
                        </a:rPr>
                        <a:t>bovis</a:t>
                      </a:r>
                      <a:endParaRPr lang="en-IN" sz="1800" dirty="0">
                        <a:latin typeface="Impac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Impact" pitchFamily="34" charset="0"/>
                        </a:rPr>
                        <a:t>NO</a:t>
                      </a:r>
                      <a:endParaRPr lang="en-IN" sz="1600" dirty="0">
                        <a:latin typeface="Impac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latin typeface="Impact" pitchFamily="34" charset="0"/>
                        </a:rPr>
                        <a:t>YES</a:t>
                      </a:r>
                      <a:endParaRPr lang="en-IN" sz="1600" dirty="0">
                        <a:latin typeface="Impac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Impact" pitchFamily="34" charset="0"/>
                        </a:rPr>
                        <a:t>NO</a:t>
                      </a:r>
                      <a:endParaRPr lang="en-IN" sz="1600" dirty="0">
                        <a:latin typeface="Impac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Impact" pitchFamily="34" charset="0"/>
                        </a:rPr>
                        <a:t>RESISTANT</a:t>
                      </a:r>
                      <a:endParaRPr lang="en-IN" sz="1600" dirty="0">
                        <a:latin typeface="Impac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Impact" pitchFamily="34" charset="0"/>
                        </a:rPr>
                        <a:t>MICRO</a:t>
                      </a:r>
                      <a:endParaRPr lang="en-IN" sz="1600" dirty="0">
                        <a:latin typeface="Impac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Impact" pitchFamily="34" charset="0"/>
                        </a:rPr>
                        <a:t>PATHOGENIC</a:t>
                      </a:r>
                      <a:endParaRPr lang="en-IN" sz="1600" dirty="0">
                        <a:latin typeface="Impact" pitchFamily="34" charset="0"/>
                      </a:endParaRPr>
                    </a:p>
                  </a:txBody>
                  <a:tcPr anchor="ctr"/>
                </a:tc>
              </a:tr>
              <a:tr h="84709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Impact" pitchFamily="34" charset="0"/>
                        </a:rPr>
                        <a:t>M. </a:t>
                      </a:r>
                      <a:r>
                        <a:rPr lang="en-US" sz="1800" dirty="0" err="1" smtClean="0">
                          <a:latin typeface="Impact" pitchFamily="34" charset="0"/>
                        </a:rPr>
                        <a:t>africanum</a:t>
                      </a:r>
                      <a:endParaRPr lang="en-IN" sz="1800" dirty="0">
                        <a:latin typeface="Impac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Impact" pitchFamily="34" charset="0"/>
                        </a:rPr>
                        <a:t>NO</a:t>
                      </a:r>
                      <a:endParaRPr lang="en-IN" sz="1600" dirty="0">
                        <a:latin typeface="Impac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latin typeface="Impact" pitchFamily="34" charset="0"/>
                        </a:rPr>
                        <a:t>YES</a:t>
                      </a:r>
                      <a:endParaRPr lang="en-IN" sz="1600" dirty="0">
                        <a:latin typeface="Impac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Impact" pitchFamily="34" charset="0"/>
                        </a:rPr>
                        <a:t>Variable</a:t>
                      </a:r>
                      <a:endParaRPr lang="en-IN" sz="1600" dirty="0">
                        <a:latin typeface="Impac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Impact" pitchFamily="34" charset="0"/>
                        </a:rPr>
                        <a:t>SENSITIVE</a:t>
                      </a:r>
                      <a:endParaRPr lang="en-IN" sz="1600" dirty="0">
                        <a:latin typeface="Impac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Impact" pitchFamily="34" charset="0"/>
                        </a:rPr>
                        <a:t>MICRO</a:t>
                      </a:r>
                      <a:endParaRPr lang="en-IN" sz="1600" dirty="0">
                        <a:latin typeface="Impac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Impact" pitchFamily="34" charset="0"/>
                        </a:rPr>
                        <a:t>PATHOGENIC</a:t>
                      </a:r>
                      <a:endParaRPr lang="en-IN" sz="1600" dirty="0">
                        <a:latin typeface="Impact" pitchFamily="34" charset="0"/>
                      </a:endParaRPr>
                    </a:p>
                  </a:txBody>
                  <a:tcPr anchor="ctr"/>
                </a:tc>
              </a:tr>
              <a:tr h="84709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Impact" pitchFamily="34" charset="0"/>
                        </a:rPr>
                        <a:t>M. </a:t>
                      </a:r>
                      <a:r>
                        <a:rPr lang="en-US" sz="1800" dirty="0" err="1" smtClean="0">
                          <a:latin typeface="Impact" pitchFamily="34" charset="0"/>
                        </a:rPr>
                        <a:t>microti</a:t>
                      </a:r>
                      <a:endParaRPr lang="en-IN" sz="1800" dirty="0">
                        <a:latin typeface="Impac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Impact" pitchFamily="34" charset="0"/>
                        </a:rPr>
                        <a:t>Variable</a:t>
                      </a:r>
                      <a:endParaRPr lang="en-IN" sz="1600" dirty="0">
                        <a:latin typeface="Impac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latin typeface="Impact" pitchFamily="34" charset="0"/>
                        </a:rPr>
                        <a:t>YES</a:t>
                      </a:r>
                      <a:endParaRPr lang="en-IN" sz="1600" dirty="0">
                        <a:latin typeface="Impac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Impact" pitchFamily="34" charset="0"/>
                        </a:rPr>
                        <a:t>YES</a:t>
                      </a:r>
                      <a:endParaRPr lang="en-IN" sz="1600" dirty="0">
                        <a:latin typeface="Impac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Impact" pitchFamily="34" charset="0"/>
                        </a:rPr>
                        <a:t>SENSITIVE</a:t>
                      </a:r>
                      <a:endParaRPr lang="en-IN" sz="1600" dirty="0">
                        <a:latin typeface="Impac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latin typeface="Impact" pitchFamily="34" charset="0"/>
                        </a:rPr>
                        <a:t>AEROBIC</a:t>
                      </a:r>
                      <a:endParaRPr lang="en-IN" sz="1600" dirty="0">
                        <a:latin typeface="Impac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Impact" pitchFamily="34" charset="0"/>
                        </a:rPr>
                        <a:t>NON PATHOGENIC</a:t>
                      </a:r>
                      <a:endParaRPr lang="en-IN" sz="1600" dirty="0">
                        <a:latin typeface="Impact" pitchFamily="34" charset="0"/>
                      </a:endParaRPr>
                    </a:p>
                  </a:txBody>
                  <a:tcPr anchor="ctr"/>
                </a:tc>
              </a:tr>
              <a:tr h="84709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Impact" pitchFamily="34" charset="0"/>
                        </a:rPr>
                        <a:t>BCG</a:t>
                      </a:r>
                      <a:endParaRPr lang="en-IN" sz="1800" dirty="0">
                        <a:latin typeface="Impac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Impact" pitchFamily="34" charset="0"/>
                        </a:rPr>
                        <a:t>YES</a:t>
                      </a:r>
                      <a:endParaRPr lang="en-IN" sz="1600" dirty="0">
                        <a:latin typeface="Impac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Impact" pitchFamily="34" charset="0"/>
                        </a:rPr>
                        <a:t>YES</a:t>
                      </a:r>
                      <a:endParaRPr lang="en-IN" sz="1600" dirty="0">
                        <a:latin typeface="Impac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Impact" pitchFamily="34" charset="0"/>
                        </a:rPr>
                        <a:t>NO</a:t>
                      </a:r>
                      <a:endParaRPr lang="en-IN" sz="1600" dirty="0">
                        <a:latin typeface="Impac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Impact" pitchFamily="34" charset="0"/>
                        </a:rPr>
                        <a:t>RESISTANT</a:t>
                      </a:r>
                      <a:endParaRPr lang="en-IN" sz="1600" dirty="0">
                        <a:latin typeface="Impac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Impact" pitchFamily="34" charset="0"/>
                        </a:rPr>
                        <a:t>AEROBIC</a:t>
                      </a:r>
                      <a:endParaRPr lang="en-IN" sz="1600" dirty="0">
                        <a:latin typeface="Impac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Impact" pitchFamily="34" charset="0"/>
                        </a:rPr>
                        <a:t>OPPORTUNIST</a:t>
                      </a:r>
                      <a:endParaRPr lang="en-IN" sz="1600" dirty="0">
                        <a:latin typeface="Impact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85756"/>
          </a:xfrm>
        </p:spPr>
        <p:txBody>
          <a:bodyPr/>
          <a:lstStyle/>
          <a:p>
            <a:r>
              <a:rPr lang="en-US" dirty="0" smtClean="0">
                <a:latin typeface="Monotype Corsiva" pitchFamily="66" charset="0"/>
              </a:rPr>
              <a:t>Sensitivity Tests</a:t>
            </a:r>
            <a:endParaRPr lang="en-US" dirty="0">
              <a:latin typeface="Monotype Corsiva" pitchFamily="66" charset="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642918"/>
            <a:ext cx="8029604" cy="585791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u="sng" dirty="0" smtClean="0">
                <a:cs typeface="Times New Roman" pitchFamily="18" charset="0"/>
              </a:rPr>
              <a:t>Absolute </a:t>
            </a:r>
            <a:r>
              <a:rPr lang="en-US" sz="2800" b="1" u="sng" dirty="0">
                <a:cs typeface="Times New Roman" pitchFamily="18" charset="0"/>
              </a:rPr>
              <a:t>concentration </a:t>
            </a:r>
            <a:r>
              <a:rPr lang="en-US" sz="2800" b="1" u="sng" dirty="0" smtClean="0">
                <a:cs typeface="Times New Roman" pitchFamily="18" charset="0"/>
              </a:rPr>
              <a:t>method</a:t>
            </a:r>
          </a:p>
          <a:p>
            <a:pPr>
              <a:lnSpc>
                <a:spcPct val="90000"/>
              </a:lnSpc>
              <a:buNone/>
            </a:pPr>
            <a:r>
              <a:rPr lang="en-US" sz="2800" b="1" dirty="0" smtClean="0">
                <a:cs typeface="Times New Roman" pitchFamily="18" charset="0"/>
              </a:rPr>
              <a:t>	Number </a:t>
            </a:r>
            <a:r>
              <a:rPr lang="en-US" sz="2800" b="1" dirty="0">
                <a:cs typeface="Times New Roman" pitchFamily="18" charset="0"/>
              </a:rPr>
              <a:t>of media containing serial concentrations of drugs are inoculated and the minimum inhibitory concentrations calculated.</a:t>
            </a:r>
            <a:endParaRPr lang="en-US" sz="28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b="1" u="sng" dirty="0">
                <a:cs typeface="Times New Roman" pitchFamily="18" charset="0"/>
              </a:rPr>
              <a:t>Resistance ratio method</a:t>
            </a:r>
            <a:endParaRPr lang="en-US" sz="2800" b="1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cs typeface="Times New Roman" pitchFamily="18" charset="0"/>
              </a:rPr>
              <a:t>    2 sets of media containing graded concentrations of drugs are inoculated </a:t>
            </a:r>
            <a:r>
              <a:rPr lang="en-US" sz="2800" b="1" dirty="0" smtClean="0">
                <a:cs typeface="Times New Roman" pitchFamily="18" charset="0"/>
              </a:rPr>
              <a:t>, One </a:t>
            </a:r>
            <a:r>
              <a:rPr lang="en-US" sz="2800" b="1" dirty="0">
                <a:cs typeface="Times New Roman" pitchFamily="18" charset="0"/>
              </a:rPr>
              <a:t>set with the test strain and the other with a standard strain of known sensitivity.</a:t>
            </a:r>
            <a:endParaRPr lang="en-US" sz="28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b="1" u="sng" dirty="0" smtClean="0">
                <a:solidFill>
                  <a:srgbClr val="FFFF00"/>
                </a:solidFill>
                <a:cs typeface="Times New Roman" pitchFamily="18" charset="0"/>
              </a:rPr>
              <a:t>Proportion method</a:t>
            </a:r>
            <a:endParaRPr lang="en-US" sz="2800" b="1" dirty="0">
              <a:solidFill>
                <a:srgbClr val="FFFF00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cs typeface="Times New Roman" pitchFamily="18" charset="0"/>
              </a:rPr>
              <a:t>    </a:t>
            </a:r>
            <a:r>
              <a:rPr lang="en-US" sz="2800" b="1" dirty="0" smtClean="0">
                <a:cs typeface="Times New Roman" pitchFamily="18" charset="0"/>
              </a:rPr>
              <a:t>Indicates </a:t>
            </a:r>
            <a:r>
              <a:rPr lang="en-US" sz="2800" b="1" dirty="0">
                <a:cs typeface="Times New Roman" pitchFamily="18" charset="0"/>
              </a:rPr>
              <a:t>the average sensitivity of the </a:t>
            </a:r>
            <a:r>
              <a:rPr lang="en-US" sz="2800" b="1" dirty="0" smtClean="0">
                <a:cs typeface="Times New Roman" pitchFamily="18" charset="0"/>
              </a:rPr>
              <a:t>strain, taking </a:t>
            </a:r>
            <a:r>
              <a:rPr lang="en-US" sz="2800" b="1" dirty="0">
                <a:cs typeface="Times New Roman" pitchFamily="18" charset="0"/>
              </a:rPr>
              <a:t>into account the fact that any population will contain cells with varying degrees of sensitivity to a drug.</a:t>
            </a:r>
            <a:endParaRPr lang="en-US" sz="28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AD90-6AA7-417A-B53F-25892012E1DB}" type="datetime9">
              <a:rPr lang="en-IN" smtClean="0">
                <a:solidFill>
                  <a:srgbClr val="FFFFFF"/>
                </a:solidFill>
              </a:rPr>
              <a:pPr/>
              <a:t>21-11-2017 19:18:06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A0C-13BF-4EF7-9029-B720507E6D75}" type="slidenum">
              <a:rPr lang="en-US" smtClean="0">
                <a:solidFill>
                  <a:srgbClr val="FFFFFF"/>
                </a:solidFill>
              </a:rPr>
              <a:pPr/>
              <a:t>56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85756"/>
          </a:xfrm>
        </p:spPr>
        <p:txBody>
          <a:bodyPr/>
          <a:lstStyle/>
          <a:p>
            <a:r>
              <a:rPr lang="en-US" dirty="0" smtClean="0">
                <a:latin typeface="Monotype Corsiva" pitchFamily="66" charset="0"/>
              </a:rPr>
              <a:t>Animal Inoculation</a:t>
            </a:r>
            <a:endParaRPr lang="en-US" dirty="0">
              <a:latin typeface="Monotype Corsiva" pitchFamily="66" charset="0"/>
            </a:endParaRP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785794"/>
            <a:ext cx="8215370" cy="5357850"/>
          </a:xfrm>
        </p:spPr>
        <p:txBody>
          <a:bodyPr/>
          <a:lstStyle/>
          <a:p>
            <a:r>
              <a:rPr lang="en-US" sz="2800" b="1" dirty="0">
                <a:cs typeface="Times New Roman" pitchFamily="18" charset="0"/>
              </a:rPr>
              <a:t>The concentrated material is inoculated intramuscularly into the thigh of two healthy guinea pigs about 12 weeks old</a:t>
            </a:r>
            <a:endParaRPr lang="en-US" sz="2800" dirty="0">
              <a:cs typeface="Times New Roman" pitchFamily="18" charset="0"/>
            </a:endParaRPr>
          </a:p>
          <a:p>
            <a:r>
              <a:rPr lang="en-US" sz="2800" b="1" dirty="0">
                <a:cs typeface="Times New Roman" pitchFamily="18" charset="0"/>
              </a:rPr>
              <a:t>The animals are weighed before inoculation and at intervals thereafter.</a:t>
            </a:r>
            <a:endParaRPr lang="en-US" sz="2800" dirty="0">
              <a:cs typeface="Times New Roman" pitchFamily="18" charset="0"/>
            </a:endParaRPr>
          </a:p>
          <a:p>
            <a:r>
              <a:rPr lang="en-US" sz="2800" b="1" dirty="0">
                <a:cs typeface="Times New Roman" pitchFamily="18" charset="0"/>
              </a:rPr>
              <a:t>Progressive loss of weight is an indication of infection</a:t>
            </a:r>
            <a:r>
              <a:rPr lang="en-US" sz="2800" b="1" dirty="0" smtClean="0">
                <a:cs typeface="Times New Roman" pitchFamily="18" charset="0"/>
              </a:rPr>
              <a:t>.</a:t>
            </a:r>
          </a:p>
          <a:p>
            <a:r>
              <a:rPr lang="en-US" sz="2800" b="1" dirty="0" smtClean="0">
                <a:cs typeface="Times New Roman" pitchFamily="18" charset="0"/>
              </a:rPr>
              <a:t>4 Weeks</a:t>
            </a:r>
          </a:p>
          <a:p>
            <a:r>
              <a:rPr lang="en-US" sz="2800" b="1" dirty="0" smtClean="0">
                <a:cs typeface="Times New Roman" pitchFamily="18" charset="0"/>
              </a:rPr>
              <a:t>8 Weeks</a:t>
            </a:r>
            <a:endParaRPr lang="en-US" sz="2800" dirty="0">
              <a:cs typeface="Times New Roman" pitchFamily="18" charset="0"/>
            </a:endParaRPr>
          </a:p>
          <a:p>
            <a:r>
              <a:rPr lang="en-US" sz="2800" b="1" dirty="0">
                <a:cs typeface="Times New Roman" pitchFamily="18" charset="0"/>
              </a:rPr>
              <a:t>Infected animals show a positive tuberculin skin </a:t>
            </a:r>
            <a:r>
              <a:rPr lang="en-US" sz="2800" b="1" dirty="0" smtClean="0">
                <a:cs typeface="Times New Roman" pitchFamily="18" charset="0"/>
              </a:rPr>
              <a:t>reaction.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28EC-6905-4720-B2E7-26EC7D671B6F}" type="datetime9">
              <a:rPr lang="en-IN" smtClean="0">
                <a:solidFill>
                  <a:srgbClr val="FFFFFF"/>
                </a:solidFill>
              </a:rPr>
              <a:pPr/>
              <a:t>21-11-2017 19:18:06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A0C-13BF-4EF7-9029-B720507E6D75}" type="slidenum">
              <a:rPr lang="en-US" smtClean="0">
                <a:solidFill>
                  <a:srgbClr val="FFFFFF"/>
                </a:solidFill>
              </a:rPr>
              <a:pPr/>
              <a:t>57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28632"/>
          </a:xfrm>
        </p:spPr>
        <p:txBody>
          <a:bodyPr/>
          <a:lstStyle/>
          <a:p>
            <a:r>
              <a:rPr lang="en-US" dirty="0" smtClean="0">
                <a:latin typeface="Monotype Corsiva" pitchFamily="66" charset="0"/>
              </a:rPr>
              <a:t>Nucleic Acid Technology</a:t>
            </a:r>
            <a:endParaRPr lang="en-US" dirty="0">
              <a:latin typeface="Monotype Corsiva" pitchFamily="66" charset="0"/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57232"/>
            <a:ext cx="7772400" cy="3357586"/>
          </a:xfrm>
        </p:spPr>
        <p:txBody>
          <a:bodyPr/>
          <a:lstStyle/>
          <a:p>
            <a:r>
              <a:rPr lang="en-US" sz="2400" b="1" dirty="0">
                <a:cs typeface="Times New Roman" pitchFamily="18" charset="0"/>
              </a:rPr>
              <a:t>Polymerase chain reaction </a:t>
            </a:r>
          </a:p>
          <a:p>
            <a:r>
              <a:rPr lang="en-US" sz="2400" b="1" dirty="0" err="1" smtClean="0">
                <a:cs typeface="Times New Roman" pitchFamily="18" charset="0"/>
              </a:rPr>
              <a:t>Ligase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b="1" dirty="0">
                <a:cs typeface="Times New Roman" pitchFamily="18" charset="0"/>
              </a:rPr>
              <a:t>chain reaction are used as diagnostic techniques.</a:t>
            </a:r>
            <a:endParaRPr lang="en-US" sz="2400" dirty="0">
              <a:cs typeface="Times New Roman" pitchFamily="18" charset="0"/>
            </a:endParaRPr>
          </a:p>
          <a:p>
            <a:r>
              <a:rPr lang="en-US" sz="2400" b="1" dirty="0">
                <a:cs typeface="Times New Roman" pitchFamily="18" charset="0"/>
              </a:rPr>
              <a:t>Transcription mediated amplification ,</a:t>
            </a:r>
          </a:p>
          <a:p>
            <a:r>
              <a:rPr lang="en-US" sz="2400" b="1" dirty="0" smtClean="0">
                <a:cs typeface="Times New Roman" pitchFamily="18" charset="0"/>
              </a:rPr>
              <a:t>Targeting </a:t>
            </a:r>
            <a:r>
              <a:rPr lang="en-US" sz="2400" b="1" dirty="0">
                <a:cs typeface="Times New Roman" pitchFamily="18" charset="0"/>
              </a:rPr>
              <a:t>ribosomal RNA </a:t>
            </a:r>
          </a:p>
          <a:p>
            <a:r>
              <a:rPr lang="en-US" sz="2400" b="1" dirty="0">
                <a:cs typeface="Times New Roman" pitchFamily="18" charset="0"/>
              </a:rPr>
              <a:t>The use of RFLP and IS fingerprinting for epidemiological typing of </a:t>
            </a:r>
            <a:r>
              <a:rPr lang="en-US" sz="2400" b="1" dirty="0" smtClean="0">
                <a:cs typeface="Times New Roman" pitchFamily="18" charset="0"/>
              </a:rPr>
              <a:t>strains</a:t>
            </a:r>
            <a:endParaRPr lang="en-US" sz="2400" dirty="0">
              <a:cs typeface="Times New Roman" pitchFamily="18" charset="0"/>
            </a:endParaRPr>
          </a:p>
          <a:p>
            <a:r>
              <a:rPr lang="en-US" sz="2400" b="1" dirty="0">
                <a:cs typeface="Times New Roman" pitchFamily="18" charset="0"/>
              </a:rPr>
              <a:t>Demonstration of mutation in specific drug sensitivity genes is a useful indicator of drug resistance</a:t>
            </a:r>
            <a:r>
              <a:rPr lang="en-US" sz="2400" b="1" dirty="0" smtClean="0">
                <a:cs typeface="Times New Roman" pitchFamily="18" charset="0"/>
              </a:rPr>
              <a:t>.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38200" y="4286256"/>
            <a:ext cx="77724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Immunodiagnosis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7224" y="4643446"/>
            <a:ext cx="75724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cs typeface="Times New Roman" pitchFamily="18" charset="0"/>
              </a:rPr>
              <a:t>Serological tests are not useful in diagnosis, though antibodies to many bacillary antigens have been demonstrated in the sera of patients.</a:t>
            </a:r>
            <a:endParaRPr lang="en-US" sz="2000" dirty="0" smtClean="0">
              <a:cs typeface="Times New Roman" pitchFamily="18" charset="0"/>
            </a:endParaRPr>
          </a:p>
          <a:p>
            <a:r>
              <a:rPr lang="en-US" sz="2000" b="1" dirty="0" smtClean="0">
                <a:cs typeface="Times New Roman" pitchFamily="18" charset="0"/>
              </a:rPr>
              <a:t>Detection of antibody to </a:t>
            </a:r>
            <a:r>
              <a:rPr lang="en-US" sz="2000" b="1" dirty="0" err="1" smtClean="0">
                <a:cs typeface="Times New Roman" pitchFamily="18" charset="0"/>
              </a:rPr>
              <a:t>mycobacterial</a:t>
            </a:r>
            <a:r>
              <a:rPr lang="en-US" sz="2000" b="1" dirty="0" smtClean="0">
                <a:cs typeface="Times New Roman" pitchFamily="18" charset="0"/>
              </a:rPr>
              <a:t> </a:t>
            </a:r>
            <a:r>
              <a:rPr lang="en-US" sz="2000" b="1" dirty="0" err="1" smtClean="0">
                <a:cs typeface="Times New Roman" pitchFamily="18" charset="0"/>
              </a:rPr>
              <a:t>lipo</a:t>
            </a:r>
            <a:r>
              <a:rPr lang="en-US" sz="2000" b="1" dirty="0" smtClean="0">
                <a:cs typeface="Times New Roman" pitchFamily="18" charset="0"/>
              </a:rPr>
              <a:t> -</a:t>
            </a:r>
            <a:r>
              <a:rPr lang="en-US" sz="2000" b="1" dirty="0" err="1" smtClean="0">
                <a:cs typeface="Times New Roman" pitchFamily="18" charset="0"/>
              </a:rPr>
              <a:t>arabinomannan</a:t>
            </a:r>
            <a:r>
              <a:rPr lang="en-US" sz="2000" b="1" dirty="0" smtClean="0">
                <a:cs typeface="Times New Roman" pitchFamily="18" charset="0"/>
              </a:rPr>
              <a:t> has been reported to be of same value.</a:t>
            </a:r>
            <a:endParaRPr lang="en-US" sz="2000" dirty="0" smtClean="0">
              <a:cs typeface="Times New Roman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77BE-1BAB-4682-BCD5-7B502E214404}" type="datetime9">
              <a:rPr lang="en-IN" smtClean="0">
                <a:solidFill>
                  <a:srgbClr val="FFFFFF"/>
                </a:solidFill>
              </a:rPr>
              <a:pPr/>
              <a:t>21-11-2017 19:18:06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A0C-13BF-4EF7-9029-B720507E6D75}" type="slidenum">
              <a:rPr lang="en-US" smtClean="0">
                <a:solidFill>
                  <a:srgbClr val="FFFFFF"/>
                </a:solidFill>
              </a:rPr>
              <a:pPr/>
              <a:t>58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66" y="214290"/>
            <a:ext cx="8229600" cy="471470"/>
          </a:xfrm>
        </p:spPr>
        <p:txBody>
          <a:bodyPr/>
          <a:lstStyle/>
          <a:p>
            <a:r>
              <a:rPr lang="en-US" dirty="0" smtClean="0">
                <a:latin typeface="Monotype Corsiva" pitchFamily="66" charset="0"/>
              </a:rPr>
              <a:t>Allergic Tests</a:t>
            </a:r>
            <a:endParaRPr lang="en-US" dirty="0">
              <a:latin typeface="Monotype Corsiva" pitchFamily="66" charset="0"/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4362" y="857232"/>
            <a:ext cx="7958166" cy="514353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cs typeface="Times New Roman" pitchFamily="18" charset="0"/>
              </a:rPr>
              <a:t>Koch phenomenon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cs typeface="Times New Roman" pitchFamily="18" charset="0"/>
              </a:rPr>
              <a:t>Koch </a:t>
            </a:r>
            <a:r>
              <a:rPr lang="en-US" sz="2800" b="1" dirty="0">
                <a:cs typeface="Times New Roman" pitchFamily="18" charset="0"/>
              </a:rPr>
              <a:t>prepared a protein extract of tubercle bacillus by concentrating tenfold by evaporation 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cs typeface="Times New Roman" pitchFamily="18" charset="0"/>
              </a:rPr>
              <a:t>A </a:t>
            </a:r>
            <a:r>
              <a:rPr lang="en-US" sz="2800" b="1" dirty="0">
                <a:cs typeface="Times New Roman" pitchFamily="18" charset="0"/>
              </a:rPr>
              <a:t>6-8 week culture filtrate of the bacillus grown in 5</a:t>
            </a:r>
            <a:r>
              <a:rPr lang="en-US" sz="2800" b="1" dirty="0" smtClean="0">
                <a:cs typeface="Times New Roman" pitchFamily="18" charset="0"/>
              </a:rPr>
              <a:t>% glycerol broth.</a:t>
            </a:r>
            <a:endParaRPr lang="en-US" sz="2800" b="1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b="1" dirty="0">
                <a:cs typeface="Times New Roman" pitchFamily="18" charset="0"/>
              </a:rPr>
              <a:t>T</a:t>
            </a:r>
            <a:r>
              <a:rPr lang="en-US" sz="2800" b="1" dirty="0" smtClean="0">
                <a:cs typeface="Times New Roman" pitchFamily="18" charset="0"/>
              </a:rPr>
              <a:t>his </a:t>
            </a:r>
            <a:r>
              <a:rPr lang="en-US" sz="2800" b="1" dirty="0">
                <a:cs typeface="Times New Roman" pitchFamily="18" charset="0"/>
              </a:rPr>
              <a:t>was called original or old tuberculin</a:t>
            </a:r>
            <a:r>
              <a:rPr lang="en-US" sz="2800" b="1" dirty="0" smtClean="0"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cs typeface="Times New Roman" pitchFamily="18" charset="0"/>
              </a:rPr>
              <a:t>Von </a:t>
            </a:r>
            <a:r>
              <a:rPr lang="en-US" sz="2800" b="1" dirty="0" err="1" smtClean="0">
                <a:cs typeface="Times New Roman" pitchFamily="18" charset="0"/>
              </a:rPr>
              <a:t>pirquet</a:t>
            </a:r>
            <a:r>
              <a:rPr lang="en-US" sz="2800" b="1" dirty="0" smtClean="0">
                <a:cs typeface="Times New Roman" pitchFamily="18" charset="0"/>
              </a:rPr>
              <a:t> [1906]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cs typeface="Times New Roman" pitchFamily="18" charset="0"/>
              </a:rPr>
              <a:t>Purified protein antigen ^PPD ^ PPD-S [1939]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cs typeface="Times New Roman" pitchFamily="18" charset="0"/>
              </a:rPr>
              <a:t>50,000 TU/mg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cs typeface="Times New Roman" pitchFamily="18" charset="0"/>
              </a:rPr>
              <a:t>1 TU = 0.01ml OT Or 0.00002mg of PPD-S</a:t>
            </a:r>
          </a:p>
          <a:p>
            <a:pPr>
              <a:lnSpc>
                <a:spcPct val="90000"/>
              </a:lnSpc>
            </a:pPr>
            <a:r>
              <a:rPr lang="en-US" sz="2800" b="1" dirty="0" err="1" smtClean="0">
                <a:cs typeface="Times New Roman" pitchFamily="18" charset="0"/>
              </a:rPr>
              <a:t>Mantoux</a:t>
            </a:r>
            <a:r>
              <a:rPr lang="en-US" sz="2800" b="1" dirty="0" smtClean="0">
                <a:cs typeface="Times New Roman" pitchFamily="18" charset="0"/>
              </a:rPr>
              <a:t>, </a:t>
            </a:r>
            <a:r>
              <a:rPr lang="en-US" sz="2800" b="1" dirty="0" err="1" smtClean="0">
                <a:cs typeface="Times New Roman" pitchFamily="18" charset="0"/>
              </a:rPr>
              <a:t>Heaf</a:t>
            </a:r>
            <a:r>
              <a:rPr lang="en-US" sz="2800" b="1" dirty="0" smtClean="0">
                <a:cs typeface="Times New Roman" pitchFamily="18" charset="0"/>
              </a:rPr>
              <a:t> and Tine methods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E775-D885-43F5-9CA3-39E21C75ED86}" type="datetime9">
              <a:rPr lang="en-IN" smtClean="0">
                <a:solidFill>
                  <a:srgbClr val="FFFFFF"/>
                </a:solidFill>
              </a:rPr>
              <a:pPr/>
              <a:t>21-11-2017 19:23:06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A0C-13BF-4EF7-9029-B720507E6D75}" type="slidenum">
              <a:rPr lang="en-US" smtClean="0">
                <a:solidFill>
                  <a:srgbClr val="FFFFFF"/>
                </a:solidFill>
              </a:rPr>
              <a:pPr/>
              <a:t>59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785795"/>
            <a:ext cx="8401080" cy="2428892"/>
          </a:xfrm>
        </p:spPr>
        <p:txBody>
          <a:bodyPr/>
          <a:lstStyle/>
          <a:p>
            <a:r>
              <a:rPr lang="en-US" sz="2400" b="1" dirty="0" smtClean="0"/>
              <a:t>Straight </a:t>
            </a:r>
            <a:r>
              <a:rPr lang="en-US" sz="2400" b="1" dirty="0"/>
              <a:t>or slightly </a:t>
            </a:r>
            <a:r>
              <a:rPr lang="en-US" sz="2400" b="1" dirty="0" smtClean="0"/>
              <a:t>curved 3x0.3 </a:t>
            </a:r>
            <a:r>
              <a:rPr lang="el-GR" sz="2400" b="1" dirty="0" smtClean="0"/>
              <a:t>μ</a:t>
            </a:r>
            <a:r>
              <a:rPr lang="en-US" sz="2400" b="1" dirty="0" smtClean="0"/>
              <a:t>m in size</a:t>
            </a:r>
            <a:endParaRPr lang="en-US" sz="2400" b="1" dirty="0"/>
          </a:p>
          <a:p>
            <a:r>
              <a:rPr lang="en-US" sz="2400" b="1" dirty="0"/>
              <a:t>Occurring </a:t>
            </a:r>
            <a:r>
              <a:rPr lang="en-US" sz="2400" b="1" dirty="0" smtClean="0"/>
              <a:t>singly, In </a:t>
            </a:r>
            <a:r>
              <a:rPr lang="en-US" sz="2400" b="1" dirty="0"/>
              <a:t>pairs or </a:t>
            </a:r>
            <a:r>
              <a:rPr lang="en-US" sz="2400" b="1" dirty="0" smtClean="0"/>
              <a:t>in </a:t>
            </a:r>
            <a:r>
              <a:rPr lang="en-US" sz="2400" b="1" dirty="0"/>
              <a:t>small </a:t>
            </a:r>
            <a:r>
              <a:rPr lang="en-US" sz="2400" b="1" dirty="0" smtClean="0"/>
              <a:t>clumps</a:t>
            </a:r>
            <a:r>
              <a:rPr lang="en-US" sz="2400" b="1" dirty="0"/>
              <a:t>.</a:t>
            </a:r>
          </a:p>
          <a:p>
            <a:r>
              <a:rPr lang="en-US" sz="2400" b="1" dirty="0" smtClean="0"/>
              <a:t>Size </a:t>
            </a:r>
            <a:r>
              <a:rPr lang="en-US" sz="2400" b="1" dirty="0"/>
              <a:t>depends on conditions of growth.</a:t>
            </a:r>
          </a:p>
          <a:p>
            <a:r>
              <a:rPr lang="en-US" sz="2400" b="1" dirty="0"/>
              <a:t>Long filamentous, club shaped, branching </a:t>
            </a:r>
            <a:r>
              <a:rPr lang="en-US" sz="2400" b="1" dirty="0" smtClean="0"/>
              <a:t>forms may sometimes be </a:t>
            </a:r>
            <a:r>
              <a:rPr lang="en-US" sz="2400" b="1" dirty="0"/>
              <a:t>seen</a:t>
            </a:r>
            <a:r>
              <a:rPr lang="en-US" sz="2400" b="1" dirty="0" smtClean="0"/>
              <a:t>.</a:t>
            </a:r>
          </a:p>
          <a:p>
            <a:r>
              <a:rPr lang="en-US" sz="2400" b="1" i="1" dirty="0" smtClean="0"/>
              <a:t>M. </a:t>
            </a:r>
            <a:r>
              <a:rPr lang="en-US" sz="2400" b="1" i="1" dirty="0" err="1" smtClean="0"/>
              <a:t>bovis</a:t>
            </a:r>
            <a:r>
              <a:rPr lang="en-US" sz="2400" b="1" dirty="0" smtClean="0"/>
              <a:t> is straighter, shorter and stouter</a:t>
            </a:r>
            <a:endParaRPr lang="en-US" sz="2400" b="1" dirty="0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654032"/>
          </a:xfrm>
        </p:spPr>
        <p:txBody>
          <a:bodyPr/>
          <a:lstStyle/>
          <a:p>
            <a:r>
              <a:rPr lang="en-US" sz="4000" i="1" dirty="0" smtClean="0">
                <a:latin typeface="Monotype Corsiva" pitchFamily="66" charset="0"/>
              </a:rPr>
              <a:t>M. tuberculosis</a:t>
            </a:r>
            <a:endParaRPr lang="en-US" sz="4000" dirty="0"/>
          </a:p>
        </p:txBody>
      </p:sp>
      <p:pic>
        <p:nvPicPr>
          <p:cNvPr id="74762" name="Picture 10" descr="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5035" y="3500438"/>
            <a:ext cx="2949643" cy="2714644"/>
          </a:xfrm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506656"/>
            <a:ext cx="2571768" cy="270842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5103" y="3533788"/>
            <a:ext cx="2734615" cy="268129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BD23-F1E5-4975-BAAF-4681B728F047}" type="datetime9">
              <a:rPr lang="en-IN" smtClean="0"/>
              <a:pPr/>
              <a:t>21-11-2017 19:17:55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44FC-5A05-48CE-B78D-79DFD832744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2980381" y="214290"/>
            <a:ext cx="302037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0" baseline="0" dirty="0" err="1" smtClean="0">
                <a:solidFill>
                  <a:schemeClr val="tx2"/>
                </a:solidFill>
                <a:latin typeface="Monotype Corsiva" pitchFamily="66" charset="0"/>
              </a:rPr>
              <a:t>Mantoux</a:t>
            </a:r>
            <a:r>
              <a:rPr lang="en-US" sz="4400" b="0" baseline="0" dirty="0" smtClean="0">
                <a:solidFill>
                  <a:schemeClr val="tx2"/>
                </a:solidFill>
                <a:latin typeface="Monotype Corsiva" pitchFamily="66" charset="0"/>
              </a:rPr>
              <a:t> Test</a:t>
            </a:r>
            <a:endParaRPr lang="en-US" sz="4400" b="0" baseline="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221189" name="Rectangle 5"/>
          <p:cNvSpPr>
            <a:spLocks noChangeArrowheads="1"/>
          </p:cNvSpPr>
          <p:nvPr/>
        </p:nvSpPr>
        <p:spPr bwMode="auto">
          <a:xfrm>
            <a:off x="2527567" y="1143000"/>
            <a:ext cx="4044697" cy="904863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0" baseline="0" dirty="0">
                <a:latin typeface="Agency FB" pitchFamily="34" charset="0"/>
              </a:rPr>
              <a:t>0.1ml Purified Protein Derivative </a:t>
            </a:r>
            <a:r>
              <a:rPr lang="en-US" sz="2400" baseline="0" dirty="0">
                <a:latin typeface="Agency FB" pitchFamily="34" charset="0"/>
              </a:rPr>
              <a:t>(PPD)</a:t>
            </a:r>
          </a:p>
          <a:p>
            <a:pPr>
              <a:spcBef>
                <a:spcPct val="20000"/>
              </a:spcBef>
            </a:pPr>
            <a:r>
              <a:rPr lang="en-US" sz="2400" baseline="0" dirty="0">
                <a:latin typeface="Agency FB" pitchFamily="34" charset="0"/>
              </a:rPr>
              <a:t> of Tubercle bacillus antigen --- 5 T.U</a:t>
            </a:r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423850" y="2362200"/>
            <a:ext cx="2362200" cy="830997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0" baseline="0" dirty="0" err="1">
                <a:latin typeface="Agency FB" pitchFamily="34" charset="0"/>
              </a:rPr>
              <a:t>Intradermally</a:t>
            </a:r>
            <a:r>
              <a:rPr lang="en-US" sz="2400" b="0" baseline="0" dirty="0">
                <a:latin typeface="Agency FB" pitchFamily="34" charset="0"/>
              </a:rPr>
              <a:t> in flexor aspect of </a:t>
            </a:r>
            <a:r>
              <a:rPr lang="en-US" sz="2400" b="0" baseline="0" dirty="0" smtClean="0">
                <a:latin typeface="Agency FB" pitchFamily="34" charset="0"/>
              </a:rPr>
              <a:t>Lt fore </a:t>
            </a:r>
            <a:r>
              <a:rPr lang="en-US" sz="2400" b="0" baseline="0" dirty="0">
                <a:latin typeface="Agency FB" pitchFamily="34" charset="0"/>
              </a:rPr>
              <a:t>arm</a:t>
            </a: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2737352" y="3467401"/>
            <a:ext cx="3692036" cy="461665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baseline="0" dirty="0">
                <a:latin typeface="Agency FB" pitchFamily="34" charset="0"/>
              </a:rPr>
              <a:t>RAISED WHEAL Read at </a:t>
            </a:r>
            <a:r>
              <a:rPr lang="en-US" sz="2400" dirty="0" smtClean="0">
                <a:latin typeface="Agency FB" pitchFamily="34" charset="0"/>
              </a:rPr>
              <a:t>48</a:t>
            </a:r>
            <a:r>
              <a:rPr lang="en-US" sz="2400" b="0" baseline="0" dirty="0" smtClean="0">
                <a:latin typeface="Agency FB" pitchFamily="34" charset="0"/>
              </a:rPr>
              <a:t> -</a:t>
            </a:r>
            <a:r>
              <a:rPr lang="en-US" sz="2400" dirty="0" smtClean="0">
                <a:latin typeface="Agency FB" pitchFamily="34" charset="0"/>
              </a:rPr>
              <a:t>72</a:t>
            </a:r>
            <a:r>
              <a:rPr lang="en-US" sz="2400" b="0" baseline="0" dirty="0" smtClean="0">
                <a:latin typeface="Agency FB" pitchFamily="34" charset="0"/>
              </a:rPr>
              <a:t> </a:t>
            </a:r>
            <a:r>
              <a:rPr lang="en-US" sz="2400" b="0" baseline="0" dirty="0">
                <a:latin typeface="Agency FB" pitchFamily="34" charset="0"/>
              </a:rPr>
              <a:t>hours</a:t>
            </a:r>
          </a:p>
        </p:txBody>
      </p:sp>
      <p:sp>
        <p:nvSpPr>
          <p:cNvPr id="221192" name="Rectangle 8"/>
          <p:cNvSpPr>
            <a:spLocks noChangeArrowheads="1"/>
          </p:cNvSpPr>
          <p:nvPr/>
        </p:nvSpPr>
        <p:spPr bwMode="auto">
          <a:xfrm>
            <a:off x="2357422" y="4788298"/>
            <a:ext cx="4357718" cy="156966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0" baseline="0" dirty="0" smtClean="0">
                <a:latin typeface="Agency FB" pitchFamily="34" charset="0"/>
              </a:rPr>
              <a:t>Positive</a:t>
            </a:r>
          </a:p>
          <a:p>
            <a:pPr algn="ctr"/>
            <a:r>
              <a:rPr lang="en-US" sz="2400" dirty="0" err="1" smtClean="0">
                <a:latin typeface="Agency FB" pitchFamily="34" charset="0"/>
              </a:rPr>
              <a:t>I</a:t>
            </a:r>
            <a:r>
              <a:rPr lang="en-US" sz="2400" b="0" baseline="0" dirty="0" err="1" smtClean="0">
                <a:latin typeface="Agency FB" pitchFamily="34" charset="0"/>
              </a:rPr>
              <a:t>nduration</a:t>
            </a:r>
            <a:r>
              <a:rPr lang="en-US" sz="2400" b="0" baseline="0" dirty="0" smtClean="0">
                <a:latin typeface="Agency FB" pitchFamily="34" charset="0"/>
              </a:rPr>
              <a:t> </a:t>
            </a:r>
            <a:r>
              <a:rPr lang="en-US" sz="2400" b="0" baseline="0" dirty="0">
                <a:latin typeface="Agency FB" pitchFamily="34" charset="0"/>
              </a:rPr>
              <a:t>is 10 mm OR more</a:t>
            </a:r>
          </a:p>
          <a:p>
            <a:pPr algn="ctr"/>
            <a:r>
              <a:rPr lang="en-US" sz="2400" b="0" u="sng" baseline="0" dirty="0">
                <a:latin typeface="Agency FB" pitchFamily="34" charset="0"/>
              </a:rPr>
              <a:t>Negative 5mm or less</a:t>
            </a:r>
          </a:p>
          <a:p>
            <a:pPr algn="ctr"/>
            <a:r>
              <a:rPr lang="en-US" sz="2400" b="0" u="sng" baseline="0" dirty="0">
                <a:latin typeface="Agency FB" pitchFamily="34" charset="0"/>
              </a:rPr>
              <a:t>Equivocal 6 to </a:t>
            </a:r>
            <a:r>
              <a:rPr lang="en-US" sz="2400" b="0" u="sng" baseline="0" dirty="0" smtClean="0">
                <a:latin typeface="Agency FB" pitchFamily="34" charset="0"/>
              </a:rPr>
              <a:t>9mm</a:t>
            </a:r>
            <a:endParaRPr lang="en-US" sz="2400" b="0" i="1" u="sng" baseline="0" dirty="0">
              <a:latin typeface="Agency FB" pitchFamily="34" charset="0"/>
            </a:endParaRPr>
          </a:p>
        </p:txBody>
      </p:sp>
      <p:sp>
        <p:nvSpPr>
          <p:cNvPr id="221193" name="Line 9"/>
          <p:cNvSpPr>
            <a:spLocks noChangeShapeType="1"/>
          </p:cNvSpPr>
          <p:nvPr/>
        </p:nvSpPr>
        <p:spPr bwMode="auto">
          <a:xfrm>
            <a:off x="4572000" y="2286000"/>
            <a:ext cx="0" cy="1071562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221194" name="Line 10"/>
          <p:cNvSpPr>
            <a:spLocks noChangeShapeType="1"/>
          </p:cNvSpPr>
          <p:nvPr/>
        </p:nvSpPr>
        <p:spPr bwMode="auto">
          <a:xfrm>
            <a:off x="2895600" y="2786058"/>
            <a:ext cx="11430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221195" name="Line 11"/>
          <p:cNvSpPr>
            <a:spLocks noChangeShapeType="1"/>
          </p:cNvSpPr>
          <p:nvPr/>
        </p:nvSpPr>
        <p:spPr bwMode="auto">
          <a:xfrm>
            <a:off x="4572000" y="4105284"/>
            <a:ext cx="0" cy="6096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057D-AA77-4613-B7E4-B094E82102DE}" type="datetime9">
              <a:rPr lang="en-IN" smtClean="0">
                <a:solidFill>
                  <a:srgbClr val="FFFFFF"/>
                </a:solidFill>
              </a:rPr>
              <a:pPr/>
              <a:t>21-11-2017 19:23:06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7E74-304D-4F3A-B95C-4FED03E9FD5D}" type="slidenum">
              <a:rPr lang="en-US" smtClean="0">
                <a:solidFill>
                  <a:srgbClr val="FFFFFF"/>
                </a:solidFill>
              </a:rPr>
              <a:pPr/>
              <a:t>60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1690688" y="1804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pic>
        <p:nvPicPr>
          <p:cNvPr id="147458" name="Picture 2" descr="350px-Mantoux_tuberculin_skin_test[1]"/>
          <p:cNvPicPr>
            <a:picLocks noChangeAspect="1" noChangeArrowheads="1"/>
          </p:cNvPicPr>
          <p:nvPr/>
        </p:nvPicPr>
        <p:blipFill>
          <a:blip r:embed="rId2" cstate="print"/>
          <a:srcRect l="-714"/>
          <a:stretch>
            <a:fillRect/>
          </a:stretch>
        </p:blipFill>
        <p:spPr bwMode="auto">
          <a:xfrm>
            <a:off x="285720" y="304800"/>
            <a:ext cx="3957637" cy="3195638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28596" y="3714752"/>
            <a:ext cx="8143932" cy="3000395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A positive tuberculin test indicates hypersensitivity to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tuberculoprotein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 -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lang="en-US" sz="24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I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nfection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 with tubercle bacillus or BCG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immunisation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, recent or past, with or without a clinical disease.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The test becomes positive 4-6 weeks after infection or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immunisation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Tuberculin allergy wanes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 in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10-12 years.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66562" name="Picture 2" descr="C:\Users\ARUN\Desktop\New PPTs\Extras\Bli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4771" y="285752"/>
            <a:ext cx="4689229" cy="3214686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AC46B-C2A0-44CF-AEA8-E3726D59878C}" type="datetime9">
              <a:rPr lang="en-IN" smtClean="0">
                <a:solidFill>
                  <a:srgbClr val="FFFFFF"/>
                </a:solidFill>
              </a:rPr>
              <a:pPr/>
              <a:t>21-11-2017 19:23:06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7E74-304D-4F3A-B95C-4FED03E9FD5D}" type="slidenum">
              <a:rPr lang="en-US" smtClean="0">
                <a:solidFill>
                  <a:srgbClr val="FFFFFF"/>
                </a:solidFill>
              </a:rPr>
              <a:pPr/>
              <a:t>61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571480"/>
            <a:ext cx="8215370" cy="5572164"/>
          </a:xfrm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en-US" sz="2400" b="1" u="sng" dirty="0" smtClean="0"/>
              <a:t>False </a:t>
            </a:r>
            <a:r>
              <a:rPr lang="en-US" sz="2400" b="1" u="sng" dirty="0"/>
              <a:t>negative tests (</a:t>
            </a:r>
            <a:r>
              <a:rPr lang="en-US" sz="2400" b="1" u="sng" dirty="0" err="1"/>
              <a:t>anergy</a:t>
            </a:r>
            <a:r>
              <a:rPr lang="en-US" sz="2400" b="1" u="sng" dirty="0"/>
              <a:t>):</a:t>
            </a:r>
          </a:p>
          <a:p>
            <a:pPr algn="just">
              <a:lnSpc>
                <a:spcPct val="90000"/>
              </a:lnSpc>
            </a:pPr>
            <a:r>
              <a:rPr lang="en-US" sz="2400" b="1" dirty="0" err="1" smtClean="0"/>
              <a:t>Miliary</a:t>
            </a:r>
            <a:r>
              <a:rPr lang="en-US" sz="2400" b="1" dirty="0" smtClean="0"/>
              <a:t> </a:t>
            </a:r>
            <a:r>
              <a:rPr lang="en-US" sz="2400" b="1" dirty="0" smtClean="0"/>
              <a:t>TB</a:t>
            </a:r>
          </a:p>
          <a:p>
            <a:pPr algn="just">
              <a:lnSpc>
                <a:spcPct val="90000"/>
              </a:lnSpc>
            </a:pPr>
            <a:r>
              <a:rPr lang="en-US" sz="2400" b="1" dirty="0" smtClean="0"/>
              <a:t>New born &amp; elderly</a:t>
            </a:r>
          </a:p>
          <a:p>
            <a:pPr algn="just">
              <a:lnSpc>
                <a:spcPct val="90000"/>
              </a:lnSpc>
            </a:pPr>
            <a:r>
              <a:rPr lang="en-US" sz="2400" b="1" dirty="0" smtClean="0"/>
              <a:t>HIV</a:t>
            </a:r>
          </a:p>
          <a:p>
            <a:pPr algn="just">
              <a:lnSpc>
                <a:spcPct val="90000"/>
              </a:lnSpc>
            </a:pPr>
            <a:r>
              <a:rPr lang="en-US" sz="2400" b="1" dirty="0" smtClean="0"/>
              <a:t>Recent infection</a:t>
            </a:r>
          </a:p>
          <a:p>
            <a:pPr algn="just">
              <a:lnSpc>
                <a:spcPct val="90000"/>
              </a:lnSpc>
            </a:pPr>
            <a:r>
              <a:rPr lang="en-US" sz="2400" b="1" dirty="0" smtClean="0"/>
              <a:t>Malnutrition</a:t>
            </a:r>
          </a:p>
          <a:p>
            <a:pPr algn="just">
              <a:lnSpc>
                <a:spcPct val="90000"/>
              </a:lnSpc>
            </a:pPr>
            <a:r>
              <a:rPr lang="en-US" sz="2400" b="1" dirty="0" smtClean="0"/>
              <a:t>Immunosuppressive therapy</a:t>
            </a:r>
          </a:p>
          <a:p>
            <a:pPr algn="just">
              <a:lnSpc>
                <a:spcPct val="90000"/>
              </a:lnSpc>
            </a:pPr>
            <a:r>
              <a:rPr lang="en-US" sz="2400" b="1" dirty="0" err="1" smtClean="0"/>
              <a:t>Lymphoreticular</a:t>
            </a:r>
            <a:r>
              <a:rPr lang="en-US" sz="2400" b="1" dirty="0" smtClean="0"/>
              <a:t> malignancy</a:t>
            </a:r>
          </a:p>
          <a:p>
            <a:pPr algn="just">
              <a:lnSpc>
                <a:spcPct val="90000"/>
              </a:lnSpc>
            </a:pPr>
            <a:r>
              <a:rPr lang="en-US" sz="2400" b="1" dirty="0" err="1" smtClean="0"/>
              <a:t>Sarcoidosis</a:t>
            </a:r>
            <a:endParaRPr lang="en-US" sz="2400" b="1" dirty="0" smtClean="0"/>
          </a:p>
          <a:p>
            <a:pPr algn="just">
              <a:lnSpc>
                <a:spcPct val="90000"/>
              </a:lnSpc>
            </a:pPr>
            <a:r>
              <a:rPr lang="en-US" sz="2400" b="1" dirty="0" smtClean="0"/>
              <a:t>Measles</a:t>
            </a:r>
            <a:endParaRPr lang="en-US" sz="2400" b="1" dirty="0"/>
          </a:p>
          <a:p>
            <a:pPr algn="just">
              <a:lnSpc>
                <a:spcPct val="90000"/>
              </a:lnSpc>
              <a:buNone/>
            </a:pPr>
            <a:endParaRPr lang="en-US" sz="2400" b="1" dirty="0"/>
          </a:p>
          <a:p>
            <a:pPr>
              <a:lnSpc>
                <a:spcPct val="90000"/>
              </a:lnSpc>
              <a:buNone/>
            </a:pPr>
            <a:r>
              <a:rPr lang="en-US" sz="2400" b="1" u="sng" dirty="0"/>
              <a:t>False positive </a:t>
            </a:r>
            <a:r>
              <a:rPr lang="en-US" sz="2400" b="1" u="sng" dirty="0" smtClean="0"/>
              <a:t>tests</a:t>
            </a:r>
            <a:r>
              <a:rPr lang="en-US" sz="2400" b="1" dirty="0" smtClean="0"/>
              <a:t>: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In </a:t>
            </a:r>
            <a:r>
              <a:rPr lang="en-US" sz="2400" b="1" dirty="0"/>
              <a:t>infections with some related </a:t>
            </a:r>
            <a:r>
              <a:rPr lang="en-US" sz="2400" b="1" dirty="0" err="1"/>
              <a:t>mycobacteria</a:t>
            </a:r>
            <a:r>
              <a:rPr lang="en-US" sz="2400" b="1" dirty="0"/>
              <a:t> </a:t>
            </a:r>
            <a:r>
              <a:rPr lang="en-US" sz="2400" b="1" dirty="0" smtClean="0"/>
              <a:t>(Atypical </a:t>
            </a:r>
            <a:r>
              <a:rPr lang="en-US" sz="2400" b="1" dirty="0" err="1"/>
              <a:t>mycobacteria</a:t>
            </a:r>
            <a:r>
              <a:rPr lang="en-US" sz="2400" b="1" dirty="0"/>
              <a:t>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69F3-FB9C-49B2-AB57-91B92D5BA5EE}" type="datetime9">
              <a:rPr lang="en-IN" smtClean="0">
                <a:solidFill>
                  <a:srgbClr val="FFFFFF"/>
                </a:solidFill>
              </a:rPr>
              <a:pPr/>
              <a:t>21-11-2017 19:23:06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A0C-13BF-4EF7-9029-B720507E6D75}" type="slidenum">
              <a:rPr lang="en-US" smtClean="0">
                <a:solidFill>
                  <a:srgbClr val="FFFFFF"/>
                </a:solidFill>
              </a:rPr>
              <a:pPr/>
              <a:t>62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047752"/>
            <a:ext cx="7958166" cy="359569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Microscopy, Culture, Animal inoculation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CSF – PCR, DNA Probes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Blood, Bone Marrow &amp; Liver biopsy specimen – </a:t>
            </a:r>
            <a:r>
              <a:rPr lang="en-US" dirty="0" err="1" smtClean="0"/>
              <a:t>Miliary</a:t>
            </a:r>
            <a:r>
              <a:rPr lang="en-US" dirty="0" smtClean="0"/>
              <a:t>, HIV Co-infection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Renal tuberculosis – 3 to 6 morning samples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Fluids – Centrifugation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62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Extra Pulmonary TB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BC13-D26F-4608-B045-70F4CB144BFD}" type="datetime9">
              <a:rPr lang="en-IN" smtClean="0">
                <a:solidFill>
                  <a:srgbClr val="FFFFFF"/>
                </a:solidFill>
              </a:rPr>
              <a:pPr/>
              <a:t>21-11-2017 19:18:06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A0C-13BF-4EF7-9029-B720507E6D75}" type="slidenum">
              <a:rPr lang="en-US" smtClean="0">
                <a:solidFill>
                  <a:srgbClr val="FFFFFF"/>
                </a:solidFill>
              </a:rPr>
              <a:pPr/>
              <a:t>63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1414"/>
            <a:ext cx="7772400" cy="628632"/>
          </a:xfrm>
        </p:spPr>
        <p:txBody>
          <a:bodyPr/>
          <a:lstStyle/>
          <a:p>
            <a:r>
              <a:rPr lang="en-US" dirty="0" smtClean="0">
                <a:latin typeface="Monotype Corsiva" pitchFamily="66" charset="0"/>
              </a:rPr>
              <a:t>Prophylaxis - Control</a:t>
            </a:r>
            <a:endParaRPr lang="en-US" dirty="0">
              <a:latin typeface="Monotype Corsiva" pitchFamily="66" charset="0"/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2984"/>
            <a:ext cx="7772400" cy="3786214"/>
          </a:xfrm>
        </p:spPr>
        <p:txBody>
          <a:bodyPr/>
          <a:lstStyle/>
          <a:p>
            <a:r>
              <a:rPr lang="en-US" sz="2800" b="1" dirty="0" smtClean="0">
                <a:cs typeface="Times New Roman" pitchFamily="18" charset="0"/>
              </a:rPr>
              <a:t>Adequate nutrition, Good housing, Health </a:t>
            </a:r>
            <a:r>
              <a:rPr lang="en-US" sz="2800" b="1" dirty="0">
                <a:cs typeface="Times New Roman" pitchFamily="18" charset="0"/>
              </a:rPr>
              <a:t>education are as important as antibacterial measures.</a:t>
            </a:r>
            <a:endParaRPr lang="en-US" sz="2800" dirty="0">
              <a:cs typeface="Times New Roman" pitchFamily="18" charset="0"/>
            </a:endParaRPr>
          </a:p>
          <a:p>
            <a:r>
              <a:rPr lang="en-US" sz="2800" b="1" dirty="0" err="1" smtClean="0">
                <a:cs typeface="Times New Roman" pitchFamily="18" charset="0"/>
              </a:rPr>
              <a:t>Immunoprophylaxis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>
                <a:cs typeface="Times New Roman" pitchFamily="18" charset="0"/>
              </a:rPr>
              <a:t>is by </a:t>
            </a:r>
            <a:r>
              <a:rPr lang="en-US" sz="2800" b="1" dirty="0" err="1">
                <a:cs typeface="Times New Roman" pitchFamily="18" charset="0"/>
              </a:rPr>
              <a:t>intradermal</a:t>
            </a:r>
            <a:r>
              <a:rPr lang="en-US" sz="2800" b="1" dirty="0">
                <a:cs typeface="Times New Roman" pitchFamily="18" charset="0"/>
              </a:rPr>
              <a:t> injection of the attenuated vaccine developed by </a:t>
            </a:r>
            <a:r>
              <a:rPr lang="en-US" sz="2800" b="1" dirty="0" err="1">
                <a:cs typeface="Times New Roman" pitchFamily="18" charset="0"/>
              </a:rPr>
              <a:t>Calmette</a:t>
            </a:r>
            <a:r>
              <a:rPr lang="en-US" sz="2800" b="1" dirty="0">
                <a:cs typeface="Times New Roman" pitchFamily="18" charset="0"/>
              </a:rPr>
              <a:t> and </a:t>
            </a:r>
            <a:r>
              <a:rPr lang="en-US" sz="2800" b="1" dirty="0" smtClean="0">
                <a:cs typeface="Times New Roman" pitchFamily="18" charset="0"/>
              </a:rPr>
              <a:t>Guerin, </a:t>
            </a:r>
            <a:r>
              <a:rPr lang="en-US" sz="2800" b="1" dirty="0" err="1">
                <a:cs typeface="Times New Roman" pitchFamily="18" charset="0"/>
              </a:rPr>
              <a:t>Bacille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Calmette</a:t>
            </a:r>
            <a:r>
              <a:rPr lang="en-US" sz="2800" b="1" dirty="0">
                <a:cs typeface="Times New Roman" pitchFamily="18" charset="0"/>
              </a:rPr>
              <a:t> Guerin or </a:t>
            </a:r>
            <a:r>
              <a:rPr lang="en-US" sz="2800" b="1" u="sng" dirty="0" smtClean="0">
                <a:cs typeface="Times New Roman" pitchFamily="18" charset="0"/>
              </a:rPr>
              <a:t>BCG</a:t>
            </a:r>
            <a:endParaRPr lang="en-US" sz="2800" b="1" dirty="0" smtClean="0">
              <a:cs typeface="Times New Roman" pitchFamily="18" charset="0"/>
            </a:endParaRPr>
          </a:p>
          <a:p>
            <a:r>
              <a:rPr lang="en-US" sz="2800" b="1" dirty="0" smtClean="0">
                <a:cs typeface="Times New Roman" pitchFamily="18" charset="0"/>
              </a:rPr>
              <a:t>Early detection and treatment</a:t>
            </a:r>
            <a:endParaRPr lang="en-US" sz="2800" b="1" dirty="0"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77FE-42B6-4697-907A-5190403EE49A}" type="datetime9">
              <a:rPr lang="en-IN" smtClean="0">
                <a:solidFill>
                  <a:srgbClr val="FFFFFF"/>
                </a:solidFill>
              </a:rPr>
              <a:pPr/>
              <a:t>21-11-2017 19:18:10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A0C-13BF-4EF7-9029-B720507E6D75}" type="slidenum">
              <a:rPr lang="en-US" smtClean="0">
                <a:solidFill>
                  <a:srgbClr val="FFFFFF"/>
                </a:solidFill>
              </a:rPr>
              <a:pPr/>
              <a:t>64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57194"/>
          </a:xfrm>
        </p:spPr>
        <p:txBody>
          <a:bodyPr/>
          <a:lstStyle/>
          <a:p>
            <a:r>
              <a:rPr lang="en-US" dirty="0" smtClean="0">
                <a:latin typeface="Monotype Corsiva" pitchFamily="66" charset="0"/>
              </a:rPr>
              <a:t>BCG Vaccine</a:t>
            </a:r>
            <a:endParaRPr lang="en-US" dirty="0">
              <a:latin typeface="Monotype Corsiva" pitchFamily="66" charset="0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857232"/>
            <a:ext cx="7772400" cy="5357850"/>
          </a:xfrm>
        </p:spPr>
        <p:txBody>
          <a:bodyPr/>
          <a:lstStyle/>
          <a:p>
            <a:r>
              <a:rPr lang="en-US" sz="2600" b="1" dirty="0" err="1" smtClean="0">
                <a:cs typeface="Times New Roman" pitchFamily="18" charset="0"/>
              </a:rPr>
              <a:t>Bacille</a:t>
            </a:r>
            <a:r>
              <a:rPr lang="en-US" sz="2600" b="1" dirty="0" smtClean="0">
                <a:cs typeface="Times New Roman" pitchFamily="18" charset="0"/>
              </a:rPr>
              <a:t> </a:t>
            </a:r>
            <a:r>
              <a:rPr lang="en-US" sz="2600" b="1" dirty="0" err="1" smtClean="0">
                <a:cs typeface="Times New Roman" pitchFamily="18" charset="0"/>
              </a:rPr>
              <a:t>Calmette</a:t>
            </a:r>
            <a:r>
              <a:rPr lang="en-US" sz="2600" b="1" dirty="0" smtClean="0">
                <a:cs typeface="Times New Roman" pitchFamily="18" charset="0"/>
              </a:rPr>
              <a:t> Guerin 1906 - 13 Years</a:t>
            </a:r>
          </a:p>
          <a:p>
            <a:r>
              <a:rPr lang="en-US" sz="2600" b="1" dirty="0" smtClean="0">
                <a:cs typeface="Times New Roman" pitchFamily="18" charset="0"/>
              </a:rPr>
              <a:t>Oral:  1921-25</a:t>
            </a:r>
          </a:p>
          <a:p>
            <a:r>
              <a:rPr lang="en-US" sz="2600" b="1" dirty="0" smtClean="0">
                <a:cs typeface="Times New Roman" pitchFamily="18" charset="0"/>
              </a:rPr>
              <a:t>ID: 1927</a:t>
            </a:r>
          </a:p>
          <a:p>
            <a:r>
              <a:rPr lang="en-US" sz="2600" b="1" u="sng" dirty="0" smtClean="0">
                <a:cs typeface="Times New Roman" pitchFamily="18" charset="0"/>
              </a:rPr>
              <a:t>Dosage</a:t>
            </a:r>
            <a:r>
              <a:rPr lang="en-US" sz="2600" b="1" dirty="0" smtClean="0">
                <a:cs typeface="Times New Roman" pitchFamily="18" charset="0"/>
              </a:rPr>
              <a:t>: Usual </a:t>
            </a:r>
            <a:r>
              <a:rPr lang="en-US" sz="2600" b="1" dirty="0">
                <a:cs typeface="Times New Roman" pitchFamily="18" charset="0"/>
              </a:rPr>
              <a:t>strength is </a:t>
            </a:r>
            <a:r>
              <a:rPr lang="en-US" sz="2600" b="1" dirty="0" smtClean="0">
                <a:cs typeface="Times New Roman" pitchFamily="18" charset="0"/>
              </a:rPr>
              <a:t>o.1mg/0.1ml </a:t>
            </a:r>
            <a:r>
              <a:rPr lang="en-US" sz="2600" b="1" dirty="0">
                <a:cs typeface="Times New Roman" pitchFamily="18" charset="0"/>
              </a:rPr>
              <a:t>volume. </a:t>
            </a:r>
          </a:p>
          <a:p>
            <a:r>
              <a:rPr lang="en-US" sz="2600" b="1" dirty="0" smtClean="0">
                <a:cs typeface="Times New Roman" pitchFamily="18" charset="0"/>
              </a:rPr>
              <a:t>Dosage: Infants </a:t>
            </a:r>
            <a:r>
              <a:rPr lang="en-US" sz="2600" b="1" dirty="0" smtClean="0">
                <a:latin typeface="Times New Roman"/>
                <a:cs typeface="Times New Roman"/>
              </a:rPr>
              <a:t>◄ 4 Weeks</a:t>
            </a:r>
            <a:r>
              <a:rPr lang="en-US" sz="2600" b="1" dirty="0" smtClean="0">
                <a:cs typeface="Times New Roman" pitchFamily="18" charset="0"/>
              </a:rPr>
              <a:t> 0.05ml.</a:t>
            </a:r>
            <a:endParaRPr lang="en-US" sz="2600" b="1" dirty="0">
              <a:cs typeface="Times New Roman" pitchFamily="18" charset="0"/>
            </a:endParaRPr>
          </a:p>
          <a:p>
            <a:r>
              <a:rPr lang="en-US" sz="2600" b="1" dirty="0" smtClean="0">
                <a:cs typeface="Times New Roman" pitchFamily="18" charset="0"/>
              </a:rPr>
              <a:t>Dose is lesser - Local </a:t>
            </a:r>
            <a:r>
              <a:rPr lang="en-US" sz="2600" b="1" dirty="0">
                <a:cs typeface="Times New Roman" pitchFamily="18" charset="0"/>
              </a:rPr>
              <a:t>abscess formation and enlarged regional </a:t>
            </a:r>
            <a:r>
              <a:rPr lang="en-US" sz="2600" b="1" dirty="0" smtClean="0">
                <a:cs typeface="Times New Roman" pitchFamily="18" charset="0"/>
              </a:rPr>
              <a:t>lymph </a:t>
            </a:r>
            <a:r>
              <a:rPr lang="en-US" sz="2600" b="1" dirty="0">
                <a:cs typeface="Times New Roman" pitchFamily="18" charset="0"/>
              </a:rPr>
              <a:t>nodes</a:t>
            </a:r>
            <a:r>
              <a:rPr lang="en-US" sz="2600" b="1" dirty="0" smtClean="0">
                <a:cs typeface="Times New Roman" pitchFamily="18" charset="0"/>
              </a:rPr>
              <a:t>.</a:t>
            </a:r>
          </a:p>
          <a:p>
            <a:r>
              <a:rPr lang="en-US" sz="2600" b="1" dirty="0" smtClean="0">
                <a:cs typeface="Times New Roman" pitchFamily="18" charset="0"/>
              </a:rPr>
              <a:t>BCG should not be administered after the age of 2 years.</a:t>
            </a:r>
            <a:endParaRPr lang="en-US" sz="2600" dirty="0" smtClean="0">
              <a:cs typeface="Times New Roman" pitchFamily="18" charset="0"/>
            </a:endParaRPr>
          </a:p>
          <a:p>
            <a:r>
              <a:rPr lang="en-US" sz="2600" b="1" dirty="0" smtClean="0">
                <a:cs typeface="Times New Roman" pitchFamily="18" charset="0"/>
              </a:rPr>
              <a:t>BCG should not be given to infants and children with active HIV disease, though it may be given with benefit to asymptomatic HIV positives.</a:t>
            </a:r>
            <a:endParaRPr lang="en-US" sz="2600" dirty="0" smtClean="0">
              <a:cs typeface="Times New Roman" pitchFamily="18" charset="0"/>
            </a:endParaRPr>
          </a:p>
          <a:p>
            <a:endParaRPr lang="en-US" sz="2600" dirty="0"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D583-4A31-40E0-BC2C-A689B0AE2D9D}" type="datetime9">
              <a:rPr lang="en-IN" smtClean="0">
                <a:solidFill>
                  <a:srgbClr val="FFFFFF"/>
                </a:solidFill>
              </a:rPr>
              <a:pPr/>
              <a:t>21-11-2017 19:18:10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A0C-13BF-4EF7-9029-B720507E6D75}" type="slidenum">
              <a:rPr lang="en-US" smtClean="0">
                <a:solidFill>
                  <a:srgbClr val="FFFFFF"/>
                </a:solidFill>
              </a:rPr>
              <a:pPr/>
              <a:t>65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6" descr="Fig-1-2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58016" y="71413"/>
            <a:ext cx="2214578" cy="2311221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85756"/>
          </a:xfrm>
        </p:spPr>
        <p:txBody>
          <a:bodyPr/>
          <a:lstStyle/>
          <a:p>
            <a:r>
              <a:rPr lang="en-US" dirty="0" smtClean="0">
                <a:latin typeface="Monotype Corsiva" pitchFamily="66" charset="0"/>
              </a:rPr>
              <a:t>Complications Of BCG</a:t>
            </a:r>
            <a:endParaRPr lang="en-US" dirty="0">
              <a:latin typeface="Monotype Corsiva" pitchFamily="66" charset="0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74739"/>
            <a:ext cx="4886332" cy="516890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u="sng" dirty="0" smtClean="0">
                <a:cs typeface="Times New Roman" pitchFamily="18" charset="0"/>
              </a:rPr>
              <a:t>LOCAL</a:t>
            </a:r>
            <a:r>
              <a:rPr lang="en-US" sz="2400" b="1" dirty="0">
                <a:cs typeface="Times New Roman" pitchFamily="18" charset="0"/>
              </a:rPr>
              <a:t>: </a:t>
            </a:r>
            <a:r>
              <a:rPr lang="en-US" sz="2400" b="1" dirty="0" smtClean="0">
                <a:cs typeface="Times New Roman" pitchFamily="18" charset="0"/>
              </a:rPr>
              <a:t>Abscess, indolent ulcer, </a:t>
            </a:r>
            <a:r>
              <a:rPr lang="en-US" sz="2400" b="1" dirty="0" err="1">
                <a:cs typeface="Times New Roman" pitchFamily="18" charset="0"/>
              </a:rPr>
              <a:t>keloid</a:t>
            </a:r>
            <a:r>
              <a:rPr lang="en-US" sz="2400" b="1" dirty="0">
                <a:cs typeface="Times New Roman" pitchFamily="18" charset="0"/>
              </a:rPr>
              <a:t>, </a:t>
            </a:r>
            <a:r>
              <a:rPr lang="en-US" sz="2400" b="1" dirty="0" err="1" smtClean="0">
                <a:cs typeface="Times New Roman" pitchFamily="18" charset="0"/>
              </a:rPr>
              <a:t>tubrculides</a:t>
            </a:r>
            <a:r>
              <a:rPr lang="en-US" sz="2400" b="1" dirty="0">
                <a:cs typeface="Times New Roman" pitchFamily="18" charset="0"/>
              </a:rPr>
              <a:t>, confluent lesions, </a:t>
            </a:r>
            <a:r>
              <a:rPr lang="en-US" sz="2400" b="1" dirty="0" err="1">
                <a:cs typeface="Times New Roman" pitchFamily="18" charset="0"/>
              </a:rPr>
              <a:t>lupoid</a:t>
            </a:r>
            <a:r>
              <a:rPr lang="en-US" sz="2400" b="1" dirty="0">
                <a:cs typeface="Times New Roman" pitchFamily="18" charset="0"/>
              </a:rPr>
              <a:t> lesions, lupus </a:t>
            </a:r>
            <a:r>
              <a:rPr lang="en-US" sz="2400" b="1" dirty="0" err="1" smtClean="0">
                <a:cs typeface="Times New Roman" pitchFamily="18" charset="0"/>
              </a:rPr>
              <a:t>vulgaris</a:t>
            </a:r>
            <a:r>
              <a:rPr lang="en-US" sz="2400" b="1" dirty="0" smtClean="0"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4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b="1" u="sng" dirty="0">
                <a:cs typeface="Times New Roman" pitchFamily="18" charset="0"/>
              </a:rPr>
              <a:t>REGIONAL</a:t>
            </a:r>
            <a:r>
              <a:rPr lang="en-US" sz="2400" b="1" dirty="0">
                <a:cs typeface="Times New Roman" pitchFamily="18" charset="0"/>
              </a:rPr>
              <a:t>: </a:t>
            </a:r>
            <a:r>
              <a:rPr lang="en-US" sz="2400" b="1" dirty="0" smtClean="0">
                <a:cs typeface="Times New Roman" pitchFamily="18" charset="0"/>
              </a:rPr>
              <a:t>Enlargement </a:t>
            </a:r>
            <a:r>
              <a:rPr lang="en-US" sz="2400" b="1" dirty="0">
                <a:cs typeface="Times New Roman" pitchFamily="18" charset="0"/>
              </a:rPr>
              <a:t>and suppuration of draining lymph nodes.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b="1" u="sng" dirty="0">
                <a:cs typeface="Times New Roman" pitchFamily="18" charset="0"/>
              </a:rPr>
              <a:t>GENERAL</a:t>
            </a:r>
            <a:r>
              <a:rPr lang="en-US" sz="2400" b="1" u="sng" dirty="0" smtClean="0">
                <a:cs typeface="Times New Roman" pitchFamily="18" charset="0"/>
              </a:rPr>
              <a:t>:</a:t>
            </a:r>
            <a:r>
              <a:rPr lang="en-US" sz="2400" b="1" dirty="0" smtClean="0">
                <a:cs typeface="Times New Roman" pitchFamily="18" charset="0"/>
              </a:rPr>
              <a:t> Fever</a:t>
            </a:r>
            <a:r>
              <a:rPr lang="en-US" sz="2400" b="1" dirty="0">
                <a:cs typeface="Times New Roman" pitchFamily="18" charset="0"/>
              </a:rPr>
              <a:t>, </a:t>
            </a:r>
            <a:r>
              <a:rPr lang="en-US" sz="2400" b="1" dirty="0" err="1">
                <a:cs typeface="Times New Roman" pitchFamily="18" charset="0"/>
              </a:rPr>
              <a:t>mediastinal</a:t>
            </a:r>
            <a:r>
              <a:rPr lang="en-US" sz="2400" b="1" dirty="0">
                <a:cs typeface="Times New Roman" pitchFamily="18" charset="0"/>
              </a:rPr>
              <a:t> adenitis, </a:t>
            </a:r>
            <a:r>
              <a:rPr lang="en-US" sz="2400" b="1" dirty="0" err="1">
                <a:cs typeface="Times New Roman" pitchFamily="18" charset="0"/>
              </a:rPr>
              <a:t>erythema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err="1">
                <a:cs typeface="Times New Roman" pitchFamily="18" charset="0"/>
              </a:rPr>
              <a:t>nodosum</a:t>
            </a:r>
            <a:r>
              <a:rPr lang="en-US" sz="2400" b="1" dirty="0">
                <a:cs typeface="Times New Roman" pitchFamily="18" charset="0"/>
              </a:rPr>
              <a:t>, tendency to </a:t>
            </a:r>
            <a:r>
              <a:rPr lang="en-US" sz="2400" b="1" dirty="0" err="1">
                <a:cs typeface="Times New Roman" pitchFamily="18" charset="0"/>
              </a:rPr>
              <a:t>keloid</a:t>
            </a:r>
            <a:r>
              <a:rPr lang="en-US" sz="2400" b="1" dirty="0">
                <a:cs typeface="Times New Roman" pitchFamily="18" charset="0"/>
              </a:rPr>
              <a:t> formation after wounding at other sites and very rarely nonfatal </a:t>
            </a:r>
            <a:r>
              <a:rPr lang="en-US" sz="2400" b="1" dirty="0" smtClean="0">
                <a:cs typeface="Times New Roman" pitchFamily="18" charset="0"/>
              </a:rPr>
              <a:t>meningitis.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A7344-93E9-4DB9-9919-3982521D5DB5}" type="datetime9">
              <a:rPr lang="en-IN" smtClean="0">
                <a:solidFill>
                  <a:srgbClr val="FFFFFF"/>
                </a:solidFill>
              </a:rPr>
              <a:pPr/>
              <a:t>21-11-2017 19:18:10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A0C-13BF-4EF7-9029-B720507E6D75}" type="slidenum">
              <a:rPr lang="en-US" smtClean="0">
                <a:solidFill>
                  <a:srgbClr val="FFFFFF"/>
                </a:solidFill>
              </a:rPr>
              <a:pPr/>
              <a:t>66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142984"/>
            <a:ext cx="35719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62387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</a:rPr>
              <a:t>The Need for a New TB Vaccine</a:t>
            </a:r>
            <a:r>
              <a:rPr lang="en-US" dirty="0" smtClean="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000108"/>
            <a:ext cx="4071966" cy="392909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>
                <a:latin typeface="Impact" pitchFamily="34" charset="0"/>
              </a:rPr>
              <a:t>BCG developed 90 years ago, not improved upon since</a:t>
            </a:r>
            <a:endParaRPr lang="en-US" sz="1800" dirty="0" smtClean="0">
              <a:latin typeface="Impact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Impact" pitchFamily="34" charset="0"/>
              </a:rPr>
              <a:t>Reduces risk of severe pediatric TB disease, but:</a:t>
            </a:r>
          </a:p>
          <a:p>
            <a:pPr>
              <a:lnSpc>
                <a:spcPct val="90000"/>
              </a:lnSpc>
            </a:pPr>
            <a:endParaRPr lang="en-US" sz="1800" dirty="0" smtClean="0">
              <a:latin typeface="Impact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Impact" pitchFamily="34" charset="0"/>
              </a:rPr>
              <a:t>Unreliable protection when given to newborns against adult pulmonary TB, which accounts for most TB worldwide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Impact" pitchFamily="34" charset="0"/>
              </a:rPr>
              <a:t>Wide use, but no apparent impact on the growing global TB epidemic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Impact" pitchFamily="34" charset="0"/>
              </a:rPr>
              <a:t>Not known to protect against latent TB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Impact" pitchFamily="34" charset="0"/>
              </a:rPr>
              <a:t>Not recommended for use in infants infected with HIV</a:t>
            </a:r>
          </a:p>
        </p:txBody>
      </p:sp>
      <p:pic>
        <p:nvPicPr>
          <p:cNvPr id="11268" name="Picture 4" descr="Calmette and Guer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699977"/>
            <a:ext cx="3071834" cy="215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857752" y="1046178"/>
            <a:ext cx="4000528" cy="516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itchFamily="34" charset="0"/>
              </a:rPr>
              <a:t>A new, more effective TB vaccine should: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mpact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itchFamily="34" charset="0"/>
              </a:rPr>
              <a:t>Contribute significantly to global efforts to eliminate TB as a public health threat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mpact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itchFamily="34" charset="0"/>
              </a:rPr>
              <a:t>Be safer and more effective in preventing TB in children, adolescents and adults, including people with HIV (for whom BCG is unsafe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mpact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itchFamily="34" charset="0"/>
              </a:rPr>
              <a:t>Protect against all forms of TB – including MDR and XDR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mpact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itchFamily="34" charset="0"/>
              </a:rPr>
              <a:t>Reduce the cost and burden of TB on patients, health care systems and national economies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mpact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mpact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AC47AD-5005-42F2-9BB1-567057A55CD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67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6"/>
          <p:cNvSpPr>
            <a:spLocks noChangeArrowheads="1"/>
          </p:cNvSpPr>
          <p:nvPr/>
        </p:nvSpPr>
        <p:spPr bwMode="auto">
          <a:xfrm>
            <a:off x="871538" y="1584325"/>
            <a:ext cx="1754187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571500">
              <a:spcBef>
                <a:spcPct val="125000"/>
              </a:spcBef>
            </a:pPr>
            <a:r>
              <a:rPr lang="en-US" sz="1100" b="1">
                <a:solidFill>
                  <a:srgbClr val="FF0000"/>
                </a:solidFill>
              </a:rPr>
              <a:t>AERAS-422</a:t>
            </a:r>
            <a:br>
              <a:rPr lang="en-US" sz="1100" b="1">
                <a:solidFill>
                  <a:srgbClr val="FF0000"/>
                </a:solidFill>
              </a:rPr>
            </a:br>
            <a:r>
              <a:rPr lang="en-US" sz="1000" b="1">
                <a:solidFill>
                  <a:srgbClr val="4F81BD"/>
                </a:solidFill>
              </a:rPr>
              <a:t>Aeras</a:t>
            </a:r>
          </a:p>
          <a:p>
            <a:pPr defTabSz="571500">
              <a:spcBef>
                <a:spcPct val="125000"/>
              </a:spcBef>
            </a:pPr>
            <a:r>
              <a:rPr lang="en-US" sz="1100" b="1"/>
              <a:t>AdAg85A</a:t>
            </a:r>
            <a:br>
              <a:rPr lang="en-US" sz="1100" b="1"/>
            </a:br>
            <a:r>
              <a:rPr lang="en-US" sz="1000" b="1">
                <a:solidFill>
                  <a:srgbClr val="4F81BD"/>
                </a:solidFill>
              </a:rPr>
              <a:t>McMaster University</a:t>
            </a:r>
          </a:p>
          <a:p>
            <a:pPr defTabSz="571500">
              <a:spcBef>
                <a:spcPct val="125000"/>
              </a:spcBef>
            </a:pPr>
            <a:r>
              <a:rPr lang="en-US" sz="1100" b="1"/>
              <a:t>Hybrid-I+CAF01</a:t>
            </a:r>
            <a:br>
              <a:rPr lang="en-US" sz="1100" b="1"/>
            </a:br>
            <a:r>
              <a:rPr lang="en-US" sz="1000" b="1">
                <a:solidFill>
                  <a:srgbClr val="4F81BD"/>
                </a:solidFill>
              </a:rPr>
              <a:t>SSI</a:t>
            </a:r>
          </a:p>
          <a:p>
            <a:pPr defTabSz="571500">
              <a:spcBef>
                <a:spcPct val="125000"/>
              </a:spcBef>
            </a:pPr>
            <a:r>
              <a:rPr lang="en-US" sz="1100" b="1">
                <a:solidFill>
                  <a:srgbClr val="FF0000"/>
                </a:solidFill>
              </a:rPr>
              <a:t>Hyvac 4/ AERAS-404</a:t>
            </a:r>
            <a:br>
              <a:rPr lang="en-US" sz="1100" b="1">
                <a:solidFill>
                  <a:srgbClr val="FF0000"/>
                </a:solidFill>
              </a:rPr>
            </a:br>
            <a:r>
              <a:rPr lang="en-US" sz="1000" b="1">
                <a:solidFill>
                  <a:srgbClr val="4F81BD"/>
                </a:solidFill>
              </a:rPr>
              <a:t>SSI, Sanofi-Pasteur, Aeras, Intercell\</a:t>
            </a:r>
          </a:p>
          <a:p>
            <a:pPr defTabSz="571500">
              <a:spcBef>
                <a:spcPct val="125000"/>
              </a:spcBef>
            </a:pPr>
            <a:r>
              <a:rPr lang="en-US" sz="1100" b="1">
                <a:solidFill>
                  <a:srgbClr val="FF0000"/>
                </a:solidFill>
              </a:rPr>
              <a:t>SSI H56-IC31</a:t>
            </a:r>
            <a:br>
              <a:rPr lang="en-US" sz="1100" b="1">
                <a:solidFill>
                  <a:srgbClr val="FF0000"/>
                </a:solidFill>
              </a:rPr>
            </a:br>
            <a:r>
              <a:rPr lang="en-US" sz="1000" b="1">
                <a:solidFill>
                  <a:srgbClr val="4F81BD"/>
                </a:solidFill>
              </a:rPr>
              <a:t>SSI, Aeras, Intercell, TBVI</a:t>
            </a:r>
          </a:p>
          <a:p>
            <a:pPr defTabSz="571500">
              <a:spcBef>
                <a:spcPct val="125000"/>
              </a:spcBef>
            </a:pPr>
            <a:endParaRPr lang="en-US" sz="1000" b="1">
              <a:solidFill>
                <a:srgbClr val="FF0000"/>
              </a:solidFill>
            </a:endParaRPr>
          </a:p>
          <a:p>
            <a:pPr defTabSz="571500">
              <a:spcBef>
                <a:spcPct val="125000"/>
              </a:spcBef>
            </a:pPr>
            <a:endParaRPr lang="en-US" sz="1000" b="1">
              <a:solidFill>
                <a:srgbClr val="FF0000"/>
              </a:solidFill>
            </a:endParaRPr>
          </a:p>
        </p:txBody>
      </p:sp>
      <p:sp>
        <p:nvSpPr>
          <p:cNvPr id="29699" name="Rectangle 77"/>
          <p:cNvSpPr>
            <a:spLocks noChangeArrowheads="1"/>
          </p:cNvSpPr>
          <p:nvPr/>
        </p:nvSpPr>
        <p:spPr bwMode="auto">
          <a:xfrm>
            <a:off x="2951163" y="1571625"/>
            <a:ext cx="1544637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571500">
              <a:spcBef>
                <a:spcPct val="125000"/>
              </a:spcBef>
            </a:pPr>
            <a:r>
              <a:rPr lang="en-US" sz="1100" b="1">
                <a:solidFill>
                  <a:srgbClr val="FF0000"/>
                </a:solidFill>
              </a:rPr>
              <a:t>M72+AS01</a:t>
            </a:r>
            <a:br>
              <a:rPr lang="en-US" sz="1100" b="1">
                <a:solidFill>
                  <a:srgbClr val="FF0000"/>
                </a:solidFill>
              </a:rPr>
            </a:br>
            <a:r>
              <a:rPr lang="en-US" sz="1000" b="1">
                <a:solidFill>
                  <a:srgbClr val="4F81BD"/>
                </a:solidFill>
              </a:rPr>
              <a:t>GSK, Aeras</a:t>
            </a:r>
          </a:p>
          <a:p>
            <a:pPr defTabSz="571500">
              <a:spcBef>
                <a:spcPct val="125000"/>
              </a:spcBef>
            </a:pPr>
            <a:r>
              <a:rPr lang="en-US" sz="1100" b="1"/>
              <a:t>RUTI</a:t>
            </a:r>
            <a:br>
              <a:rPr lang="en-US" sz="1100" b="1"/>
            </a:br>
            <a:r>
              <a:rPr lang="en-US" sz="1000" b="1">
                <a:solidFill>
                  <a:srgbClr val="4F81BD"/>
                </a:solidFill>
              </a:rPr>
              <a:t>Archivel Farma</a:t>
            </a:r>
          </a:p>
          <a:p>
            <a:pPr defTabSz="571500">
              <a:spcBef>
                <a:spcPct val="125000"/>
              </a:spcBef>
            </a:pPr>
            <a:r>
              <a:rPr lang="en-US" sz="1100" b="1"/>
              <a:t>VPM 1002</a:t>
            </a:r>
            <a:br>
              <a:rPr lang="en-US" sz="1100" b="1"/>
            </a:br>
            <a:r>
              <a:rPr lang="en-US" sz="1000" b="1">
                <a:solidFill>
                  <a:srgbClr val="4F81BD"/>
                </a:solidFill>
              </a:rPr>
              <a:t>Max Planck, Vakzine Projekt Mgmt, TBVI</a:t>
            </a:r>
          </a:p>
          <a:p>
            <a:pPr defTabSz="571500">
              <a:spcBef>
                <a:spcPct val="125000"/>
              </a:spcBef>
            </a:pPr>
            <a:r>
              <a:rPr lang="en-US" sz="1100" b="1"/>
              <a:t>Hybrid-1+IC31</a:t>
            </a:r>
            <a:br>
              <a:rPr lang="en-US" sz="1100" b="1"/>
            </a:br>
            <a:r>
              <a:rPr lang="en-US" sz="1000" b="1">
                <a:solidFill>
                  <a:srgbClr val="4F81BD"/>
                </a:solidFill>
              </a:rPr>
              <a:t>SSI, TBVI, EDCTP, Intercell</a:t>
            </a:r>
            <a:endParaRPr lang="en-US" sz="1100" b="1"/>
          </a:p>
        </p:txBody>
      </p:sp>
      <p:sp>
        <p:nvSpPr>
          <p:cNvPr id="29700" name="Rectangle 78"/>
          <p:cNvSpPr>
            <a:spLocks noChangeArrowheads="1"/>
          </p:cNvSpPr>
          <p:nvPr/>
        </p:nvSpPr>
        <p:spPr bwMode="auto">
          <a:xfrm>
            <a:off x="4897438" y="1614488"/>
            <a:ext cx="14478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571500">
              <a:spcBef>
                <a:spcPct val="125000"/>
              </a:spcBef>
            </a:pPr>
            <a:r>
              <a:rPr lang="en-US" sz="1100" b="1">
                <a:solidFill>
                  <a:srgbClr val="FF0000"/>
                </a:solidFill>
              </a:rPr>
              <a:t>MVA85A/</a:t>
            </a:r>
            <a:br>
              <a:rPr lang="en-US" sz="1100" b="1">
                <a:solidFill>
                  <a:srgbClr val="FF0000"/>
                </a:solidFill>
              </a:rPr>
            </a:br>
            <a:r>
              <a:rPr lang="en-US" sz="1100" b="1">
                <a:solidFill>
                  <a:srgbClr val="FF0000"/>
                </a:solidFill>
              </a:rPr>
              <a:t>AERAS-485</a:t>
            </a:r>
            <a:r>
              <a:rPr lang="en-US" sz="1200" b="1">
                <a:solidFill>
                  <a:srgbClr val="FF0000"/>
                </a:solidFill>
              </a:rPr>
              <a:t/>
            </a:r>
            <a:br>
              <a:rPr lang="en-US" sz="1200" b="1">
                <a:solidFill>
                  <a:srgbClr val="FF0000"/>
                </a:solidFill>
              </a:rPr>
            </a:br>
            <a:r>
              <a:rPr lang="en-US" sz="1000" b="1">
                <a:solidFill>
                  <a:srgbClr val="4F81BD"/>
                </a:solidFill>
              </a:rPr>
              <a:t>Oxford-Emergent Tuberculosis Consortium (OETC), Aeras</a:t>
            </a:r>
          </a:p>
          <a:p>
            <a:pPr defTabSz="571500">
              <a:spcBef>
                <a:spcPct val="125000"/>
              </a:spcBef>
            </a:pPr>
            <a:r>
              <a:rPr lang="en-US" sz="1100" b="1">
                <a:solidFill>
                  <a:srgbClr val="FF0000"/>
                </a:solidFill>
              </a:rPr>
              <a:t>AERAS-402/ Crucell Ad35</a:t>
            </a:r>
            <a:r>
              <a:rPr lang="en-US" sz="1200" b="1">
                <a:solidFill>
                  <a:srgbClr val="FF0000"/>
                </a:solidFill>
              </a:rPr>
              <a:t/>
            </a:r>
            <a:br>
              <a:rPr lang="en-US" sz="1200" b="1">
                <a:solidFill>
                  <a:srgbClr val="FF0000"/>
                </a:solidFill>
              </a:rPr>
            </a:br>
            <a:r>
              <a:rPr lang="en-US" sz="1000" b="1">
                <a:solidFill>
                  <a:srgbClr val="4F81BD"/>
                </a:solidFill>
              </a:rPr>
              <a:t>Crucell, Aeras</a:t>
            </a:r>
          </a:p>
        </p:txBody>
      </p:sp>
      <p:sp>
        <p:nvSpPr>
          <p:cNvPr id="29701" name="Rectangle 79"/>
          <p:cNvSpPr>
            <a:spLocks noChangeArrowheads="1"/>
          </p:cNvSpPr>
          <p:nvPr/>
        </p:nvSpPr>
        <p:spPr bwMode="auto">
          <a:xfrm>
            <a:off x="6737350" y="1614488"/>
            <a:ext cx="16002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571500"/>
            <a:r>
              <a:rPr lang="en-US" sz="1100" b="1"/>
              <a:t>Mw [M. indicus pranii (MIP)]</a:t>
            </a:r>
          </a:p>
          <a:p>
            <a:pPr defTabSz="571500"/>
            <a:r>
              <a:rPr lang="en-US" sz="1000" b="1">
                <a:solidFill>
                  <a:srgbClr val="4F81BD"/>
                </a:solidFill>
              </a:rPr>
              <a:t>Dept of Biotechnology (India), M/s. Cadila</a:t>
            </a:r>
          </a:p>
          <a:p>
            <a:pPr defTabSz="571500"/>
            <a:endParaRPr lang="en-US" sz="1000" b="1">
              <a:solidFill>
                <a:srgbClr val="4F81BD"/>
              </a:solidFill>
            </a:endParaRPr>
          </a:p>
          <a:p>
            <a:pPr defTabSz="571500"/>
            <a:endParaRPr lang="en-US" sz="500" b="1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73100" y="1157288"/>
            <a:ext cx="7937500" cy="381000"/>
            <a:chOff x="1143000" y="1117600"/>
            <a:chExt cx="13495338" cy="558904"/>
          </a:xfrm>
        </p:grpSpPr>
        <p:sp>
          <p:nvSpPr>
            <p:cNvPr id="29742" name="AutoShape 7"/>
            <p:cNvSpPr>
              <a:spLocks noChangeArrowheads="1"/>
            </p:cNvSpPr>
            <p:nvPr/>
          </p:nvSpPr>
          <p:spPr bwMode="auto">
            <a:xfrm>
              <a:off x="4503739" y="1117600"/>
              <a:ext cx="3705182" cy="558904"/>
            </a:xfrm>
            <a:prstGeom prst="chevron">
              <a:avLst>
                <a:gd name="adj" fmla="val 50917"/>
              </a:avLst>
            </a:prstGeom>
            <a:gradFill rotWithShape="1">
              <a:gsLst>
                <a:gs pos="0">
                  <a:srgbClr val="4545A2"/>
                </a:gs>
                <a:gs pos="100000">
                  <a:srgbClr val="000080"/>
                </a:gs>
              </a:gsLst>
              <a:lin ang="5400000" scaled="1"/>
            </a:gra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182880" tIns="91440" bIns="91440" anchor="ctr"/>
            <a:lstStyle/>
            <a:p>
              <a:pPr algn="ctr" defTabSz="571500" eaLnBrk="0" hangingPunct="0"/>
              <a:r>
                <a:rPr lang="en-US" sz="1200" b="1">
                  <a:solidFill>
                    <a:schemeClr val="bg1"/>
                  </a:solidFill>
                </a:rPr>
                <a:t>Phase II</a:t>
              </a:r>
            </a:p>
          </p:txBody>
        </p:sp>
        <p:sp>
          <p:nvSpPr>
            <p:cNvPr id="29743" name="AutoShape 7"/>
            <p:cNvSpPr>
              <a:spLocks noChangeArrowheads="1"/>
            </p:cNvSpPr>
            <p:nvPr/>
          </p:nvSpPr>
          <p:spPr bwMode="auto">
            <a:xfrm>
              <a:off x="10841342" y="1117600"/>
              <a:ext cx="3796996" cy="558904"/>
            </a:xfrm>
            <a:prstGeom prst="chevron">
              <a:avLst>
                <a:gd name="adj" fmla="val 48625"/>
              </a:avLst>
            </a:prstGeom>
            <a:gradFill rotWithShape="1">
              <a:gsLst>
                <a:gs pos="0">
                  <a:srgbClr val="3D3D9E"/>
                </a:gs>
                <a:gs pos="100000">
                  <a:srgbClr val="000080"/>
                </a:gs>
              </a:gsLst>
              <a:lin ang="5400000" scaled="1"/>
            </a:gra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182880" tIns="91440" bIns="91440" anchor="ctr"/>
            <a:lstStyle/>
            <a:p>
              <a:pPr algn="ctr" defTabSz="571500" eaLnBrk="0" hangingPunct="0"/>
              <a:r>
                <a:rPr lang="en-US" sz="1200" b="1">
                  <a:solidFill>
                    <a:schemeClr val="bg1"/>
                  </a:solidFill>
                </a:rPr>
                <a:t>Phase III</a:t>
              </a:r>
            </a:p>
          </p:txBody>
        </p:sp>
        <p:sp>
          <p:nvSpPr>
            <p:cNvPr id="29744" name="AutoShape 7"/>
            <p:cNvSpPr>
              <a:spLocks noChangeArrowheads="1"/>
            </p:cNvSpPr>
            <p:nvPr/>
          </p:nvSpPr>
          <p:spPr bwMode="auto">
            <a:xfrm>
              <a:off x="7820182" y="1117600"/>
              <a:ext cx="3533618" cy="558904"/>
            </a:xfrm>
            <a:prstGeom prst="chevron">
              <a:avLst>
                <a:gd name="adj" fmla="val 48618"/>
              </a:avLst>
            </a:prstGeom>
            <a:gradFill rotWithShape="1">
              <a:gsLst>
                <a:gs pos="0">
                  <a:srgbClr val="00003B"/>
                </a:gs>
                <a:gs pos="100000">
                  <a:srgbClr val="000080"/>
                </a:gs>
              </a:gsLst>
              <a:lin ang="5400000" scaled="1"/>
            </a:gra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182880" tIns="91440" bIns="91440" anchor="ctr"/>
            <a:lstStyle/>
            <a:p>
              <a:pPr algn="ctr" defTabSz="571500" eaLnBrk="0" hangingPunct="0"/>
              <a:r>
                <a:rPr lang="en-US" sz="1200" b="1">
                  <a:solidFill>
                    <a:schemeClr val="bg1"/>
                  </a:solidFill>
                </a:rPr>
                <a:t>Phase IIb</a:t>
              </a:r>
            </a:p>
          </p:txBody>
        </p:sp>
        <p:sp>
          <p:nvSpPr>
            <p:cNvPr id="29745" name="AutoShape 7"/>
            <p:cNvSpPr>
              <a:spLocks noChangeArrowheads="1"/>
            </p:cNvSpPr>
            <p:nvPr/>
          </p:nvSpPr>
          <p:spPr bwMode="auto">
            <a:xfrm>
              <a:off x="1143000" y="1117600"/>
              <a:ext cx="3659415" cy="558904"/>
            </a:xfrm>
            <a:prstGeom prst="chevron">
              <a:avLst>
                <a:gd name="adj" fmla="val 53259"/>
              </a:avLst>
            </a:prstGeom>
            <a:gradFill rotWithShape="1">
              <a:gsLst>
                <a:gs pos="0">
                  <a:srgbClr val="00003B"/>
                </a:gs>
                <a:gs pos="100000">
                  <a:srgbClr val="000080"/>
                </a:gs>
              </a:gsLst>
              <a:lin ang="5400000" scaled="1"/>
            </a:gra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182880" tIns="91440" bIns="91440" anchor="ctr"/>
            <a:lstStyle/>
            <a:p>
              <a:pPr algn="ctr" defTabSz="571500" eaLnBrk="0" hangingPunct="0"/>
              <a:r>
                <a:rPr lang="en-US" sz="1200" b="1">
                  <a:solidFill>
                    <a:schemeClr val="bg1"/>
                  </a:solidFill>
                </a:rPr>
                <a:t>Phase I</a:t>
              </a:r>
            </a:p>
          </p:txBody>
        </p:sp>
      </p:grpSp>
      <p:sp>
        <p:nvSpPr>
          <p:cNvPr id="29704" name="Rectangle 95"/>
          <p:cNvSpPr>
            <a:spLocks noChangeArrowheads="1"/>
          </p:cNvSpPr>
          <p:nvPr/>
        </p:nvSpPr>
        <p:spPr bwMode="auto">
          <a:xfrm>
            <a:off x="0" y="-203200"/>
            <a:ext cx="1730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571500"/>
            <a:endParaRPr lang="en-US"/>
          </a:p>
        </p:txBody>
      </p:sp>
      <p:sp>
        <p:nvSpPr>
          <p:cNvPr id="29705" name="Rectangle 97"/>
          <p:cNvSpPr>
            <a:spLocks noChangeArrowheads="1"/>
          </p:cNvSpPr>
          <p:nvPr/>
        </p:nvSpPr>
        <p:spPr bwMode="auto">
          <a:xfrm>
            <a:off x="0" y="-203200"/>
            <a:ext cx="17303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571500"/>
            <a:endParaRPr lang="en-US"/>
          </a:p>
        </p:txBody>
      </p:sp>
      <p:pic>
        <p:nvPicPr>
          <p:cNvPr id="29706" name="Picture 11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1100" y="3292475"/>
            <a:ext cx="1809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953000" y="2605088"/>
            <a:ext cx="609600" cy="138112"/>
            <a:chOff x="9715501" y="3241041"/>
            <a:chExt cx="1036319" cy="202566"/>
          </a:xfrm>
        </p:grpSpPr>
        <p:pic>
          <p:nvPicPr>
            <p:cNvPr id="29739" name="Picture 118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15501" y="3241041"/>
              <a:ext cx="307658" cy="202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40" name="Picture 13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093325" y="3241041"/>
              <a:ext cx="269875" cy="202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41" name="Picture 140"/>
            <p:cNvSpPr>
              <a:spLocks noChangeArrowheads="1"/>
            </p:cNvSpPr>
            <p:nvPr/>
          </p:nvSpPr>
          <p:spPr bwMode="auto">
            <a:xfrm>
              <a:off x="10481945" y="3241041"/>
              <a:ext cx="269875" cy="202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</p:grpSp>
      <p:pic>
        <p:nvPicPr>
          <p:cNvPr id="29708" name="Picture 12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995488"/>
            <a:ext cx="1809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1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0250" y="1995488"/>
            <a:ext cx="1587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12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2514600"/>
            <a:ext cx="18097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1" name="Picture 1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0250" y="2514600"/>
            <a:ext cx="15875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Picture 141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2514600"/>
            <a:ext cx="15875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7381905" y="2616202"/>
            <a:ext cx="1476375" cy="1098550"/>
            <a:chOff x="7591425" y="4800600"/>
            <a:chExt cx="1476375" cy="1098550"/>
          </a:xfrm>
        </p:grpSpPr>
        <p:pic>
          <p:nvPicPr>
            <p:cNvPr id="29734" name="Picture 98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13650" y="4876800"/>
              <a:ext cx="158750" cy="13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35" name="Rectangle 102"/>
            <p:cNvSpPr>
              <a:spLocks noChangeArrowheads="1"/>
            </p:cNvSpPr>
            <p:nvPr/>
          </p:nvSpPr>
          <p:spPr bwMode="auto">
            <a:xfrm>
              <a:off x="7654925" y="4800600"/>
              <a:ext cx="1412875" cy="1098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571500">
                <a:spcBef>
                  <a:spcPct val="50000"/>
                </a:spcBef>
              </a:pPr>
              <a:r>
                <a:rPr lang="en-GB" altLang="ja-JP" sz="1200" b="1" dirty="0">
                  <a:ea typeface="MS PGothic" pitchFamily="34" charset="-128"/>
                </a:rPr>
                <a:t>  Prime</a:t>
              </a:r>
            </a:p>
            <a:p>
              <a:pPr defTabSz="571500">
                <a:spcBef>
                  <a:spcPct val="50000"/>
                </a:spcBef>
              </a:pPr>
              <a:r>
                <a:rPr lang="en-GB" altLang="ja-JP" sz="1200" b="1" dirty="0">
                  <a:ea typeface="MS PGothic" pitchFamily="34" charset="-128"/>
                </a:rPr>
                <a:t>  Boost</a:t>
              </a:r>
            </a:p>
            <a:p>
              <a:pPr defTabSz="571500">
                <a:spcBef>
                  <a:spcPct val="50000"/>
                </a:spcBef>
              </a:pPr>
              <a:r>
                <a:rPr lang="en-GB" altLang="ja-JP" sz="1200" b="1" dirty="0">
                  <a:ea typeface="MS PGothic" pitchFamily="34" charset="-128"/>
                </a:rPr>
                <a:t>  Post-infection</a:t>
              </a:r>
            </a:p>
            <a:p>
              <a:pPr defTabSz="571500">
                <a:spcBef>
                  <a:spcPct val="50000"/>
                </a:spcBef>
              </a:pPr>
              <a:r>
                <a:rPr lang="en-GB" altLang="ja-JP" sz="1200" b="1" dirty="0">
                  <a:ea typeface="MS PGothic" pitchFamily="34" charset="-128"/>
                </a:rPr>
                <a:t>  Immunotherapy</a:t>
              </a:r>
              <a:endParaRPr lang="en-US" sz="1200" b="1" dirty="0">
                <a:ea typeface="MS PGothic" pitchFamily="34" charset="-128"/>
              </a:endParaRPr>
            </a:p>
          </p:txBody>
        </p:sp>
        <p:pic>
          <p:nvPicPr>
            <p:cNvPr id="29736" name="Picture 128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1425" y="5167313"/>
              <a:ext cx="180975" cy="13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37" name="Picture 143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13650" y="5684838"/>
              <a:ext cx="158750" cy="13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38" name="Picture 14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13650" y="5424488"/>
              <a:ext cx="158750" cy="13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714" name="Picture 147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2314575"/>
            <a:ext cx="15875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6" name="Picture 111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2663" y="1981200"/>
            <a:ext cx="15875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982663" y="2514600"/>
            <a:ext cx="339725" cy="139700"/>
            <a:chOff x="4523105" y="4246881"/>
            <a:chExt cx="577534" cy="202566"/>
          </a:xfrm>
        </p:grpSpPr>
        <p:pic>
          <p:nvPicPr>
            <p:cNvPr id="29732" name="Picture 112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23105" y="4246881"/>
              <a:ext cx="269875" cy="202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33" name="Picture 12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92981" y="4246881"/>
              <a:ext cx="307658" cy="202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718" name="Picture 113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5200" y="3048000"/>
            <a:ext cx="15875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9" name="Picture 12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048000"/>
            <a:ext cx="18097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0" name="Picture 1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5250" y="3048000"/>
            <a:ext cx="15875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1" name="Picture 110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3200400"/>
            <a:ext cx="15875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2" name="Picture 14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8025" y="3200400"/>
            <a:ext cx="18097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3" name="Picture 12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886200"/>
            <a:ext cx="18097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4" name="Picture 1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2650" y="3886200"/>
            <a:ext cx="1587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5" name="Picture 152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1650" y="3886200"/>
            <a:ext cx="1587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6" name="Picture 15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2025" y="3733800"/>
            <a:ext cx="18097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27" name="Text Box 14"/>
          <p:cNvSpPr txBox="1">
            <a:spLocks noChangeArrowheads="1"/>
          </p:cNvSpPr>
          <p:nvPr/>
        </p:nvSpPr>
        <p:spPr bwMode="auto">
          <a:xfrm>
            <a:off x="5116541" y="3709996"/>
            <a:ext cx="3598863" cy="10048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/>
              <a:t>                   TB Vaccine Types</a:t>
            </a:r>
          </a:p>
          <a:p>
            <a:r>
              <a:rPr lang="en-US" sz="1200" b="1" dirty="0"/>
              <a:t>Viral-vectored: MVA85A, AERAS-402, AdAg85A</a:t>
            </a:r>
          </a:p>
          <a:p>
            <a:r>
              <a:rPr lang="en-US" sz="1200" b="1" dirty="0"/>
              <a:t>Protein/adjuvant: M72, Hybrid-1, </a:t>
            </a:r>
            <a:r>
              <a:rPr lang="en-US" sz="1200" b="1" dirty="0" err="1"/>
              <a:t>Hyvac</a:t>
            </a:r>
            <a:r>
              <a:rPr lang="en-US" sz="1200" b="1" dirty="0"/>
              <a:t> 4, H56</a:t>
            </a:r>
          </a:p>
          <a:p>
            <a:r>
              <a:rPr lang="en-US" sz="1200" b="1" dirty="0" err="1"/>
              <a:t>rBCG</a:t>
            </a:r>
            <a:r>
              <a:rPr lang="en-US" sz="1200" b="1" dirty="0"/>
              <a:t>: VPM 1002, AERAS-422</a:t>
            </a:r>
          </a:p>
          <a:p>
            <a:r>
              <a:rPr lang="en-US" sz="1200" b="1" dirty="0"/>
              <a:t>Killed WC or Extract: Mw, RUTI</a:t>
            </a:r>
            <a:endParaRPr lang="en-US" sz="1200" dirty="0"/>
          </a:p>
        </p:txBody>
      </p:sp>
      <p:pic>
        <p:nvPicPr>
          <p:cNvPr id="29728" name="Picture 113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5200" y="4267200"/>
            <a:ext cx="15875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9" name="Picture 12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267200"/>
            <a:ext cx="18097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30" name="Picture 1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5250" y="4267200"/>
            <a:ext cx="15875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31" name="Text Box 12"/>
          <p:cNvSpPr txBox="1">
            <a:spLocks noChangeArrowheads="1"/>
          </p:cNvSpPr>
          <p:nvPr/>
        </p:nvSpPr>
        <p:spPr bwMode="auto">
          <a:xfrm>
            <a:off x="457200" y="425450"/>
            <a:ext cx="67643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100" b="1" dirty="0">
                <a:solidFill>
                  <a:schemeClr val="accent2"/>
                </a:solidFill>
              </a:rPr>
              <a:t>Currently 12 novel TB Vaccines are in Clinical Trials</a:t>
            </a:r>
          </a:p>
        </p:txBody>
      </p:sp>
      <p:sp>
        <p:nvSpPr>
          <p:cNvPr id="63" name="Text Box 3"/>
          <p:cNvSpPr txBox="1">
            <a:spLocks noChangeArrowheads="1"/>
          </p:cNvSpPr>
          <p:nvPr/>
        </p:nvSpPr>
        <p:spPr bwMode="auto">
          <a:xfrm>
            <a:off x="638204" y="5445144"/>
            <a:ext cx="1028700" cy="182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2000</a:t>
            </a:r>
          </a:p>
        </p:txBody>
      </p:sp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2543204" y="5445144"/>
            <a:ext cx="1028700" cy="182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202</a:t>
            </a:r>
          </a:p>
        </p:txBody>
      </p:sp>
      <p:sp>
        <p:nvSpPr>
          <p:cNvPr id="65" name="Text Box 5"/>
          <p:cNvSpPr txBox="1">
            <a:spLocks noChangeArrowheads="1"/>
          </p:cNvSpPr>
          <p:nvPr/>
        </p:nvSpPr>
        <p:spPr bwMode="auto">
          <a:xfrm>
            <a:off x="4524404" y="5445144"/>
            <a:ext cx="1028700" cy="182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2009</a:t>
            </a:r>
          </a:p>
        </p:txBody>
      </p:sp>
      <p:sp>
        <p:nvSpPr>
          <p:cNvPr id="66" name="Text Box 6"/>
          <p:cNvSpPr txBox="1">
            <a:spLocks noChangeArrowheads="1"/>
          </p:cNvSpPr>
          <p:nvPr/>
        </p:nvSpPr>
        <p:spPr bwMode="auto">
          <a:xfrm>
            <a:off x="6886604" y="5445144"/>
            <a:ext cx="1028700" cy="182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2011</a:t>
            </a:r>
          </a:p>
        </p:txBody>
      </p:sp>
      <p:graphicFrame>
        <p:nvGraphicFramePr>
          <p:cNvPr id="67" name="Group 31"/>
          <p:cNvGraphicFramePr>
            <a:graphicFrameLocks/>
          </p:cNvGraphicFramePr>
          <p:nvPr/>
        </p:nvGraphicFramePr>
        <p:xfrm>
          <a:off x="709642" y="4991119"/>
          <a:ext cx="7700962" cy="1223963"/>
        </p:xfrm>
        <a:graphic>
          <a:graphicData uri="http://schemas.openxmlformats.org/drawingml/2006/table">
            <a:tbl>
              <a:tblPr/>
              <a:tblGrid>
                <a:gridCol w="1757362"/>
                <a:gridCol w="1981200"/>
                <a:gridCol w="2036763"/>
                <a:gridCol w="1925637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2000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2002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2009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2011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9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" name="Text Box 32"/>
          <p:cNvSpPr txBox="1">
            <a:spLocks noChangeArrowheads="1"/>
          </p:cNvSpPr>
          <p:nvPr/>
        </p:nvSpPr>
        <p:spPr bwMode="auto">
          <a:xfrm>
            <a:off x="714404" y="5372119"/>
            <a:ext cx="1295400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000000"/>
                </a:solidFill>
              </a:rPr>
              <a:t>No new preventive TB vaccines in  clinical trials</a:t>
            </a:r>
          </a:p>
        </p:txBody>
      </p:sp>
      <p:sp>
        <p:nvSpPr>
          <p:cNvPr id="69" name="Text Box 33"/>
          <p:cNvSpPr txBox="1">
            <a:spLocks noChangeArrowheads="1"/>
          </p:cNvSpPr>
          <p:nvPr/>
        </p:nvSpPr>
        <p:spPr bwMode="auto">
          <a:xfrm>
            <a:off x="2619404" y="5372119"/>
            <a:ext cx="1143000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1st preventive</a:t>
            </a:r>
          </a:p>
          <a:p>
            <a:r>
              <a:rPr lang="en-US" sz="1200" b="1">
                <a:solidFill>
                  <a:srgbClr val="000000"/>
                </a:solidFill>
              </a:rPr>
              <a:t>vaccine enters clinical </a:t>
            </a:r>
          </a:p>
          <a:p>
            <a:r>
              <a:rPr lang="en-US" sz="1200" b="1">
                <a:solidFill>
                  <a:srgbClr val="000000"/>
                </a:solidFill>
              </a:rPr>
              <a:t>trials (MVA85A)</a:t>
            </a:r>
          </a:p>
        </p:txBody>
      </p:sp>
      <p:sp>
        <p:nvSpPr>
          <p:cNvPr id="70" name="Text Box 34"/>
          <p:cNvSpPr txBox="1">
            <a:spLocks noChangeArrowheads="1"/>
          </p:cNvSpPr>
          <p:nvPr/>
        </p:nvSpPr>
        <p:spPr bwMode="auto">
          <a:xfrm>
            <a:off x="4524404" y="5372119"/>
            <a:ext cx="1371600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1st Phase IIb proof-of-concept of preventive vaccine initiated</a:t>
            </a:r>
          </a:p>
        </p:txBody>
      </p:sp>
      <p:sp>
        <p:nvSpPr>
          <p:cNvPr id="71" name="Text Box 35"/>
          <p:cNvSpPr txBox="1">
            <a:spLocks noChangeArrowheads="1"/>
          </p:cNvSpPr>
          <p:nvPr/>
        </p:nvSpPr>
        <p:spPr bwMode="auto">
          <a:xfrm>
            <a:off x="6581804" y="5372119"/>
            <a:ext cx="1371600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15 vaccines have entered clinical trials, 12 currently in clinical trials</a:t>
            </a:r>
          </a:p>
        </p:txBody>
      </p:sp>
      <p:sp>
        <p:nvSpPr>
          <p:cNvPr id="72" name="AutoShape 36"/>
          <p:cNvSpPr>
            <a:spLocks noChangeArrowheads="1"/>
          </p:cNvSpPr>
          <p:nvPr/>
        </p:nvSpPr>
        <p:spPr bwMode="auto">
          <a:xfrm>
            <a:off x="1781204" y="5372119"/>
            <a:ext cx="685800" cy="549275"/>
          </a:xfrm>
          <a:prstGeom prst="rightArrow">
            <a:avLst>
              <a:gd name="adj1" fmla="val 50000"/>
              <a:gd name="adj2" fmla="val 31214"/>
            </a:avLst>
          </a:prstGeom>
          <a:gradFill rotWithShape="1">
            <a:gsLst>
              <a:gs pos="0">
                <a:srgbClr val="764700"/>
              </a:gs>
              <a:gs pos="100000">
                <a:srgbClr val="FF99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73" name="AutoShape 37"/>
          <p:cNvSpPr>
            <a:spLocks noChangeArrowheads="1"/>
          </p:cNvSpPr>
          <p:nvPr/>
        </p:nvSpPr>
        <p:spPr bwMode="auto">
          <a:xfrm>
            <a:off x="3762404" y="5448319"/>
            <a:ext cx="685800" cy="549275"/>
          </a:xfrm>
          <a:prstGeom prst="rightArrow">
            <a:avLst>
              <a:gd name="adj1" fmla="val 50000"/>
              <a:gd name="adj2" fmla="val 31214"/>
            </a:avLst>
          </a:prstGeom>
          <a:gradFill rotWithShape="1">
            <a:gsLst>
              <a:gs pos="0">
                <a:srgbClr val="764700"/>
              </a:gs>
              <a:gs pos="100000">
                <a:srgbClr val="FF99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74" name="AutoShape 38"/>
          <p:cNvSpPr>
            <a:spLocks noChangeArrowheads="1"/>
          </p:cNvSpPr>
          <p:nvPr/>
        </p:nvSpPr>
        <p:spPr bwMode="auto">
          <a:xfrm>
            <a:off x="5853142" y="5448319"/>
            <a:ext cx="652462" cy="549275"/>
          </a:xfrm>
          <a:prstGeom prst="rightArrow">
            <a:avLst>
              <a:gd name="adj1" fmla="val 50000"/>
              <a:gd name="adj2" fmla="val 29697"/>
            </a:avLst>
          </a:prstGeom>
          <a:gradFill rotWithShape="1">
            <a:gsLst>
              <a:gs pos="0">
                <a:srgbClr val="764700"/>
              </a:gs>
              <a:gs pos="100000">
                <a:srgbClr val="FF99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75" name="AutoShape 39"/>
          <p:cNvSpPr>
            <a:spLocks noChangeArrowheads="1"/>
          </p:cNvSpPr>
          <p:nvPr/>
        </p:nvSpPr>
        <p:spPr bwMode="auto">
          <a:xfrm>
            <a:off x="8029604" y="5448319"/>
            <a:ext cx="685800" cy="549275"/>
          </a:xfrm>
          <a:prstGeom prst="rightArrow">
            <a:avLst>
              <a:gd name="adj1" fmla="val 50000"/>
              <a:gd name="adj2" fmla="val 31214"/>
            </a:avLst>
          </a:prstGeom>
          <a:gradFill rotWithShape="1">
            <a:gsLst>
              <a:gs pos="0">
                <a:srgbClr val="764700"/>
              </a:gs>
              <a:gs pos="100000">
                <a:srgbClr val="FF99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61" name="Slide Number Placeholder 6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B6FC1-0064-420C-96B2-324EE540818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68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85756"/>
          </a:xfrm>
        </p:spPr>
        <p:txBody>
          <a:bodyPr/>
          <a:lstStyle/>
          <a:p>
            <a:r>
              <a:rPr lang="en-US" dirty="0" smtClean="0">
                <a:latin typeface="Monotype Corsiva" pitchFamily="66" charset="0"/>
              </a:rPr>
              <a:t>Prevalence of TB</a:t>
            </a:r>
            <a:endParaRPr lang="en-US" dirty="0">
              <a:latin typeface="Monotype Corsiva" pitchFamily="66" charset="0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57232"/>
            <a:ext cx="7772400" cy="5286412"/>
          </a:xfrm>
        </p:spPr>
        <p:txBody>
          <a:bodyPr/>
          <a:lstStyle/>
          <a:p>
            <a:r>
              <a:rPr lang="en-US" sz="2800" dirty="0" smtClean="0"/>
              <a:t>Global incidence rate = </a:t>
            </a:r>
            <a:r>
              <a:rPr lang="en-US" sz="2800" dirty="0" smtClean="0">
                <a:solidFill>
                  <a:srgbClr val="FF0000"/>
                </a:solidFill>
              </a:rPr>
              <a:t>128 cases/100,000</a:t>
            </a:r>
            <a:r>
              <a:rPr lang="en-US" sz="2800" dirty="0" smtClean="0"/>
              <a:t>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1.4 million TB-related deaths</a:t>
            </a:r>
            <a:r>
              <a:rPr lang="en-US" sz="2800" dirty="0" smtClean="0"/>
              <a:t>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8.8 million new cases of TB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80% of the TB burden is in </a:t>
            </a:r>
            <a:r>
              <a:rPr lang="en-US" sz="2800" dirty="0" smtClean="0">
                <a:solidFill>
                  <a:srgbClr val="FF0000"/>
                </a:solidFill>
              </a:rPr>
              <a:t>22</a:t>
            </a:r>
            <a:r>
              <a:rPr lang="en-US" sz="2800" dirty="0" smtClean="0"/>
              <a:t> countries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TB/HIV</a:t>
            </a:r>
            <a:r>
              <a:rPr lang="en-US" sz="2800" dirty="0" smtClean="0"/>
              <a:t> co-infection and </a:t>
            </a:r>
            <a:r>
              <a:rPr lang="en-US" sz="2800" dirty="0" smtClean="0">
                <a:solidFill>
                  <a:srgbClr val="FF0000"/>
                </a:solidFill>
              </a:rPr>
              <a:t>TB drug resistance</a:t>
            </a:r>
            <a:r>
              <a:rPr lang="en-US" sz="2800" dirty="0" smtClean="0"/>
              <a:t> are key barriers to progress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b="1" dirty="0" smtClean="0"/>
              <a:t>TB/HIV:</a:t>
            </a:r>
            <a:r>
              <a:rPr lang="en-US" sz="2800" dirty="0" smtClean="0"/>
              <a:t> ~2.5 million people with HIV; </a:t>
            </a:r>
          </a:p>
          <a:p>
            <a:pPr lvl="1" eaLnBrk="1" hangingPunct="1">
              <a:lnSpc>
                <a:spcPct val="130000"/>
              </a:lnSpc>
            </a:pPr>
            <a:r>
              <a:rPr lang="en-US" dirty="0" smtClean="0"/>
              <a:t>About 5% of TB patients estimated to be HIV positive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531F-5FF2-44D7-A8E2-358014CE4391}" type="datetime9">
              <a:rPr lang="en-IN" smtClean="0">
                <a:solidFill>
                  <a:srgbClr val="FFFFFF"/>
                </a:solidFill>
              </a:rPr>
              <a:pPr/>
              <a:t>21-11-2017 19:18:11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A0C-13BF-4EF7-9029-B720507E6D75}" type="slidenum">
              <a:rPr lang="en-US" smtClean="0">
                <a:solidFill>
                  <a:srgbClr val="FFFFFF"/>
                </a:solidFill>
              </a:rPr>
              <a:pPr/>
              <a:t>69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en-US" sz="4000" i="1" dirty="0" smtClean="0">
                <a:latin typeface="Monotype Corsiva" pitchFamily="66" charset="0"/>
              </a:rPr>
              <a:t>Staining </a:t>
            </a:r>
            <a:r>
              <a:rPr lang="en-US" sz="4000" i="1" dirty="0" err="1" smtClean="0">
                <a:latin typeface="Monotype Corsiva" pitchFamily="66" charset="0"/>
              </a:rPr>
              <a:t>Characterstics</a:t>
            </a:r>
            <a:endParaRPr lang="en-US" sz="4000" i="1" dirty="0">
              <a:latin typeface="Monotype Corsiva" pitchFamily="66" charset="0"/>
            </a:endParaRP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928670"/>
            <a:ext cx="8501122" cy="5143536"/>
          </a:xfrm>
        </p:spPr>
        <p:txBody>
          <a:bodyPr/>
          <a:lstStyle/>
          <a:p>
            <a:r>
              <a:rPr lang="en-US" sz="2400" b="1" dirty="0" err="1" smtClean="0"/>
              <a:t>Ziehl</a:t>
            </a:r>
            <a:r>
              <a:rPr lang="en-US" sz="2400" b="1" dirty="0" smtClean="0"/>
              <a:t> </a:t>
            </a:r>
            <a:r>
              <a:rPr lang="en-US" sz="2400" b="1" dirty="0" err="1"/>
              <a:t>Neelsen</a:t>
            </a:r>
            <a:r>
              <a:rPr lang="en-US" sz="2400" b="1" dirty="0"/>
              <a:t> </a:t>
            </a:r>
            <a:r>
              <a:rPr lang="en-US" sz="2400" b="1" dirty="0" smtClean="0"/>
              <a:t>staining - Acid </a:t>
            </a:r>
            <a:r>
              <a:rPr lang="en-US" sz="2400" b="1" dirty="0"/>
              <a:t>fast bacilli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Acid fastness – Resisting </a:t>
            </a:r>
            <a:r>
              <a:rPr lang="en-US" sz="2400" b="1" dirty="0" err="1" smtClean="0"/>
              <a:t>decolorisation</a:t>
            </a:r>
            <a:r>
              <a:rPr lang="en-US" sz="2400" b="1" dirty="0" smtClean="0"/>
              <a:t> by weak mineral acids like 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SO</a:t>
            </a:r>
            <a:r>
              <a:rPr lang="en-US" sz="2400" b="1" baseline="-25000" dirty="0" smtClean="0"/>
              <a:t>4</a:t>
            </a:r>
            <a:r>
              <a:rPr lang="en-US" sz="2400" b="1" dirty="0" smtClean="0"/>
              <a:t> / HCL</a:t>
            </a:r>
            <a:endParaRPr lang="en-US" sz="2400" b="1" dirty="0"/>
          </a:p>
          <a:p>
            <a:r>
              <a:rPr lang="en-US" sz="2400" b="1" dirty="0" smtClean="0"/>
              <a:t>Both by ZN method and Fluorescent staining, Acid </a:t>
            </a:r>
            <a:r>
              <a:rPr lang="en-US" sz="2400" b="1" dirty="0"/>
              <a:t>fastness is due to the presence of </a:t>
            </a:r>
            <a:r>
              <a:rPr lang="en-US" sz="2400" b="1" dirty="0" smtClean="0"/>
              <a:t>lipid rich waxy cell wall [</a:t>
            </a:r>
            <a:r>
              <a:rPr lang="en-US" sz="2400" b="1" dirty="0" err="1" smtClean="0"/>
              <a:t>Mycoloic</a:t>
            </a:r>
            <a:r>
              <a:rPr lang="en-US" sz="2400" b="1" dirty="0" smtClean="0"/>
              <a:t> acid] </a:t>
            </a:r>
            <a:r>
              <a:rPr lang="en-US" sz="2400" b="1" dirty="0"/>
              <a:t>or due to the semi permeable membrane around the </a:t>
            </a:r>
            <a:r>
              <a:rPr lang="en-US" sz="2400" b="1" dirty="0" smtClean="0"/>
              <a:t>cell.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Beaded or barred forms are frequently seen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Cell wall is thick,  </a:t>
            </a:r>
            <a:r>
              <a:rPr lang="en-US" sz="2400" b="1" dirty="0"/>
              <a:t>C</a:t>
            </a:r>
            <a:r>
              <a:rPr lang="en-US" sz="2400" b="1" dirty="0" smtClean="0"/>
              <a:t>omposed of three layers enclosing a </a:t>
            </a:r>
            <a:r>
              <a:rPr lang="en-US" sz="2400" b="1" dirty="0" err="1" smtClean="0"/>
              <a:t>trilaminar</a:t>
            </a:r>
            <a:r>
              <a:rPr lang="en-US" sz="2400" b="1" dirty="0" smtClean="0"/>
              <a:t> plasma membrane.</a:t>
            </a:r>
          </a:p>
          <a:p>
            <a:pPr>
              <a:lnSpc>
                <a:spcPct val="90000"/>
              </a:lnSpc>
            </a:pPr>
            <a:r>
              <a:rPr lang="en-US" sz="2400" b="1" dirty="0" err="1" smtClean="0"/>
              <a:t>Spheroplasts</a:t>
            </a:r>
            <a:r>
              <a:rPr lang="en-US" sz="2400" b="1" dirty="0" smtClean="0"/>
              <a:t> are formed when grown in the presence of </a:t>
            </a:r>
            <a:r>
              <a:rPr lang="en-US" sz="2400" b="1" dirty="0" err="1" smtClean="0"/>
              <a:t>lysozyme</a:t>
            </a:r>
            <a:r>
              <a:rPr lang="en-US" sz="2400" b="1" dirty="0"/>
              <a:t>,</a:t>
            </a:r>
            <a:r>
              <a:rPr lang="en-US" sz="2400" b="1" dirty="0" smtClean="0"/>
              <a:t> L forms are also seen.</a:t>
            </a:r>
            <a:r>
              <a:rPr lang="en-US" sz="2400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D3A70-D7F6-4EE2-A68F-23D79D7F26C3}" type="datetime9">
              <a:rPr lang="en-IN" smtClean="0"/>
              <a:pPr/>
              <a:t>21-11-2017 19:17:56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44FC-5A05-48CE-B78D-79DFD832744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85756"/>
          </a:xfrm>
        </p:spPr>
        <p:txBody>
          <a:bodyPr/>
          <a:lstStyle/>
          <a:p>
            <a:r>
              <a:rPr lang="en-US" dirty="0" smtClean="0">
                <a:latin typeface="Monotype Corsiva" pitchFamily="66" charset="0"/>
              </a:rPr>
              <a:t>Tuberculosis Control Programs</a:t>
            </a:r>
            <a:endParaRPr lang="en-US" dirty="0">
              <a:latin typeface="Monotype Corsiva" pitchFamily="66" charset="0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74739"/>
            <a:ext cx="7772400" cy="5097467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>
                <a:cs typeface="Times New Roman" pitchFamily="18" charset="0"/>
              </a:rPr>
              <a:t>NTP: Since 1962</a:t>
            </a:r>
          </a:p>
          <a:p>
            <a:pPr marL="514350" indent="-514350">
              <a:lnSpc>
                <a:spcPct val="90000"/>
              </a:lnSpc>
              <a:buNone/>
            </a:pPr>
            <a:r>
              <a:rPr lang="en-US" sz="2800" dirty="0" smtClean="0">
                <a:cs typeface="Times New Roman" pitchFamily="18" charset="0"/>
              </a:rPr>
              <a:t>	Permanent countrywide program</a:t>
            </a:r>
          </a:p>
          <a:p>
            <a:pPr marL="514350" indent="-514350">
              <a:lnSpc>
                <a:spcPct val="90000"/>
              </a:lnSpc>
              <a:buNone/>
            </a:pPr>
            <a:r>
              <a:rPr lang="en-US" sz="2800" dirty="0" smtClean="0">
                <a:cs typeface="Times New Roman" pitchFamily="18" charset="0"/>
              </a:rPr>
              <a:t>	Integrated with health delivery systems both at urban, rural levels</a:t>
            </a:r>
          </a:p>
          <a:p>
            <a:pPr marL="514350" indent="-514350">
              <a:lnSpc>
                <a:spcPct val="90000"/>
              </a:lnSpc>
              <a:buNone/>
            </a:pPr>
            <a:r>
              <a:rPr lang="en-US" sz="2800" dirty="0" smtClean="0">
                <a:cs typeface="Times New Roman" pitchFamily="18" charset="0"/>
              </a:rPr>
              <a:t>	To reduce the problem of tuberculosis, so that its no more a public health hazard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 startAt="2"/>
            </a:pPr>
            <a:r>
              <a:rPr lang="en-US" sz="2800" dirty="0" smtClean="0">
                <a:cs typeface="Times New Roman" pitchFamily="18" charset="0"/>
              </a:rPr>
              <a:t>RNTCP: </a:t>
            </a:r>
            <a:r>
              <a:rPr lang="en-US" sz="2800" dirty="0" err="1" smtClean="0">
                <a:cs typeface="Times New Roman" pitchFamily="18" charset="0"/>
              </a:rPr>
              <a:t>India+WHO+World</a:t>
            </a:r>
            <a:r>
              <a:rPr lang="en-US" sz="2800" dirty="0" smtClean="0">
                <a:cs typeface="Times New Roman" pitchFamily="18" charset="0"/>
              </a:rPr>
              <a:t> Bank [1992]</a:t>
            </a:r>
          </a:p>
          <a:p>
            <a:pPr marL="514350" indent="-514350">
              <a:lnSpc>
                <a:spcPct val="90000"/>
              </a:lnSpc>
              <a:buNone/>
            </a:pPr>
            <a:r>
              <a:rPr lang="en-US" sz="2800" dirty="0" smtClean="0"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/>
                <a:cs typeface="Times New Roman"/>
              </a:rPr>
              <a:t>↑ 85% Cure rate - DOTS</a:t>
            </a:r>
          </a:p>
          <a:p>
            <a:pPr marL="514350" indent="-514350">
              <a:lnSpc>
                <a:spcPct val="90000"/>
              </a:lnSpc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	</a:t>
            </a:r>
            <a:r>
              <a:rPr lang="en-US" sz="2800" dirty="0" smtClean="0">
                <a:cs typeface="Times New Roman"/>
              </a:rPr>
              <a:t>↑ 70% Case detection</a:t>
            </a:r>
          </a:p>
          <a:p>
            <a:pPr marL="514350" indent="-514350">
              <a:lnSpc>
                <a:spcPct val="90000"/>
              </a:lnSpc>
              <a:buNone/>
            </a:pPr>
            <a:r>
              <a:rPr lang="en-US" sz="2800" dirty="0" smtClean="0">
                <a:cs typeface="Times New Roman"/>
              </a:rPr>
              <a:t>	Involvement of NGOs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 startAt="3"/>
            </a:pPr>
            <a:r>
              <a:rPr lang="en-US" sz="2800" dirty="0" smtClean="0">
                <a:cs typeface="Times New Roman"/>
              </a:rPr>
              <a:t>STOP TB 2006-2015 - DOTS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6BDC-6DF2-4742-86A4-5320A20C86FC}" type="datetime9">
              <a:rPr lang="en-IN" smtClean="0">
                <a:solidFill>
                  <a:srgbClr val="FFFFFF"/>
                </a:solidFill>
              </a:rPr>
              <a:pPr/>
              <a:t>21-11-2017 19:18:11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A0C-13BF-4EF7-9029-B720507E6D75}" type="slidenum">
              <a:rPr lang="en-US" smtClean="0">
                <a:solidFill>
                  <a:srgbClr val="FFFFFF"/>
                </a:solidFill>
              </a:rPr>
              <a:pPr/>
              <a:t>70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US" sz="4000" dirty="0" smtClean="0">
                <a:latin typeface="Monotype Corsiva" pitchFamily="66" charset="0"/>
              </a:rPr>
              <a:t>Directly Observed Treatment, Short Course (Dots)</a:t>
            </a:r>
            <a:endParaRPr lang="en-US" sz="4000" dirty="0">
              <a:latin typeface="Monotype Corsiva" pitchFamily="66" charset="0"/>
            </a:endParaRPr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1285860"/>
            <a:ext cx="4786346" cy="4786346"/>
          </a:xfrm>
        </p:spPr>
        <p:txBody>
          <a:bodyPr/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Provides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effective medicine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Confirms that it is taken</a:t>
            </a:r>
          </a:p>
          <a:p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INTENSIVE PHASE: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worker watches as the patient swallows drug in his presence</a:t>
            </a:r>
          </a:p>
          <a:p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CONTINUATION PHASE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patient is issued medicine for 1 week of which first dose is taken in the presence of health worker.</a:t>
            </a:r>
          </a:p>
          <a:p>
            <a:pPr>
              <a:buFontTx/>
              <a:buNone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4983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43570" y="2143116"/>
            <a:ext cx="3071834" cy="2714644"/>
          </a:xfrm>
          <a:noFill/>
          <a:ln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5043-B1EE-4D03-9C1E-50829BFF8AB6}" type="datetime9">
              <a:rPr lang="en-IN" smtClean="0"/>
              <a:pPr/>
              <a:t>21-11-2017 19:18:12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44FC-5A05-48CE-B78D-79DFD832744D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2413000"/>
            <a:ext cx="9144000" cy="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180262" name="Group 38"/>
          <p:cNvGraphicFramePr>
            <a:graphicFrameLocks noGrp="1"/>
          </p:cNvGraphicFramePr>
          <p:nvPr/>
        </p:nvGraphicFramePr>
        <p:xfrm>
          <a:off x="533400" y="2667000"/>
          <a:ext cx="8153400" cy="3773488"/>
        </p:xfrm>
        <a:graphic>
          <a:graphicData uri="http://schemas.openxmlformats.org/drawingml/2006/table">
            <a:tbl>
              <a:tblPr/>
              <a:tblGrid>
                <a:gridCol w="3148013"/>
                <a:gridCol w="2414587"/>
                <a:gridCol w="2590800"/>
              </a:tblGrid>
              <a:tr h="107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Providers/Programmes: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2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Inadequate regimens</a:t>
                      </a:r>
                      <a:endParaRPr kumimoji="0" lang="en-GB" sz="3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Drugs: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l-NL" sz="2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Inadequate supply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l-NL" sz="2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Poor quality</a:t>
                      </a:r>
                      <a:endParaRPr kumimoji="0" lang="nl-NL" sz="3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Patients: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2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Inadequate drug intake</a:t>
                      </a:r>
                      <a:endParaRPr kumimoji="0" lang="en-GB" sz="3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-</a:t>
                      </a: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Absence of guidelines or inappropriate guidelines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-</a:t>
                      </a: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Non-compliance with  guidelines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-</a:t>
                      </a: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Inadequate training of health staff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-</a:t>
                      </a: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 monitoring of treatment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-</a:t>
                      </a: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Poorly organized or funded TB control programmes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-</a:t>
                      </a: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Non-availability of certain drugs (stock-outs or delivery disruptions)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-</a:t>
                      </a: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Poor quality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-</a:t>
                      </a: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Poor storage conditions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-</a:t>
                      </a:r>
                      <a:r>
                        <a:rPr kumimoji="0" lang="en-GB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Wrong dosages or combination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-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Poor adherence (or poor DOT)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-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Lack of information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-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Non-availability of free drugs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-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Adverse drug reactions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-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Social and economic barriers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-</a:t>
                      </a:r>
                      <a:r>
                        <a:rPr kumimoji="0" lang="en-GB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Malabsorption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-</a:t>
                      </a:r>
                      <a:r>
                        <a:rPr kumimoji="0" lang="en-GB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Substance abuse disorders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161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  <a:noFill/>
        </p:spPr>
        <p:txBody>
          <a:bodyPr/>
          <a:lstStyle/>
          <a:p>
            <a:pPr eaLnBrk="1" hangingPunct="1"/>
            <a:r>
              <a:rPr lang="en-US" sz="5400" dirty="0" smtClean="0"/>
              <a:t>Drug resistance - Causes</a:t>
            </a:r>
          </a:p>
        </p:txBody>
      </p:sp>
      <p:sp>
        <p:nvSpPr>
          <p:cNvPr id="6162" name="Text Box 37"/>
          <p:cNvSpPr txBox="1">
            <a:spLocks noChangeArrowheads="1"/>
          </p:cNvSpPr>
          <p:nvPr/>
        </p:nvSpPr>
        <p:spPr bwMode="auto">
          <a:xfrm>
            <a:off x="609600" y="884238"/>
            <a:ext cx="8153400" cy="1630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   Microbial: As a result of genetic mutation </a:t>
            </a:r>
          </a:p>
          <a:p>
            <a:pPr lvl="1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Caused by random chromosomal mutations at predictable frequencies (</a:t>
            </a:r>
            <a:r>
              <a:rPr lang="en-US" sz="1600" dirty="0" smtClean="0">
                <a:solidFill>
                  <a:srgbClr val="000000"/>
                </a:solidFill>
                <a:sym typeface="Symbol" pitchFamily="18" charset="2"/>
              </a:rPr>
              <a:t>1 </a:t>
            </a:r>
            <a:r>
              <a:rPr lang="en-US" sz="1600" dirty="0" smtClean="0">
                <a:solidFill>
                  <a:srgbClr val="000000"/>
                </a:solidFill>
              </a:rPr>
              <a:t>H resistant bacilli in 106, R 1 in 108, HR 1 in 1014) </a:t>
            </a:r>
          </a:p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   </a:t>
            </a:r>
            <a:r>
              <a:rPr lang="en-US" sz="2000" b="1" i="1" dirty="0" smtClean="0">
                <a:solidFill>
                  <a:srgbClr val="FFFF00"/>
                </a:solidFill>
              </a:rPr>
              <a:t>Essentially drug resistance is a man made phenomenon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648756-1C8E-4FC2-8C69-4B213CDFB84F}" type="datetime9">
              <a:rPr lang="en-IN" smtClean="0">
                <a:solidFill>
                  <a:srgbClr val="000000"/>
                </a:solidFill>
              </a:rPr>
              <a:pPr>
                <a:defRPr/>
              </a:pPr>
              <a:t>21-11-2017 19:30:25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7E8E5-2EE8-41DE-BA43-AD8CA78E2D6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6"/>
            <a:ext cx="8229600" cy="439718"/>
          </a:xfrm>
        </p:spPr>
        <p:txBody>
          <a:bodyPr/>
          <a:lstStyle/>
          <a:p>
            <a:r>
              <a:rPr lang="en-US" dirty="0" smtClean="0">
                <a:latin typeface="Monotype Corsiva" pitchFamily="66" charset="0"/>
              </a:rPr>
              <a:t>Drug Resistant </a:t>
            </a:r>
            <a:r>
              <a:rPr lang="en-US" dirty="0">
                <a:latin typeface="Monotype Corsiva" pitchFamily="66" charset="0"/>
              </a:rPr>
              <a:t>M. tuberculosis</a:t>
            </a:r>
            <a:endParaRPr lang="th-TH" dirty="0">
              <a:latin typeface="Monotype Corsiva" pitchFamily="66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357298"/>
            <a:ext cx="8458200" cy="3571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Multidrug </a:t>
            </a:r>
            <a:r>
              <a:rPr lang="en-US" sz="2800" dirty="0"/>
              <a:t>resistance (MDR)  </a:t>
            </a:r>
            <a:r>
              <a:rPr lang="en-US" sz="2800" dirty="0">
                <a:solidFill>
                  <a:srgbClr val="FFFF00"/>
                </a:solidFill>
                <a:effectLst/>
              </a:rPr>
              <a:t>(INH and RIF resistance)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Extensively Multidrug resistance (XDR)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MDR-TB and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Resist to </a:t>
            </a:r>
            <a:r>
              <a:rPr lang="en-US" dirty="0" err="1" smtClean="0"/>
              <a:t>atleast</a:t>
            </a:r>
            <a:r>
              <a:rPr lang="en-US" dirty="0" smtClean="0"/>
              <a:t> </a:t>
            </a:r>
            <a:r>
              <a:rPr lang="en-US" dirty="0"/>
              <a:t>3 classes of </a:t>
            </a:r>
            <a:r>
              <a:rPr lang="en-US" dirty="0" err="1" smtClean="0"/>
              <a:t>injectable</a:t>
            </a:r>
            <a:r>
              <a:rPr lang="en-US" dirty="0" smtClean="0"/>
              <a:t> second line drugs - </a:t>
            </a:r>
            <a:r>
              <a:rPr lang="en-US" dirty="0" err="1" smtClean="0"/>
              <a:t>ie</a:t>
            </a:r>
            <a:r>
              <a:rPr lang="en-US" dirty="0" smtClean="0"/>
              <a:t> </a:t>
            </a:r>
            <a:r>
              <a:rPr lang="en-US" dirty="0" err="1" smtClean="0"/>
              <a:t>Capreomycin</a:t>
            </a:r>
            <a:r>
              <a:rPr lang="en-US" dirty="0" smtClean="0"/>
              <a:t>, </a:t>
            </a:r>
            <a:r>
              <a:rPr lang="en-US" dirty="0" err="1" smtClean="0"/>
              <a:t>Kanamycin</a:t>
            </a:r>
            <a:r>
              <a:rPr lang="en-US" dirty="0" smtClean="0"/>
              <a:t>, </a:t>
            </a:r>
            <a:r>
              <a:rPr lang="en-US" dirty="0" err="1" smtClean="0"/>
              <a:t>Amikacin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TDR</a:t>
            </a:r>
            <a:r>
              <a:rPr lang="en-US" sz="2800" dirty="0"/>
              <a:t> </a:t>
            </a:r>
            <a:r>
              <a:rPr lang="en-US" sz="2800" dirty="0" smtClean="0"/>
              <a:t>– First time in Iran in 2009</a:t>
            </a:r>
          </a:p>
          <a:p>
            <a:pPr>
              <a:lnSpc>
                <a:spcPct val="90000"/>
              </a:lnSpc>
              <a:buNone/>
            </a:pPr>
            <a:r>
              <a:rPr lang="en-US" sz="2800" i="1" dirty="0">
                <a:effectLst/>
              </a:rPr>
              <a:t>	</a:t>
            </a:r>
            <a:r>
              <a:rPr lang="en-US" sz="2800" i="1" dirty="0" smtClean="0">
                <a:effectLst/>
              </a:rPr>
              <a:t>Recently in India – Mumbai 12 cases, 1 death. </a:t>
            </a:r>
            <a:r>
              <a:rPr lang="en-US" sz="2800" dirty="0" smtClean="0">
                <a:effectLst/>
              </a:rPr>
              <a:t>[07-01-2012]</a:t>
            </a:r>
            <a:endParaRPr lang="en-US" sz="2800" i="1" dirty="0" smtClean="0">
              <a:effectLst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8FD0-A986-48A4-960B-8B8A0D18951D}" type="datetime9">
              <a:rPr lang="en-IN" smtClean="0">
                <a:solidFill>
                  <a:srgbClr val="FFFFFF"/>
                </a:solidFill>
              </a:rPr>
              <a:pPr/>
              <a:t>21-11-2017 19:30:26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105B-6B41-47DF-8215-F33E02058702}" type="slidenum">
              <a:rPr lang="en-US" smtClean="0">
                <a:solidFill>
                  <a:srgbClr val="FFFFFF"/>
                </a:solidFill>
              </a:rPr>
              <a:pPr/>
              <a:t>73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Gene location associated                         Drug-Resistant M.tuberculosis</a:t>
            </a:r>
            <a:endParaRPr lang="th-TH" sz="400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05800" cy="5334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/>
              <a:t>       Drug		             Gene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  </a:t>
            </a:r>
            <a:r>
              <a:rPr lang="en-US" dirty="0" err="1"/>
              <a:t>Isoniazid</a:t>
            </a:r>
            <a:r>
              <a:rPr lang="en-US" dirty="0"/>
              <a:t> 		    Kat G, </a:t>
            </a:r>
            <a:r>
              <a:rPr lang="en-US" dirty="0" err="1"/>
              <a:t>Inh</a:t>
            </a:r>
            <a:r>
              <a:rPr lang="en-US" dirty="0"/>
              <a:t> A, </a:t>
            </a:r>
            <a:r>
              <a:rPr lang="en-US" dirty="0" err="1"/>
              <a:t>Kas</a:t>
            </a:r>
            <a:r>
              <a:rPr lang="en-US" dirty="0"/>
              <a:t> 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  </a:t>
            </a:r>
            <a:r>
              <a:rPr lang="en-US" dirty="0" err="1"/>
              <a:t>Rifampicin</a:t>
            </a:r>
            <a:r>
              <a:rPr lang="en-US" dirty="0"/>
              <a:t>		    </a:t>
            </a:r>
            <a:r>
              <a:rPr lang="en-US" dirty="0" err="1"/>
              <a:t>rpo</a:t>
            </a:r>
            <a:r>
              <a:rPr lang="en-US" dirty="0"/>
              <a:t> B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  </a:t>
            </a:r>
            <a:r>
              <a:rPr lang="en-US" dirty="0" err="1"/>
              <a:t>Ethambutol</a:t>
            </a:r>
            <a:r>
              <a:rPr lang="en-US" dirty="0"/>
              <a:t>		    </a:t>
            </a:r>
            <a:r>
              <a:rPr lang="en-US" dirty="0" err="1"/>
              <a:t>emb</a:t>
            </a:r>
            <a:r>
              <a:rPr lang="en-US" dirty="0"/>
              <a:t> B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  Streptomycin		    </a:t>
            </a:r>
            <a:r>
              <a:rPr lang="en-US" dirty="0" err="1"/>
              <a:t>rps</a:t>
            </a:r>
            <a:r>
              <a:rPr lang="en-US" dirty="0"/>
              <a:t> 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  </a:t>
            </a:r>
            <a:r>
              <a:rPr lang="en-US" dirty="0" err="1"/>
              <a:t>Pyrazinamide</a:t>
            </a:r>
            <a:r>
              <a:rPr lang="en-US" dirty="0"/>
              <a:t>		    </a:t>
            </a:r>
            <a:r>
              <a:rPr lang="en-US" dirty="0" err="1"/>
              <a:t>pnc</a:t>
            </a:r>
            <a:r>
              <a:rPr lang="en-US" dirty="0"/>
              <a:t> 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  </a:t>
            </a:r>
            <a:r>
              <a:rPr lang="en-US" dirty="0" err="1"/>
              <a:t>Fluoroquinolones</a:t>
            </a:r>
            <a:r>
              <a:rPr lang="en-US" dirty="0"/>
              <a:t>	    </a:t>
            </a:r>
            <a:r>
              <a:rPr lang="en-US" dirty="0" err="1"/>
              <a:t>gyr</a:t>
            </a:r>
            <a:r>
              <a:rPr lang="en-US" dirty="0"/>
              <a:t> A</a:t>
            </a:r>
            <a:endParaRPr lang="th-TH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																	</a:t>
            </a:r>
            <a:r>
              <a:rPr lang="en-US" sz="2000" dirty="0" err="1"/>
              <a:t>Dubaniewicz</a:t>
            </a:r>
            <a:r>
              <a:rPr lang="en-US" sz="2000" dirty="0"/>
              <a:t> A, et al. Molecular sub-type of the HLA-DR antigens 	in pulmonary tuberculosis. </a:t>
            </a:r>
            <a:r>
              <a:rPr lang="en-US" sz="2000" dirty="0" err="1"/>
              <a:t>Int</a:t>
            </a:r>
            <a:r>
              <a:rPr lang="en-US" sz="2000" dirty="0"/>
              <a:t> J Infect Dis2000;4:129-33.</a:t>
            </a:r>
            <a:endParaRPr lang="th-TH" sz="2000" dirty="0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381000" y="15240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mtClean="0">
              <a:solidFill>
                <a:srgbClr val="FFFFFF"/>
              </a:solidFill>
            </a:endParaRP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304800" y="57150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mtClean="0">
              <a:solidFill>
                <a:srgbClr val="FFFFFF"/>
              </a:solidFill>
            </a:endParaRP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381000" y="21336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N" smtClean="0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BE98-5CC3-4555-B043-DBBA64BC2E65}" type="datetime9">
              <a:rPr lang="en-IN" smtClean="0">
                <a:solidFill>
                  <a:srgbClr val="FFFFFF"/>
                </a:solidFill>
              </a:rPr>
              <a:pPr/>
              <a:t>21-11-2017 19:32:55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105B-6B41-47DF-8215-F33E02058702}" type="slidenum">
              <a:rPr lang="en-US" smtClean="0">
                <a:solidFill>
                  <a:srgbClr val="FFFFFF"/>
                </a:solidFill>
              </a:rPr>
              <a:pPr/>
              <a:t>74</a:t>
            </a:fld>
            <a:endParaRPr lang="th-TH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482B-41DF-4410-A047-F8D5E212B060}" type="datetime9">
              <a:rPr lang="en-IN" smtClean="0">
                <a:solidFill>
                  <a:srgbClr val="FFFFFF"/>
                </a:solidFill>
              </a:rPr>
              <a:pPr/>
              <a:t>21-11-2017 19:33:03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A0C-13BF-4EF7-9029-B720507E6D75}" type="slidenum">
              <a:rPr lang="en-US" smtClean="0">
                <a:solidFill>
                  <a:srgbClr val="FFFFFF"/>
                </a:solidFill>
              </a:rPr>
              <a:pPr/>
              <a:t>75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666270"/>
            <a:ext cx="8256031" cy="547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785795"/>
            <a:ext cx="8286808" cy="531020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M. </a:t>
            </a:r>
            <a:r>
              <a:rPr lang="en-US" i="1" dirty="0" err="1" smtClean="0"/>
              <a:t>bovis</a:t>
            </a:r>
            <a:r>
              <a:rPr lang="en-US" i="1" dirty="0" smtClean="0"/>
              <a:t>: TB in cattle, Humans</a:t>
            </a:r>
          </a:p>
          <a:p>
            <a:pPr marL="514350" indent="-514350">
              <a:buNone/>
            </a:pPr>
            <a:r>
              <a:rPr lang="en-US" i="1" dirty="0" smtClean="0"/>
              <a:t>	Small smooth colonies – </a:t>
            </a:r>
            <a:r>
              <a:rPr lang="en-US" i="1" dirty="0" err="1" smtClean="0"/>
              <a:t>Eugonic</a:t>
            </a:r>
            <a:endParaRPr lang="en-US" i="1" dirty="0" smtClean="0"/>
          </a:p>
          <a:p>
            <a:pPr marL="514350" indent="-514350">
              <a:buFont typeface="+mj-lt"/>
              <a:buAutoNum type="arabicPeriod"/>
            </a:pPr>
            <a:endParaRPr lang="en-US" i="1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i="1" dirty="0" smtClean="0"/>
              <a:t>M. </a:t>
            </a:r>
            <a:r>
              <a:rPr lang="en-US" i="1" dirty="0" err="1" smtClean="0"/>
              <a:t>africanum</a:t>
            </a:r>
            <a:r>
              <a:rPr lang="en-US" i="1" dirty="0" smtClean="0"/>
              <a:t>: African variant of M. </a:t>
            </a:r>
            <a:r>
              <a:rPr lang="en-US" i="1" dirty="0" err="1" smtClean="0"/>
              <a:t>tb</a:t>
            </a:r>
            <a:r>
              <a:rPr lang="en-US" i="1" dirty="0" smtClean="0"/>
              <a:t> with similar appearance as </a:t>
            </a:r>
            <a:r>
              <a:rPr lang="en-US" i="1" dirty="0" err="1" smtClean="0"/>
              <a:t>bovis</a:t>
            </a:r>
            <a:r>
              <a:rPr lang="en-US" i="1" dirty="0" smtClean="0"/>
              <a:t>.</a:t>
            </a:r>
          </a:p>
          <a:p>
            <a:pPr marL="514350" indent="-514350">
              <a:buNone/>
            </a:pPr>
            <a:r>
              <a:rPr lang="en-US" i="1" dirty="0" smtClean="0"/>
              <a:t>	Mainly in </a:t>
            </a:r>
            <a:r>
              <a:rPr lang="en-US" i="1" dirty="0" err="1" smtClean="0"/>
              <a:t>africa</a:t>
            </a:r>
            <a:endParaRPr lang="en-US" i="1" dirty="0" smtClean="0"/>
          </a:p>
          <a:p>
            <a:pPr marL="514350" indent="-514350">
              <a:buFont typeface="+mj-lt"/>
              <a:buAutoNum type="arabicPeriod"/>
            </a:pPr>
            <a:endParaRPr lang="en-US" i="1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i="1" dirty="0" smtClean="0"/>
              <a:t>M. </a:t>
            </a:r>
            <a:r>
              <a:rPr lang="en-US" i="1" dirty="0" err="1" smtClean="0"/>
              <a:t>microti</a:t>
            </a:r>
            <a:r>
              <a:rPr lang="en-US" i="1" dirty="0" smtClean="0"/>
              <a:t>: Vole tubercle bacillus</a:t>
            </a:r>
          </a:p>
          <a:p>
            <a:pPr marL="514350" indent="-514350">
              <a:buNone/>
            </a:pPr>
            <a:r>
              <a:rPr lang="en-US" i="1" dirty="0" smtClean="0"/>
              <a:t>	Rarely isolated from human specimens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65509-2FFC-458E-AADE-2CCC4FB6991A}" type="datetime9">
              <a:rPr lang="en-IN" smtClean="0">
                <a:solidFill>
                  <a:srgbClr val="FFFFFF"/>
                </a:solidFill>
              </a:rPr>
              <a:pPr/>
              <a:t>21-11-2017 19:18:13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A0C-13BF-4EF7-9029-B720507E6D75}" type="slidenum">
              <a:rPr lang="en-US" smtClean="0">
                <a:solidFill>
                  <a:srgbClr val="FFFFFF"/>
                </a:solidFill>
              </a:rPr>
              <a:pPr/>
              <a:t>76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58" y="228600"/>
            <a:ext cx="8429684" cy="628632"/>
          </a:xfrm>
        </p:spPr>
        <p:txBody>
          <a:bodyPr/>
          <a:lstStyle/>
          <a:p>
            <a:r>
              <a:rPr lang="en-US" sz="4000" dirty="0" smtClean="0">
                <a:latin typeface="Monotype Corsiva" pitchFamily="66" charset="0"/>
              </a:rPr>
              <a:t>Other MTC Bacteria</a:t>
            </a:r>
            <a:endParaRPr lang="en-US" sz="40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DOTS-Plus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Components for MDR-TB diagnosis and treatment using quality assured culture and drug susceptibility testing.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0650-2948-4F0D-A601-255EFEC74EF2}" type="datetime9">
              <a:rPr lang="en-IN" smtClean="0">
                <a:solidFill>
                  <a:srgbClr val="FFFFFF"/>
                </a:solidFill>
              </a:rPr>
              <a:pPr/>
              <a:t>21-11-2017 19:33:20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A0C-13BF-4EF7-9029-B720507E6D75}" type="slidenum">
              <a:rPr lang="en-US" smtClean="0">
                <a:solidFill>
                  <a:srgbClr val="FFFFFF"/>
                </a:solidFill>
              </a:rPr>
              <a:pPr/>
              <a:t>77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TB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Achieve universal access to high quality care for all people with TB</a:t>
            </a:r>
          </a:p>
          <a:p>
            <a:r>
              <a:rPr lang="en-US" dirty="0" smtClean="0"/>
              <a:t>Reduce the human suffering and socio-economic burden associated with TB</a:t>
            </a:r>
          </a:p>
          <a:p>
            <a:r>
              <a:rPr lang="en-US" dirty="0" smtClean="0"/>
              <a:t>Support development of new tools and enable their timely and effective use</a:t>
            </a:r>
          </a:p>
          <a:p>
            <a:r>
              <a:rPr lang="en-US" dirty="0" smtClean="0"/>
              <a:t>Protect and promote human rights in TB prevention, care and control.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0650-2948-4F0D-A601-255EFEC74EF2}" type="datetime9">
              <a:rPr lang="en-IN" smtClean="0">
                <a:solidFill>
                  <a:srgbClr val="FFFFFF"/>
                </a:solidFill>
              </a:rPr>
              <a:pPr/>
              <a:t>21-11-2017 19:35:17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A0C-13BF-4EF7-9029-B720507E6D75}" type="slidenum">
              <a:rPr lang="en-US" smtClean="0">
                <a:solidFill>
                  <a:srgbClr val="FFFFFF"/>
                </a:solidFill>
              </a:rPr>
              <a:pPr/>
              <a:t>78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4348" y="2714620"/>
            <a:ext cx="7772400" cy="12192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0650-2948-4F0D-A601-255EFEC74EF2}" type="datetime9">
              <a:rPr lang="en-IN" smtClean="0">
                <a:solidFill>
                  <a:srgbClr val="FFFFFF"/>
                </a:solidFill>
              </a:rPr>
              <a:pPr/>
              <a:t>21-11-2017 19:33:09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BA0C-13BF-4EF7-9029-B720507E6D75}" type="slidenum">
              <a:rPr lang="en-US" smtClean="0">
                <a:solidFill>
                  <a:srgbClr val="FFFFFF"/>
                </a:solidFill>
              </a:rPr>
              <a:pPr/>
              <a:t>79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01" name="Text Box 5"/>
          <p:cNvSpPr txBox="1">
            <a:spLocks noChangeArrowheads="1"/>
          </p:cNvSpPr>
          <p:nvPr/>
        </p:nvSpPr>
        <p:spPr bwMode="auto">
          <a:xfrm>
            <a:off x="285720" y="76200"/>
            <a:ext cx="8572560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900" i="1" dirty="0">
                <a:solidFill>
                  <a:schemeClr val="tx2"/>
                </a:solidFill>
                <a:latin typeface="Monotype Corsiva" pitchFamily="66" charset="0"/>
              </a:rPr>
              <a:t>Lipid-Rich Cell Wall of Mycobacterium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285852" y="762000"/>
            <a:ext cx="6705600" cy="5745163"/>
            <a:chOff x="672" y="480"/>
            <a:chExt cx="4368" cy="3696"/>
          </a:xfrm>
        </p:grpSpPr>
        <p:pic>
          <p:nvPicPr>
            <p:cNvPr id="592900" name="Picture 4" descr="MycobacteriumCellWallStructureFigur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2" y="557"/>
              <a:ext cx="4368" cy="3619"/>
            </a:xfrm>
            <a:prstGeom prst="rect">
              <a:avLst/>
            </a:prstGeom>
            <a:noFill/>
          </p:spPr>
        </p:pic>
        <p:sp>
          <p:nvSpPr>
            <p:cNvPr id="592902" name="Text Box 6"/>
            <p:cNvSpPr txBox="1">
              <a:spLocks noChangeArrowheads="1"/>
            </p:cNvSpPr>
            <p:nvPr/>
          </p:nvSpPr>
          <p:spPr bwMode="auto">
            <a:xfrm>
              <a:off x="3552" y="480"/>
              <a:ext cx="1152" cy="21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u="sng"/>
                <a:t>Mycolic acids</a:t>
              </a:r>
            </a:p>
          </p:txBody>
        </p: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CC57-AF1B-4249-BBF3-6CD785C82D74}" type="datetime9">
              <a:rPr lang="en-IN" smtClean="0">
                <a:solidFill>
                  <a:srgbClr val="FFFFFF"/>
                </a:solidFill>
              </a:rPr>
              <a:pPr/>
              <a:t>21-11-2017 19:17:56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27E74-304D-4F3A-B95C-4FED03E9FD5D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acid-fastbacilli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878" y="466991"/>
            <a:ext cx="4567998" cy="4319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2223-E58D-48F1-8A9C-DB477F33743E}" type="datetime9">
              <a:rPr lang="en-IN" smtClean="0"/>
              <a:pPr/>
              <a:t>21-11-2017 19:17:56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244FC-5A05-48CE-B78D-79DFD832744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4" descr="MycobacteriumAcidFastKinyounStain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937195"/>
            <a:ext cx="4040533" cy="42778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3560</Words>
  <Application>Microsoft Office PowerPoint</Application>
  <PresentationFormat>On-screen Show (4:3)</PresentationFormat>
  <Paragraphs>830</Paragraphs>
  <Slides>79</Slides>
  <Notes>6</Notes>
  <HiddenSlides>7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2" baseType="lpstr">
      <vt:lpstr>Blue Diagonal</vt:lpstr>
      <vt:lpstr>2_Default Design</vt:lpstr>
      <vt:lpstr>Bitmap Image</vt:lpstr>
      <vt:lpstr>Slide 1</vt:lpstr>
      <vt:lpstr>Slide 2</vt:lpstr>
      <vt:lpstr>History</vt:lpstr>
      <vt:lpstr>Koch’s Postulates</vt:lpstr>
      <vt:lpstr>Classification of Mycobacteria</vt:lpstr>
      <vt:lpstr>M. tuberculosis</vt:lpstr>
      <vt:lpstr>Staining Characterstics</vt:lpstr>
      <vt:lpstr>Slide 8</vt:lpstr>
      <vt:lpstr>Slide 9</vt:lpstr>
      <vt:lpstr>Cultural Characteristics</vt:lpstr>
      <vt:lpstr>Colony Morphology</vt:lpstr>
      <vt:lpstr>Solid Culture Media</vt:lpstr>
      <vt:lpstr>Liquid Culture Media</vt:lpstr>
      <vt:lpstr>Resistance</vt:lpstr>
      <vt:lpstr>Biochemical Reactions</vt:lpstr>
      <vt:lpstr>Biochemical Reactions</vt:lpstr>
      <vt:lpstr>Biochemical Reactions</vt:lpstr>
      <vt:lpstr>Biochemical Reactions</vt:lpstr>
      <vt:lpstr>Antigenic Properties</vt:lpstr>
      <vt:lpstr>Types</vt:lpstr>
      <vt:lpstr>Hosts</vt:lpstr>
      <vt:lpstr>Pathogenisis</vt:lpstr>
      <vt:lpstr>Slide 23</vt:lpstr>
      <vt:lpstr>Slide 24</vt:lpstr>
      <vt:lpstr>Pulmonary Tuberculosis</vt:lpstr>
      <vt:lpstr>Slide 26</vt:lpstr>
      <vt:lpstr>Granuloma</vt:lpstr>
      <vt:lpstr>Tuberculosis</vt:lpstr>
      <vt:lpstr>Tuberculosis</vt:lpstr>
      <vt:lpstr>Slide 30</vt:lpstr>
      <vt:lpstr>Miliary Tuberculosis</vt:lpstr>
      <vt:lpstr>Miliary Tuberculosis</vt:lpstr>
      <vt:lpstr>Extrapulmonary Tuberculosis</vt:lpstr>
      <vt:lpstr>TB Lymphadenitis </vt:lpstr>
      <vt:lpstr>Central Nervous System Disease</vt:lpstr>
      <vt:lpstr>Bone And Joint Disease</vt:lpstr>
      <vt:lpstr>Gastrointestinal Tuberculosis</vt:lpstr>
      <vt:lpstr>Splenic / GIT Tuberculosis</vt:lpstr>
      <vt:lpstr>Cardiac TB</vt:lpstr>
      <vt:lpstr>Genitourinary Disease</vt:lpstr>
      <vt:lpstr>Epidemiology</vt:lpstr>
      <vt:lpstr>Epidemiology</vt:lpstr>
      <vt:lpstr>Slide 43</vt:lpstr>
      <vt:lpstr>Laboratory Diagnosis</vt:lpstr>
      <vt:lpstr>Diagnosis of TB</vt:lpstr>
      <vt:lpstr>Decontamination &amp; Concentration of specimens</vt:lpstr>
      <vt:lpstr>Lab Diagnosis Of Pulmonary Tuberculosis</vt:lpstr>
      <vt:lpstr>Microscopy</vt:lpstr>
      <vt:lpstr>Ziehl Neelsen Staining</vt:lpstr>
      <vt:lpstr>ZN Smear Grading – WHO/RNTCP Criterion</vt:lpstr>
      <vt:lpstr>Concentration Methods</vt:lpstr>
      <vt:lpstr>Petroffs Method</vt:lpstr>
      <vt:lpstr>Culture</vt:lpstr>
      <vt:lpstr>Tests for Identification</vt:lpstr>
      <vt:lpstr>Tests for Identification</vt:lpstr>
      <vt:lpstr>Sensitivity Tests</vt:lpstr>
      <vt:lpstr>Animal Inoculation</vt:lpstr>
      <vt:lpstr>Nucleic Acid Technology</vt:lpstr>
      <vt:lpstr>Allergic Tests</vt:lpstr>
      <vt:lpstr>Slide 60</vt:lpstr>
      <vt:lpstr>Slide 61</vt:lpstr>
      <vt:lpstr>Slide 62</vt:lpstr>
      <vt:lpstr>Slide 63</vt:lpstr>
      <vt:lpstr>Prophylaxis - Control</vt:lpstr>
      <vt:lpstr>BCG Vaccine</vt:lpstr>
      <vt:lpstr>Complications Of BCG</vt:lpstr>
      <vt:lpstr>The Need for a New TB Vaccine </vt:lpstr>
      <vt:lpstr>Slide 68</vt:lpstr>
      <vt:lpstr>Prevalence of TB</vt:lpstr>
      <vt:lpstr>Tuberculosis Control Programs</vt:lpstr>
      <vt:lpstr>Directly Observed Treatment, Short Course (Dots)</vt:lpstr>
      <vt:lpstr>Drug resistance - Causes</vt:lpstr>
      <vt:lpstr>Drug Resistant M. tuberculosis</vt:lpstr>
      <vt:lpstr>Gene location associated                         Drug-Resistant M.tuberculosis</vt:lpstr>
      <vt:lpstr>Slide 75</vt:lpstr>
      <vt:lpstr>Other MTC Bacteria</vt:lpstr>
      <vt:lpstr>DOTS-Plus</vt:lpstr>
      <vt:lpstr>STOP TB Strategy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ARUN</dc:creator>
  <cp:lastModifiedBy>microsoft</cp:lastModifiedBy>
  <cp:revision>157</cp:revision>
  <dcterms:created xsi:type="dcterms:W3CDTF">2012-01-04T05:16:50Z</dcterms:created>
  <dcterms:modified xsi:type="dcterms:W3CDTF">2017-11-21T14:11:53Z</dcterms:modified>
</cp:coreProperties>
</file>