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3" r:id="rId2"/>
    <p:sldId id="306" r:id="rId3"/>
    <p:sldId id="301" r:id="rId4"/>
    <p:sldId id="302" r:id="rId5"/>
    <p:sldId id="298" r:id="rId6"/>
    <p:sldId id="296" r:id="rId7"/>
    <p:sldId id="295" r:id="rId8"/>
    <p:sldId id="294" r:id="rId9"/>
    <p:sldId id="258" r:id="rId10"/>
    <p:sldId id="259" r:id="rId11"/>
    <p:sldId id="260" r:id="rId12"/>
    <p:sldId id="261" r:id="rId13"/>
    <p:sldId id="262" r:id="rId14"/>
    <p:sldId id="263" r:id="rId15"/>
    <p:sldId id="264" r:id="rId16"/>
    <p:sldId id="265" r:id="rId17"/>
    <p:sldId id="266" r:id="rId18"/>
    <p:sldId id="267" r:id="rId19"/>
    <p:sldId id="300" r:id="rId20"/>
    <p:sldId id="268" r:id="rId21"/>
    <p:sldId id="269" r:id="rId22"/>
    <p:sldId id="270" r:id="rId23"/>
    <p:sldId id="271" r:id="rId24"/>
    <p:sldId id="315" r:id="rId25"/>
    <p:sldId id="308" r:id="rId26"/>
    <p:sldId id="272" r:id="rId27"/>
    <p:sldId id="288" r:id="rId28"/>
    <p:sldId id="287" r:id="rId29"/>
    <p:sldId id="274" r:id="rId30"/>
    <p:sldId id="289" r:id="rId31"/>
    <p:sldId id="290" r:id="rId32"/>
    <p:sldId id="307" r:id="rId33"/>
    <p:sldId id="316" r:id="rId34"/>
    <p:sldId id="291" r:id="rId35"/>
    <p:sldId id="292" r:id="rId36"/>
    <p:sldId id="276" r:id="rId37"/>
    <p:sldId id="277" r:id="rId38"/>
    <p:sldId id="278" r:id="rId39"/>
    <p:sldId id="279" r:id="rId40"/>
    <p:sldId id="280" r:id="rId41"/>
    <p:sldId id="297" r:id="rId42"/>
    <p:sldId id="310" r:id="rId43"/>
    <p:sldId id="281" r:id="rId44"/>
    <p:sldId id="311" r:id="rId45"/>
    <p:sldId id="312" r:id="rId46"/>
    <p:sldId id="313" r:id="rId47"/>
    <p:sldId id="31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69BBD590-6D55-4954-A32C-245C714835BC}" type="datetimeFigureOut">
              <a:rPr lang="en-IN" smtClean="0"/>
              <a:t>23-11-2017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EE4C66-5350-4851-BE57-7F259AEDE26F}" type="slidenum">
              <a:rPr lang="en-IN" smtClean="0"/>
              <a:t>‹#›</a:t>
            </a:fld>
            <a:endParaRPr lang="en-IN"/>
          </a:p>
        </p:txBody>
      </p:sp>
    </p:spTree>
    <p:extLst>
      <p:ext uri="{BB962C8B-B14F-4D97-AF65-F5344CB8AC3E}">
        <p14:creationId xmlns:p14="http://schemas.microsoft.com/office/powerpoint/2010/main" val="3696085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9BBD590-6D55-4954-A32C-245C714835BC}" type="datetimeFigureOut">
              <a:rPr lang="en-IN" smtClean="0"/>
              <a:t>23-11-2017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EE4C66-5350-4851-BE57-7F259AEDE26F}" type="slidenum">
              <a:rPr lang="en-IN" smtClean="0"/>
              <a:t>‹#›</a:t>
            </a:fld>
            <a:endParaRPr lang="en-IN"/>
          </a:p>
        </p:txBody>
      </p:sp>
    </p:spTree>
    <p:extLst>
      <p:ext uri="{BB962C8B-B14F-4D97-AF65-F5344CB8AC3E}">
        <p14:creationId xmlns:p14="http://schemas.microsoft.com/office/powerpoint/2010/main" val="366703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9BBD590-6D55-4954-A32C-245C714835BC}" type="datetimeFigureOut">
              <a:rPr lang="en-IN" smtClean="0"/>
              <a:t>23-11-2017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EE4C66-5350-4851-BE57-7F259AEDE26F}" type="slidenum">
              <a:rPr lang="en-IN" smtClean="0"/>
              <a:t>‹#›</a:t>
            </a:fld>
            <a:endParaRPr lang="en-IN"/>
          </a:p>
        </p:txBody>
      </p:sp>
    </p:spTree>
    <p:extLst>
      <p:ext uri="{BB962C8B-B14F-4D97-AF65-F5344CB8AC3E}">
        <p14:creationId xmlns:p14="http://schemas.microsoft.com/office/powerpoint/2010/main" val="315564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9BBD590-6D55-4954-A32C-245C714835BC}" type="datetimeFigureOut">
              <a:rPr lang="en-IN" smtClean="0"/>
              <a:t>23-11-2017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EE4C66-5350-4851-BE57-7F259AEDE26F}" type="slidenum">
              <a:rPr lang="en-IN" smtClean="0"/>
              <a:t>‹#›</a:t>
            </a:fld>
            <a:endParaRPr lang="en-IN"/>
          </a:p>
        </p:txBody>
      </p:sp>
    </p:spTree>
    <p:extLst>
      <p:ext uri="{BB962C8B-B14F-4D97-AF65-F5344CB8AC3E}">
        <p14:creationId xmlns:p14="http://schemas.microsoft.com/office/powerpoint/2010/main" val="2708585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BBD590-6D55-4954-A32C-245C714835BC}" type="datetimeFigureOut">
              <a:rPr lang="en-IN" smtClean="0"/>
              <a:t>23-11-2017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2EE4C66-5350-4851-BE57-7F259AEDE26F}" type="slidenum">
              <a:rPr lang="en-IN" smtClean="0"/>
              <a:t>‹#›</a:t>
            </a:fld>
            <a:endParaRPr lang="en-IN"/>
          </a:p>
        </p:txBody>
      </p:sp>
    </p:spTree>
    <p:extLst>
      <p:ext uri="{BB962C8B-B14F-4D97-AF65-F5344CB8AC3E}">
        <p14:creationId xmlns:p14="http://schemas.microsoft.com/office/powerpoint/2010/main" val="58459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69BBD590-6D55-4954-A32C-245C714835BC}" type="datetimeFigureOut">
              <a:rPr lang="en-IN" smtClean="0"/>
              <a:t>23-11-2017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2EE4C66-5350-4851-BE57-7F259AEDE26F}" type="slidenum">
              <a:rPr lang="en-IN" smtClean="0"/>
              <a:t>‹#›</a:t>
            </a:fld>
            <a:endParaRPr lang="en-IN"/>
          </a:p>
        </p:txBody>
      </p:sp>
    </p:spTree>
    <p:extLst>
      <p:ext uri="{BB962C8B-B14F-4D97-AF65-F5344CB8AC3E}">
        <p14:creationId xmlns:p14="http://schemas.microsoft.com/office/powerpoint/2010/main" val="1200216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69BBD590-6D55-4954-A32C-245C714835BC}" type="datetimeFigureOut">
              <a:rPr lang="en-IN" smtClean="0"/>
              <a:t>23-11-2017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2EE4C66-5350-4851-BE57-7F259AEDE26F}" type="slidenum">
              <a:rPr lang="en-IN" smtClean="0"/>
              <a:t>‹#›</a:t>
            </a:fld>
            <a:endParaRPr lang="en-IN"/>
          </a:p>
        </p:txBody>
      </p:sp>
    </p:spTree>
    <p:extLst>
      <p:ext uri="{BB962C8B-B14F-4D97-AF65-F5344CB8AC3E}">
        <p14:creationId xmlns:p14="http://schemas.microsoft.com/office/powerpoint/2010/main" val="2963064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69BBD590-6D55-4954-A32C-245C714835BC}" type="datetimeFigureOut">
              <a:rPr lang="en-IN" smtClean="0"/>
              <a:t>23-11-2017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2EE4C66-5350-4851-BE57-7F259AEDE26F}" type="slidenum">
              <a:rPr lang="en-IN" smtClean="0"/>
              <a:t>‹#›</a:t>
            </a:fld>
            <a:endParaRPr lang="en-IN"/>
          </a:p>
        </p:txBody>
      </p:sp>
    </p:spTree>
    <p:extLst>
      <p:ext uri="{BB962C8B-B14F-4D97-AF65-F5344CB8AC3E}">
        <p14:creationId xmlns:p14="http://schemas.microsoft.com/office/powerpoint/2010/main" val="885020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BD590-6D55-4954-A32C-245C714835BC}" type="datetimeFigureOut">
              <a:rPr lang="en-IN" smtClean="0"/>
              <a:t>23-11-2017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2EE4C66-5350-4851-BE57-7F259AEDE26F}" type="slidenum">
              <a:rPr lang="en-IN" smtClean="0"/>
              <a:t>‹#›</a:t>
            </a:fld>
            <a:endParaRPr lang="en-IN"/>
          </a:p>
        </p:txBody>
      </p:sp>
    </p:spTree>
    <p:extLst>
      <p:ext uri="{BB962C8B-B14F-4D97-AF65-F5344CB8AC3E}">
        <p14:creationId xmlns:p14="http://schemas.microsoft.com/office/powerpoint/2010/main" val="281761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BD590-6D55-4954-A32C-245C714835BC}" type="datetimeFigureOut">
              <a:rPr lang="en-IN" smtClean="0"/>
              <a:t>23-11-2017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2EE4C66-5350-4851-BE57-7F259AEDE26F}" type="slidenum">
              <a:rPr lang="en-IN" smtClean="0"/>
              <a:t>‹#›</a:t>
            </a:fld>
            <a:endParaRPr lang="en-IN"/>
          </a:p>
        </p:txBody>
      </p:sp>
    </p:spTree>
    <p:extLst>
      <p:ext uri="{BB962C8B-B14F-4D97-AF65-F5344CB8AC3E}">
        <p14:creationId xmlns:p14="http://schemas.microsoft.com/office/powerpoint/2010/main" val="315430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BD590-6D55-4954-A32C-245C714835BC}" type="datetimeFigureOut">
              <a:rPr lang="en-IN" smtClean="0"/>
              <a:t>23-11-2017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2EE4C66-5350-4851-BE57-7F259AEDE26F}" type="slidenum">
              <a:rPr lang="en-IN" smtClean="0"/>
              <a:t>‹#›</a:t>
            </a:fld>
            <a:endParaRPr lang="en-IN"/>
          </a:p>
        </p:txBody>
      </p:sp>
    </p:spTree>
    <p:extLst>
      <p:ext uri="{BB962C8B-B14F-4D97-AF65-F5344CB8AC3E}">
        <p14:creationId xmlns:p14="http://schemas.microsoft.com/office/powerpoint/2010/main" val="2284258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BD590-6D55-4954-A32C-245C714835BC}" type="datetimeFigureOut">
              <a:rPr lang="en-IN" smtClean="0"/>
              <a:t>23-11-2017</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E4C66-5350-4851-BE57-7F259AEDE26F}" type="slidenum">
              <a:rPr lang="en-IN" smtClean="0"/>
              <a:t>‹#›</a:t>
            </a:fld>
            <a:endParaRPr lang="en-IN"/>
          </a:p>
        </p:txBody>
      </p:sp>
    </p:spTree>
    <p:extLst>
      <p:ext uri="{BB962C8B-B14F-4D97-AF65-F5344CB8AC3E}">
        <p14:creationId xmlns:p14="http://schemas.microsoft.com/office/powerpoint/2010/main" val="699705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emedicine.medscape.com/article/1243387-overview"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90266"/>
          </a:xfrm>
        </p:spPr>
        <p:txBody>
          <a:bodyPr>
            <a:normAutofit/>
          </a:bodyPr>
          <a:lstStyle/>
          <a:p>
            <a:r>
              <a:rPr lang="en-IN" sz="5400" dirty="0" smtClean="0"/>
              <a:t>RADIAL NERVE</a:t>
            </a:r>
            <a:endParaRPr lang="en-IN" sz="5400" dirty="0"/>
          </a:p>
        </p:txBody>
      </p:sp>
      <p:sp>
        <p:nvSpPr>
          <p:cNvPr id="3" name="Content Placeholder 2"/>
          <p:cNvSpPr>
            <a:spLocks noGrp="1"/>
          </p:cNvSpPr>
          <p:nvPr>
            <p:ph idx="1"/>
          </p:nvPr>
        </p:nvSpPr>
        <p:spPr>
          <a:xfrm>
            <a:off x="457200" y="2924944"/>
            <a:ext cx="8229600" cy="3201219"/>
          </a:xfrm>
        </p:spPr>
        <p:txBody>
          <a:bodyPr/>
          <a:lstStyle/>
          <a:p>
            <a:pPr marL="0" indent="0" algn="ctr">
              <a:buNone/>
            </a:pPr>
            <a:r>
              <a:rPr lang="en-IN" dirty="0" smtClean="0"/>
              <a:t>   Dr MUKESH SINGLA</a:t>
            </a:r>
          </a:p>
          <a:p>
            <a:pPr marL="0" indent="0" algn="ctr">
              <a:buNone/>
            </a:pPr>
            <a:r>
              <a:rPr lang="en-IN" dirty="0"/>
              <a:t> </a:t>
            </a:r>
            <a:r>
              <a:rPr lang="en-IN" dirty="0" smtClean="0"/>
              <a:t>   </a:t>
            </a:r>
            <a:r>
              <a:rPr lang="en-IN" sz="2400" dirty="0" smtClean="0"/>
              <a:t>Additional Professor</a:t>
            </a:r>
          </a:p>
          <a:p>
            <a:pPr marL="0" indent="0" algn="ctr">
              <a:buNone/>
            </a:pPr>
            <a:r>
              <a:rPr lang="en-IN" sz="2400" dirty="0"/>
              <a:t> </a:t>
            </a:r>
            <a:r>
              <a:rPr lang="en-IN" sz="2400" dirty="0" smtClean="0"/>
              <a:t>   Anatomy</a:t>
            </a:r>
          </a:p>
          <a:p>
            <a:pPr marL="0" indent="0" algn="ctr">
              <a:buNone/>
            </a:pPr>
            <a:r>
              <a:rPr lang="en-IN" sz="2400" dirty="0"/>
              <a:t> </a:t>
            </a:r>
            <a:r>
              <a:rPr lang="en-IN" sz="2400" dirty="0" smtClean="0"/>
              <a:t>   AIIMS </a:t>
            </a:r>
            <a:r>
              <a:rPr lang="en-IN" sz="2400" dirty="0" err="1" smtClean="0"/>
              <a:t>Rishikesh</a:t>
            </a:r>
            <a:endParaRPr lang="en-IN" sz="2400" dirty="0"/>
          </a:p>
        </p:txBody>
      </p:sp>
    </p:spTree>
    <p:extLst>
      <p:ext uri="{BB962C8B-B14F-4D97-AF65-F5344CB8AC3E}">
        <p14:creationId xmlns:p14="http://schemas.microsoft.com/office/powerpoint/2010/main" val="2323984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6" y="648072"/>
            <a:ext cx="9113443"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775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598"/>
            <a:ext cx="9144000" cy="620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20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3" y="539505"/>
            <a:ext cx="9162653" cy="576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4653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2" y="593159"/>
            <a:ext cx="8999538" cy="5788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2408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64" y="525825"/>
            <a:ext cx="9003332" cy="5855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9863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504503"/>
            <a:ext cx="9007536" cy="5804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0696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48374"/>
            <a:ext cx="8999537" cy="6276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4722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954"/>
            <a:ext cx="9144000" cy="583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9383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86915"/>
            <a:ext cx="8999537" cy="589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561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336" y="54816"/>
            <a:ext cx="5013920" cy="671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930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Learning Objectives</a:t>
            </a:r>
            <a:endParaRPr lang="en-IN" dirty="0"/>
          </a:p>
        </p:txBody>
      </p:sp>
      <p:sp>
        <p:nvSpPr>
          <p:cNvPr id="3" name="Content Placeholder 2"/>
          <p:cNvSpPr>
            <a:spLocks noGrp="1"/>
          </p:cNvSpPr>
          <p:nvPr>
            <p:ph idx="1"/>
          </p:nvPr>
        </p:nvSpPr>
        <p:spPr/>
        <p:txBody>
          <a:bodyPr/>
          <a:lstStyle/>
          <a:p>
            <a:r>
              <a:rPr lang="en-IN" dirty="0" smtClean="0"/>
              <a:t>Origin and </a:t>
            </a:r>
            <a:r>
              <a:rPr lang="en-IN" dirty="0"/>
              <a:t>root value of radial nerve.</a:t>
            </a:r>
          </a:p>
          <a:p>
            <a:r>
              <a:rPr lang="en-IN" dirty="0"/>
              <a:t>Course </a:t>
            </a:r>
            <a:r>
              <a:rPr lang="en-IN" dirty="0" smtClean="0"/>
              <a:t>and relations of </a:t>
            </a:r>
            <a:r>
              <a:rPr lang="en-IN" dirty="0"/>
              <a:t>radial nerve.</a:t>
            </a:r>
          </a:p>
          <a:p>
            <a:r>
              <a:rPr lang="en-IN" dirty="0"/>
              <a:t>Branches and structures supplied by radial nerve.</a:t>
            </a:r>
          </a:p>
          <a:p>
            <a:r>
              <a:rPr lang="en-IN" dirty="0"/>
              <a:t>Effects of lesion of radial nerve.</a:t>
            </a:r>
          </a:p>
        </p:txBody>
      </p:sp>
    </p:spTree>
    <p:extLst>
      <p:ext uri="{BB962C8B-B14F-4D97-AF65-F5344CB8AC3E}">
        <p14:creationId xmlns:p14="http://schemas.microsoft.com/office/powerpoint/2010/main" val="2950192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2" y="360487"/>
            <a:ext cx="8892033" cy="594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541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60514"/>
            <a:ext cx="9144000" cy="5632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669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2" y="840701"/>
            <a:ext cx="8999537" cy="518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821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144462"/>
            <a:ext cx="8999537" cy="609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647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A lesion of the lower trunk of the brachial plexus will impair but not eliminate the function of which muscle?</a:t>
            </a:r>
          </a:p>
          <a:p>
            <a:r>
              <a:rPr lang="en-IN" dirty="0"/>
              <a:t>A Biceps </a:t>
            </a:r>
            <a:r>
              <a:rPr lang="en-IN" dirty="0" err="1"/>
              <a:t>brachii</a:t>
            </a:r>
            <a:endParaRPr lang="en-IN" dirty="0"/>
          </a:p>
          <a:p>
            <a:r>
              <a:rPr lang="en-IN" dirty="0"/>
              <a:t>B </a:t>
            </a:r>
            <a:r>
              <a:rPr lang="en-IN" dirty="0" err="1"/>
              <a:t>Pectoralis</a:t>
            </a:r>
            <a:r>
              <a:rPr lang="en-IN" dirty="0"/>
              <a:t> major</a:t>
            </a:r>
          </a:p>
          <a:p>
            <a:r>
              <a:rPr lang="en-IN" dirty="0"/>
              <a:t>C Supraspinatus</a:t>
            </a:r>
          </a:p>
          <a:p>
            <a:r>
              <a:rPr lang="en-IN" dirty="0"/>
              <a:t>D </a:t>
            </a:r>
            <a:r>
              <a:rPr lang="en-IN" dirty="0" err="1"/>
              <a:t>Serratus</a:t>
            </a:r>
            <a:r>
              <a:rPr lang="en-IN" dirty="0"/>
              <a:t> anterior</a:t>
            </a:r>
          </a:p>
          <a:p>
            <a:r>
              <a:rPr lang="en-IN" dirty="0"/>
              <a:t>Answer B</a:t>
            </a:r>
          </a:p>
          <a:p>
            <a:endParaRPr lang="en-IN" dirty="0"/>
          </a:p>
        </p:txBody>
      </p:sp>
    </p:spTree>
    <p:extLst>
      <p:ext uri="{BB962C8B-B14F-4D97-AF65-F5344CB8AC3E}">
        <p14:creationId xmlns:p14="http://schemas.microsoft.com/office/powerpoint/2010/main" val="1644244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268760"/>
            <a:ext cx="8640960" cy="3046988"/>
          </a:xfrm>
          <a:prstGeom prst="rect">
            <a:avLst/>
          </a:prstGeom>
        </p:spPr>
        <p:txBody>
          <a:bodyPr wrap="square">
            <a:spAutoFit/>
          </a:bodyPr>
          <a:lstStyle/>
          <a:p>
            <a:pPr algn="just"/>
            <a:r>
              <a:rPr lang="en-IN" sz="3200" dirty="0"/>
              <a:t>Injury to radial nerve in lower part of spiral groove</a:t>
            </a:r>
            <a:r>
              <a:rPr lang="en-IN" sz="3200" dirty="0" smtClean="0"/>
              <a:t>:</a:t>
            </a:r>
            <a:endParaRPr lang="en-IN" sz="3200" dirty="0"/>
          </a:p>
          <a:p>
            <a:pPr algn="just"/>
            <a:r>
              <a:rPr lang="en-IN" sz="3200" dirty="0"/>
              <a:t>a) Spares nerve supply to extensor carpi </a:t>
            </a:r>
            <a:r>
              <a:rPr lang="en-IN" sz="3200" dirty="0" err="1"/>
              <a:t>radialis</a:t>
            </a:r>
            <a:r>
              <a:rPr lang="en-IN" sz="3200" dirty="0"/>
              <a:t> </a:t>
            </a:r>
            <a:r>
              <a:rPr lang="en-IN" sz="3200" dirty="0" err="1"/>
              <a:t>longus</a:t>
            </a:r>
            <a:endParaRPr lang="en-IN" sz="3200" dirty="0"/>
          </a:p>
          <a:p>
            <a:pPr algn="just"/>
            <a:r>
              <a:rPr lang="en-IN" sz="3200" dirty="0"/>
              <a:t>b) Results in paralysis of </a:t>
            </a:r>
            <a:r>
              <a:rPr lang="en-IN" sz="3200" dirty="0" err="1"/>
              <a:t>anconeus</a:t>
            </a:r>
            <a:r>
              <a:rPr lang="en-IN" sz="3200" dirty="0"/>
              <a:t> muscle</a:t>
            </a:r>
          </a:p>
          <a:p>
            <a:pPr algn="just"/>
            <a:r>
              <a:rPr lang="en-IN" sz="3200" dirty="0"/>
              <a:t>c) Leaves extensions at elbow joint intact</a:t>
            </a:r>
          </a:p>
          <a:p>
            <a:pPr algn="just"/>
            <a:r>
              <a:rPr lang="en-IN" sz="3200" dirty="0"/>
              <a:t>d) Weakens pronation movement</a:t>
            </a:r>
          </a:p>
        </p:txBody>
      </p:sp>
    </p:spTree>
    <p:extLst>
      <p:ext uri="{BB962C8B-B14F-4D97-AF65-F5344CB8AC3E}">
        <p14:creationId xmlns:p14="http://schemas.microsoft.com/office/powerpoint/2010/main" val="895029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463" y="936551"/>
            <a:ext cx="8938288" cy="5228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3916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6863417"/>
          </a:xfrm>
          <a:prstGeom prst="rect">
            <a:avLst/>
          </a:prstGeom>
        </p:spPr>
        <p:txBody>
          <a:bodyPr wrap="square">
            <a:spAutoFit/>
          </a:bodyPr>
          <a:lstStyle/>
          <a:p>
            <a:r>
              <a:rPr lang="en-IN" sz="3200" dirty="0" smtClean="0"/>
              <a:t>Tests for </a:t>
            </a:r>
            <a:r>
              <a:rPr lang="en-IN" sz="3200" dirty="0"/>
              <a:t>clinical examination of the radial </a:t>
            </a:r>
            <a:r>
              <a:rPr lang="en-IN" sz="3200" dirty="0" smtClean="0"/>
              <a:t>nerve </a:t>
            </a:r>
          </a:p>
          <a:p>
            <a:endParaRPr lang="en-IN" sz="2800" dirty="0"/>
          </a:p>
          <a:p>
            <a:r>
              <a:rPr lang="en-IN" sz="2400" b="1" dirty="0"/>
              <a:t>M</a:t>
            </a:r>
            <a:r>
              <a:rPr lang="en-IN" sz="2400" b="1" dirty="0" smtClean="0"/>
              <a:t>otor </a:t>
            </a:r>
            <a:r>
              <a:rPr lang="en-IN" sz="2400" b="1" dirty="0"/>
              <a:t>supply </a:t>
            </a:r>
            <a:r>
              <a:rPr lang="en-IN" sz="2400" dirty="0"/>
              <a:t>- </a:t>
            </a:r>
            <a:r>
              <a:rPr lang="en-IN" sz="2400" dirty="0" smtClean="0"/>
              <a:t>triceps</a:t>
            </a:r>
            <a:r>
              <a:rPr lang="en-IN" sz="2400" dirty="0"/>
              <a:t>, </a:t>
            </a:r>
            <a:r>
              <a:rPr lang="en-IN" sz="2400" dirty="0" err="1"/>
              <a:t>brachioradialis</a:t>
            </a:r>
            <a:r>
              <a:rPr lang="en-IN" sz="2400" dirty="0"/>
              <a:t>, and the extensor muscles of the hand</a:t>
            </a:r>
            <a:r>
              <a:rPr lang="en-IN" sz="2400" dirty="0" smtClean="0"/>
              <a:t>.</a:t>
            </a:r>
          </a:p>
          <a:p>
            <a:endParaRPr lang="en-IN" sz="2400" dirty="0"/>
          </a:p>
          <a:p>
            <a:r>
              <a:rPr lang="en-IN" sz="2400" dirty="0"/>
              <a:t>If the </a:t>
            </a:r>
            <a:r>
              <a:rPr lang="en-IN" sz="2400" b="1" dirty="0"/>
              <a:t>radial nerve is affected below the upper third of the upper arm </a:t>
            </a:r>
            <a:r>
              <a:rPr lang="en-IN" sz="2400" dirty="0"/>
              <a:t>then: </a:t>
            </a:r>
            <a:r>
              <a:rPr lang="en-IN" sz="2400" dirty="0" smtClean="0"/>
              <a:t>-</a:t>
            </a:r>
          </a:p>
          <a:p>
            <a:r>
              <a:rPr lang="en-IN" sz="2400" dirty="0" smtClean="0"/>
              <a:t> </a:t>
            </a:r>
            <a:r>
              <a:rPr lang="en-IN" sz="2400" dirty="0" err="1"/>
              <a:t>brachioradialis</a:t>
            </a:r>
            <a:r>
              <a:rPr lang="en-IN" sz="2400" dirty="0"/>
              <a:t> and the extensor muscles are affected </a:t>
            </a:r>
            <a:r>
              <a:rPr lang="en-IN" sz="2400" dirty="0" smtClean="0"/>
              <a:t>– </a:t>
            </a:r>
          </a:p>
          <a:p>
            <a:r>
              <a:rPr lang="en-IN" sz="2400" dirty="0" smtClean="0"/>
              <a:t>the </a:t>
            </a:r>
            <a:r>
              <a:rPr lang="en-IN" sz="2400" dirty="0"/>
              <a:t>patient will have a </a:t>
            </a:r>
            <a:r>
              <a:rPr lang="en-IN" sz="2400" b="1" dirty="0"/>
              <a:t>wrist drop </a:t>
            </a:r>
            <a:r>
              <a:rPr lang="en-IN" sz="2400" dirty="0"/>
              <a:t>which can be demonstrated by the patient's inability to extend the wrist when his elbow is flexed and his forearm pronated.</a:t>
            </a:r>
          </a:p>
          <a:p>
            <a:endParaRPr lang="en-IN" sz="2400" dirty="0"/>
          </a:p>
          <a:p>
            <a:r>
              <a:rPr lang="en-IN" sz="2400" dirty="0"/>
              <a:t>If a </a:t>
            </a:r>
            <a:r>
              <a:rPr lang="en-IN" sz="2400" b="1" dirty="0"/>
              <a:t>lesion </a:t>
            </a:r>
            <a:r>
              <a:rPr lang="en-IN" sz="2400" b="1" dirty="0" smtClean="0"/>
              <a:t>affects </a:t>
            </a:r>
            <a:r>
              <a:rPr lang="en-IN" sz="2400" b="1" dirty="0"/>
              <a:t>the radial nerve above the upper third of the upper arm </a:t>
            </a:r>
            <a:r>
              <a:rPr lang="en-IN" sz="2400" dirty="0"/>
              <a:t>then: - function of triceps - extension of the elbow - is also affected.</a:t>
            </a:r>
          </a:p>
          <a:p>
            <a:endParaRPr lang="en-IN" sz="2400" dirty="0"/>
          </a:p>
          <a:p>
            <a:r>
              <a:rPr lang="en-IN" sz="2400" b="1" dirty="0"/>
              <a:t>S</a:t>
            </a:r>
            <a:r>
              <a:rPr lang="en-IN" sz="2400" b="1" dirty="0" smtClean="0"/>
              <a:t>ensation </a:t>
            </a:r>
            <a:r>
              <a:rPr lang="en-IN" sz="2400" dirty="0"/>
              <a:t>- injury to the radial nerve at any level will cause </a:t>
            </a:r>
            <a:r>
              <a:rPr lang="en-IN" sz="2400" b="1" dirty="0"/>
              <a:t>loss of sensation over the anatomical snuff box.</a:t>
            </a:r>
          </a:p>
          <a:p>
            <a:r>
              <a:rPr lang="en-IN" sz="2400" dirty="0"/>
              <a:t> </a:t>
            </a:r>
          </a:p>
        </p:txBody>
      </p:sp>
    </p:spTree>
    <p:extLst>
      <p:ext uri="{BB962C8B-B14F-4D97-AF65-F5344CB8AC3E}">
        <p14:creationId xmlns:p14="http://schemas.microsoft.com/office/powerpoint/2010/main" val="1406624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847"/>
            <a:ext cx="8964488" cy="6370975"/>
          </a:xfrm>
          <a:prstGeom prst="rect">
            <a:avLst/>
          </a:prstGeom>
        </p:spPr>
        <p:txBody>
          <a:bodyPr wrap="square">
            <a:spAutoFit/>
          </a:bodyPr>
          <a:lstStyle/>
          <a:p>
            <a:r>
              <a:rPr lang="en-IN" sz="2400" b="1" dirty="0" err="1"/>
              <a:t>C</a:t>
            </a:r>
            <a:r>
              <a:rPr lang="en-IN" sz="2400" b="1" dirty="0" err="1" smtClean="0"/>
              <a:t>heiralgia</a:t>
            </a:r>
            <a:r>
              <a:rPr lang="en-IN" sz="2400" b="1" dirty="0" smtClean="0"/>
              <a:t> </a:t>
            </a:r>
            <a:r>
              <a:rPr lang="en-IN" sz="2400" b="1" dirty="0" err="1"/>
              <a:t>paraesthetica</a:t>
            </a:r>
            <a:r>
              <a:rPr lang="en-IN" sz="2400" b="1" dirty="0"/>
              <a:t> </a:t>
            </a:r>
            <a:r>
              <a:rPr lang="en-IN" sz="2400" dirty="0"/>
              <a:t>('handcuff neuropathy' wristwatch neuropathy') </a:t>
            </a:r>
          </a:p>
          <a:p>
            <a:endParaRPr lang="en-IN" sz="2400" dirty="0"/>
          </a:p>
          <a:p>
            <a:r>
              <a:rPr lang="en-IN" sz="2400" dirty="0"/>
              <a:t>entrapment neuropathy of the radial nerve may occur at the wrist (</a:t>
            </a:r>
            <a:r>
              <a:rPr lang="en-IN" sz="2400" dirty="0" err="1"/>
              <a:t>cheiralgia</a:t>
            </a:r>
            <a:r>
              <a:rPr lang="en-IN" sz="2400" dirty="0"/>
              <a:t> </a:t>
            </a:r>
            <a:r>
              <a:rPr lang="en-IN" sz="2400" dirty="0" err="1"/>
              <a:t>paraesthetica</a:t>
            </a:r>
            <a:r>
              <a:rPr lang="en-IN" sz="2400" dirty="0"/>
              <a:t>) </a:t>
            </a:r>
          </a:p>
          <a:p>
            <a:endParaRPr lang="en-IN" sz="2400" dirty="0"/>
          </a:p>
          <a:p>
            <a:r>
              <a:rPr lang="en-IN" sz="2400" dirty="0"/>
              <a:t>radial nerve at this level provides sensation to the anterior aspect of the 1st MCPJ and the posterior lateral 3 1/2 fingers excluding the finger tips</a:t>
            </a:r>
          </a:p>
          <a:p>
            <a:endParaRPr lang="en-IN" sz="2400" dirty="0"/>
          </a:p>
          <a:p>
            <a:r>
              <a:rPr lang="en-IN" sz="2400" b="1" dirty="0"/>
              <a:t>area affected </a:t>
            </a:r>
            <a:r>
              <a:rPr lang="en-IN" sz="2400" dirty="0"/>
              <a:t>is typically on the back or side of the hand at the base of the thumb, near the anatomical snuffbox, but may extend up the back of the thumb and index finger and across the back of the hand</a:t>
            </a:r>
          </a:p>
          <a:p>
            <a:r>
              <a:rPr lang="en-IN" sz="2400" b="1" dirty="0"/>
              <a:t>symptoms include </a:t>
            </a:r>
            <a:r>
              <a:rPr lang="en-IN" sz="2400" dirty="0"/>
              <a:t>numbness, tingling, burning or pain</a:t>
            </a:r>
          </a:p>
          <a:p>
            <a:r>
              <a:rPr lang="en-IN" sz="2400" dirty="0"/>
              <a:t>since the nerve branch is sensory there is no motor impairment</a:t>
            </a:r>
          </a:p>
          <a:p>
            <a:r>
              <a:rPr lang="en-IN" sz="2400" b="1" dirty="0"/>
              <a:t>may be distinguished from de </a:t>
            </a:r>
            <a:r>
              <a:rPr lang="en-IN" sz="2400" b="1" dirty="0" err="1"/>
              <a:t>Quervain</a:t>
            </a:r>
            <a:r>
              <a:rPr lang="en-IN" sz="2400" b="1" dirty="0"/>
              <a:t> syndrome because it is not dependent on motion of the hand or fingers</a:t>
            </a:r>
          </a:p>
        </p:txBody>
      </p:sp>
    </p:spTree>
    <p:extLst>
      <p:ext uri="{BB962C8B-B14F-4D97-AF65-F5344CB8AC3E}">
        <p14:creationId xmlns:p14="http://schemas.microsoft.com/office/powerpoint/2010/main" val="2221446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7346"/>
            <a:ext cx="9144000" cy="6370975"/>
          </a:xfrm>
          <a:prstGeom prst="rect">
            <a:avLst/>
          </a:prstGeom>
        </p:spPr>
        <p:txBody>
          <a:bodyPr wrap="square">
            <a:spAutoFit/>
          </a:bodyPr>
          <a:lstStyle/>
          <a:p>
            <a:r>
              <a:rPr lang="en-IN" sz="2400" b="1" dirty="0"/>
              <a:t>C</a:t>
            </a:r>
            <a:r>
              <a:rPr lang="en-IN" sz="2400" b="1" dirty="0" smtClean="0"/>
              <a:t>auses </a:t>
            </a:r>
            <a:r>
              <a:rPr lang="en-IN" sz="2400" b="1" dirty="0"/>
              <a:t>of </a:t>
            </a:r>
            <a:r>
              <a:rPr lang="en-IN" sz="2400" b="1" dirty="0" err="1"/>
              <a:t>cheiralgia</a:t>
            </a:r>
            <a:r>
              <a:rPr lang="en-IN" sz="2400" b="1" dirty="0"/>
              <a:t> </a:t>
            </a:r>
            <a:r>
              <a:rPr lang="en-IN" sz="2400" b="1" dirty="0" err="1" smtClean="0"/>
              <a:t>paraesthetica</a:t>
            </a:r>
            <a:endParaRPr lang="en-IN" sz="2400" b="1" dirty="0" smtClean="0"/>
          </a:p>
          <a:p>
            <a:endParaRPr lang="en-IN" sz="2400" b="1" dirty="0"/>
          </a:p>
          <a:p>
            <a:r>
              <a:rPr lang="en-IN" sz="2400" dirty="0" err="1"/>
              <a:t>C</a:t>
            </a:r>
            <a:r>
              <a:rPr lang="en-IN" sz="2400" dirty="0" err="1" smtClean="0"/>
              <a:t>heiralgia</a:t>
            </a:r>
            <a:r>
              <a:rPr lang="en-IN" sz="2400" dirty="0" smtClean="0"/>
              <a:t> </a:t>
            </a:r>
            <a:r>
              <a:rPr lang="en-IN" sz="2400" dirty="0" err="1"/>
              <a:t>paraesthetica</a:t>
            </a:r>
            <a:r>
              <a:rPr lang="en-IN" sz="2400" dirty="0"/>
              <a:t> may be seen </a:t>
            </a:r>
            <a:r>
              <a:rPr lang="en-IN" sz="2400" dirty="0" smtClean="0"/>
              <a:t>in1. </a:t>
            </a:r>
            <a:r>
              <a:rPr lang="en-IN" sz="2400" dirty="0"/>
              <a:t>prisoners with tight handcuffs </a:t>
            </a:r>
            <a:r>
              <a:rPr lang="en-IN" sz="2400" dirty="0" smtClean="0"/>
              <a:t> 2.where </a:t>
            </a:r>
            <a:r>
              <a:rPr lang="en-IN" sz="2400" dirty="0"/>
              <a:t>there has been excessive struggling against a normal </a:t>
            </a:r>
            <a:r>
              <a:rPr lang="en-IN" sz="2400" dirty="0" smtClean="0"/>
              <a:t>handcuff.</a:t>
            </a:r>
            <a:endParaRPr lang="en-IN" sz="2400" dirty="0"/>
          </a:p>
          <a:p>
            <a:r>
              <a:rPr lang="en-IN" sz="2400" dirty="0" smtClean="0"/>
              <a:t>3.Tight </a:t>
            </a:r>
            <a:r>
              <a:rPr lang="en-IN" sz="2400" dirty="0"/>
              <a:t>watches, bands or bracelets may also cause this condition</a:t>
            </a:r>
          </a:p>
          <a:p>
            <a:r>
              <a:rPr lang="en-IN" sz="2400" dirty="0" smtClean="0"/>
              <a:t>4.other </a:t>
            </a:r>
            <a:r>
              <a:rPr lang="en-IN" sz="2400" dirty="0"/>
              <a:t>injuries or surgery in the wrist area can also lead to symptoms, including surgery for other syndromes such as de </a:t>
            </a:r>
            <a:r>
              <a:rPr lang="en-IN" sz="2400" dirty="0" err="1" smtClean="0"/>
              <a:t>Quervain's</a:t>
            </a:r>
            <a:endParaRPr lang="en-IN" sz="2400" dirty="0" smtClean="0"/>
          </a:p>
          <a:p>
            <a:endParaRPr lang="en-IN" sz="2400" dirty="0"/>
          </a:p>
          <a:p>
            <a:r>
              <a:rPr lang="en-IN" sz="2400" dirty="0"/>
              <a:t>E</a:t>
            </a:r>
            <a:r>
              <a:rPr lang="en-IN" sz="2400" dirty="0" smtClean="0"/>
              <a:t>xact </a:t>
            </a:r>
            <a:r>
              <a:rPr lang="en-IN" sz="2400" dirty="0"/>
              <a:t>aetiology is unknown, as it is unclear whether direct pressure by the constricting item is alone responsible, or whether oedema associated with the constriction also contributes</a:t>
            </a:r>
          </a:p>
          <a:p>
            <a:endParaRPr lang="en-IN" sz="2400" dirty="0"/>
          </a:p>
          <a:p>
            <a:r>
              <a:rPr lang="en-IN" sz="2400" b="1" dirty="0"/>
              <a:t>M</a:t>
            </a:r>
            <a:r>
              <a:rPr lang="en-IN" sz="2400" b="1" dirty="0" smtClean="0"/>
              <a:t>anagement</a:t>
            </a:r>
            <a:r>
              <a:rPr lang="en-IN" sz="2400" b="1" dirty="0"/>
              <a:t>:</a:t>
            </a:r>
          </a:p>
          <a:p>
            <a:r>
              <a:rPr lang="en-IN" sz="2400" dirty="0"/>
              <a:t>usually settles with conservative therapy (avoidance of compression) but may take up to 2 months</a:t>
            </a:r>
          </a:p>
          <a:p>
            <a:r>
              <a:rPr lang="en-IN" sz="2400" dirty="0"/>
              <a:t>complete anaesthesia suggests complete severance of the radial nerve and should prompt urgent surgical referral.</a:t>
            </a:r>
          </a:p>
        </p:txBody>
      </p:sp>
    </p:spTree>
    <p:extLst>
      <p:ext uri="{BB962C8B-B14F-4D97-AF65-F5344CB8AC3E}">
        <p14:creationId xmlns:p14="http://schemas.microsoft.com/office/powerpoint/2010/main" val="229380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69850"/>
            <a:ext cx="8066087" cy="671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080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4664"/>
            <a:ext cx="9144000" cy="7478970"/>
          </a:xfrm>
          <a:prstGeom prst="rect">
            <a:avLst/>
          </a:prstGeom>
        </p:spPr>
        <p:txBody>
          <a:bodyPr wrap="square">
            <a:spAutoFit/>
          </a:bodyPr>
          <a:lstStyle/>
          <a:p>
            <a:r>
              <a:rPr lang="en-IN" sz="3200" b="1" dirty="0" err="1"/>
              <a:t>Wartenberg</a:t>
            </a:r>
            <a:r>
              <a:rPr lang="en-IN" sz="3200" b="1" dirty="0"/>
              <a:t> syndrome</a:t>
            </a:r>
          </a:p>
          <a:p>
            <a:r>
              <a:rPr lang="en-IN" sz="3200" dirty="0" err="1" smtClean="0"/>
              <a:t>Wartenberg</a:t>
            </a:r>
            <a:r>
              <a:rPr lang="en-IN" sz="3200" dirty="0" smtClean="0"/>
              <a:t> </a:t>
            </a:r>
            <a:r>
              <a:rPr lang="en-IN" sz="3200" dirty="0"/>
              <a:t>syndrome </a:t>
            </a:r>
            <a:endParaRPr lang="en-IN" sz="3200" dirty="0" smtClean="0"/>
          </a:p>
          <a:p>
            <a:r>
              <a:rPr lang="en-IN" sz="3200" dirty="0" smtClean="0"/>
              <a:t>pain </a:t>
            </a:r>
            <a:r>
              <a:rPr lang="en-IN" sz="3200" dirty="0"/>
              <a:t>over the distal radial forearm associated with </a:t>
            </a:r>
            <a:r>
              <a:rPr lang="en-IN" sz="3200" dirty="0" err="1"/>
              <a:t>paresthesias</a:t>
            </a:r>
            <a:r>
              <a:rPr lang="en-IN" sz="3200" dirty="0"/>
              <a:t> over the dorsal radial hand. </a:t>
            </a:r>
            <a:endParaRPr lang="en-IN" sz="3200" dirty="0" smtClean="0"/>
          </a:p>
          <a:p>
            <a:r>
              <a:rPr lang="en-IN" sz="3200" dirty="0" smtClean="0"/>
              <a:t>They </a:t>
            </a:r>
            <a:r>
              <a:rPr lang="en-IN" sz="3200" dirty="0"/>
              <a:t>frequently report symptom magnification with wrist movement or with tight pinching of the thumb and index digit. </a:t>
            </a:r>
            <a:endParaRPr lang="en-IN" sz="3200" dirty="0" smtClean="0"/>
          </a:p>
          <a:p>
            <a:r>
              <a:rPr lang="en-IN" sz="3200" dirty="0" smtClean="0"/>
              <a:t>These </a:t>
            </a:r>
            <a:r>
              <a:rPr lang="en-IN" sz="3200" dirty="0"/>
              <a:t>individuals demonstrate a positive </a:t>
            </a:r>
            <a:r>
              <a:rPr lang="en-IN" sz="3200" dirty="0" err="1"/>
              <a:t>Tinel</a:t>
            </a:r>
            <a:r>
              <a:rPr lang="en-IN" sz="3200" dirty="0"/>
              <a:t> sign over the radial sensory nerve and local tenderness. </a:t>
            </a:r>
            <a:r>
              <a:rPr lang="en-IN" sz="3200" dirty="0" err="1"/>
              <a:t>Hyperpronation</a:t>
            </a:r>
            <a:r>
              <a:rPr lang="en-IN" sz="3200" dirty="0"/>
              <a:t> of the forearm can cause a positive </a:t>
            </a:r>
            <a:r>
              <a:rPr lang="en-IN" sz="3200" dirty="0" err="1"/>
              <a:t>Tinel</a:t>
            </a:r>
            <a:r>
              <a:rPr lang="en-IN" sz="3200" dirty="0"/>
              <a:t> sign</a:t>
            </a:r>
            <a:r>
              <a:rPr lang="en-IN" sz="3200" dirty="0" smtClean="0"/>
              <a:t>. </a:t>
            </a:r>
            <a:r>
              <a:rPr lang="en-IN" sz="3200" dirty="0"/>
              <a:t>A high percentage of these patients reveal physical examination findings consistent with de </a:t>
            </a:r>
            <a:r>
              <a:rPr lang="en-IN" sz="3200" dirty="0" err="1"/>
              <a:t>Quervain</a:t>
            </a:r>
            <a:r>
              <a:rPr lang="en-IN" sz="3200" dirty="0"/>
              <a:t> tenosynovitis.</a:t>
            </a:r>
          </a:p>
          <a:p>
            <a:r>
              <a:rPr lang="en-IN" sz="3200" dirty="0"/>
              <a:t/>
            </a:r>
            <a:br>
              <a:rPr lang="en-IN" sz="3200" dirty="0"/>
            </a:br>
            <a:endParaRPr lang="en-IN" sz="3200" dirty="0"/>
          </a:p>
        </p:txBody>
      </p:sp>
    </p:spTree>
    <p:extLst>
      <p:ext uri="{BB962C8B-B14F-4D97-AF65-F5344CB8AC3E}">
        <p14:creationId xmlns:p14="http://schemas.microsoft.com/office/powerpoint/2010/main" val="3367120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9983"/>
            <a:ext cx="9144000" cy="4832092"/>
          </a:xfrm>
          <a:prstGeom prst="rect">
            <a:avLst/>
          </a:prstGeom>
        </p:spPr>
        <p:txBody>
          <a:bodyPr wrap="square">
            <a:spAutoFit/>
          </a:bodyPr>
          <a:lstStyle/>
          <a:p>
            <a:r>
              <a:rPr lang="en-IN" sz="2800" b="1" dirty="0"/>
              <a:t>Posterior </a:t>
            </a:r>
            <a:r>
              <a:rPr lang="en-IN" sz="2800" b="1" dirty="0" err="1"/>
              <a:t>interosseous</a:t>
            </a:r>
            <a:r>
              <a:rPr lang="en-IN" sz="2800" b="1" dirty="0"/>
              <a:t> nerve </a:t>
            </a:r>
            <a:r>
              <a:rPr lang="en-IN" sz="2800" b="1" dirty="0" smtClean="0"/>
              <a:t>syndrome</a:t>
            </a:r>
            <a:endParaRPr lang="en-IN" sz="2800" dirty="0"/>
          </a:p>
          <a:p>
            <a:r>
              <a:rPr lang="en-IN" sz="2800" dirty="0" smtClean="0"/>
              <a:t>weakness </a:t>
            </a:r>
            <a:r>
              <a:rPr lang="en-IN" sz="2800" dirty="0"/>
              <a:t>or paralysis of the wrist and digital extensors. Pain may be present, but it usually is not a primary symptom. Attempts at active wrist extension often result in weak </a:t>
            </a:r>
            <a:r>
              <a:rPr lang="en-IN" sz="2800" dirty="0" err="1"/>
              <a:t>dorsoradial</a:t>
            </a:r>
            <a:r>
              <a:rPr lang="en-IN" sz="2800" dirty="0"/>
              <a:t> deviation as a consequence of preservation of the radial wrist extensors but involvement of the extensor carpi </a:t>
            </a:r>
            <a:r>
              <a:rPr lang="en-IN" sz="2800" dirty="0" err="1"/>
              <a:t>ulnaris</a:t>
            </a:r>
            <a:r>
              <a:rPr lang="en-IN" sz="2800" dirty="0"/>
              <a:t> and extensor </a:t>
            </a:r>
            <a:r>
              <a:rPr lang="en-IN" sz="2800" dirty="0" err="1"/>
              <a:t>digitorum</a:t>
            </a:r>
            <a:r>
              <a:rPr lang="en-IN" sz="2800" dirty="0"/>
              <a:t> </a:t>
            </a:r>
            <a:r>
              <a:rPr lang="en-IN" sz="2800" dirty="0" err="1"/>
              <a:t>communis</a:t>
            </a:r>
            <a:r>
              <a:rPr lang="en-IN" sz="2800" dirty="0"/>
              <a:t>. </a:t>
            </a:r>
            <a:endParaRPr lang="en-IN" sz="2800" dirty="0" smtClean="0"/>
          </a:p>
          <a:p>
            <a:r>
              <a:rPr lang="en-IN" sz="2800" b="1" dirty="0" smtClean="0"/>
              <a:t>These </a:t>
            </a:r>
            <a:r>
              <a:rPr lang="en-IN" sz="2800" b="1" dirty="0"/>
              <a:t>patients do not have a sensory deficit.</a:t>
            </a:r>
          </a:p>
          <a:p>
            <a:r>
              <a:rPr lang="en-IN" sz="2800" dirty="0"/>
              <a:t>Rarely, compression of the posterior </a:t>
            </a:r>
            <a:r>
              <a:rPr lang="en-IN" sz="2800" dirty="0" err="1"/>
              <a:t>interosseous</a:t>
            </a:r>
            <a:r>
              <a:rPr lang="en-IN" sz="2800" dirty="0"/>
              <a:t> nerve may occur after bifurcation into medial and lateral branches</a:t>
            </a:r>
            <a:r>
              <a:rPr lang="en-IN" sz="2800" dirty="0" smtClean="0"/>
              <a:t>.</a:t>
            </a:r>
          </a:p>
          <a:p>
            <a:r>
              <a:rPr lang="en-IN" sz="2800" dirty="0" smtClean="0"/>
              <a:t> </a:t>
            </a:r>
            <a:endParaRPr lang="en-IN" sz="2800" b="1" dirty="0"/>
          </a:p>
        </p:txBody>
      </p:sp>
    </p:spTree>
    <p:extLst>
      <p:ext uri="{BB962C8B-B14F-4D97-AF65-F5344CB8AC3E}">
        <p14:creationId xmlns:p14="http://schemas.microsoft.com/office/powerpoint/2010/main" val="4090008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400"/>
            <a:ext cx="9396536" cy="4832092"/>
          </a:xfrm>
          <a:prstGeom prst="rect">
            <a:avLst/>
          </a:prstGeom>
        </p:spPr>
        <p:txBody>
          <a:bodyPr wrap="square">
            <a:spAutoFit/>
          </a:bodyPr>
          <a:lstStyle/>
          <a:p>
            <a:endParaRPr lang="en-IN" sz="2800" b="1" dirty="0" smtClean="0"/>
          </a:p>
          <a:p>
            <a:endParaRPr lang="en-IN" sz="2800" b="1" dirty="0"/>
          </a:p>
          <a:p>
            <a:r>
              <a:rPr lang="en-IN" sz="2800" b="1" dirty="0" smtClean="0"/>
              <a:t>Posterior </a:t>
            </a:r>
            <a:r>
              <a:rPr lang="en-IN" sz="2800" b="1" dirty="0" err="1"/>
              <a:t>interosseous</a:t>
            </a:r>
            <a:r>
              <a:rPr lang="en-IN" sz="2800" b="1" dirty="0"/>
              <a:t> nerve </a:t>
            </a:r>
            <a:r>
              <a:rPr lang="en-IN" sz="2800" b="1" dirty="0" smtClean="0"/>
              <a:t>syndrome-cont..</a:t>
            </a:r>
          </a:p>
          <a:p>
            <a:endParaRPr lang="en-IN" sz="2800" dirty="0"/>
          </a:p>
          <a:p>
            <a:r>
              <a:rPr lang="en-IN" sz="2800" b="1" dirty="0" smtClean="0"/>
              <a:t>Selective </a:t>
            </a:r>
            <a:r>
              <a:rPr lang="en-IN" sz="2800" b="1" dirty="0"/>
              <a:t>medial branch involvement </a:t>
            </a:r>
            <a:r>
              <a:rPr lang="en-IN" sz="2800" dirty="0"/>
              <a:t>causes </a:t>
            </a:r>
            <a:endParaRPr lang="en-IN" sz="2800" dirty="0" smtClean="0"/>
          </a:p>
          <a:p>
            <a:r>
              <a:rPr lang="en-IN" sz="2800" dirty="0" smtClean="0"/>
              <a:t>paralysis </a:t>
            </a:r>
            <a:r>
              <a:rPr lang="en-IN" sz="2800" dirty="0"/>
              <a:t>of the </a:t>
            </a:r>
            <a:r>
              <a:rPr lang="en-IN" sz="2800" b="1" dirty="0"/>
              <a:t>extensor carpi </a:t>
            </a:r>
            <a:r>
              <a:rPr lang="en-IN" sz="2800" b="1" dirty="0" err="1"/>
              <a:t>ulnaris</a:t>
            </a:r>
            <a:r>
              <a:rPr lang="en-IN" sz="2800" b="1" dirty="0"/>
              <a:t>, extensor </a:t>
            </a:r>
            <a:endParaRPr lang="en-IN" sz="2800" b="1" dirty="0" smtClean="0"/>
          </a:p>
          <a:p>
            <a:r>
              <a:rPr lang="en-IN" sz="2800" b="1" dirty="0" err="1" smtClean="0"/>
              <a:t>digiti</a:t>
            </a:r>
            <a:r>
              <a:rPr lang="en-IN" sz="2800" b="1" dirty="0" smtClean="0"/>
              <a:t> </a:t>
            </a:r>
            <a:r>
              <a:rPr lang="en-IN" sz="2800" b="1" dirty="0" err="1"/>
              <a:t>quinti</a:t>
            </a:r>
            <a:r>
              <a:rPr lang="en-IN" sz="2800" b="1" dirty="0"/>
              <a:t>, and extensor </a:t>
            </a:r>
            <a:r>
              <a:rPr lang="en-IN" sz="2800" b="1" dirty="0" err="1"/>
              <a:t>digitorum</a:t>
            </a:r>
            <a:r>
              <a:rPr lang="en-IN" sz="2800" b="1" dirty="0"/>
              <a:t> </a:t>
            </a:r>
            <a:r>
              <a:rPr lang="en-IN" sz="2800" b="1" dirty="0" err="1"/>
              <a:t>communis</a:t>
            </a:r>
            <a:r>
              <a:rPr lang="en-IN" sz="2800" dirty="0"/>
              <a:t>. </a:t>
            </a:r>
            <a:endParaRPr lang="en-IN" sz="2800" dirty="0" smtClean="0"/>
          </a:p>
          <a:p>
            <a:endParaRPr lang="en-IN" sz="2800" dirty="0"/>
          </a:p>
          <a:p>
            <a:r>
              <a:rPr lang="en-IN" sz="2800" dirty="0" smtClean="0"/>
              <a:t>With </a:t>
            </a:r>
            <a:r>
              <a:rPr lang="en-IN" sz="2800" b="1" dirty="0"/>
              <a:t>compression of the lateral branch</a:t>
            </a:r>
            <a:r>
              <a:rPr lang="en-IN" sz="2800" dirty="0"/>
              <a:t>, paralysis of the </a:t>
            </a:r>
            <a:r>
              <a:rPr lang="en-IN" sz="2800" b="1" dirty="0"/>
              <a:t>abductor </a:t>
            </a:r>
            <a:r>
              <a:rPr lang="en-IN" sz="2800" b="1" dirty="0" err="1"/>
              <a:t>pollicis</a:t>
            </a:r>
            <a:r>
              <a:rPr lang="en-IN" sz="2800" b="1" dirty="0"/>
              <a:t> </a:t>
            </a:r>
            <a:r>
              <a:rPr lang="en-IN" sz="2800" b="1" dirty="0" err="1"/>
              <a:t>longus</a:t>
            </a:r>
            <a:r>
              <a:rPr lang="en-IN" sz="2800" b="1" dirty="0"/>
              <a:t>, extensor </a:t>
            </a:r>
            <a:r>
              <a:rPr lang="en-IN" sz="2800" b="1" dirty="0" err="1"/>
              <a:t>pollicis</a:t>
            </a:r>
            <a:r>
              <a:rPr lang="en-IN" sz="2800" b="1" dirty="0"/>
              <a:t> </a:t>
            </a:r>
            <a:r>
              <a:rPr lang="en-IN" sz="2800" b="1" dirty="0" err="1"/>
              <a:t>brevis</a:t>
            </a:r>
            <a:r>
              <a:rPr lang="en-IN" sz="2800" b="1" dirty="0"/>
              <a:t>, extensor </a:t>
            </a:r>
            <a:r>
              <a:rPr lang="en-IN" sz="2800" b="1" dirty="0" err="1"/>
              <a:t>pollicis</a:t>
            </a:r>
            <a:r>
              <a:rPr lang="en-IN" sz="2800" b="1" dirty="0"/>
              <a:t> </a:t>
            </a:r>
            <a:r>
              <a:rPr lang="en-IN" sz="2800" b="1" dirty="0" err="1"/>
              <a:t>longus</a:t>
            </a:r>
            <a:r>
              <a:rPr lang="en-IN" sz="2800" b="1" dirty="0"/>
              <a:t>, and extensor </a:t>
            </a:r>
            <a:r>
              <a:rPr lang="en-IN" sz="2800" b="1" dirty="0" err="1"/>
              <a:t>indicis</a:t>
            </a:r>
            <a:r>
              <a:rPr lang="en-IN" sz="2800" b="1" dirty="0"/>
              <a:t> </a:t>
            </a:r>
            <a:r>
              <a:rPr lang="en-IN" sz="2800" b="1" dirty="0" err="1"/>
              <a:t>proprius</a:t>
            </a:r>
            <a:r>
              <a:rPr lang="en-IN" sz="2800" b="1" dirty="0"/>
              <a:t> is noted</a:t>
            </a:r>
            <a:r>
              <a:rPr lang="en-IN" b="1" dirty="0"/>
              <a:t>.</a:t>
            </a:r>
          </a:p>
        </p:txBody>
      </p:sp>
    </p:spTree>
    <p:extLst>
      <p:ext uri="{BB962C8B-B14F-4D97-AF65-F5344CB8AC3E}">
        <p14:creationId xmlns:p14="http://schemas.microsoft.com/office/powerpoint/2010/main" val="4029714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t>All of the following nerves arise from the posterior cord of the brachial plexus except-</a:t>
            </a:r>
          </a:p>
          <a:p>
            <a:r>
              <a:rPr lang="en-IN" dirty="0"/>
              <a:t>A   Long thoracic</a:t>
            </a:r>
          </a:p>
          <a:p>
            <a:r>
              <a:rPr lang="en-IN" dirty="0"/>
              <a:t>B </a:t>
            </a:r>
            <a:r>
              <a:rPr lang="en-IN" dirty="0" err="1"/>
              <a:t>Thoracodorsal</a:t>
            </a:r>
            <a:endParaRPr lang="en-IN" dirty="0"/>
          </a:p>
          <a:p>
            <a:r>
              <a:rPr lang="en-IN" dirty="0"/>
              <a:t>C  Axillary</a:t>
            </a:r>
          </a:p>
          <a:p>
            <a:r>
              <a:rPr lang="en-IN" dirty="0"/>
              <a:t>D Upper </a:t>
            </a:r>
            <a:r>
              <a:rPr lang="en-IN" dirty="0" smtClean="0"/>
              <a:t>subscapular</a:t>
            </a:r>
          </a:p>
          <a:p>
            <a:r>
              <a:rPr lang="en-IN" smtClean="0"/>
              <a:t>E  Radial</a:t>
            </a:r>
            <a:endParaRPr lang="en-IN" dirty="0"/>
          </a:p>
          <a:p>
            <a:endParaRPr lang="en-IN" dirty="0"/>
          </a:p>
        </p:txBody>
      </p:sp>
    </p:spTree>
    <p:extLst>
      <p:ext uri="{BB962C8B-B14F-4D97-AF65-F5344CB8AC3E}">
        <p14:creationId xmlns:p14="http://schemas.microsoft.com/office/powerpoint/2010/main" val="269421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6001643"/>
          </a:xfrm>
          <a:prstGeom prst="rect">
            <a:avLst/>
          </a:prstGeom>
        </p:spPr>
        <p:txBody>
          <a:bodyPr wrap="square">
            <a:spAutoFit/>
          </a:bodyPr>
          <a:lstStyle/>
          <a:p>
            <a:r>
              <a:rPr lang="en-IN" sz="3200" b="1" dirty="0"/>
              <a:t>Radial nerve </a:t>
            </a:r>
            <a:r>
              <a:rPr lang="en-IN" sz="3200" b="1" dirty="0" smtClean="0"/>
              <a:t>palsy</a:t>
            </a:r>
          </a:p>
          <a:p>
            <a:endParaRPr lang="en-IN" sz="3200" b="1" dirty="0"/>
          </a:p>
          <a:p>
            <a:endParaRPr lang="en-IN" sz="3200" b="1" dirty="0"/>
          </a:p>
          <a:p>
            <a:r>
              <a:rPr lang="en-IN" sz="3200" dirty="0"/>
              <a:t>Radial nerve palsy in the middle third of the arm is characterized by palsy or paralysis of all extensors of the wrist and digits, as well as the forearm </a:t>
            </a:r>
            <a:r>
              <a:rPr lang="en-IN" sz="3200" dirty="0" err="1"/>
              <a:t>supinators</a:t>
            </a:r>
            <a:r>
              <a:rPr lang="en-IN" sz="3200" dirty="0"/>
              <a:t>. Very proximal lesions also may affect the triceps. Numbness occurs on the </a:t>
            </a:r>
            <a:r>
              <a:rPr lang="en-IN" sz="3200" dirty="0" err="1"/>
              <a:t>dorsoradial</a:t>
            </a:r>
            <a:r>
              <a:rPr lang="en-IN" sz="3200" dirty="0"/>
              <a:t> aspect of the hand and the dorsal aspect of the radial three-and-a-half digits. Sensation over the distal and lateral forearm is supplied by the lateral </a:t>
            </a:r>
            <a:r>
              <a:rPr lang="en-IN" sz="3200" dirty="0" err="1"/>
              <a:t>antebrachial</a:t>
            </a:r>
            <a:r>
              <a:rPr lang="en-IN" sz="3200" dirty="0"/>
              <a:t> cutaneous nerve and therefore is preserved</a:t>
            </a:r>
          </a:p>
        </p:txBody>
      </p:sp>
    </p:spTree>
    <p:extLst>
      <p:ext uri="{BB962C8B-B14F-4D97-AF65-F5344CB8AC3E}">
        <p14:creationId xmlns:p14="http://schemas.microsoft.com/office/powerpoint/2010/main" val="1672855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6555641"/>
          </a:xfrm>
          <a:prstGeom prst="rect">
            <a:avLst/>
          </a:prstGeom>
        </p:spPr>
        <p:txBody>
          <a:bodyPr wrap="square">
            <a:spAutoFit/>
          </a:bodyPr>
          <a:lstStyle/>
          <a:p>
            <a:r>
              <a:rPr lang="en-IN" sz="2800" b="1" dirty="0"/>
              <a:t>Radial tunnel </a:t>
            </a:r>
            <a:r>
              <a:rPr lang="en-IN" sz="2800" b="1" dirty="0" smtClean="0"/>
              <a:t>syndrome</a:t>
            </a:r>
          </a:p>
          <a:p>
            <a:endParaRPr lang="en-IN" sz="2800" b="1" dirty="0"/>
          </a:p>
          <a:p>
            <a:r>
              <a:rPr lang="en-IN" sz="2800" dirty="0" smtClean="0"/>
              <a:t>pain </a:t>
            </a:r>
            <a:r>
              <a:rPr lang="en-IN" sz="2800" dirty="0"/>
              <a:t>over the anterolateral proximal forearm in the region of the radial neck. </a:t>
            </a:r>
            <a:endParaRPr lang="en-IN" sz="2800" dirty="0" smtClean="0"/>
          </a:p>
          <a:p>
            <a:endParaRPr lang="en-IN" sz="2800" dirty="0" smtClean="0"/>
          </a:p>
          <a:p>
            <a:r>
              <a:rPr lang="en-IN" sz="2800" dirty="0" smtClean="0"/>
              <a:t>appears </a:t>
            </a:r>
            <a:r>
              <a:rPr lang="en-IN" sz="2800" dirty="0"/>
              <a:t>in individuals </a:t>
            </a:r>
            <a:r>
              <a:rPr lang="en-IN" sz="2800" dirty="0" smtClean="0"/>
              <a:t>with </a:t>
            </a:r>
            <a:r>
              <a:rPr lang="en-IN" sz="2800" dirty="0"/>
              <a:t>work </a:t>
            </a:r>
            <a:r>
              <a:rPr lang="en-IN" sz="2800" dirty="0" smtClean="0"/>
              <a:t>requiring repetitive </a:t>
            </a:r>
            <a:r>
              <a:rPr lang="en-IN" sz="2800" dirty="0"/>
              <a:t>elbow extension or forearm rotation. The maximum tenderness is located four fingerbreadths distal to the lateral epicondyle. (By way of comparison, with lateral </a:t>
            </a:r>
            <a:r>
              <a:rPr lang="en-IN" sz="2800" dirty="0" err="1"/>
              <a:t>epicondylitis</a:t>
            </a:r>
            <a:r>
              <a:rPr lang="en-IN" sz="2800" dirty="0"/>
              <a:t>, maximum tenderness is usually directly over the epicondyle.) </a:t>
            </a:r>
            <a:endParaRPr lang="en-IN" sz="2800" dirty="0" smtClean="0"/>
          </a:p>
          <a:p>
            <a:endParaRPr lang="en-IN" sz="2800" dirty="0"/>
          </a:p>
          <a:p>
            <a:r>
              <a:rPr lang="en-IN" sz="2800" dirty="0" smtClean="0"/>
              <a:t>Symptoms </a:t>
            </a:r>
            <a:r>
              <a:rPr lang="en-IN" sz="2800" dirty="0"/>
              <a:t>are intensified by extending the elbow and pronating the forearm. In addition, resisted active supination and extension of the long finger cause pain. Weakness and numbness usually are not demonstrated</a:t>
            </a:r>
            <a:r>
              <a:rPr lang="en-IN" dirty="0"/>
              <a:t>.</a:t>
            </a:r>
          </a:p>
        </p:txBody>
      </p:sp>
    </p:spTree>
    <p:extLst>
      <p:ext uri="{BB962C8B-B14F-4D97-AF65-F5344CB8AC3E}">
        <p14:creationId xmlns:p14="http://schemas.microsoft.com/office/powerpoint/2010/main" val="31748055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344"/>
            <a:ext cx="9144000" cy="6124754"/>
          </a:xfrm>
          <a:prstGeom prst="rect">
            <a:avLst/>
          </a:prstGeom>
        </p:spPr>
        <p:txBody>
          <a:bodyPr wrap="square">
            <a:spAutoFit/>
          </a:bodyPr>
          <a:lstStyle/>
          <a:p>
            <a:r>
              <a:rPr lang="en-IN" sz="2800" dirty="0"/>
              <a:t>In </a:t>
            </a:r>
            <a:r>
              <a:rPr lang="en-IN" sz="2800" dirty="0">
                <a:hlinkClick r:id="rId2"/>
              </a:rPr>
              <a:t>de </a:t>
            </a:r>
            <a:r>
              <a:rPr lang="en-IN" sz="2800" dirty="0" err="1">
                <a:hlinkClick r:id="rId2"/>
              </a:rPr>
              <a:t>Quervain</a:t>
            </a:r>
            <a:r>
              <a:rPr lang="en-IN" sz="2800" dirty="0">
                <a:hlinkClick r:id="rId2"/>
              </a:rPr>
              <a:t> disease</a:t>
            </a:r>
            <a:r>
              <a:rPr lang="en-IN" sz="2800" dirty="0"/>
              <a:t>, injection of cortisone and </a:t>
            </a:r>
            <a:r>
              <a:rPr lang="en-IN" sz="2800" dirty="0" err="1"/>
              <a:t>lidocaine</a:t>
            </a:r>
            <a:r>
              <a:rPr lang="en-IN" sz="2800" dirty="0"/>
              <a:t> into the tendon sheath of the extensor </a:t>
            </a:r>
            <a:r>
              <a:rPr lang="en-IN" sz="2800" dirty="0" err="1"/>
              <a:t>pollicis</a:t>
            </a:r>
            <a:r>
              <a:rPr lang="en-IN" sz="2800" dirty="0"/>
              <a:t> </a:t>
            </a:r>
            <a:r>
              <a:rPr lang="en-IN" sz="2800" dirty="0" err="1"/>
              <a:t>brevis</a:t>
            </a:r>
            <a:r>
              <a:rPr lang="en-IN" sz="2800" dirty="0"/>
              <a:t> and the abductor </a:t>
            </a:r>
            <a:r>
              <a:rPr lang="en-IN" sz="2800" dirty="0" err="1"/>
              <a:t>pollicis</a:t>
            </a:r>
            <a:r>
              <a:rPr lang="en-IN" sz="2800" dirty="0"/>
              <a:t> </a:t>
            </a:r>
            <a:r>
              <a:rPr lang="en-IN" sz="2800" dirty="0" err="1"/>
              <a:t>longus</a:t>
            </a:r>
            <a:r>
              <a:rPr lang="en-IN" sz="2800" dirty="0"/>
              <a:t> relieves the symptoms immediately and sometimes permanently. An injection of cortisone and </a:t>
            </a:r>
            <a:r>
              <a:rPr lang="en-IN" sz="2800" dirty="0" err="1"/>
              <a:t>lidocaine</a:t>
            </a:r>
            <a:r>
              <a:rPr lang="en-IN" sz="2800" dirty="0"/>
              <a:t> into the area of compression of the superficial radial nerve causes the symptoms to subside; however, numbness in the nerve distribution follows, and when the injection wears off, the symptoms return.</a:t>
            </a:r>
          </a:p>
          <a:p>
            <a:r>
              <a:rPr lang="en-IN" sz="2800" dirty="0"/>
              <a:t>A </a:t>
            </a:r>
            <a:r>
              <a:rPr lang="en-IN" sz="2800" dirty="0" err="1"/>
              <a:t>Tinel</a:t>
            </a:r>
            <a:r>
              <a:rPr lang="en-IN" sz="2800" dirty="0"/>
              <a:t> sign is present in patients with </a:t>
            </a:r>
            <a:r>
              <a:rPr lang="en-IN" sz="2800" dirty="0" err="1"/>
              <a:t>Wartenberg</a:t>
            </a:r>
            <a:r>
              <a:rPr lang="en-IN" sz="2800" dirty="0"/>
              <a:t> syndrome but usually not in those with de </a:t>
            </a:r>
            <a:r>
              <a:rPr lang="en-IN" sz="2800" dirty="0" err="1"/>
              <a:t>Quervain</a:t>
            </a:r>
            <a:r>
              <a:rPr lang="en-IN" sz="2800" dirty="0"/>
              <a:t> disease. The two conditions may be related. The inflammation from de </a:t>
            </a:r>
            <a:r>
              <a:rPr lang="en-IN" sz="2800" dirty="0" err="1"/>
              <a:t>Quervain</a:t>
            </a:r>
            <a:r>
              <a:rPr lang="en-IN" sz="2800" dirty="0"/>
              <a:t> disease causes an inflammation of the nerve. With resolution of one condition, the other may subside or may be adequately treated with an injection.</a:t>
            </a:r>
            <a:r>
              <a:rPr lang="en-IN" sz="2800" baseline="30000" dirty="0"/>
              <a:t> </a:t>
            </a:r>
            <a:endParaRPr lang="en-IN" sz="2800" dirty="0"/>
          </a:p>
        </p:txBody>
      </p:sp>
    </p:spTree>
    <p:extLst>
      <p:ext uri="{BB962C8B-B14F-4D97-AF65-F5344CB8AC3E}">
        <p14:creationId xmlns:p14="http://schemas.microsoft.com/office/powerpoint/2010/main" val="27792462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radial nerve pal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639" y="116631"/>
            <a:ext cx="7728793" cy="668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293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radial nerve pal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4624"/>
            <a:ext cx="8517362" cy="6813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257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radial nerve pal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756" y="1"/>
            <a:ext cx="8570724" cy="6856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528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 y="27320"/>
            <a:ext cx="9115044" cy="6836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398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radial nerve pal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869" y="1099"/>
            <a:ext cx="8442595" cy="6839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2383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radial nerve pal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0" y="0"/>
            <a:ext cx="913445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5168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76672"/>
            <a:ext cx="6678488" cy="5170646"/>
          </a:xfrm>
          <a:prstGeom prst="rect">
            <a:avLst/>
          </a:prstGeom>
        </p:spPr>
        <p:txBody>
          <a:bodyPr wrap="square">
            <a:spAutoFit/>
          </a:bodyPr>
          <a:lstStyle/>
          <a:p>
            <a:r>
              <a:rPr lang="en-IN" sz="2400" dirty="0"/>
              <a:t>Regarding the radial nerve which statement is incorrect?</a:t>
            </a:r>
          </a:p>
          <a:p>
            <a:r>
              <a:rPr lang="en-IN" sz="2400" dirty="0"/>
              <a:t>a)	It passes anterior to the lateral epicondyle of the </a:t>
            </a:r>
            <a:r>
              <a:rPr lang="en-IN" sz="2400" dirty="0" err="1"/>
              <a:t>humerus</a:t>
            </a:r>
            <a:endParaRPr lang="en-IN" sz="2400" dirty="0"/>
          </a:p>
          <a:p>
            <a:r>
              <a:rPr lang="en-IN" sz="2400" dirty="0"/>
              <a:t>b)	Injury to the radial nerve from fracture of the shaft of the </a:t>
            </a:r>
            <a:r>
              <a:rPr lang="en-IN" sz="2400" dirty="0" err="1"/>
              <a:t>humerus</a:t>
            </a:r>
            <a:r>
              <a:rPr lang="en-IN" sz="2400" dirty="0"/>
              <a:t> will result in wrist drop</a:t>
            </a:r>
          </a:p>
          <a:p>
            <a:r>
              <a:rPr lang="en-IN" sz="2400" dirty="0"/>
              <a:t>c)	Injury to the deep radial nerve in the mid forearm will prevent extension only at the MCPJs</a:t>
            </a:r>
          </a:p>
          <a:p>
            <a:r>
              <a:rPr lang="en-IN" sz="2400" dirty="0"/>
              <a:t>d)	Sensory loss from injury to the superficial radial nerve will usually result in loss of sensation over the entire thumb</a:t>
            </a:r>
          </a:p>
          <a:p>
            <a:r>
              <a:rPr lang="en-IN" sz="2400" dirty="0"/>
              <a:t>e)	It is the larger terminal branch of the posterior cord of the brachial plexus</a:t>
            </a:r>
          </a:p>
          <a:p>
            <a:endParaRPr lang="en-IN" dirty="0"/>
          </a:p>
        </p:txBody>
      </p:sp>
    </p:spTree>
    <p:extLst>
      <p:ext uri="{BB962C8B-B14F-4D97-AF65-F5344CB8AC3E}">
        <p14:creationId xmlns:p14="http://schemas.microsoft.com/office/powerpoint/2010/main" val="21001418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radial nerve pal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0" y="-1"/>
            <a:ext cx="9002426" cy="6669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029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fontScale="92500" lnSpcReduction="20000"/>
          </a:bodyPr>
          <a:lstStyle/>
          <a:p>
            <a:r>
              <a:rPr lang="en-IN" dirty="0"/>
              <a:t>If there is a sensory loss over a variable area on the dorsum of the hand and proximal part of dorsal surface of the lateral 3 ½ fingers, the nerve damaged is-</a:t>
            </a:r>
          </a:p>
          <a:p>
            <a:r>
              <a:rPr lang="en-IN" dirty="0"/>
              <a:t>A Deep branch of radial</a:t>
            </a:r>
          </a:p>
          <a:p>
            <a:r>
              <a:rPr lang="en-IN" dirty="0"/>
              <a:t>B Superficial branch of radial</a:t>
            </a:r>
          </a:p>
          <a:p>
            <a:r>
              <a:rPr lang="en-IN" dirty="0"/>
              <a:t>C Lateral cutaneous nerve of forearm</a:t>
            </a:r>
          </a:p>
          <a:p>
            <a:r>
              <a:rPr lang="en-IN" dirty="0"/>
              <a:t>D Dorsal cutaneous branch of ulnar nerve</a:t>
            </a:r>
          </a:p>
          <a:p>
            <a:r>
              <a:rPr lang="en-IN" dirty="0"/>
              <a:t>E Palmar cutaneous branch of median nerve </a:t>
            </a:r>
          </a:p>
          <a:p>
            <a:r>
              <a:rPr lang="en-IN" dirty="0"/>
              <a:t>Answer B</a:t>
            </a:r>
          </a:p>
          <a:p>
            <a:endParaRPr lang="en-IN" dirty="0"/>
          </a:p>
          <a:p>
            <a:endParaRPr lang="en-IN" dirty="0"/>
          </a:p>
        </p:txBody>
      </p:sp>
    </p:spTree>
    <p:extLst>
      <p:ext uri="{BB962C8B-B14F-4D97-AF65-F5344CB8AC3E}">
        <p14:creationId xmlns:p14="http://schemas.microsoft.com/office/powerpoint/2010/main" val="3152867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lnSpcReduction="10000"/>
          </a:bodyPr>
          <a:lstStyle/>
          <a:p>
            <a:r>
              <a:rPr lang="en-IN" dirty="0"/>
              <a:t>The radial nerve gives off the following muscular branches in the arm except to-</a:t>
            </a:r>
          </a:p>
          <a:p>
            <a:r>
              <a:rPr lang="en-IN" dirty="0"/>
              <a:t>A Long head of triceps</a:t>
            </a:r>
          </a:p>
          <a:p>
            <a:r>
              <a:rPr lang="en-IN" dirty="0"/>
              <a:t>B Brachialis</a:t>
            </a:r>
          </a:p>
          <a:p>
            <a:r>
              <a:rPr lang="en-IN" dirty="0"/>
              <a:t>C Lateral head of triceps</a:t>
            </a:r>
          </a:p>
          <a:p>
            <a:r>
              <a:rPr lang="en-IN" dirty="0"/>
              <a:t>D </a:t>
            </a:r>
            <a:r>
              <a:rPr lang="en-IN" dirty="0" err="1"/>
              <a:t>Anconeus</a:t>
            </a:r>
            <a:endParaRPr lang="en-IN" dirty="0"/>
          </a:p>
          <a:p>
            <a:r>
              <a:rPr lang="en-IN" dirty="0"/>
              <a:t>E </a:t>
            </a:r>
            <a:r>
              <a:rPr lang="en-IN" dirty="0" err="1"/>
              <a:t>Brachioradialis</a:t>
            </a:r>
            <a:endParaRPr lang="en-IN" dirty="0"/>
          </a:p>
          <a:p>
            <a:r>
              <a:rPr lang="en-IN" dirty="0"/>
              <a:t>Answer B</a:t>
            </a:r>
          </a:p>
          <a:p>
            <a:endParaRPr lang="en-IN" dirty="0"/>
          </a:p>
        </p:txBody>
      </p:sp>
    </p:spTree>
    <p:extLst>
      <p:ext uri="{BB962C8B-B14F-4D97-AF65-F5344CB8AC3E}">
        <p14:creationId xmlns:p14="http://schemas.microsoft.com/office/powerpoint/2010/main" val="3350724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Tree>
    <p:extLst>
      <p:ext uri="{BB962C8B-B14F-4D97-AF65-F5344CB8AC3E}">
        <p14:creationId xmlns:p14="http://schemas.microsoft.com/office/powerpoint/2010/main" val="3577869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Tree>
    <p:extLst>
      <p:ext uri="{BB962C8B-B14F-4D97-AF65-F5344CB8AC3E}">
        <p14:creationId xmlns:p14="http://schemas.microsoft.com/office/powerpoint/2010/main" val="120626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385" y="29166"/>
            <a:ext cx="6873983" cy="6828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513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radial nerve pal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82" y="751553"/>
            <a:ext cx="9109217" cy="512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359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026" y="44624"/>
            <a:ext cx="8069422" cy="671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96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radial nerve pal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6580" y="-1"/>
            <a:ext cx="5763692" cy="6829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108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3" y="574229"/>
            <a:ext cx="9151671" cy="580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5218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TotalTime>
  <Words>979</Words>
  <Application>Microsoft Office PowerPoint</Application>
  <PresentationFormat>On-screen Show (4:3)</PresentationFormat>
  <Paragraphs>113</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RADIAL NERVE</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AIIMS Rishikesh</dc:creator>
  <cp:lastModifiedBy>AIIMS Rishikesh</cp:lastModifiedBy>
  <cp:revision>27</cp:revision>
  <dcterms:created xsi:type="dcterms:W3CDTF">2017-09-25T06:57:58Z</dcterms:created>
  <dcterms:modified xsi:type="dcterms:W3CDTF">2017-11-23T09:19:50Z</dcterms:modified>
</cp:coreProperties>
</file>