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56" r:id="rId2"/>
    <p:sldId id="387" r:id="rId3"/>
    <p:sldId id="385" r:id="rId4"/>
    <p:sldId id="258" r:id="rId5"/>
    <p:sldId id="259" r:id="rId6"/>
    <p:sldId id="346" r:id="rId7"/>
    <p:sldId id="377" r:id="rId8"/>
    <p:sldId id="312" r:id="rId9"/>
    <p:sldId id="386" r:id="rId10"/>
    <p:sldId id="313" r:id="rId11"/>
    <p:sldId id="315" r:id="rId12"/>
    <p:sldId id="316" r:id="rId13"/>
    <p:sldId id="317" r:id="rId14"/>
    <p:sldId id="318" r:id="rId15"/>
    <p:sldId id="319" r:id="rId16"/>
    <p:sldId id="320" r:id="rId17"/>
    <p:sldId id="321" r:id="rId18"/>
    <p:sldId id="349" r:id="rId19"/>
    <p:sldId id="350" r:id="rId20"/>
    <p:sldId id="348" r:id="rId21"/>
    <p:sldId id="286" r:id="rId22"/>
    <p:sldId id="287" r:id="rId23"/>
    <p:sldId id="288" r:id="rId24"/>
    <p:sldId id="289" r:id="rId25"/>
    <p:sldId id="382" r:id="rId26"/>
    <p:sldId id="383" r:id="rId27"/>
    <p:sldId id="388" r:id="rId28"/>
    <p:sldId id="311" r:id="rId29"/>
    <p:sldId id="353"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90" r:id="rId47"/>
    <p:sldId id="375" r:id="rId48"/>
    <p:sldId id="291" r:id="rId49"/>
    <p:sldId id="292" r:id="rId50"/>
    <p:sldId id="293" r:id="rId51"/>
    <p:sldId id="294" r:id="rId52"/>
    <p:sldId id="295" r:id="rId53"/>
    <p:sldId id="300" r:id="rId54"/>
    <p:sldId id="301" r:id="rId55"/>
    <p:sldId id="302" r:id="rId56"/>
    <p:sldId id="35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45" autoAdjust="0"/>
  </p:normalViewPr>
  <p:slideViewPr>
    <p:cSldViewPr>
      <p:cViewPr varScale="1">
        <p:scale>
          <a:sx n="66" d="100"/>
          <a:sy n="66" d="100"/>
        </p:scale>
        <p:origin x="1506" y="78"/>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417BC-21CF-B747-84CE-90C5F76E61E4}" type="doc">
      <dgm:prSet loTypeId="urn:microsoft.com/office/officeart/2009/layout/CircleArrowProcess" loCatId="" qsTypeId="urn:microsoft.com/office/officeart/2005/8/quickstyle/simple4" qsCatId="simple" csTypeId="urn:microsoft.com/office/officeart/2005/8/colors/accent1_2" csCatId="accent1" phldr="1"/>
      <dgm:spPr/>
    </dgm:pt>
    <dgm:pt modelId="{A8CC25E7-9D35-CB43-A439-9E005CC08345}">
      <dgm:prSet phldrT="[Text]"/>
      <dgm:spPr/>
      <dgm:t>
        <a:bodyPr/>
        <a:lstStyle/>
        <a:p>
          <a:r>
            <a:rPr lang="en-US" dirty="0" smtClean="0"/>
            <a:t>  Recovery or retrieval</a:t>
          </a:r>
          <a:endParaRPr lang="en-US" dirty="0"/>
        </a:p>
      </dgm:t>
    </dgm:pt>
    <dgm:pt modelId="{EBEDB0E9-3542-4049-821A-654D2B7286DF}" type="parTrans" cxnId="{1D862D28-0852-C841-B5EC-C0AA9E96193A}">
      <dgm:prSet/>
      <dgm:spPr/>
      <dgm:t>
        <a:bodyPr/>
        <a:lstStyle/>
        <a:p>
          <a:endParaRPr lang="en-US"/>
        </a:p>
      </dgm:t>
    </dgm:pt>
    <dgm:pt modelId="{93363B0D-4EA9-204E-909C-000F41932DF3}" type="sibTrans" cxnId="{1D862D28-0852-C841-B5EC-C0AA9E96193A}">
      <dgm:prSet/>
      <dgm:spPr/>
      <dgm:t>
        <a:bodyPr/>
        <a:lstStyle/>
        <a:p>
          <a:endParaRPr lang="en-US"/>
        </a:p>
      </dgm:t>
    </dgm:pt>
    <dgm:pt modelId="{7F4742C9-BC94-9E45-9C1D-296B97D843BC}">
      <dgm:prSet phldrT="[Text]"/>
      <dgm:spPr/>
      <dgm:t>
        <a:bodyPr/>
        <a:lstStyle/>
        <a:p>
          <a:r>
            <a:rPr lang="en-US" dirty="0" smtClean="0"/>
            <a:t>Cornea</a:t>
          </a:r>
        </a:p>
        <a:p>
          <a:r>
            <a:rPr lang="en-US" dirty="0" smtClean="0"/>
            <a:t>Processing</a:t>
          </a:r>
          <a:endParaRPr lang="en-US" dirty="0"/>
        </a:p>
      </dgm:t>
    </dgm:pt>
    <dgm:pt modelId="{D44E02E9-066B-554F-AC62-D12E80C09346}" type="parTrans" cxnId="{6932FEE1-7F81-7C43-8665-0B5F778AAE01}">
      <dgm:prSet/>
      <dgm:spPr/>
      <dgm:t>
        <a:bodyPr/>
        <a:lstStyle/>
        <a:p>
          <a:endParaRPr lang="en-US"/>
        </a:p>
      </dgm:t>
    </dgm:pt>
    <dgm:pt modelId="{E15481F9-0139-734C-BC18-8243C00D1B2C}" type="sibTrans" cxnId="{6932FEE1-7F81-7C43-8665-0B5F778AAE01}">
      <dgm:prSet/>
      <dgm:spPr/>
      <dgm:t>
        <a:bodyPr/>
        <a:lstStyle/>
        <a:p>
          <a:endParaRPr lang="en-US"/>
        </a:p>
      </dgm:t>
    </dgm:pt>
    <dgm:pt modelId="{52BDD405-D8EF-2E45-BEFA-E079DC2CACA8}">
      <dgm:prSet phldrT="[Text]"/>
      <dgm:spPr/>
      <dgm:t>
        <a:bodyPr/>
        <a:lstStyle/>
        <a:p>
          <a:r>
            <a:rPr lang="en-US" dirty="0" smtClean="0"/>
            <a:t>Distribution</a:t>
          </a:r>
          <a:endParaRPr lang="en-US" dirty="0"/>
        </a:p>
      </dgm:t>
    </dgm:pt>
    <dgm:pt modelId="{6DA7F665-6CDB-FB46-9B70-27DC6D49936A}" type="parTrans" cxnId="{E0959BB9-CE0B-D84C-8BE7-B48B9503D5DD}">
      <dgm:prSet/>
      <dgm:spPr/>
      <dgm:t>
        <a:bodyPr/>
        <a:lstStyle/>
        <a:p>
          <a:endParaRPr lang="en-US"/>
        </a:p>
      </dgm:t>
    </dgm:pt>
    <dgm:pt modelId="{2FDC269F-A743-2748-931B-EF51C77C8772}" type="sibTrans" cxnId="{E0959BB9-CE0B-D84C-8BE7-B48B9503D5DD}">
      <dgm:prSet/>
      <dgm:spPr/>
      <dgm:t>
        <a:bodyPr/>
        <a:lstStyle/>
        <a:p>
          <a:endParaRPr lang="en-US"/>
        </a:p>
      </dgm:t>
    </dgm:pt>
    <dgm:pt modelId="{5D4D5C6E-7676-7849-9B61-1EE5A50C10EA}" type="pres">
      <dgm:prSet presAssocID="{4C0417BC-21CF-B747-84CE-90C5F76E61E4}" presName="Name0" presStyleCnt="0">
        <dgm:presLayoutVars>
          <dgm:chMax val="7"/>
          <dgm:chPref val="7"/>
          <dgm:dir/>
          <dgm:animLvl val="lvl"/>
        </dgm:presLayoutVars>
      </dgm:prSet>
      <dgm:spPr/>
    </dgm:pt>
    <dgm:pt modelId="{024E8F72-D483-2C48-B6C0-6D5317BDB2CC}" type="pres">
      <dgm:prSet presAssocID="{A8CC25E7-9D35-CB43-A439-9E005CC08345}" presName="Accent1" presStyleCnt="0"/>
      <dgm:spPr/>
    </dgm:pt>
    <dgm:pt modelId="{5489ED98-516C-5B41-A601-E5DAE59694BC}" type="pres">
      <dgm:prSet presAssocID="{A8CC25E7-9D35-CB43-A439-9E005CC08345}" presName="Accent" presStyleLbl="node1" presStyleIdx="0" presStyleCnt="3"/>
      <dgm:spPr/>
    </dgm:pt>
    <dgm:pt modelId="{7F506968-3939-C745-B61C-ECB414897D0D}" type="pres">
      <dgm:prSet presAssocID="{A8CC25E7-9D35-CB43-A439-9E005CC08345}" presName="Parent1" presStyleLbl="revTx" presStyleIdx="0" presStyleCnt="3">
        <dgm:presLayoutVars>
          <dgm:chMax val="1"/>
          <dgm:chPref val="1"/>
          <dgm:bulletEnabled val="1"/>
        </dgm:presLayoutVars>
      </dgm:prSet>
      <dgm:spPr/>
      <dgm:t>
        <a:bodyPr/>
        <a:lstStyle/>
        <a:p>
          <a:endParaRPr lang="en-US"/>
        </a:p>
      </dgm:t>
    </dgm:pt>
    <dgm:pt modelId="{DAE867B0-6C27-6A4F-B3C4-C386892BE277}" type="pres">
      <dgm:prSet presAssocID="{7F4742C9-BC94-9E45-9C1D-296B97D843BC}" presName="Accent2" presStyleCnt="0"/>
      <dgm:spPr/>
    </dgm:pt>
    <dgm:pt modelId="{66936357-6FE0-0F43-97FE-6A8F628C2AF6}" type="pres">
      <dgm:prSet presAssocID="{7F4742C9-BC94-9E45-9C1D-296B97D843BC}" presName="Accent" presStyleLbl="node1" presStyleIdx="1" presStyleCnt="3"/>
      <dgm:spPr/>
    </dgm:pt>
    <dgm:pt modelId="{2F37EB23-0E54-AA4B-BEB4-E2B5A66DD78C}" type="pres">
      <dgm:prSet presAssocID="{7F4742C9-BC94-9E45-9C1D-296B97D843BC}" presName="Parent2" presStyleLbl="revTx" presStyleIdx="1" presStyleCnt="3">
        <dgm:presLayoutVars>
          <dgm:chMax val="1"/>
          <dgm:chPref val="1"/>
          <dgm:bulletEnabled val="1"/>
        </dgm:presLayoutVars>
      </dgm:prSet>
      <dgm:spPr/>
      <dgm:t>
        <a:bodyPr/>
        <a:lstStyle/>
        <a:p>
          <a:endParaRPr lang="en-US"/>
        </a:p>
      </dgm:t>
    </dgm:pt>
    <dgm:pt modelId="{62C039F2-3275-F049-8423-07CA38E27337}" type="pres">
      <dgm:prSet presAssocID="{52BDD405-D8EF-2E45-BEFA-E079DC2CACA8}" presName="Accent3" presStyleCnt="0"/>
      <dgm:spPr/>
    </dgm:pt>
    <dgm:pt modelId="{23211EE3-3F0D-EF42-BD15-85442A9AF561}" type="pres">
      <dgm:prSet presAssocID="{52BDD405-D8EF-2E45-BEFA-E079DC2CACA8}" presName="Accent" presStyleLbl="node1" presStyleIdx="2" presStyleCnt="3"/>
      <dgm:spPr/>
    </dgm:pt>
    <dgm:pt modelId="{F8E918F5-5C1E-494A-B9CE-159D780679DB}" type="pres">
      <dgm:prSet presAssocID="{52BDD405-D8EF-2E45-BEFA-E079DC2CACA8}" presName="Parent3" presStyleLbl="revTx" presStyleIdx="2" presStyleCnt="3">
        <dgm:presLayoutVars>
          <dgm:chMax val="1"/>
          <dgm:chPref val="1"/>
          <dgm:bulletEnabled val="1"/>
        </dgm:presLayoutVars>
      </dgm:prSet>
      <dgm:spPr/>
      <dgm:t>
        <a:bodyPr/>
        <a:lstStyle/>
        <a:p>
          <a:endParaRPr lang="en-US"/>
        </a:p>
      </dgm:t>
    </dgm:pt>
  </dgm:ptLst>
  <dgm:cxnLst>
    <dgm:cxn modelId="{E8B5C8DB-43D6-49A0-BAE4-19A034A2166D}" type="presOf" srcId="{A8CC25E7-9D35-CB43-A439-9E005CC08345}" destId="{7F506968-3939-C745-B61C-ECB414897D0D}" srcOrd="0" destOrd="0" presId="urn:microsoft.com/office/officeart/2009/layout/CircleArrowProcess"/>
    <dgm:cxn modelId="{1D862D28-0852-C841-B5EC-C0AA9E96193A}" srcId="{4C0417BC-21CF-B747-84CE-90C5F76E61E4}" destId="{A8CC25E7-9D35-CB43-A439-9E005CC08345}" srcOrd="0" destOrd="0" parTransId="{EBEDB0E9-3542-4049-821A-654D2B7286DF}" sibTransId="{93363B0D-4EA9-204E-909C-000F41932DF3}"/>
    <dgm:cxn modelId="{6932FEE1-7F81-7C43-8665-0B5F778AAE01}" srcId="{4C0417BC-21CF-B747-84CE-90C5F76E61E4}" destId="{7F4742C9-BC94-9E45-9C1D-296B97D843BC}" srcOrd="1" destOrd="0" parTransId="{D44E02E9-066B-554F-AC62-D12E80C09346}" sibTransId="{E15481F9-0139-734C-BC18-8243C00D1B2C}"/>
    <dgm:cxn modelId="{E0959BB9-CE0B-D84C-8BE7-B48B9503D5DD}" srcId="{4C0417BC-21CF-B747-84CE-90C5F76E61E4}" destId="{52BDD405-D8EF-2E45-BEFA-E079DC2CACA8}" srcOrd="2" destOrd="0" parTransId="{6DA7F665-6CDB-FB46-9B70-27DC6D49936A}" sibTransId="{2FDC269F-A743-2748-931B-EF51C77C8772}"/>
    <dgm:cxn modelId="{E6703895-F904-46F5-9A0C-DF30F987A7DB}" type="presOf" srcId="{7F4742C9-BC94-9E45-9C1D-296B97D843BC}" destId="{2F37EB23-0E54-AA4B-BEB4-E2B5A66DD78C}" srcOrd="0" destOrd="0" presId="urn:microsoft.com/office/officeart/2009/layout/CircleArrowProcess"/>
    <dgm:cxn modelId="{3DE0D0B9-A517-47EA-8C9F-E3750E4D16D9}" type="presOf" srcId="{4C0417BC-21CF-B747-84CE-90C5F76E61E4}" destId="{5D4D5C6E-7676-7849-9B61-1EE5A50C10EA}" srcOrd="0" destOrd="0" presId="urn:microsoft.com/office/officeart/2009/layout/CircleArrowProcess"/>
    <dgm:cxn modelId="{3A58FBD5-50E4-4D1C-B7B1-91FF08638BA9}" type="presOf" srcId="{52BDD405-D8EF-2E45-BEFA-E079DC2CACA8}" destId="{F8E918F5-5C1E-494A-B9CE-159D780679DB}" srcOrd="0" destOrd="0" presId="urn:microsoft.com/office/officeart/2009/layout/CircleArrowProcess"/>
    <dgm:cxn modelId="{79D6CF04-D009-4365-95B6-A7DA845158C5}" type="presParOf" srcId="{5D4D5C6E-7676-7849-9B61-1EE5A50C10EA}" destId="{024E8F72-D483-2C48-B6C0-6D5317BDB2CC}" srcOrd="0" destOrd="0" presId="urn:microsoft.com/office/officeart/2009/layout/CircleArrowProcess"/>
    <dgm:cxn modelId="{19570B3D-B4FB-4555-AE9C-A5AD2E9A7F21}" type="presParOf" srcId="{024E8F72-D483-2C48-B6C0-6D5317BDB2CC}" destId="{5489ED98-516C-5B41-A601-E5DAE59694BC}" srcOrd="0" destOrd="0" presId="urn:microsoft.com/office/officeart/2009/layout/CircleArrowProcess"/>
    <dgm:cxn modelId="{D5F206F2-5684-42F6-8172-B4D57DAADA5F}" type="presParOf" srcId="{5D4D5C6E-7676-7849-9B61-1EE5A50C10EA}" destId="{7F506968-3939-C745-B61C-ECB414897D0D}" srcOrd="1" destOrd="0" presId="urn:microsoft.com/office/officeart/2009/layout/CircleArrowProcess"/>
    <dgm:cxn modelId="{14C8DA91-DDFE-466B-9BB9-787BCDB60942}" type="presParOf" srcId="{5D4D5C6E-7676-7849-9B61-1EE5A50C10EA}" destId="{DAE867B0-6C27-6A4F-B3C4-C386892BE277}" srcOrd="2" destOrd="0" presId="urn:microsoft.com/office/officeart/2009/layout/CircleArrowProcess"/>
    <dgm:cxn modelId="{4BF2D41A-0927-413C-8F3D-0B45E6F9536B}" type="presParOf" srcId="{DAE867B0-6C27-6A4F-B3C4-C386892BE277}" destId="{66936357-6FE0-0F43-97FE-6A8F628C2AF6}" srcOrd="0" destOrd="0" presId="urn:microsoft.com/office/officeart/2009/layout/CircleArrowProcess"/>
    <dgm:cxn modelId="{697AAF09-1EDE-4090-80A7-7EA1EA497A75}" type="presParOf" srcId="{5D4D5C6E-7676-7849-9B61-1EE5A50C10EA}" destId="{2F37EB23-0E54-AA4B-BEB4-E2B5A66DD78C}" srcOrd="3" destOrd="0" presId="urn:microsoft.com/office/officeart/2009/layout/CircleArrowProcess"/>
    <dgm:cxn modelId="{E153B3C6-7EED-483D-833A-2BF3DA93D0E9}" type="presParOf" srcId="{5D4D5C6E-7676-7849-9B61-1EE5A50C10EA}" destId="{62C039F2-3275-F049-8423-07CA38E27337}" srcOrd="4" destOrd="0" presId="urn:microsoft.com/office/officeart/2009/layout/CircleArrowProcess"/>
    <dgm:cxn modelId="{B04B4AF8-85F2-4CF4-9C40-40D385D330BF}" type="presParOf" srcId="{62C039F2-3275-F049-8423-07CA38E27337}" destId="{23211EE3-3F0D-EF42-BD15-85442A9AF561}" srcOrd="0" destOrd="0" presId="urn:microsoft.com/office/officeart/2009/layout/CircleArrowProcess"/>
    <dgm:cxn modelId="{5FBDE817-0AF4-4CE0-8BCC-DF72D62D48CB}" type="presParOf" srcId="{5D4D5C6E-7676-7849-9B61-1EE5A50C10EA}" destId="{F8E918F5-5C1E-494A-B9CE-159D780679DB}"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36780D-823B-AD4F-847A-4D8D92C8248D}" type="doc">
      <dgm:prSet loTypeId="urn:microsoft.com/office/officeart/2008/layout/RadialCluster" loCatId="" qsTypeId="urn:microsoft.com/office/officeart/2005/8/quickstyle/simple2" qsCatId="simple" csTypeId="urn:microsoft.com/office/officeart/2005/8/colors/colorful1#1" csCatId="colorful" phldr="1"/>
      <dgm:spPr/>
      <dgm:t>
        <a:bodyPr/>
        <a:lstStyle/>
        <a:p>
          <a:endParaRPr lang="en-US"/>
        </a:p>
      </dgm:t>
    </dgm:pt>
    <dgm:pt modelId="{B1744428-0FC5-3A41-B934-4B6A1DCB0A15}">
      <dgm:prSet phldrT="[Text]"/>
      <dgm:spPr/>
      <dgm:t>
        <a:bodyPr/>
        <a:lstStyle/>
        <a:p>
          <a:r>
            <a:rPr lang="en-US" dirty="0" smtClean="0"/>
            <a:t>Retrieval/ Recovery of tissue</a:t>
          </a:r>
          <a:endParaRPr lang="en-US" dirty="0"/>
        </a:p>
      </dgm:t>
    </dgm:pt>
    <dgm:pt modelId="{48D7F8B6-D9DA-F34E-B72A-787D0AFA3373}" type="parTrans" cxnId="{AC25991C-2F48-D241-A229-DA3E61AE1BB5}">
      <dgm:prSet/>
      <dgm:spPr/>
      <dgm:t>
        <a:bodyPr/>
        <a:lstStyle/>
        <a:p>
          <a:endParaRPr lang="en-US"/>
        </a:p>
      </dgm:t>
    </dgm:pt>
    <dgm:pt modelId="{9B4546BC-06CD-114B-B876-844CCF5A9BB2}" type="sibTrans" cxnId="{AC25991C-2F48-D241-A229-DA3E61AE1BB5}">
      <dgm:prSet/>
      <dgm:spPr/>
      <dgm:t>
        <a:bodyPr/>
        <a:lstStyle/>
        <a:p>
          <a:endParaRPr lang="en-US"/>
        </a:p>
      </dgm:t>
    </dgm:pt>
    <dgm:pt modelId="{3F02D67C-2C15-9649-A881-B088AD56305C}">
      <dgm:prSet phldrT="[Text]"/>
      <dgm:spPr/>
      <dgm:t>
        <a:bodyPr/>
        <a:lstStyle/>
        <a:p>
          <a:r>
            <a:rPr lang="en-US" dirty="0" smtClean="0"/>
            <a:t>Deceased family calls Eye Bank </a:t>
          </a:r>
          <a:endParaRPr lang="en-US" dirty="0"/>
        </a:p>
      </dgm:t>
    </dgm:pt>
    <dgm:pt modelId="{EC73ED40-1AF7-EE4B-BF8A-4F88C383167A}" type="parTrans" cxnId="{9952C962-739F-8B46-BB54-FF4164B5C21D}">
      <dgm:prSet/>
      <dgm:spPr/>
      <dgm:t>
        <a:bodyPr/>
        <a:lstStyle/>
        <a:p>
          <a:endParaRPr lang="en-US"/>
        </a:p>
      </dgm:t>
    </dgm:pt>
    <dgm:pt modelId="{BF030F09-DD1B-7243-BBED-F8CEDB8EF387}" type="sibTrans" cxnId="{9952C962-739F-8B46-BB54-FF4164B5C21D}">
      <dgm:prSet/>
      <dgm:spPr/>
      <dgm:t>
        <a:bodyPr/>
        <a:lstStyle/>
        <a:p>
          <a:endParaRPr lang="en-US"/>
        </a:p>
      </dgm:t>
    </dgm:pt>
    <dgm:pt modelId="{D2EEE5BD-8935-924B-A1A3-AC4F59E3A7E5}">
      <dgm:prSet phldrT="[Text]"/>
      <dgm:spPr/>
      <dgm:t>
        <a:bodyPr/>
        <a:lstStyle/>
        <a:p>
          <a:r>
            <a:rPr lang="en-US" dirty="0" smtClean="0"/>
            <a:t>Grief counselor motivates and obtains consent</a:t>
          </a:r>
          <a:endParaRPr lang="en-US" dirty="0"/>
        </a:p>
      </dgm:t>
    </dgm:pt>
    <dgm:pt modelId="{598B68FA-C86E-2849-BCDB-002D2ADAA81F}" type="parTrans" cxnId="{62D4675C-6A00-C24D-9D1B-DEF1E745E826}">
      <dgm:prSet/>
      <dgm:spPr/>
      <dgm:t>
        <a:bodyPr/>
        <a:lstStyle/>
        <a:p>
          <a:endParaRPr lang="en-US"/>
        </a:p>
      </dgm:t>
    </dgm:pt>
    <dgm:pt modelId="{0C50299D-CB21-0844-8E39-01C68A15686D}" type="sibTrans" cxnId="{62D4675C-6A00-C24D-9D1B-DEF1E745E826}">
      <dgm:prSet/>
      <dgm:spPr/>
      <dgm:t>
        <a:bodyPr/>
        <a:lstStyle/>
        <a:p>
          <a:endParaRPr lang="en-US"/>
        </a:p>
      </dgm:t>
    </dgm:pt>
    <dgm:pt modelId="{6087E933-EA36-1347-8BDD-47DE016D52A3}" type="pres">
      <dgm:prSet presAssocID="{7336780D-823B-AD4F-847A-4D8D92C8248D}" presName="Name0" presStyleCnt="0">
        <dgm:presLayoutVars>
          <dgm:chMax val="1"/>
          <dgm:chPref val="1"/>
          <dgm:dir/>
          <dgm:animOne val="branch"/>
          <dgm:animLvl val="lvl"/>
        </dgm:presLayoutVars>
      </dgm:prSet>
      <dgm:spPr/>
      <dgm:t>
        <a:bodyPr/>
        <a:lstStyle/>
        <a:p>
          <a:endParaRPr lang="en-US"/>
        </a:p>
      </dgm:t>
    </dgm:pt>
    <dgm:pt modelId="{231E0D2C-4987-764E-A14F-A07CF16B4EEA}" type="pres">
      <dgm:prSet presAssocID="{B1744428-0FC5-3A41-B934-4B6A1DCB0A15}" presName="singleCycle" presStyleCnt="0"/>
      <dgm:spPr/>
    </dgm:pt>
    <dgm:pt modelId="{C2359407-0716-5F4C-ABBF-79F0E7439A9A}" type="pres">
      <dgm:prSet presAssocID="{B1744428-0FC5-3A41-B934-4B6A1DCB0A15}" presName="singleCenter" presStyleLbl="node1" presStyleIdx="0" presStyleCnt="3" custScaleX="293483" custLinFactNeighborX="9520" custLinFactNeighborY="36359">
        <dgm:presLayoutVars>
          <dgm:chMax val="7"/>
          <dgm:chPref val="7"/>
        </dgm:presLayoutVars>
      </dgm:prSet>
      <dgm:spPr/>
      <dgm:t>
        <a:bodyPr/>
        <a:lstStyle/>
        <a:p>
          <a:endParaRPr lang="en-US"/>
        </a:p>
      </dgm:t>
    </dgm:pt>
    <dgm:pt modelId="{ED16DD60-6682-564C-AA3E-FD99A5D4191F}" type="pres">
      <dgm:prSet presAssocID="{EC73ED40-1AF7-EE4B-BF8A-4F88C383167A}" presName="Name56" presStyleLbl="parChTrans1D2" presStyleIdx="0" presStyleCnt="2"/>
      <dgm:spPr/>
      <dgm:t>
        <a:bodyPr/>
        <a:lstStyle/>
        <a:p>
          <a:endParaRPr lang="en-US"/>
        </a:p>
      </dgm:t>
    </dgm:pt>
    <dgm:pt modelId="{1D9EBB58-9F6D-E14A-A84A-9E939F72A229}" type="pres">
      <dgm:prSet presAssocID="{3F02D67C-2C15-9649-A881-B088AD56305C}" presName="text0" presStyleLbl="node1" presStyleIdx="1" presStyleCnt="3" custScaleX="473949" custRadScaleRad="107758" custRadScaleInc="12818">
        <dgm:presLayoutVars>
          <dgm:bulletEnabled val="1"/>
        </dgm:presLayoutVars>
      </dgm:prSet>
      <dgm:spPr/>
      <dgm:t>
        <a:bodyPr/>
        <a:lstStyle/>
        <a:p>
          <a:endParaRPr lang="en-US"/>
        </a:p>
      </dgm:t>
    </dgm:pt>
    <dgm:pt modelId="{F30854DE-5578-C74D-B76A-E74A87C79AD7}" type="pres">
      <dgm:prSet presAssocID="{598B68FA-C86E-2849-BCDB-002D2ADAA81F}" presName="Name56" presStyleLbl="parChTrans1D2" presStyleIdx="1" presStyleCnt="2"/>
      <dgm:spPr/>
      <dgm:t>
        <a:bodyPr/>
        <a:lstStyle/>
        <a:p>
          <a:endParaRPr lang="en-US"/>
        </a:p>
      </dgm:t>
    </dgm:pt>
    <dgm:pt modelId="{99E457C9-3102-8D45-8FE8-B55B3232DFF6}" type="pres">
      <dgm:prSet presAssocID="{D2EEE5BD-8935-924B-A1A3-AC4F59E3A7E5}" presName="text0" presStyleLbl="node1" presStyleIdx="2" presStyleCnt="3" custScaleX="415986" custRadScaleRad="27122" custRadScaleInc="-157961">
        <dgm:presLayoutVars>
          <dgm:bulletEnabled val="1"/>
        </dgm:presLayoutVars>
      </dgm:prSet>
      <dgm:spPr/>
      <dgm:t>
        <a:bodyPr/>
        <a:lstStyle/>
        <a:p>
          <a:endParaRPr lang="en-US"/>
        </a:p>
      </dgm:t>
    </dgm:pt>
  </dgm:ptLst>
  <dgm:cxnLst>
    <dgm:cxn modelId="{29338F0D-5731-45C8-8A79-66194C99281A}" type="presOf" srcId="{B1744428-0FC5-3A41-B934-4B6A1DCB0A15}" destId="{C2359407-0716-5F4C-ABBF-79F0E7439A9A}" srcOrd="0" destOrd="0" presId="urn:microsoft.com/office/officeart/2008/layout/RadialCluster"/>
    <dgm:cxn modelId="{77BB4222-D020-4A0E-98E0-51C03021C324}" type="presOf" srcId="{3F02D67C-2C15-9649-A881-B088AD56305C}" destId="{1D9EBB58-9F6D-E14A-A84A-9E939F72A229}" srcOrd="0" destOrd="0" presId="urn:microsoft.com/office/officeart/2008/layout/RadialCluster"/>
    <dgm:cxn modelId="{50420968-8047-4B67-99DD-120663E6A175}" type="presOf" srcId="{D2EEE5BD-8935-924B-A1A3-AC4F59E3A7E5}" destId="{99E457C9-3102-8D45-8FE8-B55B3232DFF6}" srcOrd="0" destOrd="0" presId="urn:microsoft.com/office/officeart/2008/layout/RadialCluster"/>
    <dgm:cxn modelId="{AC25991C-2F48-D241-A229-DA3E61AE1BB5}" srcId="{7336780D-823B-AD4F-847A-4D8D92C8248D}" destId="{B1744428-0FC5-3A41-B934-4B6A1DCB0A15}" srcOrd="0" destOrd="0" parTransId="{48D7F8B6-D9DA-F34E-B72A-787D0AFA3373}" sibTransId="{9B4546BC-06CD-114B-B876-844CCF5A9BB2}"/>
    <dgm:cxn modelId="{EB306A5F-4847-40AC-82FB-89E05A129C57}" type="presOf" srcId="{EC73ED40-1AF7-EE4B-BF8A-4F88C383167A}" destId="{ED16DD60-6682-564C-AA3E-FD99A5D4191F}" srcOrd="0" destOrd="0" presId="urn:microsoft.com/office/officeart/2008/layout/RadialCluster"/>
    <dgm:cxn modelId="{43B67A67-E1DD-4CBE-9CC1-7957C6B67392}" type="presOf" srcId="{7336780D-823B-AD4F-847A-4D8D92C8248D}" destId="{6087E933-EA36-1347-8BDD-47DE016D52A3}" srcOrd="0" destOrd="0" presId="urn:microsoft.com/office/officeart/2008/layout/RadialCluster"/>
    <dgm:cxn modelId="{DA1EFDAF-271A-4DAB-B586-72ECF4EC29E7}" type="presOf" srcId="{598B68FA-C86E-2849-BCDB-002D2ADAA81F}" destId="{F30854DE-5578-C74D-B76A-E74A87C79AD7}" srcOrd="0" destOrd="0" presId="urn:microsoft.com/office/officeart/2008/layout/RadialCluster"/>
    <dgm:cxn modelId="{62D4675C-6A00-C24D-9D1B-DEF1E745E826}" srcId="{B1744428-0FC5-3A41-B934-4B6A1DCB0A15}" destId="{D2EEE5BD-8935-924B-A1A3-AC4F59E3A7E5}" srcOrd="1" destOrd="0" parTransId="{598B68FA-C86E-2849-BCDB-002D2ADAA81F}" sibTransId="{0C50299D-CB21-0844-8E39-01C68A15686D}"/>
    <dgm:cxn modelId="{9952C962-739F-8B46-BB54-FF4164B5C21D}" srcId="{B1744428-0FC5-3A41-B934-4B6A1DCB0A15}" destId="{3F02D67C-2C15-9649-A881-B088AD56305C}" srcOrd="0" destOrd="0" parTransId="{EC73ED40-1AF7-EE4B-BF8A-4F88C383167A}" sibTransId="{BF030F09-DD1B-7243-BBED-F8CEDB8EF387}"/>
    <dgm:cxn modelId="{D32D7929-A3F7-4270-9C36-7CD6A184D6E8}" type="presParOf" srcId="{6087E933-EA36-1347-8BDD-47DE016D52A3}" destId="{231E0D2C-4987-764E-A14F-A07CF16B4EEA}" srcOrd="0" destOrd="0" presId="urn:microsoft.com/office/officeart/2008/layout/RadialCluster"/>
    <dgm:cxn modelId="{2CE09C1F-8B7F-4F76-BE11-77EA9EA1D75C}" type="presParOf" srcId="{231E0D2C-4987-764E-A14F-A07CF16B4EEA}" destId="{C2359407-0716-5F4C-ABBF-79F0E7439A9A}" srcOrd="0" destOrd="0" presId="urn:microsoft.com/office/officeart/2008/layout/RadialCluster"/>
    <dgm:cxn modelId="{4EF87F83-0743-4EAF-8760-1D00B0F5A4E9}" type="presParOf" srcId="{231E0D2C-4987-764E-A14F-A07CF16B4EEA}" destId="{ED16DD60-6682-564C-AA3E-FD99A5D4191F}" srcOrd="1" destOrd="0" presId="urn:microsoft.com/office/officeart/2008/layout/RadialCluster"/>
    <dgm:cxn modelId="{FDE6A319-99A1-40AD-AA99-7047F111D944}" type="presParOf" srcId="{231E0D2C-4987-764E-A14F-A07CF16B4EEA}" destId="{1D9EBB58-9F6D-E14A-A84A-9E939F72A229}" srcOrd="2" destOrd="0" presId="urn:microsoft.com/office/officeart/2008/layout/RadialCluster"/>
    <dgm:cxn modelId="{CD97EC40-4210-41CF-B9AF-54F93D3F1EA3}" type="presParOf" srcId="{231E0D2C-4987-764E-A14F-A07CF16B4EEA}" destId="{F30854DE-5578-C74D-B76A-E74A87C79AD7}" srcOrd="3" destOrd="0" presId="urn:microsoft.com/office/officeart/2008/layout/RadialCluster"/>
    <dgm:cxn modelId="{039987E7-0480-43EC-B9FB-0B019D79CA38}" type="presParOf" srcId="{231E0D2C-4987-764E-A14F-A07CF16B4EEA}" destId="{99E457C9-3102-8D45-8FE8-B55B3232DFF6}"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6BE17E-D682-45D4-BED0-47FAFA867B2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18692A1-377B-4534-9E2F-67CCDDE09B38}">
      <dgm:prSet phldrT="[Text]" custT="1"/>
      <dgm:spPr/>
      <dgm:t>
        <a:bodyPr/>
        <a:lstStyle/>
        <a:p>
          <a:r>
            <a:rPr lang="en-US" sz="3600" b="1" dirty="0" smtClean="0">
              <a:solidFill>
                <a:srgbClr val="FFC000"/>
              </a:solidFill>
            </a:rPr>
            <a:t>Storage</a:t>
          </a:r>
          <a:endParaRPr lang="en-US" sz="3600" b="1" dirty="0">
            <a:solidFill>
              <a:srgbClr val="FFC000"/>
            </a:solidFill>
          </a:endParaRPr>
        </a:p>
      </dgm:t>
    </dgm:pt>
    <dgm:pt modelId="{A6499B7F-CA39-46DF-8CCA-4EB01299CF3C}" type="parTrans" cxnId="{ACCDB68C-4CBC-407E-BACB-D5C68A4634E3}">
      <dgm:prSet/>
      <dgm:spPr/>
      <dgm:t>
        <a:bodyPr/>
        <a:lstStyle/>
        <a:p>
          <a:endParaRPr lang="en-US"/>
        </a:p>
      </dgm:t>
    </dgm:pt>
    <dgm:pt modelId="{67089092-0828-4DF0-870A-93F76592F3EC}" type="sibTrans" cxnId="{ACCDB68C-4CBC-407E-BACB-D5C68A4634E3}">
      <dgm:prSet/>
      <dgm:spPr/>
      <dgm:t>
        <a:bodyPr/>
        <a:lstStyle/>
        <a:p>
          <a:endParaRPr lang="en-US"/>
        </a:p>
      </dgm:t>
    </dgm:pt>
    <dgm:pt modelId="{4079A859-11CF-47E4-A942-05342E179C39}">
      <dgm:prSet phldrT="[Text]" custT="1"/>
      <dgm:spPr/>
      <dgm:t>
        <a:bodyPr/>
        <a:lstStyle/>
        <a:p>
          <a:r>
            <a:rPr lang="en-US" sz="2400" b="1" dirty="0" smtClean="0">
              <a:solidFill>
                <a:srgbClr val="FFC000"/>
              </a:solidFill>
              <a:latin typeface="Arial Narrow" panose="020B0606020202030204" pitchFamily="34" charset="0"/>
            </a:rPr>
            <a:t>Short term</a:t>
          </a:r>
        </a:p>
        <a:p>
          <a:r>
            <a:rPr lang="en-US" sz="2400" dirty="0" smtClean="0">
              <a:latin typeface="Arial Narrow" panose="020B0606020202030204" pitchFamily="34" charset="0"/>
            </a:rPr>
            <a:t>2-3days</a:t>
          </a:r>
        </a:p>
        <a:p>
          <a:r>
            <a:rPr lang="en-US" sz="2400" dirty="0" smtClean="0">
              <a:latin typeface="Arial Narrow" panose="020B0606020202030204" pitchFamily="34" charset="0"/>
            </a:rPr>
            <a:t>Moist chamber (24hrs)</a:t>
          </a:r>
        </a:p>
        <a:p>
          <a:r>
            <a:rPr lang="en-US" sz="2400" dirty="0" smtClean="0">
              <a:latin typeface="Arial Narrow" panose="020B0606020202030204" pitchFamily="34" charset="0"/>
            </a:rPr>
            <a:t>M-K medium</a:t>
          </a:r>
        </a:p>
      </dgm:t>
    </dgm:pt>
    <dgm:pt modelId="{1A06A3C5-0688-49EA-A7BA-DB95430C8635}" type="parTrans" cxnId="{2B34CBF6-0200-4CD5-A964-39643CDAF608}">
      <dgm:prSet/>
      <dgm:spPr/>
      <dgm:t>
        <a:bodyPr/>
        <a:lstStyle/>
        <a:p>
          <a:endParaRPr lang="en-US"/>
        </a:p>
      </dgm:t>
    </dgm:pt>
    <dgm:pt modelId="{153B858A-BCFA-468B-9856-52D08E3DCBDF}" type="sibTrans" cxnId="{2B34CBF6-0200-4CD5-A964-39643CDAF608}">
      <dgm:prSet/>
      <dgm:spPr/>
      <dgm:t>
        <a:bodyPr/>
        <a:lstStyle/>
        <a:p>
          <a:endParaRPr lang="en-US"/>
        </a:p>
      </dgm:t>
    </dgm:pt>
    <dgm:pt modelId="{86F775CC-32A3-4F29-B39A-AD88804BCF6E}">
      <dgm:prSet phldrT="[Text]" custT="1"/>
      <dgm:spPr/>
      <dgm:t>
        <a:bodyPr/>
        <a:lstStyle/>
        <a:p>
          <a:r>
            <a:rPr lang="en-US" sz="2400" b="1" dirty="0" smtClean="0">
              <a:solidFill>
                <a:srgbClr val="FFC000"/>
              </a:solidFill>
              <a:latin typeface="Arial Narrow" panose="020B0606020202030204" pitchFamily="34" charset="0"/>
            </a:rPr>
            <a:t>Intermediate</a:t>
          </a:r>
        </a:p>
        <a:p>
          <a:r>
            <a:rPr lang="en-US" sz="2400" dirty="0" smtClean="0">
              <a:latin typeface="Arial Narrow" panose="020B0606020202030204" pitchFamily="34" charset="0"/>
            </a:rPr>
            <a:t>7-10days</a:t>
          </a:r>
        </a:p>
        <a:p>
          <a:r>
            <a:rPr lang="en-US" sz="2400" dirty="0" smtClean="0">
              <a:latin typeface="Arial Narrow" panose="020B0606020202030204" pitchFamily="34" charset="0"/>
            </a:rPr>
            <a:t>K-sol,</a:t>
          </a:r>
        </a:p>
        <a:p>
          <a:r>
            <a:rPr lang="en-US" sz="2400" dirty="0" err="1" smtClean="0">
              <a:latin typeface="Arial Narrow" panose="020B0606020202030204" pitchFamily="34" charset="0"/>
            </a:rPr>
            <a:t>Dexsol,Optisol</a:t>
          </a:r>
          <a:r>
            <a:rPr lang="en-US" sz="2400" dirty="0" smtClean="0">
              <a:latin typeface="Arial Narrow" panose="020B0606020202030204" pitchFamily="34" charset="0"/>
            </a:rPr>
            <a:t>,</a:t>
          </a:r>
        </a:p>
        <a:p>
          <a:r>
            <a:rPr lang="en-US" sz="2400" dirty="0" err="1" smtClean="0">
              <a:latin typeface="Arial Narrow" panose="020B0606020202030204" pitchFamily="34" charset="0"/>
            </a:rPr>
            <a:t>Optisol</a:t>
          </a:r>
          <a:r>
            <a:rPr lang="en-US" sz="2400" dirty="0" smtClean="0">
              <a:latin typeface="Arial Narrow" panose="020B0606020202030204" pitchFamily="34" charset="0"/>
            </a:rPr>
            <a:t> GS</a:t>
          </a:r>
        </a:p>
      </dgm:t>
    </dgm:pt>
    <dgm:pt modelId="{568B627B-8404-4E7A-9A68-2807F5068ED6}" type="parTrans" cxnId="{B20B9469-F81B-4070-BB77-43EFC1DE1B70}">
      <dgm:prSet/>
      <dgm:spPr/>
      <dgm:t>
        <a:bodyPr/>
        <a:lstStyle/>
        <a:p>
          <a:endParaRPr lang="en-US"/>
        </a:p>
      </dgm:t>
    </dgm:pt>
    <dgm:pt modelId="{09D6F20F-DDA5-4C87-AA2E-544735331D60}" type="sibTrans" cxnId="{B20B9469-F81B-4070-BB77-43EFC1DE1B70}">
      <dgm:prSet/>
      <dgm:spPr/>
      <dgm:t>
        <a:bodyPr/>
        <a:lstStyle/>
        <a:p>
          <a:endParaRPr lang="en-US"/>
        </a:p>
      </dgm:t>
    </dgm:pt>
    <dgm:pt modelId="{AE13E1E7-DC3F-46F7-A1C7-E96B94C834BB}">
      <dgm:prSet phldrT="[Text]" custT="1"/>
      <dgm:spPr/>
      <dgm:t>
        <a:bodyPr/>
        <a:lstStyle/>
        <a:p>
          <a:r>
            <a:rPr lang="en-US" sz="2400" b="1" dirty="0" smtClean="0">
              <a:solidFill>
                <a:srgbClr val="FFC000"/>
              </a:solidFill>
              <a:latin typeface="Arial Narrow" panose="020B0606020202030204" pitchFamily="34" charset="0"/>
            </a:rPr>
            <a:t>Long term</a:t>
          </a:r>
        </a:p>
        <a:p>
          <a:r>
            <a:rPr lang="en-US" sz="2400" dirty="0" smtClean="0">
              <a:latin typeface="Arial Narrow" panose="020B0606020202030204" pitchFamily="34" charset="0"/>
            </a:rPr>
            <a:t>30days</a:t>
          </a:r>
        </a:p>
        <a:p>
          <a:r>
            <a:rPr lang="en-US" sz="2400" dirty="0" smtClean="0">
              <a:latin typeface="Arial Narrow" panose="020B0606020202030204" pitchFamily="34" charset="0"/>
            </a:rPr>
            <a:t>Organ culture medium,</a:t>
          </a:r>
        </a:p>
        <a:p>
          <a:r>
            <a:rPr lang="en-US" sz="2400" dirty="0" smtClean="0">
              <a:latin typeface="Arial Narrow" panose="020B0606020202030204" pitchFamily="34" charset="0"/>
            </a:rPr>
            <a:t>MEM</a:t>
          </a:r>
          <a:endParaRPr lang="en-US" sz="2400" dirty="0">
            <a:latin typeface="Arial Narrow" panose="020B0606020202030204" pitchFamily="34" charset="0"/>
          </a:endParaRPr>
        </a:p>
      </dgm:t>
    </dgm:pt>
    <dgm:pt modelId="{46F6F412-0312-4C27-97C0-B2FB04245B4D}" type="sibTrans" cxnId="{9D2D0D82-5484-450D-B788-D020233F712A}">
      <dgm:prSet/>
      <dgm:spPr/>
      <dgm:t>
        <a:bodyPr/>
        <a:lstStyle/>
        <a:p>
          <a:endParaRPr lang="en-US"/>
        </a:p>
      </dgm:t>
    </dgm:pt>
    <dgm:pt modelId="{4154F895-01DC-4A81-BAF0-30AE2A557D80}" type="parTrans" cxnId="{9D2D0D82-5484-450D-B788-D020233F712A}">
      <dgm:prSet/>
      <dgm:spPr/>
      <dgm:t>
        <a:bodyPr/>
        <a:lstStyle/>
        <a:p>
          <a:endParaRPr lang="en-US"/>
        </a:p>
      </dgm:t>
    </dgm:pt>
    <dgm:pt modelId="{0D7C664F-9116-4A0A-86B7-EE79FB275FC4}">
      <dgm:prSet custT="1"/>
      <dgm:spPr/>
      <dgm:t>
        <a:bodyPr/>
        <a:lstStyle/>
        <a:p>
          <a:r>
            <a:rPr lang="en-US" sz="2400" b="1" dirty="0" smtClean="0">
              <a:solidFill>
                <a:srgbClr val="FFC000"/>
              </a:solidFill>
              <a:latin typeface="Arial Narrow" panose="020B0606020202030204" pitchFamily="34" charset="0"/>
            </a:rPr>
            <a:t>Very long term</a:t>
          </a:r>
        </a:p>
        <a:p>
          <a:r>
            <a:rPr lang="en-US" sz="2400" dirty="0" smtClean="0">
              <a:latin typeface="Arial Narrow" panose="020B0606020202030204" pitchFamily="34" charset="0"/>
            </a:rPr>
            <a:t>1year</a:t>
          </a:r>
        </a:p>
        <a:p>
          <a:r>
            <a:rPr lang="en-US" sz="2400" dirty="0" smtClean="0">
              <a:latin typeface="Arial Narrow" panose="020B0606020202030204" pitchFamily="34" charset="0"/>
            </a:rPr>
            <a:t>Cryopreservation</a:t>
          </a:r>
          <a:endParaRPr lang="en-US" sz="2400" dirty="0">
            <a:latin typeface="Arial Narrow" panose="020B0606020202030204" pitchFamily="34" charset="0"/>
          </a:endParaRPr>
        </a:p>
      </dgm:t>
    </dgm:pt>
    <dgm:pt modelId="{36AB831C-C50E-4BF5-BF36-1805EF851299}" type="parTrans" cxnId="{7DC8C45F-927F-4978-8234-504819950EE9}">
      <dgm:prSet/>
      <dgm:spPr/>
      <dgm:t>
        <a:bodyPr/>
        <a:lstStyle/>
        <a:p>
          <a:endParaRPr lang="en-US"/>
        </a:p>
      </dgm:t>
    </dgm:pt>
    <dgm:pt modelId="{79AEDB14-3300-4683-A909-F0A599BE0588}" type="sibTrans" cxnId="{7DC8C45F-927F-4978-8234-504819950EE9}">
      <dgm:prSet/>
      <dgm:spPr/>
      <dgm:t>
        <a:bodyPr/>
        <a:lstStyle/>
        <a:p>
          <a:endParaRPr lang="en-US"/>
        </a:p>
      </dgm:t>
    </dgm:pt>
    <dgm:pt modelId="{ABD84E1A-EEDB-4233-985D-B5054CF533EC}" type="pres">
      <dgm:prSet presAssocID="{C36BE17E-D682-45D4-BED0-47FAFA867B2C}" presName="hierChild1" presStyleCnt="0">
        <dgm:presLayoutVars>
          <dgm:orgChart val="1"/>
          <dgm:chPref val="1"/>
          <dgm:dir/>
          <dgm:animOne val="branch"/>
          <dgm:animLvl val="lvl"/>
          <dgm:resizeHandles/>
        </dgm:presLayoutVars>
      </dgm:prSet>
      <dgm:spPr/>
      <dgm:t>
        <a:bodyPr/>
        <a:lstStyle/>
        <a:p>
          <a:endParaRPr lang="en-US"/>
        </a:p>
      </dgm:t>
    </dgm:pt>
    <dgm:pt modelId="{D2D49299-15D6-44A4-808D-D664A050E800}" type="pres">
      <dgm:prSet presAssocID="{C18692A1-377B-4534-9E2F-67CCDDE09B38}" presName="hierRoot1" presStyleCnt="0">
        <dgm:presLayoutVars>
          <dgm:hierBranch val="init"/>
        </dgm:presLayoutVars>
      </dgm:prSet>
      <dgm:spPr/>
    </dgm:pt>
    <dgm:pt modelId="{A4F34DAF-106A-4F53-B633-7A70F1233159}" type="pres">
      <dgm:prSet presAssocID="{C18692A1-377B-4534-9E2F-67CCDDE09B38}" presName="rootComposite1" presStyleCnt="0"/>
      <dgm:spPr/>
    </dgm:pt>
    <dgm:pt modelId="{AE98845D-A015-47BA-A686-B6FD8473B635}" type="pres">
      <dgm:prSet presAssocID="{C18692A1-377B-4534-9E2F-67CCDDE09B38}" presName="rootText1" presStyleLbl="node0" presStyleIdx="0" presStyleCnt="1">
        <dgm:presLayoutVars>
          <dgm:chPref val="3"/>
        </dgm:presLayoutVars>
      </dgm:prSet>
      <dgm:spPr/>
      <dgm:t>
        <a:bodyPr/>
        <a:lstStyle/>
        <a:p>
          <a:endParaRPr lang="en-US"/>
        </a:p>
      </dgm:t>
    </dgm:pt>
    <dgm:pt modelId="{A859161F-744F-42B7-AF6F-68218D78593A}" type="pres">
      <dgm:prSet presAssocID="{C18692A1-377B-4534-9E2F-67CCDDE09B38}" presName="rootConnector1" presStyleLbl="node1" presStyleIdx="0" presStyleCnt="0"/>
      <dgm:spPr/>
      <dgm:t>
        <a:bodyPr/>
        <a:lstStyle/>
        <a:p>
          <a:endParaRPr lang="en-US"/>
        </a:p>
      </dgm:t>
    </dgm:pt>
    <dgm:pt modelId="{60C7CFA6-AB31-4AD3-BFCE-3AAB0219B832}" type="pres">
      <dgm:prSet presAssocID="{C18692A1-377B-4534-9E2F-67CCDDE09B38}" presName="hierChild2" presStyleCnt="0"/>
      <dgm:spPr/>
    </dgm:pt>
    <dgm:pt modelId="{B04DDC9C-B7D7-45F9-91FE-453C4056A555}" type="pres">
      <dgm:prSet presAssocID="{1A06A3C5-0688-49EA-A7BA-DB95430C8635}" presName="Name37" presStyleLbl="parChTrans1D2" presStyleIdx="0" presStyleCnt="4"/>
      <dgm:spPr/>
      <dgm:t>
        <a:bodyPr/>
        <a:lstStyle/>
        <a:p>
          <a:endParaRPr lang="en-US"/>
        </a:p>
      </dgm:t>
    </dgm:pt>
    <dgm:pt modelId="{6F8A7837-6171-4B89-8A6F-F81DB390B635}" type="pres">
      <dgm:prSet presAssocID="{4079A859-11CF-47E4-A942-05342E179C39}" presName="hierRoot2" presStyleCnt="0">
        <dgm:presLayoutVars>
          <dgm:hierBranch val="init"/>
        </dgm:presLayoutVars>
      </dgm:prSet>
      <dgm:spPr/>
    </dgm:pt>
    <dgm:pt modelId="{414FEA00-BBB0-42E0-B45A-CA730B07583F}" type="pres">
      <dgm:prSet presAssocID="{4079A859-11CF-47E4-A942-05342E179C39}" presName="rootComposite" presStyleCnt="0"/>
      <dgm:spPr/>
    </dgm:pt>
    <dgm:pt modelId="{2428094E-2919-465A-943A-44C1A034FDD3}" type="pres">
      <dgm:prSet presAssocID="{4079A859-11CF-47E4-A942-05342E179C39}" presName="rootText" presStyleLbl="node2" presStyleIdx="0" presStyleCnt="4" custScaleX="109951" custScaleY="306049">
        <dgm:presLayoutVars>
          <dgm:chPref val="3"/>
        </dgm:presLayoutVars>
      </dgm:prSet>
      <dgm:spPr/>
      <dgm:t>
        <a:bodyPr/>
        <a:lstStyle/>
        <a:p>
          <a:endParaRPr lang="en-US"/>
        </a:p>
      </dgm:t>
    </dgm:pt>
    <dgm:pt modelId="{A2A8A0A8-B043-4791-81A3-4513F9D204C4}" type="pres">
      <dgm:prSet presAssocID="{4079A859-11CF-47E4-A942-05342E179C39}" presName="rootConnector" presStyleLbl="node2" presStyleIdx="0" presStyleCnt="4"/>
      <dgm:spPr/>
      <dgm:t>
        <a:bodyPr/>
        <a:lstStyle/>
        <a:p>
          <a:endParaRPr lang="en-US"/>
        </a:p>
      </dgm:t>
    </dgm:pt>
    <dgm:pt modelId="{71131D03-B1D9-439A-9A87-028CAC07D766}" type="pres">
      <dgm:prSet presAssocID="{4079A859-11CF-47E4-A942-05342E179C39}" presName="hierChild4" presStyleCnt="0"/>
      <dgm:spPr/>
    </dgm:pt>
    <dgm:pt modelId="{95536B68-6D1A-4B14-824D-F68D7C629403}" type="pres">
      <dgm:prSet presAssocID="{4079A859-11CF-47E4-A942-05342E179C39}" presName="hierChild5" presStyleCnt="0"/>
      <dgm:spPr/>
    </dgm:pt>
    <dgm:pt modelId="{C32DC5BE-F836-4F3C-BD62-E356CE7F54AC}" type="pres">
      <dgm:prSet presAssocID="{568B627B-8404-4E7A-9A68-2807F5068ED6}" presName="Name37" presStyleLbl="parChTrans1D2" presStyleIdx="1" presStyleCnt="4"/>
      <dgm:spPr/>
      <dgm:t>
        <a:bodyPr/>
        <a:lstStyle/>
        <a:p>
          <a:endParaRPr lang="en-US"/>
        </a:p>
      </dgm:t>
    </dgm:pt>
    <dgm:pt modelId="{3A33E7E4-1FD1-46A8-B5DE-B8C0C077DD22}" type="pres">
      <dgm:prSet presAssocID="{86F775CC-32A3-4F29-B39A-AD88804BCF6E}" presName="hierRoot2" presStyleCnt="0">
        <dgm:presLayoutVars>
          <dgm:hierBranch val="init"/>
        </dgm:presLayoutVars>
      </dgm:prSet>
      <dgm:spPr/>
    </dgm:pt>
    <dgm:pt modelId="{E2D2C3B6-A1E7-4FAC-B4BD-7EDC0ABA8B82}" type="pres">
      <dgm:prSet presAssocID="{86F775CC-32A3-4F29-B39A-AD88804BCF6E}" presName="rootComposite" presStyleCnt="0"/>
      <dgm:spPr/>
    </dgm:pt>
    <dgm:pt modelId="{66F1E7CA-2BCD-45F7-93BD-D551A94883E3}" type="pres">
      <dgm:prSet presAssocID="{86F775CC-32A3-4F29-B39A-AD88804BCF6E}" presName="rootText" presStyleLbl="node2" presStyleIdx="1" presStyleCnt="4" custScaleX="130680" custScaleY="370474">
        <dgm:presLayoutVars>
          <dgm:chPref val="3"/>
        </dgm:presLayoutVars>
      </dgm:prSet>
      <dgm:spPr/>
      <dgm:t>
        <a:bodyPr/>
        <a:lstStyle/>
        <a:p>
          <a:endParaRPr lang="en-US"/>
        </a:p>
      </dgm:t>
    </dgm:pt>
    <dgm:pt modelId="{1913D2D7-F2BE-43CF-9FD5-80A41808592D}" type="pres">
      <dgm:prSet presAssocID="{86F775CC-32A3-4F29-B39A-AD88804BCF6E}" presName="rootConnector" presStyleLbl="node2" presStyleIdx="1" presStyleCnt="4"/>
      <dgm:spPr/>
      <dgm:t>
        <a:bodyPr/>
        <a:lstStyle/>
        <a:p>
          <a:endParaRPr lang="en-US"/>
        </a:p>
      </dgm:t>
    </dgm:pt>
    <dgm:pt modelId="{517519EB-A72D-4CF8-9752-C8582CFD6E41}" type="pres">
      <dgm:prSet presAssocID="{86F775CC-32A3-4F29-B39A-AD88804BCF6E}" presName="hierChild4" presStyleCnt="0"/>
      <dgm:spPr/>
    </dgm:pt>
    <dgm:pt modelId="{C3FF4ECD-4D2F-4502-9782-79D9EF62420E}" type="pres">
      <dgm:prSet presAssocID="{86F775CC-32A3-4F29-B39A-AD88804BCF6E}" presName="hierChild5" presStyleCnt="0"/>
      <dgm:spPr/>
    </dgm:pt>
    <dgm:pt modelId="{605739A3-0224-458D-8B15-FFCA26698086}" type="pres">
      <dgm:prSet presAssocID="{4154F895-01DC-4A81-BAF0-30AE2A557D80}" presName="Name37" presStyleLbl="parChTrans1D2" presStyleIdx="2" presStyleCnt="4"/>
      <dgm:spPr/>
      <dgm:t>
        <a:bodyPr/>
        <a:lstStyle/>
        <a:p>
          <a:endParaRPr lang="en-US"/>
        </a:p>
      </dgm:t>
    </dgm:pt>
    <dgm:pt modelId="{1BAADFD3-4AA9-4479-9172-90F9652970A3}" type="pres">
      <dgm:prSet presAssocID="{AE13E1E7-DC3F-46F7-A1C7-E96B94C834BB}" presName="hierRoot2" presStyleCnt="0">
        <dgm:presLayoutVars>
          <dgm:hierBranch val="init"/>
        </dgm:presLayoutVars>
      </dgm:prSet>
      <dgm:spPr/>
    </dgm:pt>
    <dgm:pt modelId="{9DB40AFE-86A5-41C0-BC6E-5BAAF5719154}" type="pres">
      <dgm:prSet presAssocID="{AE13E1E7-DC3F-46F7-A1C7-E96B94C834BB}" presName="rootComposite" presStyleCnt="0"/>
      <dgm:spPr/>
    </dgm:pt>
    <dgm:pt modelId="{BF920A79-8F35-4189-B0FA-9DE19D4F4687}" type="pres">
      <dgm:prSet presAssocID="{AE13E1E7-DC3F-46F7-A1C7-E96B94C834BB}" presName="rootText" presStyleLbl="node2" presStyleIdx="2" presStyleCnt="4" custScaleY="315445">
        <dgm:presLayoutVars>
          <dgm:chPref val="3"/>
        </dgm:presLayoutVars>
      </dgm:prSet>
      <dgm:spPr/>
      <dgm:t>
        <a:bodyPr/>
        <a:lstStyle/>
        <a:p>
          <a:endParaRPr lang="en-US"/>
        </a:p>
      </dgm:t>
    </dgm:pt>
    <dgm:pt modelId="{7EE57E38-2510-48A2-BCA7-9B9037EA8D90}" type="pres">
      <dgm:prSet presAssocID="{AE13E1E7-DC3F-46F7-A1C7-E96B94C834BB}" presName="rootConnector" presStyleLbl="node2" presStyleIdx="2" presStyleCnt="4"/>
      <dgm:spPr/>
      <dgm:t>
        <a:bodyPr/>
        <a:lstStyle/>
        <a:p>
          <a:endParaRPr lang="en-US"/>
        </a:p>
      </dgm:t>
    </dgm:pt>
    <dgm:pt modelId="{3EC54C68-7CB6-4463-BC6A-B53D13043D1A}" type="pres">
      <dgm:prSet presAssocID="{AE13E1E7-DC3F-46F7-A1C7-E96B94C834BB}" presName="hierChild4" presStyleCnt="0"/>
      <dgm:spPr/>
    </dgm:pt>
    <dgm:pt modelId="{9048C9B3-F6BC-4908-9047-CE310D7895A7}" type="pres">
      <dgm:prSet presAssocID="{AE13E1E7-DC3F-46F7-A1C7-E96B94C834BB}" presName="hierChild5" presStyleCnt="0"/>
      <dgm:spPr/>
    </dgm:pt>
    <dgm:pt modelId="{D0D4D962-BB50-445C-AA45-E346B03F084B}" type="pres">
      <dgm:prSet presAssocID="{36AB831C-C50E-4BF5-BF36-1805EF851299}" presName="Name37" presStyleLbl="parChTrans1D2" presStyleIdx="3" presStyleCnt="4"/>
      <dgm:spPr/>
      <dgm:t>
        <a:bodyPr/>
        <a:lstStyle/>
        <a:p>
          <a:endParaRPr lang="en-US"/>
        </a:p>
      </dgm:t>
    </dgm:pt>
    <dgm:pt modelId="{053F56A7-6D35-4E36-A168-E40C9001A623}" type="pres">
      <dgm:prSet presAssocID="{0D7C664F-9116-4A0A-86B7-EE79FB275FC4}" presName="hierRoot2" presStyleCnt="0">
        <dgm:presLayoutVars>
          <dgm:hierBranch val="init"/>
        </dgm:presLayoutVars>
      </dgm:prSet>
      <dgm:spPr/>
    </dgm:pt>
    <dgm:pt modelId="{B3D149FA-F0A2-4A20-8C2B-A6C1CF28B92E}" type="pres">
      <dgm:prSet presAssocID="{0D7C664F-9116-4A0A-86B7-EE79FB275FC4}" presName="rootComposite" presStyleCnt="0"/>
      <dgm:spPr/>
    </dgm:pt>
    <dgm:pt modelId="{9EF23887-B70D-4989-B8A7-6D2E6F06C6C9}" type="pres">
      <dgm:prSet presAssocID="{0D7C664F-9116-4A0A-86B7-EE79FB275FC4}" presName="rootText" presStyleLbl="node2" presStyleIdx="3" presStyleCnt="4" custScaleX="128499" custScaleY="314165">
        <dgm:presLayoutVars>
          <dgm:chPref val="3"/>
        </dgm:presLayoutVars>
      </dgm:prSet>
      <dgm:spPr/>
      <dgm:t>
        <a:bodyPr/>
        <a:lstStyle/>
        <a:p>
          <a:endParaRPr lang="en-US"/>
        </a:p>
      </dgm:t>
    </dgm:pt>
    <dgm:pt modelId="{AB66D68B-C886-4655-AD23-7904D570D023}" type="pres">
      <dgm:prSet presAssocID="{0D7C664F-9116-4A0A-86B7-EE79FB275FC4}" presName="rootConnector" presStyleLbl="node2" presStyleIdx="3" presStyleCnt="4"/>
      <dgm:spPr/>
      <dgm:t>
        <a:bodyPr/>
        <a:lstStyle/>
        <a:p>
          <a:endParaRPr lang="en-US"/>
        </a:p>
      </dgm:t>
    </dgm:pt>
    <dgm:pt modelId="{CB2566EA-2DB6-4394-BB1D-A663FE422B77}" type="pres">
      <dgm:prSet presAssocID="{0D7C664F-9116-4A0A-86B7-EE79FB275FC4}" presName="hierChild4" presStyleCnt="0"/>
      <dgm:spPr/>
    </dgm:pt>
    <dgm:pt modelId="{CC54A52D-6B54-407D-975E-1D7F1EE1F90F}" type="pres">
      <dgm:prSet presAssocID="{0D7C664F-9116-4A0A-86B7-EE79FB275FC4}" presName="hierChild5" presStyleCnt="0"/>
      <dgm:spPr/>
    </dgm:pt>
    <dgm:pt modelId="{A381F132-A759-4BA5-B6AE-53FBD46AD3AD}" type="pres">
      <dgm:prSet presAssocID="{C18692A1-377B-4534-9E2F-67CCDDE09B38}" presName="hierChild3" presStyleCnt="0"/>
      <dgm:spPr/>
    </dgm:pt>
  </dgm:ptLst>
  <dgm:cxnLst>
    <dgm:cxn modelId="{D447F219-BEF9-4141-8B4C-46FA21D1E4AD}" type="presOf" srcId="{86F775CC-32A3-4F29-B39A-AD88804BCF6E}" destId="{66F1E7CA-2BCD-45F7-93BD-D551A94883E3}" srcOrd="0" destOrd="0" presId="urn:microsoft.com/office/officeart/2005/8/layout/orgChart1"/>
    <dgm:cxn modelId="{74C2A3F5-FC43-43A7-BFCC-87F9185B7877}" type="presOf" srcId="{36AB831C-C50E-4BF5-BF36-1805EF851299}" destId="{D0D4D962-BB50-445C-AA45-E346B03F084B}" srcOrd="0" destOrd="0" presId="urn:microsoft.com/office/officeart/2005/8/layout/orgChart1"/>
    <dgm:cxn modelId="{D4359332-AB02-48C5-AC6E-B3446E1261AB}" type="presOf" srcId="{AE13E1E7-DC3F-46F7-A1C7-E96B94C834BB}" destId="{BF920A79-8F35-4189-B0FA-9DE19D4F4687}" srcOrd="0" destOrd="0" presId="urn:microsoft.com/office/officeart/2005/8/layout/orgChart1"/>
    <dgm:cxn modelId="{85944ABB-DCE7-43A2-8925-950228E86CBB}" type="presOf" srcId="{4154F895-01DC-4A81-BAF0-30AE2A557D80}" destId="{605739A3-0224-458D-8B15-FFCA26698086}" srcOrd="0" destOrd="0" presId="urn:microsoft.com/office/officeart/2005/8/layout/orgChart1"/>
    <dgm:cxn modelId="{CF86250E-4ABE-4E5D-AEAF-A5C1E5D6639C}" type="presOf" srcId="{AE13E1E7-DC3F-46F7-A1C7-E96B94C834BB}" destId="{7EE57E38-2510-48A2-BCA7-9B9037EA8D90}" srcOrd="1" destOrd="0" presId="urn:microsoft.com/office/officeart/2005/8/layout/orgChart1"/>
    <dgm:cxn modelId="{ACCDB68C-4CBC-407E-BACB-D5C68A4634E3}" srcId="{C36BE17E-D682-45D4-BED0-47FAFA867B2C}" destId="{C18692A1-377B-4534-9E2F-67CCDDE09B38}" srcOrd="0" destOrd="0" parTransId="{A6499B7F-CA39-46DF-8CCA-4EB01299CF3C}" sibTransId="{67089092-0828-4DF0-870A-93F76592F3EC}"/>
    <dgm:cxn modelId="{E7464930-8A90-463D-B0BA-2B3B08B28684}" type="presOf" srcId="{1A06A3C5-0688-49EA-A7BA-DB95430C8635}" destId="{B04DDC9C-B7D7-45F9-91FE-453C4056A555}" srcOrd="0" destOrd="0" presId="urn:microsoft.com/office/officeart/2005/8/layout/orgChart1"/>
    <dgm:cxn modelId="{7DC8C45F-927F-4978-8234-504819950EE9}" srcId="{C18692A1-377B-4534-9E2F-67CCDDE09B38}" destId="{0D7C664F-9116-4A0A-86B7-EE79FB275FC4}" srcOrd="3" destOrd="0" parTransId="{36AB831C-C50E-4BF5-BF36-1805EF851299}" sibTransId="{79AEDB14-3300-4683-A909-F0A599BE0588}"/>
    <dgm:cxn modelId="{28590626-6059-4B1F-AF16-B71745D6EBD1}" type="presOf" srcId="{86F775CC-32A3-4F29-B39A-AD88804BCF6E}" destId="{1913D2D7-F2BE-43CF-9FD5-80A41808592D}" srcOrd="1" destOrd="0" presId="urn:microsoft.com/office/officeart/2005/8/layout/orgChart1"/>
    <dgm:cxn modelId="{9CB80D2C-D97B-48F2-894B-9279FC65A29D}" type="presOf" srcId="{568B627B-8404-4E7A-9A68-2807F5068ED6}" destId="{C32DC5BE-F836-4F3C-BD62-E356CE7F54AC}" srcOrd="0" destOrd="0" presId="urn:microsoft.com/office/officeart/2005/8/layout/orgChart1"/>
    <dgm:cxn modelId="{2B34CBF6-0200-4CD5-A964-39643CDAF608}" srcId="{C18692A1-377B-4534-9E2F-67CCDDE09B38}" destId="{4079A859-11CF-47E4-A942-05342E179C39}" srcOrd="0" destOrd="0" parTransId="{1A06A3C5-0688-49EA-A7BA-DB95430C8635}" sibTransId="{153B858A-BCFA-468B-9856-52D08E3DCBDF}"/>
    <dgm:cxn modelId="{C1CFFF89-0215-4E91-ACFE-C5BEB2073B82}" type="presOf" srcId="{0D7C664F-9116-4A0A-86B7-EE79FB275FC4}" destId="{AB66D68B-C886-4655-AD23-7904D570D023}" srcOrd="1" destOrd="0" presId="urn:microsoft.com/office/officeart/2005/8/layout/orgChart1"/>
    <dgm:cxn modelId="{CBA74C88-D0B1-4808-BF6A-5892186F0344}" type="presOf" srcId="{C36BE17E-D682-45D4-BED0-47FAFA867B2C}" destId="{ABD84E1A-EEDB-4233-985D-B5054CF533EC}" srcOrd="0" destOrd="0" presId="urn:microsoft.com/office/officeart/2005/8/layout/orgChart1"/>
    <dgm:cxn modelId="{C54EACAD-45A7-4B43-9CBC-B28DA7119F37}" type="presOf" srcId="{C18692A1-377B-4534-9E2F-67CCDDE09B38}" destId="{AE98845D-A015-47BA-A686-B6FD8473B635}" srcOrd="0" destOrd="0" presId="urn:microsoft.com/office/officeart/2005/8/layout/orgChart1"/>
    <dgm:cxn modelId="{9D2D0D82-5484-450D-B788-D020233F712A}" srcId="{C18692A1-377B-4534-9E2F-67CCDDE09B38}" destId="{AE13E1E7-DC3F-46F7-A1C7-E96B94C834BB}" srcOrd="2" destOrd="0" parTransId="{4154F895-01DC-4A81-BAF0-30AE2A557D80}" sibTransId="{46F6F412-0312-4C27-97C0-B2FB04245B4D}"/>
    <dgm:cxn modelId="{A27FC1A2-3D17-4136-9615-9AD094821A4B}" type="presOf" srcId="{4079A859-11CF-47E4-A942-05342E179C39}" destId="{2428094E-2919-465A-943A-44C1A034FDD3}" srcOrd="0" destOrd="0" presId="urn:microsoft.com/office/officeart/2005/8/layout/orgChart1"/>
    <dgm:cxn modelId="{343B5713-4652-4014-8823-21914B876E32}" type="presOf" srcId="{C18692A1-377B-4534-9E2F-67CCDDE09B38}" destId="{A859161F-744F-42B7-AF6F-68218D78593A}" srcOrd="1" destOrd="0" presId="urn:microsoft.com/office/officeart/2005/8/layout/orgChart1"/>
    <dgm:cxn modelId="{8C8B3A2A-DC64-4A9A-88E7-0000FF539C96}" type="presOf" srcId="{4079A859-11CF-47E4-A942-05342E179C39}" destId="{A2A8A0A8-B043-4791-81A3-4513F9D204C4}" srcOrd="1" destOrd="0" presId="urn:microsoft.com/office/officeart/2005/8/layout/orgChart1"/>
    <dgm:cxn modelId="{7042E0D6-8BA0-476B-B2F7-1A2C138D185C}" type="presOf" srcId="{0D7C664F-9116-4A0A-86B7-EE79FB275FC4}" destId="{9EF23887-B70D-4989-B8A7-6D2E6F06C6C9}" srcOrd="0" destOrd="0" presId="urn:microsoft.com/office/officeart/2005/8/layout/orgChart1"/>
    <dgm:cxn modelId="{B20B9469-F81B-4070-BB77-43EFC1DE1B70}" srcId="{C18692A1-377B-4534-9E2F-67CCDDE09B38}" destId="{86F775CC-32A3-4F29-B39A-AD88804BCF6E}" srcOrd="1" destOrd="0" parTransId="{568B627B-8404-4E7A-9A68-2807F5068ED6}" sibTransId="{09D6F20F-DDA5-4C87-AA2E-544735331D60}"/>
    <dgm:cxn modelId="{7D067573-F748-4CAF-AB26-A3DF1830FC11}" type="presParOf" srcId="{ABD84E1A-EEDB-4233-985D-B5054CF533EC}" destId="{D2D49299-15D6-44A4-808D-D664A050E800}" srcOrd="0" destOrd="0" presId="urn:microsoft.com/office/officeart/2005/8/layout/orgChart1"/>
    <dgm:cxn modelId="{BFB9252A-1636-49AF-8EF2-17BAB041EAC0}" type="presParOf" srcId="{D2D49299-15D6-44A4-808D-D664A050E800}" destId="{A4F34DAF-106A-4F53-B633-7A70F1233159}" srcOrd="0" destOrd="0" presId="urn:microsoft.com/office/officeart/2005/8/layout/orgChart1"/>
    <dgm:cxn modelId="{6B3FDD6B-8138-430E-93F1-3BFACFA6FD38}" type="presParOf" srcId="{A4F34DAF-106A-4F53-B633-7A70F1233159}" destId="{AE98845D-A015-47BA-A686-B6FD8473B635}" srcOrd="0" destOrd="0" presId="urn:microsoft.com/office/officeart/2005/8/layout/orgChart1"/>
    <dgm:cxn modelId="{37073796-1D2E-4C81-AC66-0C7CCC629106}" type="presParOf" srcId="{A4F34DAF-106A-4F53-B633-7A70F1233159}" destId="{A859161F-744F-42B7-AF6F-68218D78593A}" srcOrd="1" destOrd="0" presId="urn:microsoft.com/office/officeart/2005/8/layout/orgChart1"/>
    <dgm:cxn modelId="{EFC73B18-3D8C-4824-939D-A6B3F48F3817}" type="presParOf" srcId="{D2D49299-15D6-44A4-808D-D664A050E800}" destId="{60C7CFA6-AB31-4AD3-BFCE-3AAB0219B832}" srcOrd="1" destOrd="0" presId="urn:microsoft.com/office/officeart/2005/8/layout/orgChart1"/>
    <dgm:cxn modelId="{5EE35A16-2055-427D-99FD-DE8F53C44B99}" type="presParOf" srcId="{60C7CFA6-AB31-4AD3-BFCE-3AAB0219B832}" destId="{B04DDC9C-B7D7-45F9-91FE-453C4056A555}" srcOrd="0" destOrd="0" presId="urn:microsoft.com/office/officeart/2005/8/layout/orgChart1"/>
    <dgm:cxn modelId="{8839816B-660B-4C64-8BD8-525D3DD8D2B6}" type="presParOf" srcId="{60C7CFA6-AB31-4AD3-BFCE-3AAB0219B832}" destId="{6F8A7837-6171-4B89-8A6F-F81DB390B635}" srcOrd="1" destOrd="0" presId="urn:microsoft.com/office/officeart/2005/8/layout/orgChart1"/>
    <dgm:cxn modelId="{1BD4933F-A36E-4B18-BB2F-D7A0A3D85DA3}" type="presParOf" srcId="{6F8A7837-6171-4B89-8A6F-F81DB390B635}" destId="{414FEA00-BBB0-42E0-B45A-CA730B07583F}" srcOrd="0" destOrd="0" presId="urn:microsoft.com/office/officeart/2005/8/layout/orgChart1"/>
    <dgm:cxn modelId="{811BA80F-D2F5-4442-BCAB-AAE30549E9B7}" type="presParOf" srcId="{414FEA00-BBB0-42E0-B45A-CA730B07583F}" destId="{2428094E-2919-465A-943A-44C1A034FDD3}" srcOrd="0" destOrd="0" presId="urn:microsoft.com/office/officeart/2005/8/layout/orgChart1"/>
    <dgm:cxn modelId="{9EF91456-3EB6-4C42-818F-7AE8606CC324}" type="presParOf" srcId="{414FEA00-BBB0-42E0-B45A-CA730B07583F}" destId="{A2A8A0A8-B043-4791-81A3-4513F9D204C4}" srcOrd="1" destOrd="0" presId="urn:microsoft.com/office/officeart/2005/8/layout/orgChart1"/>
    <dgm:cxn modelId="{423E295D-4FF9-44BE-8AEC-E09A8E84EFE1}" type="presParOf" srcId="{6F8A7837-6171-4B89-8A6F-F81DB390B635}" destId="{71131D03-B1D9-439A-9A87-028CAC07D766}" srcOrd="1" destOrd="0" presId="urn:microsoft.com/office/officeart/2005/8/layout/orgChart1"/>
    <dgm:cxn modelId="{A1F92322-829E-47F0-A734-600B3773542E}" type="presParOf" srcId="{6F8A7837-6171-4B89-8A6F-F81DB390B635}" destId="{95536B68-6D1A-4B14-824D-F68D7C629403}" srcOrd="2" destOrd="0" presId="urn:microsoft.com/office/officeart/2005/8/layout/orgChart1"/>
    <dgm:cxn modelId="{5107004A-07D7-4887-806D-2B3383A4B093}" type="presParOf" srcId="{60C7CFA6-AB31-4AD3-BFCE-3AAB0219B832}" destId="{C32DC5BE-F836-4F3C-BD62-E356CE7F54AC}" srcOrd="2" destOrd="0" presId="urn:microsoft.com/office/officeart/2005/8/layout/orgChart1"/>
    <dgm:cxn modelId="{C2463D77-95B7-499E-A085-6C67CD6F7932}" type="presParOf" srcId="{60C7CFA6-AB31-4AD3-BFCE-3AAB0219B832}" destId="{3A33E7E4-1FD1-46A8-B5DE-B8C0C077DD22}" srcOrd="3" destOrd="0" presId="urn:microsoft.com/office/officeart/2005/8/layout/orgChart1"/>
    <dgm:cxn modelId="{17E48E99-061B-4AF0-AF0E-C0DA46465AD6}" type="presParOf" srcId="{3A33E7E4-1FD1-46A8-B5DE-B8C0C077DD22}" destId="{E2D2C3B6-A1E7-4FAC-B4BD-7EDC0ABA8B82}" srcOrd="0" destOrd="0" presId="urn:microsoft.com/office/officeart/2005/8/layout/orgChart1"/>
    <dgm:cxn modelId="{D67B18CF-1764-46AC-AA7C-77FC875BE944}" type="presParOf" srcId="{E2D2C3B6-A1E7-4FAC-B4BD-7EDC0ABA8B82}" destId="{66F1E7CA-2BCD-45F7-93BD-D551A94883E3}" srcOrd="0" destOrd="0" presId="urn:microsoft.com/office/officeart/2005/8/layout/orgChart1"/>
    <dgm:cxn modelId="{28599495-0C52-40A0-B12F-B5058D0A716C}" type="presParOf" srcId="{E2D2C3B6-A1E7-4FAC-B4BD-7EDC0ABA8B82}" destId="{1913D2D7-F2BE-43CF-9FD5-80A41808592D}" srcOrd="1" destOrd="0" presId="urn:microsoft.com/office/officeart/2005/8/layout/orgChart1"/>
    <dgm:cxn modelId="{EAE6177E-8620-431A-A1A8-A58C0D974584}" type="presParOf" srcId="{3A33E7E4-1FD1-46A8-B5DE-B8C0C077DD22}" destId="{517519EB-A72D-4CF8-9752-C8582CFD6E41}" srcOrd="1" destOrd="0" presId="urn:microsoft.com/office/officeart/2005/8/layout/orgChart1"/>
    <dgm:cxn modelId="{7677DD9E-A47B-4388-96B8-FDF364A9F87F}" type="presParOf" srcId="{3A33E7E4-1FD1-46A8-B5DE-B8C0C077DD22}" destId="{C3FF4ECD-4D2F-4502-9782-79D9EF62420E}" srcOrd="2" destOrd="0" presId="urn:microsoft.com/office/officeart/2005/8/layout/orgChart1"/>
    <dgm:cxn modelId="{40F64FC6-8BD7-4F48-9CA0-80EE4EA89CE3}" type="presParOf" srcId="{60C7CFA6-AB31-4AD3-BFCE-3AAB0219B832}" destId="{605739A3-0224-458D-8B15-FFCA26698086}" srcOrd="4" destOrd="0" presId="urn:microsoft.com/office/officeart/2005/8/layout/orgChart1"/>
    <dgm:cxn modelId="{2E784595-58FB-4161-A78A-554D9737812F}" type="presParOf" srcId="{60C7CFA6-AB31-4AD3-BFCE-3AAB0219B832}" destId="{1BAADFD3-4AA9-4479-9172-90F9652970A3}" srcOrd="5" destOrd="0" presId="urn:microsoft.com/office/officeart/2005/8/layout/orgChart1"/>
    <dgm:cxn modelId="{494A8061-E2D4-4D2A-A026-9AB7CBAF5853}" type="presParOf" srcId="{1BAADFD3-4AA9-4479-9172-90F9652970A3}" destId="{9DB40AFE-86A5-41C0-BC6E-5BAAF5719154}" srcOrd="0" destOrd="0" presId="urn:microsoft.com/office/officeart/2005/8/layout/orgChart1"/>
    <dgm:cxn modelId="{341D8348-BC9D-412E-929B-115C9AEE28DC}" type="presParOf" srcId="{9DB40AFE-86A5-41C0-BC6E-5BAAF5719154}" destId="{BF920A79-8F35-4189-B0FA-9DE19D4F4687}" srcOrd="0" destOrd="0" presId="urn:microsoft.com/office/officeart/2005/8/layout/orgChart1"/>
    <dgm:cxn modelId="{F278034D-9049-49F3-B201-BBD5C6CDCBCC}" type="presParOf" srcId="{9DB40AFE-86A5-41C0-BC6E-5BAAF5719154}" destId="{7EE57E38-2510-48A2-BCA7-9B9037EA8D90}" srcOrd="1" destOrd="0" presId="urn:microsoft.com/office/officeart/2005/8/layout/orgChart1"/>
    <dgm:cxn modelId="{488559F4-B710-499D-9262-A060182822D7}" type="presParOf" srcId="{1BAADFD3-4AA9-4479-9172-90F9652970A3}" destId="{3EC54C68-7CB6-4463-BC6A-B53D13043D1A}" srcOrd="1" destOrd="0" presId="urn:microsoft.com/office/officeart/2005/8/layout/orgChart1"/>
    <dgm:cxn modelId="{C232D10D-548A-4473-8141-EB2D43EB614F}" type="presParOf" srcId="{1BAADFD3-4AA9-4479-9172-90F9652970A3}" destId="{9048C9B3-F6BC-4908-9047-CE310D7895A7}" srcOrd="2" destOrd="0" presId="urn:microsoft.com/office/officeart/2005/8/layout/orgChart1"/>
    <dgm:cxn modelId="{F12D3C91-B812-4FD1-8B2F-5DDB44438389}" type="presParOf" srcId="{60C7CFA6-AB31-4AD3-BFCE-3AAB0219B832}" destId="{D0D4D962-BB50-445C-AA45-E346B03F084B}" srcOrd="6" destOrd="0" presId="urn:microsoft.com/office/officeart/2005/8/layout/orgChart1"/>
    <dgm:cxn modelId="{A76548D2-BCD7-4BB5-9435-610B4AF2C5B5}" type="presParOf" srcId="{60C7CFA6-AB31-4AD3-BFCE-3AAB0219B832}" destId="{053F56A7-6D35-4E36-A168-E40C9001A623}" srcOrd="7" destOrd="0" presId="urn:microsoft.com/office/officeart/2005/8/layout/orgChart1"/>
    <dgm:cxn modelId="{DF0937B7-1693-4CEB-A127-F0E5D761672B}" type="presParOf" srcId="{053F56A7-6D35-4E36-A168-E40C9001A623}" destId="{B3D149FA-F0A2-4A20-8C2B-A6C1CF28B92E}" srcOrd="0" destOrd="0" presId="urn:microsoft.com/office/officeart/2005/8/layout/orgChart1"/>
    <dgm:cxn modelId="{C42033B2-1A4F-49EC-BC60-1C4447E91B3D}" type="presParOf" srcId="{B3D149FA-F0A2-4A20-8C2B-A6C1CF28B92E}" destId="{9EF23887-B70D-4989-B8A7-6D2E6F06C6C9}" srcOrd="0" destOrd="0" presId="urn:microsoft.com/office/officeart/2005/8/layout/orgChart1"/>
    <dgm:cxn modelId="{6B121157-28D1-45CC-AF2C-11870E4903D8}" type="presParOf" srcId="{B3D149FA-F0A2-4A20-8C2B-A6C1CF28B92E}" destId="{AB66D68B-C886-4655-AD23-7904D570D023}" srcOrd="1" destOrd="0" presId="urn:microsoft.com/office/officeart/2005/8/layout/orgChart1"/>
    <dgm:cxn modelId="{9CCFB541-D3C7-4A0E-A04A-E3889B98DF2C}" type="presParOf" srcId="{053F56A7-6D35-4E36-A168-E40C9001A623}" destId="{CB2566EA-2DB6-4394-BB1D-A663FE422B77}" srcOrd="1" destOrd="0" presId="urn:microsoft.com/office/officeart/2005/8/layout/orgChart1"/>
    <dgm:cxn modelId="{42CEEBFB-13EB-4386-BEE6-669BF8193636}" type="presParOf" srcId="{053F56A7-6D35-4E36-A168-E40C9001A623}" destId="{CC54A52D-6B54-407D-975E-1D7F1EE1F90F}" srcOrd="2" destOrd="0" presId="urn:microsoft.com/office/officeart/2005/8/layout/orgChart1"/>
    <dgm:cxn modelId="{BEB4810B-F151-4AB1-967B-4827B1CEC095}" type="presParOf" srcId="{D2D49299-15D6-44A4-808D-D664A050E800}" destId="{A381F132-A759-4BA5-B6AE-53FBD46AD3A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9ED98-516C-5B41-A601-E5DAE59694BC}">
      <dsp:nvSpPr>
        <dsp:cNvPr id="0" name=""/>
        <dsp:cNvSpPr/>
      </dsp:nvSpPr>
      <dsp:spPr>
        <a:xfrm>
          <a:off x="2010737" y="0"/>
          <a:ext cx="2481053" cy="2481430"/>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F506968-3939-C745-B61C-ECB414897D0D}">
      <dsp:nvSpPr>
        <dsp:cNvPr id="0" name=""/>
        <dsp:cNvSpPr/>
      </dsp:nvSpPr>
      <dsp:spPr>
        <a:xfrm>
          <a:off x="2559132" y="895871"/>
          <a:ext cx="1378673" cy="68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  Recovery or retrieval</a:t>
          </a:r>
          <a:endParaRPr lang="en-US" sz="1900" kern="1200" dirty="0"/>
        </a:p>
      </dsp:txBody>
      <dsp:txXfrm>
        <a:off x="2559132" y="895871"/>
        <a:ext cx="1378673" cy="689171"/>
      </dsp:txXfrm>
    </dsp:sp>
    <dsp:sp modelId="{66936357-6FE0-0F43-97FE-6A8F628C2AF6}">
      <dsp:nvSpPr>
        <dsp:cNvPr id="0" name=""/>
        <dsp:cNvSpPr/>
      </dsp:nvSpPr>
      <dsp:spPr>
        <a:xfrm>
          <a:off x="1321634" y="1425765"/>
          <a:ext cx="2481053" cy="2481430"/>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F37EB23-0E54-AA4B-BEB4-E2B5A66DD78C}">
      <dsp:nvSpPr>
        <dsp:cNvPr id="0" name=""/>
        <dsp:cNvSpPr/>
      </dsp:nvSpPr>
      <dsp:spPr>
        <a:xfrm>
          <a:off x="1872823" y="2329885"/>
          <a:ext cx="1378673" cy="68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Cornea</a:t>
          </a:r>
        </a:p>
        <a:p>
          <a:pPr lvl="0" algn="ctr" defTabSz="844550">
            <a:lnSpc>
              <a:spcPct val="90000"/>
            </a:lnSpc>
            <a:spcBef>
              <a:spcPct val="0"/>
            </a:spcBef>
            <a:spcAft>
              <a:spcPct val="35000"/>
            </a:spcAft>
          </a:pPr>
          <a:r>
            <a:rPr lang="en-US" sz="1900" kern="1200" dirty="0" smtClean="0"/>
            <a:t>Processing</a:t>
          </a:r>
          <a:endParaRPr lang="en-US" sz="1900" kern="1200" dirty="0"/>
        </a:p>
      </dsp:txBody>
      <dsp:txXfrm>
        <a:off x="1872823" y="2329885"/>
        <a:ext cx="1378673" cy="689171"/>
      </dsp:txXfrm>
    </dsp:sp>
    <dsp:sp modelId="{23211EE3-3F0D-EF42-BD15-85442A9AF561}">
      <dsp:nvSpPr>
        <dsp:cNvPr id="0" name=""/>
        <dsp:cNvSpPr/>
      </dsp:nvSpPr>
      <dsp:spPr>
        <a:xfrm>
          <a:off x="2187323" y="3022149"/>
          <a:ext cx="2131609" cy="2132463"/>
        </a:xfrm>
        <a:prstGeom prst="blockArc">
          <a:avLst>
            <a:gd name="adj1" fmla="val 13500000"/>
            <a:gd name="adj2" fmla="val 10800000"/>
            <a:gd name="adj3" fmla="val 127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8E918F5-5C1E-494A-B9CE-159D780679DB}">
      <dsp:nvSpPr>
        <dsp:cNvPr id="0" name=""/>
        <dsp:cNvSpPr/>
      </dsp:nvSpPr>
      <dsp:spPr>
        <a:xfrm>
          <a:off x="2562393" y="3765960"/>
          <a:ext cx="1378673" cy="68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Distribution</a:t>
          </a:r>
          <a:endParaRPr lang="en-US" sz="1900" kern="1200" dirty="0"/>
        </a:p>
      </dsp:txBody>
      <dsp:txXfrm>
        <a:off x="2562393" y="3765960"/>
        <a:ext cx="1378673" cy="689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59407-0716-5F4C-ABBF-79F0E7439A9A}">
      <dsp:nvSpPr>
        <dsp:cNvPr id="0" name=""/>
        <dsp:cNvSpPr/>
      </dsp:nvSpPr>
      <dsp:spPr>
        <a:xfrm>
          <a:off x="1904996" y="3886195"/>
          <a:ext cx="5342523" cy="182038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US" sz="3500" kern="1200" dirty="0" smtClean="0"/>
            <a:t>Retrieval/ Recovery of tissue</a:t>
          </a:r>
          <a:endParaRPr lang="en-US" sz="3500" kern="1200" dirty="0"/>
        </a:p>
      </dsp:txBody>
      <dsp:txXfrm>
        <a:off x="1993860" y="3975059"/>
        <a:ext cx="5164795" cy="1642657"/>
      </dsp:txXfrm>
    </dsp:sp>
    <dsp:sp modelId="{ED16DD60-6682-564C-AA3E-FD99A5D4191F}">
      <dsp:nvSpPr>
        <dsp:cNvPr id="0" name=""/>
        <dsp:cNvSpPr/>
      </dsp:nvSpPr>
      <dsp:spPr>
        <a:xfrm rot="16249953">
          <a:off x="3275450" y="2552927"/>
          <a:ext cx="2666818" cy="0"/>
        </a:xfrm>
        <a:custGeom>
          <a:avLst/>
          <a:gdLst/>
          <a:ahLst/>
          <a:cxnLst/>
          <a:rect l="0" t="0" r="0" b="0"/>
          <a:pathLst>
            <a:path>
              <a:moveTo>
                <a:pt x="0" y="0"/>
              </a:moveTo>
              <a:lnTo>
                <a:pt x="266681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EBB58-9F6D-E14A-A84A-9E939F72A229}">
      <dsp:nvSpPr>
        <dsp:cNvPr id="0" name=""/>
        <dsp:cNvSpPr/>
      </dsp:nvSpPr>
      <dsp:spPr>
        <a:xfrm>
          <a:off x="1746816" y="0"/>
          <a:ext cx="5780559" cy="1219658"/>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en-US" sz="3400" kern="1200" dirty="0" smtClean="0"/>
            <a:t>Deceased family calls Eye Bank </a:t>
          </a:r>
          <a:endParaRPr lang="en-US" sz="3400" kern="1200" dirty="0"/>
        </a:p>
      </dsp:txBody>
      <dsp:txXfrm>
        <a:off x="1806355" y="59539"/>
        <a:ext cx="5661481" cy="1100580"/>
      </dsp:txXfrm>
    </dsp:sp>
    <dsp:sp modelId="{F30854DE-5578-C74D-B76A-E74A87C79AD7}">
      <dsp:nvSpPr>
        <dsp:cNvPr id="0" name=""/>
        <dsp:cNvSpPr/>
      </dsp:nvSpPr>
      <dsp:spPr>
        <a:xfrm rot="16112244">
          <a:off x="4162402" y="3505425"/>
          <a:ext cx="761788" cy="0"/>
        </a:xfrm>
        <a:custGeom>
          <a:avLst/>
          <a:gdLst/>
          <a:ahLst/>
          <a:cxnLst/>
          <a:rect l="0" t="0" r="0" b="0"/>
          <a:pathLst>
            <a:path>
              <a:moveTo>
                <a:pt x="0" y="0"/>
              </a:moveTo>
              <a:lnTo>
                <a:pt x="76178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E457C9-3102-8D45-8FE8-B55B3232DFF6}">
      <dsp:nvSpPr>
        <dsp:cNvPr id="0" name=""/>
        <dsp:cNvSpPr/>
      </dsp:nvSpPr>
      <dsp:spPr>
        <a:xfrm>
          <a:off x="1981199" y="1904996"/>
          <a:ext cx="5073608" cy="1219658"/>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Grief counselor motivates and obtains consent</a:t>
          </a:r>
          <a:endParaRPr lang="en-US" sz="3300" kern="1200" dirty="0"/>
        </a:p>
      </dsp:txBody>
      <dsp:txXfrm>
        <a:off x="2040738" y="1964535"/>
        <a:ext cx="4954530" cy="1100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4D962-BB50-445C-AA45-E346B03F084B}">
      <dsp:nvSpPr>
        <dsp:cNvPr id="0" name=""/>
        <dsp:cNvSpPr/>
      </dsp:nvSpPr>
      <dsp:spPr>
        <a:xfrm>
          <a:off x="4114800" y="1422315"/>
          <a:ext cx="3117155" cy="324356"/>
        </a:xfrm>
        <a:custGeom>
          <a:avLst/>
          <a:gdLst/>
          <a:ahLst/>
          <a:cxnLst/>
          <a:rect l="0" t="0" r="0" b="0"/>
          <a:pathLst>
            <a:path>
              <a:moveTo>
                <a:pt x="0" y="0"/>
              </a:moveTo>
              <a:lnTo>
                <a:pt x="0" y="162178"/>
              </a:lnTo>
              <a:lnTo>
                <a:pt x="3117155" y="162178"/>
              </a:lnTo>
              <a:lnTo>
                <a:pt x="3117155" y="3243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5739A3-0224-458D-8B15-FFCA26698086}">
      <dsp:nvSpPr>
        <dsp:cNvPr id="0" name=""/>
        <dsp:cNvSpPr/>
      </dsp:nvSpPr>
      <dsp:spPr>
        <a:xfrm>
          <a:off x="4114800" y="1422315"/>
          <a:ext cx="1028149" cy="324356"/>
        </a:xfrm>
        <a:custGeom>
          <a:avLst/>
          <a:gdLst/>
          <a:ahLst/>
          <a:cxnLst/>
          <a:rect l="0" t="0" r="0" b="0"/>
          <a:pathLst>
            <a:path>
              <a:moveTo>
                <a:pt x="0" y="0"/>
              </a:moveTo>
              <a:lnTo>
                <a:pt x="0" y="162178"/>
              </a:lnTo>
              <a:lnTo>
                <a:pt x="1028149" y="162178"/>
              </a:lnTo>
              <a:lnTo>
                <a:pt x="1028149" y="3243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2DC5BE-F836-4F3C-BD62-E356CE7F54AC}">
      <dsp:nvSpPr>
        <dsp:cNvPr id="0" name=""/>
        <dsp:cNvSpPr/>
      </dsp:nvSpPr>
      <dsp:spPr>
        <a:xfrm>
          <a:off x="3037100" y="1422315"/>
          <a:ext cx="1077699" cy="324356"/>
        </a:xfrm>
        <a:custGeom>
          <a:avLst/>
          <a:gdLst/>
          <a:ahLst/>
          <a:cxnLst/>
          <a:rect l="0" t="0" r="0" b="0"/>
          <a:pathLst>
            <a:path>
              <a:moveTo>
                <a:pt x="1077699" y="0"/>
              </a:moveTo>
              <a:lnTo>
                <a:pt x="1077699" y="162178"/>
              </a:lnTo>
              <a:lnTo>
                <a:pt x="0" y="162178"/>
              </a:lnTo>
              <a:lnTo>
                <a:pt x="0" y="3243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4DDC9C-B7D7-45F9-91FE-453C4056A555}">
      <dsp:nvSpPr>
        <dsp:cNvPr id="0" name=""/>
        <dsp:cNvSpPr/>
      </dsp:nvSpPr>
      <dsp:spPr>
        <a:xfrm>
          <a:off x="854402" y="1422315"/>
          <a:ext cx="3260397" cy="324356"/>
        </a:xfrm>
        <a:custGeom>
          <a:avLst/>
          <a:gdLst/>
          <a:ahLst/>
          <a:cxnLst/>
          <a:rect l="0" t="0" r="0" b="0"/>
          <a:pathLst>
            <a:path>
              <a:moveTo>
                <a:pt x="3260397" y="0"/>
              </a:moveTo>
              <a:lnTo>
                <a:pt x="3260397" y="162178"/>
              </a:lnTo>
              <a:lnTo>
                <a:pt x="0" y="162178"/>
              </a:lnTo>
              <a:lnTo>
                <a:pt x="0" y="3243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98845D-A015-47BA-A686-B6FD8473B635}">
      <dsp:nvSpPr>
        <dsp:cNvPr id="0" name=""/>
        <dsp:cNvSpPr/>
      </dsp:nvSpPr>
      <dsp:spPr>
        <a:xfrm>
          <a:off x="3342521" y="650036"/>
          <a:ext cx="1544556" cy="772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solidFill>
                <a:srgbClr val="FFC000"/>
              </a:solidFill>
            </a:rPr>
            <a:t>Storage</a:t>
          </a:r>
          <a:endParaRPr lang="en-US" sz="3600" b="1" kern="1200" dirty="0">
            <a:solidFill>
              <a:srgbClr val="FFC000"/>
            </a:solidFill>
          </a:endParaRPr>
        </a:p>
      </dsp:txBody>
      <dsp:txXfrm>
        <a:off x="3342521" y="650036"/>
        <a:ext cx="1544556" cy="772278"/>
      </dsp:txXfrm>
    </dsp:sp>
    <dsp:sp modelId="{2428094E-2919-465A-943A-44C1A034FDD3}">
      <dsp:nvSpPr>
        <dsp:cNvPr id="0" name=""/>
        <dsp:cNvSpPr/>
      </dsp:nvSpPr>
      <dsp:spPr>
        <a:xfrm>
          <a:off x="5274" y="1746672"/>
          <a:ext cx="1698255" cy="23635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C000"/>
              </a:solidFill>
              <a:latin typeface="Arial Narrow" panose="020B0606020202030204" pitchFamily="34" charset="0"/>
            </a:rPr>
            <a:t>Short term</a:t>
          </a:r>
        </a:p>
        <a:p>
          <a:pPr lvl="0" algn="ctr" defTabSz="1066800">
            <a:lnSpc>
              <a:spcPct val="90000"/>
            </a:lnSpc>
            <a:spcBef>
              <a:spcPct val="0"/>
            </a:spcBef>
            <a:spcAft>
              <a:spcPct val="35000"/>
            </a:spcAft>
          </a:pPr>
          <a:r>
            <a:rPr lang="en-US" sz="2400" kern="1200" dirty="0" smtClean="0">
              <a:latin typeface="Arial Narrow" panose="020B0606020202030204" pitchFamily="34" charset="0"/>
            </a:rPr>
            <a:t>2-3days</a:t>
          </a:r>
        </a:p>
        <a:p>
          <a:pPr lvl="0" algn="ctr" defTabSz="1066800">
            <a:lnSpc>
              <a:spcPct val="90000"/>
            </a:lnSpc>
            <a:spcBef>
              <a:spcPct val="0"/>
            </a:spcBef>
            <a:spcAft>
              <a:spcPct val="35000"/>
            </a:spcAft>
          </a:pPr>
          <a:r>
            <a:rPr lang="en-US" sz="2400" kern="1200" dirty="0" smtClean="0">
              <a:latin typeface="Arial Narrow" panose="020B0606020202030204" pitchFamily="34" charset="0"/>
            </a:rPr>
            <a:t>Moist chamber (24hrs)</a:t>
          </a:r>
        </a:p>
        <a:p>
          <a:pPr lvl="0" algn="ctr" defTabSz="1066800">
            <a:lnSpc>
              <a:spcPct val="90000"/>
            </a:lnSpc>
            <a:spcBef>
              <a:spcPct val="0"/>
            </a:spcBef>
            <a:spcAft>
              <a:spcPct val="35000"/>
            </a:spcAft>
          </a:pPr>
          <a:r>
            <a:rPr lang="en-US" sz="2400" kern="1200" dirty="0" smtClean="0">
              <a:latin typeface="Arial Narrow" panose="020B0606020202030204" pitchFamily="34" charset="0"/>
            </a:rPr>
            <a:t>M-K medium</a:t>
          </a:r>
        </a:p>
      </dsp:txBody>
      <dsp:txXfrm>
        <a:off x="5274" y="1746672"/>
        <a:ext cx="1698255" cy="2363550"/>
      </dsp:txXfrm>
    </dsp:sp>
    <dsp:sp modelId="{66F1E7CA-2BCD-45F7-93BD-D551A94883E3}">
      <dsp:nvSpPr>
        <dsp:cNvPr id="0" name=""/>
        <dsp:cNvSpPr/>
      </dsp:nvSpPr>
      <dsp:spPr>
        <a:xfrm>
          <a:off x="2027887" y="1746672"/>
          <a:ext cx="2018426" cy="28610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C000"/>
              </a:solidFill>
              <a:latin typeface="Arial Narrow" panose="020B0606020202030204" pitchFamily="34" charset="0"/>
            </a:rPr>
            <a:t>Intermediate</a:t>
          </a:r>
        </a:p>
        <a:p>
          <a:pPr lvl="0" algn="ctr" defTabSz="1066800">
            <a:lnSpc>
              <a:spcPct val="90000"/>
            </a:lnSpc>
            <a:spcBef>
              <a:spcPct val="0"/>
            </a:spcBef>
            <a:spcAft>
              <a:spcPct val="35000"/>
            </a:spcAft>
          </a:pPr>
          <a:r>
            <a:rPr lang="en-US" sz="2400" kern="1200" dirty="0" smtClean="0">
              <a:latin typeface="Arial Narrow" panose="020B0606020202030204" pitchFamily="34" charset="0"/>
            </a:rPr>
            <a:t>7-10days</a:t>
          </a:r>
        </a:p>
        <a:p>
          <a:pPr lvl="0" algn="ctr" defTabSz="1066800">
            <a:lnSpc>
              <a:spcPct val="90000"/>
            </a:lnSpc>
            <a:spcBef>
              <a:spcPct val="0"/>
            </a:spcBef>
            <a:spcAft>
              <a:spcPct val="35000"/>
            </a:spcAft>
          </a:pPr>
          <a:r>
            <a:rPr lang="en-US" sz="2400" kern="1200" dirty="0" smtClean="0">
              <a:latin typeface="Arial Narrow" panose="020B0606020202030204" pitchFamily="34" charset="0"/>
            </a:rPr>
            <a:t>K-sol,</a:t>
          </a:r>
        </a:p>
        <a:p>
          <a:pPr lvl="0" algn="ctr" defTabSz="1066800">
            <a:lnSpc>
              <a:spcPct val="90000"/>
            </a:lnSpc>
            <a:spcBef>
              <a:spcPct val="0"/>
            </a:spcBef>
            <a:spcAft>
              <a:spcPct val="35000"/>
            </a:spcAft>
          </a:pPr>
          <a:r>
            <a:rPr lang="en-US" sz="2400" kern="1200" dirty="0" err="1" smtClean="0">
              <a:latin typeface="Arial Narrow" panose="020B0606020202030204" pitchFamily="34" charset="0"/>
            </a:rPr>
            <a:t>Dexsol,Optisol</a:t>
          </a:r>
          <a:r>
            <a:rPr lang="en-US" sz="2400" kern="1200" dirty="0" smtClean="0">
              <a:latin typeface="Arial Narrow" panose="020B0606020202030204" pitchFamily="34" charset="0"/>
            </a:rPr>
            <a:t>,</a:t>
          </a:r>
        </a:p>
        <a:p>
          <a:pPr lvl="0" algn="ctr" defTabSz="1066800">
            <a:lnSpc>
              <a:spcPct val="90000"/>
            </a:lnSpc>
            <a:spcBef>
              <a:spcPct val="0"/>
            </a:spcBef>
            <a:spcAft>
              <a:spcPct val="35000"/>
            </a:spcAft>
          </a:pPr>
          <a:r>
            <a:rPr lang="en-US" sz="2400" kern="1200" dirty="0" err="1" smtClean="0">
              <a:latin typeface="Arial Narrow" panose="020B0606020202030204" pitchFamily="34" charset="0"/>
            </a:rPr>
            <a:t>Optisol</a:t>
          </a:r>
          <a:r>
            <a:rPr lang="en-US" sz="2400" kern="1200" dirty="0" smtClean="0">
              <a:latin typeface="Arial Narrow" panose="020B0606020202030204" pitchFamily="34" charset="0"/>
            </a:rPr>
            <a:t> GS</a:t>
          </a:r>
        </a:p>
      </dsp:txBody>
      <dsp:txXfrm>
        <a:off x="2027887" y="1746672"/>
        <a:ext cx="2018426" cy="2861090"/>
      </dsp:txXfrm>
    </dsp:sp>
    <dsp:sp modelId="{BF920A79-8F35-4189-B0FA-9DE19D4F4687}">
      <dsp:nvSpPr>
        <dsp:cNvPr id="0" name=""/>
        <dsp:cNvSpPr/>
      </dsp:nvSpPr>
      <dsp:spPr>
        <a:xfrm>
          <a:off x="4370671" y="1746672"/>
          <a:ext cx="1544556" cy="24361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C000"/>
              </a:solidFill>
              <a:latin typeface="Arial Narrow" panose="020B0606020202030204" pitchFamily="34" charset="0"/>
            </a:rPr>
            <a:t>Long term</a:t>
          </a:r>
        </a:p>
        <a:p>
          <a:pPr lvl="0" algn="ctr" defTabSz="1066800">
            <a:lnSpc>
              <a:spcPct val="90000"/>
            </a:lnSpc>
            <a:spcBef>
              <a:spcPct val="0"/>
            </a:spcBef>
            <a:spcAft>
              <a:spcPct val="35000"/>
            </a:spcAft>
          </a:pPr>
          <a:r>
            <a:rPr lang="en-US" sz="2400" kern="1200" dirty="0" smtClean="0">
              <a:latin typeface="Arial Narrow" panose="020B0606020202030204" pitchFamily="34" charset="0"/>
            </a:rPr>
            <a:t>30days</a:t>
          </a:r>
        </a:p>
        <a:p>
          <a:pPr lvl="0" algn="ctr" defTabSz="1066800">
            <a:lnSpc>
              <a:spcPct val="90000"/>
            </a:lnSpc>
            <a:spcBef>
              <a:spcPct val="0"/>
            </a:spcBef>
            <a:spcAft>
              <a:spcPct val="35000"/>
            </a:spcAft>
          </a:pPr>
          <a:r>
            <a:rPr lang="en-US" sz="2400" kern="1200" dirty="0" smtClean="0">
              <a:latin typeface="Arial Narrow" panose="020B0606020202030204" pitchFamily="34" charset="0"/>
            </a:rPr>
            <a:t>Organ culture medium,</a:t>
          </a:r>
        </a:p>
        <a:p>
          <a:pPr lvl="0" algn="ctr" defTabSz="1066800">
            <a:lnSpc>
              <a:spcPct val="90000"/>
            </a:lnSpc>
            <a:spcBef>
              <a:spcPct val="0"/>
            </a:spcBef>
            <a:spcAft>
              <a:spcPct val="35000"/>
            </a:spcAft>
          </a:pPr>
          <a:r>
            <a:rPr lang="en-US" sz="2400" kern="1200" dirty="0" smtClean="0">
              <a:latin typeface="Arial Narrow" panose="020B0606020202030204" pitchFamily="34" charset="0"/>
            </a:rPr>
            <a:t>MEM</a:t>
          </a:r>
          <a:endParaRPr lang="en-US" sz="2400" kern="1200" dirty="0">
            <a:latin typeface="Arial Narrow" panose="020B0606020202030204" pitchFamily="34" charset="0"/>
          </a:endParaRPr>
        </a:p>
      </dsp:txBody>
      <dsp:txXfrm>
        <a:off x="4370671" y="1746672"/>
        <a:ext cx="1544556" cy="2436113"/>
      </dsp:txXfrm>
    </dsp:sp>
    <dsp:sp modelId="{9EF23887-B70D-4989-B8A7-6D2E6F06C6C9}">
      <dsp:nvSpPr>
        <dsp:cNvPr id="0" name=""/>
        <dsp:cNvSpPr/>
      </dsp:nvSpPr>
      <dsp:spPr>
        <a:xfrm>
          <a:off x="6239585" y="1746672"/>
          <a:ext cx="1984740" cy="24262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C000"/>
              </a:solidFill>
              <a:latin typeface="Arial Narrow" panose="020B0606020202030204" pitchFamily="34" charset="0"/>
            </a:rPr>
            <a:t>Very long term</a:t>
          </a:r>
        </a:p>
        <a:p>
          <a:pPr lvl="0" algn="ctr" defTabSz="1066800">
            <a:lnSpc>
              <a:spcPct val="90000"/>
            </a:lnSpc>
            <a:spcBef>
              <a:spcPct val="0"/>
            </a:spcBef>
            <a:spcAft>
              <a:spcPct val="35000"/>
            </a:spcAft>
          </a:pPr>
          <a:r>
            <a:rPr lang="en-US" sz="2400" kern="1200" dirty="0" smtClean="0">
              <a:latin typeface="Arial Narrow" panose="020B0606020202030204" pitchFamily="34" charset="0"/>
            </a:rPr>
            <a:t>1year</a:t>
          </a:r>
        </a:p>
        <a:p>
          <a:pPr lvl="0" algn="ctr" defTabSz="1066800">
            <a:lnSpc>
              <a:spcPct val="90000"/>
            </a:lnSpc>
            <a:spcBef>
              <a:spcPct val="0"/>
            </a:spcBef>
            <a:spcAft>
              <a:spcPct val="35000"/>
            </a:spcAft>
          </a:pPr>
          <a:r>
            <a:rPr lang="en-US" sz="2400" kern="1200" dirty="0" smtClean="0">
              <a:latin typeface="Arial Narrow" panose="020B0606020202030204" pitchFamily="34" charset="0"/>
            </a:rPr>
            <a:t>Cryopreservation</a:t>
          </a:r>
          <a:endParaRPr lang="en-US" sz="2400" kern="1200" dirty="0">
            <a:latin typeface="Arial Narrow" panose="020B0606020202030204" pitchFamily="34" charset="0"/>
          </a:endParaRPr>
        </a:p>
      </dsp:txBody>
      <dsp:txXfrm>
        <a:off x="6239585" y="1746672"/>
        <a:ext cx="1984740" cy="242622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7BAA60-597F-4E65-B72A-CD8F009A0032}" type="datetimeFigureOut">
              <a:rPr lang="en-IN" smtClean="0"/>
              <a:pPr/>
              <a:t>08-11-2017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44CF56-F27E-49F3-8DD0-A07AF3377F6A}" type="slidenum">
              <a:rPr lang="en-IN" smtClean="0"/>
              <a:pPr/>
              <a:t>‹#›</a:t>
            </a:fld>
            <a:endParaRPr lang="en-IN"/>
          </a:p>
        </p:txBody>
      </p:sp>
    </p:spTree>
    <p:extLst>
      <p:ext uri="{BB962C8B-B14F-4D97-AF65-F5344CB8AC3E}">
        <p14:creationId xmlns:p14="http://schemas.microsoft.com/office/powerpoint/2010/main" val="54706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Eye banking services basically</a:t>
            </a:r>
            <a:r>
              <a:rPr lang="en-US" baseline="0" dirty="0" smtClean="0"/>
              <a:t> involves three steps. First is the recovery or retrieval of corneas from the deceased. Then these corneas are processed and examined. In the last step processed cornea, those are found to be suitable for transplantation are distributed as per requirement of in house cornea surgeons, or to other centers. </a:t>
            </a:r>
            <a:endParaRPr lang="en-US" dirty="0"/>
          </a:p>
        </p:txBody>
      </p:sp>
      <p:sp>
        <p:nvSpPr>
          <p:cNvPr id="4" name="Slide Number Placeholder 3"/>
          <p:cNvSpPr>
            <a:spLocks noGrp="1"/>
          </p:cNvSpPr>
          <p:nvPr>
            <p:ph type="sldNum" sz="quarter" idx="10"/>
          </p:nvPr>
        </p:nvSpPr>
        <p:spPr/>
        <p:txBody>
          <a:bodyPr/>
          <a:lstStyle/>
          <a:p>
            <a:fld id="{F886AB7F-D5E6-704E-8D73-83D06F0D9B6D}" type="slidenum">
              <a:rPr lang="en-US" smtClean="0"/>
              <a:pPr/>
              <a:t>29</a:t>
            </a:fld>
            <a:endParaRPr lang="en-US"/>
          </a:p>
        </p:txBody>
      </p:sp>
    </p:spTree>
    <p:extLst>
      <p:ext uri="{BB962C8B-B14F-4D97-AF65-F5344CB8AC3E}">
        <p14:creationId xmlns:p14="http://schemas.microsoft.com/office/powerpoint/2010/main" val="3737223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collection team proceeds </a:t>
            </a:r>
            <a:r>
              <a:rPr lang="en-US" baseline="0" dirty="0" smtClean="0"/>
              <a:t>when the family of the deceased calls the eye bank or the collection center on their own. In other situation the family is motivated by the grief counselor or the organization for the consent. </a:t>
            </a:r>
            <a:endParaRPr lang="en-US" dirty="0"/>
          </a:p>
        </p:txBody>
      </p:sp>
      <p:sp>
        <p:nvSpPr>
          <p:cNvPr id="4" name="Slide Number Placeholder 3"/>
          <p:cNvSpPr>
            <a:spLocks noGrp="1"/>
          </p:cNvSpPr>
          <p:nvPr>
            <p:ph type="sldNum" sz="quarter" idx="10"/>
          </p:nvPr>
        </p:nvSpPr>
        <p:spPr/>
        <p:txBody>
          <a:bodyPr/>
          <a:lstStyle/>
          <a:p>
            <a:fld id="{F886AB7F-D5E6-704E-8D73-83D06F0D9B6D}" type="slidenum">
              <a:rPr lang="en-US" smtClean="0"/>
              <a:pPr/>
              <a:t>31</a:t>
            </a:fld>
            <a:endParaRPr lang="en-US"/>
          </a:p>
        </p:txBody>
      </p:sp>
    </p:spTree>
    <p:extLst>
      <p:ext uri="{BB962C8B-B14F-4D97-AF65-F5344CB8AC3E}">
        <p14:creationId xmlns:p14="http://schemas.microsoft.com/office/powerpoint/2010/main" val="4078667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D084-3962-4054-8922-66ACBE728180}" type="slidenum">
              <a:rPr lang="en-US" smtClean="0"/>
              <a:pPr/>
              <a:t>35</a:t>
            </a:fld>
            <a:endParaRPr lang="en-US"/>
          </a:p>
        </p:txBody>
      </p:sp>
    </p:spTree>
    <p:extLst>
      <p:ext uri="{BB962C8B-B14F-4D97-AF65-F5344CB8AC3E}">
        <p14:creationId xmlns:p14="http://schemas.microsoft.com/office/powerpoint/2010/main" val="1039206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pPr/>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pPr/>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sz="5400" dirty="0" smtClean="0">
                <a:latin typeface="Arial Narrow" panose="020B0606020202030204" pitchFamily="34" charset="0"/>
              </a:rPr>
              <a:t>EYE BANKING</a:t>
            </a:r>
            <a:endParaRPr lang="en-IN" sz="5400" dirty="0">
              <a:latin typeface="Arial Narrow" panose="020B0606020202030204" pitchFamily="34" charset="0"/>
            </a:endParaRPr>
          </a:p>
        </p:txBody>
      </p:sp>
      <p:sp>
        <p:nvSpPr>
          <p:cNvPr id="3" name="Subtitle 2"/>
          <p:cNvSpPr>
            <a:spLocks noGrp="1"/>
          </p:cNvSpPr>
          <p:nvPr>
            <p:ph type="subTitle" idx="1"/>
          </p:nvPr>
        </p:nvSpPr>
        <p:spPr/>
        <p:txBody>
          <a:bodyPr>
            <a:noAutofit/>
          </a:bodyPr>
          <a:lstStyle/>
          <a:p>
            <a:r>
              <a:rPr lang="en-IN" sz="3600" dirty="0" smtClean="0">
                <a:solidFill>
                  <a:schemeClr val="tx1"/>
                </a:solidFill>
                <a:latin typeface="Arial Narrow" panose="020B0606020202030204" pitchFamily="34" charset="0"/>
              </a:rPr>
              <a:t>Dr.Ajai Agrawal</a:t>
            </a:r>
          </a:p>
          <a:p>
            <a:r>
              <a:rPr lang="en-IN" sz="3600" dirty="0" smtClean="0">
                <a:solidFill>
                  <a:schemeClr val="tx1"/>
                </a:solidFill>
                <a:latin typeface="Arial Narrow" panose="020B0606020202030204" pitchFamily="34" charset="0"/>
              </a:rPr>
              <a:t>Additional Professor</a:t>
            </a:r>
          </a:p>
          <a:p>
            <a:r>
              <a:rPr lang="en-IN" sz="3600" dirty="0" smtClean="0">
                <a:solidFill>
                  <a:schemeClr val="tx1"/>
                </a:solidFill>
                <a:latin typeface="Arial Narrow" panose="020B0606020202030204" pitchFamily="34" charset="0"/>
              </a:rPr>
              <a:t>Department of Ophthalmology</a:t>
            </a:r>
          </a:p>
          <a:p>
            <a:r>
              <a:rPr lang="en-IN" sz="3600" dirty="0" smtClean="0">
                <a:solidFill>
                  <a:schemeClr val="tx1"/>
                </a:solidFill>
                <a:latin typeface="Arial Narrow" panose="020B0606020202030204" pitchFamily="34" charset="0"/>
              </a:rPr>
              <a:t>A.I.I.M.S. RISHIKESH</a:t>
            </a:r>
            <a:endParaRPr lang="en-IN" sz="36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652675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609600"/>
            <a:ext cx="8229600" cy="5516563"/>
          </a:xfrm>
        </p:spPr>
        <p:txBody>
          <a:bodyPr/>
          <a:lstStyle/>
          <a:p>
            <a:endParaRPr lang="en-IN" dirty="0"/>
          </a:p>
        </p:txBody>
      </p:sp>
      <p:pic>
        <p:nvPicPr>
          <p:cNvPr id="3074" name="Picture 2" descr="C:\Users\user\Desktop\corneal-blindness-eye-banking-in-india-and-task-ahead-6-6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52400"/>
            <a:ext cx="90678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188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rial Narrow" panose="020B0606020202030204" pitchFamily="34" charset="0"/>
              </a:rPr>
              <a:t>Infectious </a:t>
            </a:r>
            <a:r>
              <a:rPr lang="en-IN" dirty="0" err="1" smtClean="0">
                <a:latin typeface="Arial Narrow" panose="020B0606020202030204" pitchFamily="34" charset="0"/>
              </a:rPr>
              <a:t>keratititis</a:t>
            </a:r>
            <a:endParaRPr lang="en-IN" dirty="0">
              <a:latin typeface="Arial Narrow" panose="020B0606020202030204" pitchFamily="34" charset="0"/>
            </a:endParaRPr>
          </a:p>
        </p:txBody>
      </p:sp>
      <p:sp>
        <p:nvSpPr>
          <p:cNvPr id="3" name="Content Placeholder 2"/>
          <p:cNvSpPr>
            <a:spLocks noGrp="1"/>
          </p:cNvSpPr>
          <p:nvPr>
            <p:ph idx="1"/>
          </p:nvPr>
        </p:nvSpPr>
        <p:spPr>
          <a:xfrm>
            <a:off x="457200" y="1600200"/>
            <a:ext cx="8229600" cy="5105400"/>
          </a:xfrm>
        </p:spPr>
        <p:txBody>
          <a:bodyPr/>
          <a:lstStyle/>
          <a:p>
            <a:endParaRPr lang="en-IN" dirty="0"/>
          </a:p>
        </p:txBody>
      </p:sp>
      <p:pic>
        <p:nvPicPr>
          <p:cNvPr id="4098" name="Picture 2" descr="C:\Users\user\Desktop\corneal-blindness-eye-banking-in-india-and-task-ahead-7-6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234" b="8042"/>
          <a:stretch/>
        </p:blipFill>
        <p:spPr bwMode="auto">
          <a:xfrm>
            <a:off x="228601" y="1524000"/>
            <a:ext cx="8763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88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5122" name="Picture 2" descr="C:\Users\user\Desktop\corneal-blindness-eye-banking-in-india-and-task-ahead-8-6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
            <a:ext cx="83058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32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6146" name="Picture 2" descr="C:\Users\user\Desktop\corneal-blindness-eye-banking-in-india-and-task-ahead-9-6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534399"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630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7170" name="Picture 2" descr="C:\Users\user\Desktop\corneal-blindness-eye-banking-in-india-and-task-ahead-11-6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8534399"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904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rial Narrow" panose="020B0606020202030204" pitchFamily="34" charset="0"/>
              </a:rPr>
              <a:t>Injuries</a:t>
            </a:r>
            <a:endParaRPr lang="en-IN" dirty="0">
              <a:latin typeface="Arial Narrow" panose="020B0606020202030204" pitchFamily="34" charset="0"/>
            </a:endParaRPr>
          </a:p>
        </p:txBody>
      </p:sp>
      <p:sp>
        <p:nvSpPr>
          <p:cNvPr id="3" name="Content Placeholder 2"/>
          <p:cNvSpPr>
            <a:spLocks noGrp="1"/>
          </p:cNvSpPr>
          <p:nvPr>
            <p:ph idx="1"/>
          </p:nvPr>
        </p:nvSpPr>
        <p:spPr/>
        <p:txBody>
          <a:bodyPr/>
          <a:lstStyle/>
          <a:p>
            <a:r>
              <a:rPr lang="en-IN" dirty="0" smtClean="0">
                <a:latin typeface="Arial Narrow" panose="020B0606020202030204" pitchFamily="34" charset="0"/>
              </a:rPr>
              <a:t>Open globe injuries </a:t>
            </a:r>
          </a:p>
          <a:p>
            <a:r>
              <a:rPr lang="en-IN" dirty="0" smtClean="0">
                <a:latin typeface="Arial Narrow" panose="020B0606020202030204" pitchFamily="34" charset="0"/>
              </a:rPr>
              <a:t>Chemical injuries</a:t>
            </a:r>
          </a:p>
          <a:p>
            <a:pPr marL="0" indent="0">
              <a:buNone/>
            </a:pPr>
            <a:endParaRPr lang="en-IN" dirty="0" smtClean="0">
              <a:latin typeface="Arial Narrow" panose="020B0606020202030204" pitchFamily="34" charset="0"/>
            </a:endParaRPr>
          </a:p>
          <a:p>
            <a:pPr marL="0" indent="0">
              <a:buNone/>
            </a:pPr>
            <a:r>
              <a:rPr lang="en-IN" dirty="0" smtClean="0">
                <a:latin typeface="Arial Narrow" panose="020B0606020202030204" pitchFamily="34" charset="0"/>
              </a:rPr>
              <a:t>Can be devastating</a:t>
            </a:r>
          </a:p>
          <a:p>
            <a:pPr marL="0" indent="0">
              <a:buNone/>
            </a:pPr>
            <a:r>
              <a:rPr lang="en-IN" dirty="0" smtClean="0">
                <a:latin typeface="Arial Narrow" panose="020B0606020202030204" pitchFamily="34" charset="0"/>
              </a:rPr>
              <a:t>Need early intervention</a:t>
            </a:r>
            <a:endParaRPr lang="en-IN" dirty="0">
              <a:latin typeface="Arial Narrow" panose="020B0606020202030204" pitchFamily="34" charset="0"/>
            </a:endParaRPr>
          </a:p>
        </p:txBody>
      </p:sp>
      <p:pic>
        <p:nvPicPr>
          <p:cNvPr id="8194" name="Picture 2" descr="C:\Users\user\Desktop\corneal-blindness-eye-banking-in-india-and-task-ahead-13-6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03" t="12500" r="-1"/>
          <a:stretch/>
        </p:blipFill>
        <p:spPr bwMode="auto">
          <a:xfrm>
            <a:off x="4724400" y="1196181"/>
            <a:ext cx="41148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156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9218" name="Picture 2" descr="C:\Users\user\Desktop\corneal-blindness-eye-banking-in-india-and-task-ahead-14-6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
            <a:ext cx="8534399"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80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42" name="Picture 2" descr="C:\Users\user\Desktop\corneal-blindness-eye-banking-in-india-and-task-ahead-15-6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
            <a:ext cx="8534399"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350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3314" name="Picture 2" descr="C:\Users\user\Desktop\corneal-blindness-eye-banking-in-india-and-task-ahead-28-6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267711"/>
            <a:ext cx="8915400" cy="5858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540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IN" sz="5400" dirty="0" smtClean="0">
                <a:solidFill>
                  <a:srgbClr val="C00000"/>
                </a:solidFill>
              </a:rPr>
              <a:t> </a:t>
            </a:r>
          </a:p>
          <a:p>
            <a:pPr marL="0" indent="0">
              <a:buNone/>
            </a:pPr>
            <a:r>
              <a:rPr lang="en-IN" sz="5400" dirty="0" smtClean="0">
                <a:solidFill>
                  <a:srgbClr val="C00000"/>
                </a:solidFill>
              </a:rPr>
              <a:t>    What is an Eye Bank ?</a:t>
            </a:r>
            <a:endParaRPr lang="en-IN" sz="5400" dirty="0">
              <a:solidFill>
                <a:srgbClr val="C00000"/>
              </a:solidFill>
            </a:endParaRPr>
          </a:p>
        </p:txBody>
      </p:sp>
    </p:spTree>
    <p:extLst>
      <p:ext uri="{BB962C8B-B14F-4D97-AF65-F5344CB8AC3E}">
        <p14:creationId xmlns:p14="http://schemas.microsoft.com/office/powerpoint/2010/main" val="3387332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latin typeface="Arial Narrow" panose="020B0606020202030204" pitchFamily="34" charset="0"/>
              </a:rPr>
              <a:t>Acknowledgment</a:t>
            </a:r>
            <a:br>
              <a:rPr lang="en-IN" dirty="0" smtClean="0">
                <a:latin typeface="Arial Narrow" panose="020B0606020202030204" pitchFamily="34" charset="0"/>
              </a:rPr>
            </a:br>
            <a:endParaRPr lang="en-IN" dirty="0">
              <a:latin typeface="Arial Narrow" panose="020B0606020202030204" pitchFamily="34" charset="0"/>
            </a:endParaRPr>
          </a:p>
        </p:txBody>
      </p:sp>
      <p:sp>
        <p:nvSpPr>
          <p:cNvPr id="3" name="Content Placeholder 2"/>
          <p:cNvSpPr>
            <a:spLocks noGrp="1"/>
          </p:cNvSpPr>
          <p:nvPr>
            <p:ph idx="1"/>
          </p:nvPr>
        </p:nvSpPr>
        <p:spPr/>
        <p:txBody>
          <a:bodyPr/>
          <a:lstStyle/>
          <a:p>
            <a:r>
              <a:rPr lang="en-IN" dirty="0" smtClean="0">
                <a:latin typeface="Arial Narrow" panose="020B0606020202030204" pitchFamily="34" charset="0"/>
              </a:rPr>
              <a:t>Photographs in this presentation are courtesy of </a:t>
            </a:r>
            <a:r>
              <a:rPr lang="en-IN" dirty="0" err="1" smtClean="0">
                <a:latin typeface="Arial Narrow" panose="020B0606020202030204" pitchFamily="34" charset="0"/>
              </a:rPr>
              <a:t>Dr.</a:t>
            </a:r>
            <a:r>
              <a:rPr lang="en-IN" dirty="0" smtClean="0">
                <a:latin typeface="Arial Narrow" panose="020B0606020202030204" pitchFamily="34" charset="0"/>
              </a:rPr>
              <a:t> Samar. K. </a:t>
            </a:r>
            <a:r>
              <a:rPr lang="en-IN" dirty="0" err="1" smtClean="0">
                <a:latin typeface="Arial Narrow" panose="020B0606020202030204" pitchFamily="34" charset="0"/>
              </a:rPr>
              <a:t>Basak</a:t>
            </a:r>
            <a:endParaRPr lang="en-IN" dirty="0">
              <a:latin typeface="Arial Narrow" panose="020B0606020202030204" pitchFamily="34" charset="0"/>
            </a:endParaRPr>
          </a:p>
        </p:txBody>
      </p:sp>
    </p:spTree>
    <p:extLst>
      <p:ext uri="{BB962C8B-B14F-4D97-AF65-F5344CB8AC3E}">
        <p14:creationId xmlns:p14="http://schemas.microsoft.com/office/powerpoint/2010/main" val="2147521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a:xfrm>
            <a:off x="609600" y="990600"/>
            <a:ext cx="8305800" cy="5638800"/>
          </a:xfrm>
        </p:spPr>
        <p:txBody>
          <a:bodyPr>
            <a:normAutofit/>
          </a:bodyPr>
          <a:lstStyle/>
          <a:p>
            <a:pPr>
              <a:buFontTx/>
              <a:buNone/>
              <a:defRPr/>
            </a:pPr>
            <a:endParaRPr lang="en-US" sz="3600" b="1" i="1" dirty="0" smtClean="0">
              <a:solidFill>
                <a:srgbClr val="FF0000"/>
              </a:solidFill>
            </a:endParaRPr>
          </a:p>
          <a:p>
            <a:pPr>
              <a:buFontTx/>
              <a:buNone/>
              <a:defRPr/>
            </a:pPr>
            <a:r>
              <a:rPr lang="en-IN" sz="3600" dirty="0" smtClean="0"/>
              <a:t>   </a:t>
            </a:r>
            <a:r>
              <a:rPr lang="en-IN" sz="4000" dirty="0" smtClean="0">
                <a:latin typeface="Arial Narrow" panose="020B0606020202030204" pitchFamily="34" charset="0"/>
              </a:rPr>
              <a:t>Eye </a:t>
            </a:r>
            <a:r>
              <a:rPr lang="en-IN" sz="4000" dirty="0">
                <a:latin typeface="Arial Narrow" panose="020B0606020202030204" pitchFamily="34" charset="0"/>
              </a:rPr>
              <a:t>Bank is </a:t>
            </a:r>
            <a:r>
              <a:rPr lang="en-IN" sz="4000" dirty="0" smtClean="0">
                <a:latin typeface="Arial Narrow" panose="020B0606020202030204" pitchFamily="34" charset="0"/>
              </a:rPr>
              <a:t>a </a:t>
            </a:r>
            <a:r>
              <a:rPr lang="en-IN" sz="4000" dirty="0" smtClean="0">
                <a:solidFill>
                  <a:srgbClr val="C00000"/>
                </a:solidFill>
                <a:latin typeface="Arial Narrow" panose="020B0606020202030204" pitchFamily="34" charset="0"/>
              </a:rPr>
              <a:t>non profit </a:t>
            </a:r>
            <a:r>
              <a:rPr lang="en-IN" sz="4000" dirty="0">
                <a:solidFill>
                  <a:srgbClr val="C00000"/>
                </a:solidFill>
                <a:latin typeface="Arial Narrow" panose="020B0606020202030204" pitchFamily="34" charset="0"/>
              </a:rPr>
              <a:t>organization </a:t>
            </a:r>
            <a:r>
              <a:rPr lang="en-IN" sz="4000" dirty="0">
                <a:latin typeface="Arial Narrow" panose="020B0606020202030204" pitchFamily="34" charset="0"/>
              </a:rPr>
              <a:t>which deals with the </a:t>
            </a:r>
            <a:r>
              <a:rPr lang="en-IN" sz="4000" dirty="0">
                <a:solidFill>
                  <a:srgbClr val="C00000"/>
                </a:solidFill>
                <a:latin typeface="Arial Narrow" panose="020B0606020202030204" pitchFamily="34" charset="0"/>
              </a:rPr>
              <a:t>collection, storage and distribution </a:t>
            </a:r>
            <a:r>
              <a:rPr lang="en-IN" sz="4000" dirty="0">
                <a:latin typeface="Arial Narrow" panose="020B0606020202030204" pitchFamily="34" charset="0"/>
              </a:rPr>
              <a:t>of the donor cornea for the purpose of </a:t>
            </a:r>
            <a:r>
              <a:rPr lang="en-IN" sz="4000" dirty="0">
                <a:solidFill>
                  <a:srgbClr val="C00000"/>
                </a:solidFill>
                <a:latin typeface="Arial Narrow" panose="020B0606020202030204" pitchFamily="34" charset="0"/>
              </a:rPr>
              <a:t>corneal grafting, research and supply of eye </a:t>
            </a:r>
            <a:r>
              <a:rPr lang="en-IN" sz="4000" dirty="0" smtClean="0">
                <a:solidFill>
                  <a:srgbClr val="C00000"/>
                </a:solidFill>
                <a:latin typeface="Arial Narrow" panose="020B0606020202030204" pitchFamily="34" charset="0"/>
              </a:rPr>
              <a:t>tissues </a:t>
            </a:r>
            <a:r>
              <a:rPr lang="en-IN" sz="4000" dirty="0">
                <a:latin typeface="Arial Narrow" panose="020B0606020202030204" pitchFamily="34" charset="0"/>
              </a:rPr>
              <a:t>to other eye banks for ophthalmic </a:t>
            </a:r>
            <a:r>
              <a:rPr lang="en-IN" sz="4000" dirty="0" smtClean="0">
                <a:latin typeface="Arial Narrow" panose="020B0606020202030204" pitchFamily="34" charset="0"/>
              </a:rPr>
              <a:t>purposes</a:t>
            </a:r>
            <a:r>
              <a:rPr lang="en-IN" sz="3600" dirty="0">
                <a:latin typeface="Arial Narrow" panose="020B0606020202030204" pitchFamily="34" charset="0"/>
              </a:rPr>
              <a:t>.</a:t>
            </a:r>
            <a:endParaRPr lang="en-US" sz="3600" b="1" i="1" dirty="0">
              <a:latin typeface="Arial Narrow" panose="020B0606020202030204" pitchFamily="34" charset="0"/>
            </a:endParaRPr>
          </a:p>
        </p:txBody>
      </p:sp>
    </p:spTree>
    <p:extLst>
      <p:ext uri="{BB962C8B-B14F-4D97-AF65-F5344CB8AC3E}">
        <p14:creationId xmlns:p14="http://schemas.microsoft.com/office/powerpoint/2010/main" val="2954724411"/>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IN" dirty="0" smtClean="0">
                <a:latin typeface="Arial Narrow" panose="020B0606020202030204" pitchFamily="34" charset="0"/>
              </a:rPr>
              <a:t>Structure of Eye Bank</a:t>
            </a:r>
          </a:p>
        </p:txBody>
      </p:sp>
      <p:sp>
        <p:nvSpPr>
          <p:cNvPr id="7171" name="Content Placeholder 2"/>
          <p:cNvSpPr>
            <a:spLocks noGrp="1"/>
          </p:cNvSpPr>
          <p:nvPr>
            <p:ph idx="1"/>
          </p:nvPr>
        </p:nvSpPr>
        <p:spPr>
          <a:xfrm>
            <a:off x="395288" y="1628775"/>
            <a:ext cx="8424862" cy="5229225"/>
          </a:xfrm>
        </p:spPr>
        <p:txBody>
          <a:bodyPr/>
          <a:lstStyle/>
          <a:p>
            <a:pPr eaLnBrk="1" hangingPunct="1">
              <a:lnSpc>
                <a:spcPct val="150000"/>
              </a:lnSpc>
            </a:pPr>
            <a:r>
              <a:rPr lang="en-IN" dirty="0" smtClean="0">
                <a:solidFill>
                  <a:srgbClr val="C00000"/>
                </a:solidFill>
                <a:latin typeface="Arial Narrow" panose="020B0606020202030204" pitchFamily="34" charset="0"/>
              </a:rPr>
              <a:t>Medical section </a:t>
            </a:r>
            <a:r>
              <a:rPr lang="en-IN" dirty="0" smtClean="0">
                <a:latin typeface="Arial Narrow" panose="020B0606020202030204" pitchFamily="34" charset="0"/>
              </a:rPr>
              <a:t>: Medical Director ( A  qualified Corneal Surgeon), Trained technicians</a:t>
            </a:r>
          </a:p>
          <a:p>
            <a:pPr eaLnBrk="1" hangingPunct="1">
              <a:lnSpc>
                <a:spcPct val="150000"/>
              </a:lnSpc>
            </a:pPr>
            <a:r>
              <a:rPr lang="en-IN" dirty="0" smtClean="0">
                <a:solidFill>
                  <a:srgbClr val="C00000"/>
                </a:solidFill>
                <a:latin typeface="Arial Narrow" panose="020B0606020202030204" pitchFamily="34" charset="0"/>
              </a:rPr>
              <a:t>Administrative  Section</a:t>
            </a:r>
            <a:r>
              <a:rPr lang="en-IN" dirty="0" smtClean="0">
                <a:latin typeface="Arial Narrow" panose="020B0606020202030204" pitchFamily="34" charset="0"/>
              </a:rPr>
              <a:t>: Eye Donation Counsellor / Social Worker / Health Educator / Clerk</a:t>
            </a:r>
          </a:p>
        </p:txBody>
      </p:sp>
    </p:spTree>
    <p:extLst>
      <p:ext uri="{BB962C8B-B14F-4D97-AF65-F5344CB8AC3E}">
        <p14:creationId xmlns:p14="http://schemas.microsoft.com/office/powerpoint/2010/main" val="1979900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381001"/>
            <a:ext cx="8229600" cy="761999"/>
          </a:xfrm>
        </p:spPr>
        <p:txBody>
          <a:bodyPr>
            <a:normAutofit/>
          </a:bodyPr>
          <a:lstStyle/>
          <a:p>
            <a:pPr eaLnBrk="1" hangingPunct="1"/>
            <a:r>
              <a:rPr lang="en-IN" sz="4000" dirty="0" smtClean="0">
                <a:latin typeface="Arial Narrow" panose="020B0606020202030204" pitchFamily="34" charset="0"/>
              </a:rPr>
              <a:t>Functions of the Administrative Section</a:t>
            </a:r>
          </a:p>
        </p:txBody>
      </p:sp>
      <p:sp>
        <p:nvSpPr>
          <p:cNvPr id="8195" name="Content Placeholder 2"/>
          <p:cNvSpPr>
            <a:spLocks noGrp="1"/>
          </p:cNvSpPr>
          <p:nvPr>
            <p:ph idx="1"/>
          </p:nvPr>
        </p:nvSpPr>
        <p:spPr/>
        <p:txBody>
          <a:bodyPr>
            <a:normAutofit fontScale="92500" lnSpcReduction="10000"/>
          </a:bodyPr>
          <a:lstStyle/>
          <a:p>
            <a:pPr eaLnBrk="1" hangingPunct="1">
              <a:buFont typeface="Arial" charset="0"/>
              <a:buNone/>
            </a:pPr>
            <a:r>
              <a:rPr lang="en-IN" dirty="0" smtClean="0"/>
              <a:t>	</a:t>
            </a:r>
            <a:r>
              <a:rPr lang="en-IN" dirty="0" smtClean="0">
                <a:latin typeface="Arial Narrow" panose="020B0606020202030204" pitchFamily="34" charset="0"/>
              </a:rPr>
              <a:t>The administrative section is responsible for</a:t>
            </a:r>
          </a:p>
          <a:p>
            <a:pPr eaLnBrk="1" hangingPunct="1">
              <a:lnSpc>
                <a:spcPct val="200000"/>
              </a:lnSpc>
              <a:buFont typeface="Arial" charset="0"/>
              <a:buNone/>
            </a:pPr>
            <a:r>
              <a:rPr lang="en-IN" dirty="0" smtClean="0">
                <a:latin typeface="Arial Narrow" panose="020B0606020202030204" pitchFamily="34" charset="0"/>
              </a:rPr>
              <a:t>	- Public awareness programmes</a:t>
            </a:r>
          </a:p>
          <a:p>
            <a:pPr eaLnBrk="1" hangingPunct="1">
              <a:lnSpc>
                <a:spcPct val="200000"/>
              </a:lnSpc>
              <a:buFont typeface="Arial" charset="0"/>
              <a:buNone/>
            </a:pPr>
            <a:r>
              <a:rPr lang="en-IN" dirty="0" smtClean="0">
                <a:latin typeface="Arial Narrow" panose="020B0606020202030204" pitchFamily="34" charset="0"/>
              </a:rPr>
              <a:t>	- Liaison with government, local voluntary and  </a:t>
            </a:r>
          </a:p>
          <a:p>
            <a:pPr eaLnBrk="1" hangingPunct="1">
              <a:lnSpc>
                <a:spcPct val="200000"/>
              </a:lnSpc>
              <a:buFont typeface="Arial" charset="0"/>
              <a:buNone/>
            </a:pPr>
            <a:r>
              <a:rPr lang="en-IN" dirty="0">
                <a:latin typeface="Arial Narrow" panose="020B0606020202030204" pitchFamily="34" charset="0"/>
              </a:rPr>
              <a:t> </a:t>
            </a:r>
            <a:r>
              <a:rPr lang="en-IN" dirty="0" smtClean="0">
                <a:latin typeface="Arial Narrow" panose="020B0606020202030204" pitchFamily="34" charset="0"/>
              </a:rPr>
              <a:t>     other health care agencies </a:t>
            </a:r>
          </a:p>
          <a:p>
            <a:pPr eaLnBrk="1" hangingPunct="1">
              <a:lnSpc>
                <a:spcPct val="200000"/>
              </a:lnSpc>
              <a:buFont typeface="Arial" charset="0"/>
              <a:buNone/>
            </a:pPr>
            <a:r>
              <a:rPr lang="en-IN" dirty="0" smtClean="0">
                <a:latin typeface="Arial Narrow" panose="020B0606020202030204" pitchFamily="34" charset="0"/>
              </a:rPr>
              <a:t>	- Fund raising </a:t>
            </a:r>
          </a:p>
        </p:txBody>
      </p:sp>
    </p:spTree>
    <p:extLst>
      <p:ext uri="{BB962C8B-B14F-4D97-AF65-F5344CB8AC3E}">
        <p14:creationId xmlns:p14="http://schemas.microsoft.com/office/powerpoint/2010/main" val="1688951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288" y="228600"/>
            <a:ext cx="8229600" cy="914400"/>
          </a:xfrm>
        </p:spPr>
        <p:txBody>
          <a:bodyPr>
            <a:normAutofit/>
          </a:bodyPr>
          <a:lstStyle/>
          <a:p>
            <a:pPr eaLnBrk="1" fontAlgn="auto" hangingPunct="1">
              <a:spcAft>
                <a:spcPts val="0"/>
              </a:spcAft>
              <a:defRPr/>
            </a:pPr>
            <a:r>
              <a:rPr lang="en-IN" dirty="0" smtClean="0">
                <a:latin typeface="Arial Narrow" panose="020B0606020202030204" pitchFamily="34" charset="0"/>
              </a:rPr>
              <a:t>Functions of the Medical Section</a:t>
            </a:r>
          </a:p>
        </p:txBody>
      </p:sp>
      <p:sp>
        <p:nvSpPr>
          <p:cNvPr id="9219" name="Content Placeholder 2"/>
          <p:cNvSpPr>
            <a:spLocks noGrp="1"/>
          </p:cNvSpPr>
          <p:nvPr>
            <p:ph idx="1"/>
          </p:nvPr>
        </p:nvSpPr>
        <p:spPr>
          <a:xfrm>
            <a:off x="457200" y="1295400"/>
            <a:ext cx="8229600" cy="5943600"/>
          </a:xfrm>
        </p:spPr>
        <p:txBody>
          <a:bodyPr>
            <a:normAutofit/>
          </a:bodyPr>
          <a:lstStyle/>
          <a:p>
            <a:pPr eaLnBrk="1" hangingPunct="1">
              <a:buFont typeface="Arial" charset="0"/>
              <a:buNone/>
            </a:pPr>
            <a:r>
              <a:rPr lang="en-IN" dirty="0" smtClean="0"/>
              <a:t>	</a:t>
            </a:r>
            <a:r>
              <a:rPr lang="en-IN" dirty="0" smtClean="0">
                <a:latin typeface="Arial Narrow" panose="020B0606020202030204" pitchFamily="34" charset="0"/>
              </a:rPr>
              <a:t>Medical section </a:t>
            </a:r>
            <a:r>
              <a:rPr lang="en-IN" dirty="0" smtClean="0">
                <a:solidFill>
                  <a:srgbClr val="C00000"/>
                </a:solidFill>
                <a:latin typeface="Arial Narrow" panose="020B0606020202030204" pitchFamily="34" charset="0"/>
              </a:rPr>
              <a:t>deals with the entire technical operation</a:t>
            </a:r>
            <a:r>
              <a:rPr lang="en-IN" dirty="0" smtClean="0">
                <a:latin typeface="Arial Narrow" panose="020B0606020202030204" pitchFamily="34" charset="0"/>
              </a:rPr>
              <a:t> of the eye bank:</a:t>
            </a:r>
          </a:p>
          <a:p>
            <a:pPr eaLnBrk="1" hangingPunct="1">
              <a:lnSpc>
                <a:spcPct val="200000"/>
              </a:lnSpc>
              <a:buFont typeface="Arial" charset="0"/>
              <a:buNone/>
            </a:pPr>
            <a:r>
              <a:rPr lang="en-IN" dirty="0" smtClean="0">
                <a:latin typeface="Arial Narrow" panose="020B0606020202030204" pitchFamily="34" charset="0"/>
              </a:rPr>
              <a:t>	-Tissue harvesting, evaluation, preservation and  </a:t>
            </a:r>
          </a:p>
          <a:p>
            <a:pPr eaLnBrk="1" hangingPunct="1">
              <a:lnSpc>
                <a:spcPct val="200000"/>
              </a:lnSpc>
              <a:buFont typeface="Arial" charset="0"/>
              <a:buNone/>
            </a:pPr>
            <a:r>
              <a:rPr lang="en-IN" dirty="0">
                <a:latin typeface="Arial Narrow" panose="020B0606020202030204" pitchFamily="34" charset="0"/>
              </a:rPr>
              <a:t> </a:t>
            </a:r>
            <a:r>
              <a:rPr lang="en-IN" dirty="0" smtClean="0">
                <a:latin typeface="Arial Narrow" panose="020B0606020202030204" pitchFamily="34" charset="0"/>
              </a:rPr>
              <a:t>    distribution </a:t>
            </a:r>
          </a:p>
          <a:p>
            <a:pPr eaLnBrk="1" hangingPunct="1">
              <a:lnSpc>
                <a:spcPct val="200000"/>
              </a:lnSpc>
              <a:buFont typeface="Arial" charset="0"/>
              <a:buNone/>
            </a:pPr>
            <a:r>
              <a:rPr lang="en-IN" dirty="0">
                <a:latin typeface="Arial Narrow" panose="020B0606020202030204" pitchFamily="34" charset="0"/>
              </a:rPr>
              <a:t> </a:t>
            </a:r>
            <a:r>
              <a:rPr lang="en-IN" dirty="0" smtClean="0">
                <a:latin typeface="Arial Narrow" panose="020B0606020202030204" pitchFamily="34" charset="0"/>
              </a:rPr>
              <a:t>    (maintaining medical quality of  highest standard). </a:t>
            </a:r>
          </a:p>
        </p:txBody>
      </p:sp>
    </p:spTree>
    <p:extLst>
      <p:ext uri="{BB962C8B-B14F-4D97-AF65-F5344CB8AC3E}">
        <p14:creationId xmlns:p14="http://schemas.microsoft.com/office/powerpoint/2010/main" val="650063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04850"/>
            <a:ext cx="8229600" cy="852488"/>
          </a:xfrm>
        </p:spPr>
        <p:txBody>
          <a:bodyPr/>
          <a:lstStyle/>
          <a:p>
            <a:pPr eaLnBrk="1" hangingPunct="1"/>
            <a:r>
              <a:rPr lang="en-IN" dirty="0" smtClean="0">
                <a:latin typeface="Arial Narrow" panose="020B0606020202030204" pitchFamily="34" charset="0"/>
              </a:rPr>
              <a:t>Functions of the Eye Bank</a:t>
            </a:r>
          </a:p>
        </p:txBody>
      </p:sp>
      <p:sp>
        <p:nvSpPr>
          <p:cNvPr id="10243" name="Content Placeholder 2"/>
          <p:cNvSpPr>
            <a:spLocks noGrp="1"/>
          </p:cNvSpPr>
          <p:nvPr>
            <p:ph idx="1"/>
          </p:nvPr>
        </p:nvSpPr>
        <p:spPr>
          <a:xfrm>
            <a:off x="152400" y="1700213"/>
            <a:ext cx="9067800" cy="4929188"/>
          </a:xfrm>
        </p:spPr>
        <p:txBody>
          <a:bodyPr>
            <a:normAutofit/>
          </a:bodyPr>
          <a:lstStyle/>
          <a:p>
            <a:pPr eaLnBrk="1" hangingPunct="1">
              <a:lnSpc>
                <a:spcPct val="150000"/>
              </a:lnSpc>
              <a:buFont typeface="Arial" charset="0"/>
              <a:buNone/>
            </a:pPr>
            <a:r>
              <a:rPr lang="en-IN" dirty="0" smtClean="0">
                <a:latin typeface="Arial Narrow" panose="020B0606020202030204" pitchFamily="34" charset="0"/>
              </a:rPr>
              <a:t>    Networking of eye banks under the umbrella of a national organisation ( e.g. Eye Bank Association of India) allows</a:t>
            </a:r>
          </a:p>
          <a:p>
            <a:pPr eaLnBrk="1" hangingPunct="1">
              <a:lnSpc>
                <a:spcPct val="150000"/>
              </a:lnSpc>
              <a:buFont typeface="Arial" charset="0"/>
              <a:buNone/>
            </a:pPr>
            <a:r>
              <a:rPr lang="en-IN" dirty="0" smtClean="0">
                <a:latin typeface="Arial Narrow" panose="020B0606020202030204" pitchFamily="34" charset="0"/>
              </a:rPr>
              <a:t>	 -Public education programmes </a:t>
            </a:r>
          </a:p>
          <a:p>
            <a:pPr eaLnBrk="1" hangingPunct="1">
              <a:lnSpc>
                <a:spcPct val="150000"/>
              </a:lnSpc>
              <a:buFont typeface="Arial" charset="0"/>
              <a:buNone/>
            </a:pPr>
            <a:r>
              <a:rPr lang="en-IN" dirty="0" smtClean="0">
                <a:latin typeface="Arial Narrow" panose="020B0606020202030204" pitchFamily="34" charset="0"/>
              </a:rPr>
              <a:t>	- Institution of newer eye banking procedures </a:t>
            </a:r>
          </a:p>
          <a:p>
            <a:pPr eaLnBrk="1" hangingPunct="1">
              <a:lnSpc>
                <a:spcPct val="150000"/>
              </a:lnSpc>
              <a:buFont typeface="Arial" charset="0"/>
              <a:buNone/>
            </a:pPr>
            <a:r>
              <a:rPr lang="en-IN" dirty="0" smtClean="0">
                <a:latin typeface="Arial Narrow" panose="020B0606020202030204" pitchFamily="34" charset="0"/>
              </a:rPr>
              <a:t>	- </a:t>
            </a:r>
            <a:r>
              <a:rPr lang="en-IN" dirty="0">
                <a:latin typeface="Arial Narrow" panose="020B0606020202030204" pitchFamily="34" charset="0"/>
              </a:rPr>
              <a:t>T</a:t>
            </a:r>
            <a:r>
              <a:rPr lang="en-IN" dirty="0" smtClean="0">
                <a:latin typeface="Arial Narrow" panose="020B0606020202030204" pitchFamily="34" charset="0"/>
              </a:rPr>
              <a:t>raining programmes and </a:t>
            </a:r>
          </a:p>
          <a:p>
            <a:pPr eaLnBrk="1" hangingPunct="1">
              <a:lnSpc>
                <a:spcPct val="150000"/>
              </a:lnSpc>
              <a:buFont typeface="Arial" charset="0"/>
              <a:buNone/>
            </a:pPr>
            <a:r>
              <a:rPr lang="en-IN" dirty="0">
                <a:latin typeface="Arial Narrow" panose="020B0606020202030204" pitchFamily="34" charset="0"/>
              </a:rPr>
              <a:t> </a:t>
            </a:r>
            <a:r>
              <a:rPr lang="en-IN" dirty="0" smtClean="0">
                <a:latin typeface="Arial Narrow" panose="020B0606020202030204" pitchFamily="34" charset="0"/>
              </a:rPr>
              <a:t>     development of uniform medical standards</a:t>
            </a:r>
          </a:p>
        </p:txBody>
      </p:sp>
    </p:spTree>
    <p:extLst>
      <p:ext uri="{BB962C8B-B14F-4D97-AF65-F5344CB8AC3E}">
        <p14:creationId xmlns:p14="http://schemas.microsoft.com/office/powerpoint/2010/main" val="2908115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31804"/>
          <a:stretch/>
        </p:blipFill>
        <p:spPr>
          <a:xfrm>
            <a:off x="1600200" y="1143000"/>
            <a:ext cx="6324600" cy="5410199"/>
          </a:xfrm>
          <a:prstGeom prst="rect">
            <a:avLst/>
          </a:prstGeom>
        </p:spPr>
      </p:pic>
      <p:sp>
        <p:nvSpPr>
          <p:cNvPr id="3" name="TextBox 2"/>
          <p:cNvSpPr txBox="1"/>
          <p:nvPr/>
        </p:nvSpPr>
        <p:spPr>
          <a:xfrm>
            <a:off x="2590800" y="406523"/>
            <a:ext cx="4343400" cy="646331"/>
          </a:xfrm>
          <a:prstGeom prst="rect">
            <a:avLst/>
          </a:prstGeom>
          <a:noFill/>
        </p:spPr>
        <p:txBody>
          <a:bodyPr wrap="square" rtlCol="0">
            <a:spAutoFit/>
          </a:bodyPr>
          <a:lstStyle/>
          <a:p>
            <a:r>
              <a:rPr lang="en-IN" sz="3600" dirty="0" smtClean="0">
                <a:latin typeface="Arial Narrow" panose="020B0606020202030204" pitchFamily="34" charset="0"/>
              </a:rPr>
              <a:t>Eye Banking System</a:t>
            </a:r>
            <a:endParaRPr lang="en-IN" sz="3600" dirty="0">
              <a:latin typeface="Arial Narrow" panose="020B0606020202030204" pitchFamily="34" charset="0"/>
            </a:endParaRPr>
          </a:p>
        </p:txBody>
      </p:sp>
    </p:spTree>
    <p:extLst>
      <p:ext uri="{BB962C8B-B14F-4D97-AF65-F5344CB8AC3E}">
        <p14:creationId xmlns:p14="http://schemas.microsoft.com/office/powerpoint/2010/main" val="4108925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705600"/>
          </a:xfrm>
          <a:prstGeom prst="rect">
            <a:avLst/>
          </a:prstGeom>
        </p:spPr>
        <p:txBody>
          <a:bodyPr>
            <a:normAutofit/>
          </a:bodyPr>
          <a:lstStyle/>
          <a:p>
            <a:pPr marL="0" indent="0">
              <a:buNone/>
            </a:pPr>
            <a:r>
              <a:rPr lang="en-US" b="1" dirty="0" smtClean="0">
                <a:solidFill>
                  <a:srgbClr val="FF0000"/>
                </a:solidFill>
                <a:latin typeface="Arial Narrow" panose="020B0606020202030204" pitchFamily="34" charset="0"/>
              </a:rPr>
              <a:t>                              Eye </a:t>
            </a:r>
            <a:r>
              <a:rPr lang="en-US" b="1" dirty="0">
                <a:solidFill>
                  <a:srgbClr val="FF0000"/>
                </a:solidFill>
                <a:latin typeface="Arial Narrow" panose="020B0606020202030204" pitchFamily="34" charset="0"/>
              </a:rPr>
              <a:t>Banking </a:t>
            </a:r>
            <a:r>
              <a:rPr lang="en-US" b="1" dirty="0" smtClean="0">
                <a:solidFill>
                  <a:srgbClr val="FF0000"/>
                </a:solidFill>
                <a:latin typeface="Arial Narrow" panose="020B0606020202030204" pitchFamily="34" charset="0"/>
              </a:rPr>
              <a:t>System</a:t>
            </a:r>
          </a:p>
          <a:p>
            <a:pPr marL="0" indent="0">
              <a:buNone/>
            </a:pPr>
            <a:endParaRPr lang="en-US" b="1" dirty="0">
              <a:solidFill>
                <a:srgbClr val="FF0000"/>
              </a:solidFill>
              <a:latin typeface="Arial Narrow" panose="020B0606020202030204" pitchFamily="34" charset="0"/>
            </a:endParaRPr>
          </a:p>
          <a:p>
            <a:pPr marL="0" indent="0">
              <a:buNone/>
            </a:pPr>
            <a:r>
              <a:rPr lang="en-US" sz="2800" b="1" dirty="0" smtClean="0">
                <a:solidFill>
                  <a:srgbClr val="FFC000"/>
                </a:solidFill>
                <a:latin typeface="Arial Narrow" panose="020B0606020202030204" pitchFamily="34" charset="0"/>
              </a:rPr>
              <a:t>Eye </a:t>
            </a:r>
            <a:r>
              <a:rPr lang="en-US" sz="2800" b="1" dirty="0">
                <a:solidFill>
                  <a:srgbClr val="FFC000"/>
                </a:solidFill>
                <a:latin typeface="Arial Narrow" panose="020B0606020202030204" pitchFamily="34" charset="0"/>
              </a:rPr>
              <a:t>Donation Center (</a:t>
            </a:r>
            <a:r>
              <a:rPr lang="en-US" sz="2800" b="1" dirty="0" smtClean="0">
                <a:solidFill>
                  <a:srgbClr val="FFC000"/>
                </a:solidFill>
                <a:latin typeface="Arial Narrow" panose="020B0606020202030204" pitchFamily="34" charset="0"/>
              </a:rPr>
              <a:t>EDC)</a:t>
            </a:r>
          </a:p>
          <a:p>
            <a:r>
              <a:rPr lang="en-US" sz="2800" dirty="0" smtClean="0">
                <a:latin typeface="Arial Narrow" panose="020B0606020202030204" pitchFamily="34" charset="0"/>
              </a:rPr>
              <a:t> </a:t>
            </a:r>
            <a:r>
              <a:rPr lang="en-US" sz="2800" dirty="0">
                <a:latin typeface="Arial Narrow" panose="020B0606020202030204" pitchFamily="34" charset="0"/>
              </a:rPr>
              <a:t>affiliated to a registered eye </a:t>
            </a:r>
            <a:r>
              <a:rPr lang="en-US" sz="2800" dirty="0" smtClean="0">
                <a:latin typeface="Arial Narrow" panose="020B0606020202030204" pitchFamily="34" charset="0"/>
              </a:rPr>
              <a:t>bank</a:t>
            </a:r>
            <a:endParaRPr lang="en-US" sz="2800" dirty="0">
              <a:latin typeface="Arial Narrow" panose="020B0606020202030204" pitchFamily="34" charset="0"/>
            </a:endParaRPr>
          </a:p>
          <a:p>
            <a:pPr marL="0" indent="0">
              <a:buNone/>
            </a:pPr>
            <a:r>
              <a:rPr lang="en-US" sz="2800" dirty="0">
                <a:latin typeface="Arial Narrow" panose="020B0606020202030204" pitchFamily="34" charset="0"/>
              </a:rPr>
              <a:t>(1) public and professional awareness about eye donation</a:t>
            </a:r>
          </a:p>
          <a:p>
            <a:pPr marL="0" indent="0">
              <a:buNone/>
            </a:pPr>
            <a:r>
              <a:rPr lang="en-US" sz="2800" dirty="0">
                <a:latin typeface="Arial Narrow" panose="020B0606020202030204" pitchFamily="34" charset="0"/>
              </a:rPr>
              <a:t>(2) co-ordinate with donor families and hospitals to motivate eye donation</a:t>
            </a:r>
          </a:p>
          <a:p>
            <a:pPr marL="0" indent="0">
              <a:buNone/>
            </a:pPr>
            <a:r>
              <a:rPr lang="en-US" sz="2800" dirty="0">
                <a:latin typeface="Arial Narrow" panose="020B0606020202030204" pitchFamily="34" charset="0"/>
              </a:rPr>
              <a:t>(3) to harvest corneal tissue and collect blood for serology</a:t>
            </a:r>
          </a:p>
          <a:p>
            <a:pPr marL="0" indent="0">
              <a:buNone/>
            </a:pPr>
            <a:r>
              <a:rPr lang="en-US" sz="2800" dirty="0">
                <a:latin typeface="Arial Narrow" panose="020B0606020202030204" pitchFamily="34" charset="0"/>
              </a:rPr>
              <a:t>(4) to ensure safe transportation of tissue to the parent eye bank.</a:t>
            </a:r>
          </a:p>
          <a:p>
            <a:endParaRPr lang="en-US" sz="2800" dirty="0">
              <a:latin typeface="Arial Narrow" panose="020B0606020202030204" pitchFamily="34" charset="0"/>
            </a:endParaRPr>
          </a:p>
        </p:txBody>
      </p:sp>
    </p:spTree>
    <p:extLst>
      <p:ext uri="{BB962C8B-B14F-4D97-AF65-F5344CB8AC3E}">
        <p14:creationId xmlns:p14="http://schemas.microsoft.com/office/powerpoint/2010/main" val="738211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685800"/>
            <a:ext cx="8229600" cy="5943600"/>
          </a:xfrm>
        </p:spPr>
        <p:txBody>
          <a:bodyPr>
            <a:noAutofit/>
          </a:bodyPr>
          <a:lstStyle/>
          <a:p>
            <a:pPr marL="0" indent="0">
              <a:buNone/>
            </a:pPr>
            <a:r>
              <a:rPr lang="en-US" b="1" dirty="0">
                <a:solidFill>
                  <a:srgbClr val="FFC000"/>
                </a:solidFill>
                <a:latin typeface="Arial Narrow" panose="020B0606020202030204" pitchFamily="34" charset="0"/>
              </a:rPr>
              <a:t>Eye Bank (EB</a:t>
            </a:r>
            <a:r>
              <a:rPr lang="en-US" b="1" dirty="0" smtClean="0">
                <a:solidFill>
                  <a:srgbClr val="FFC000"/>
                </a:solidFill>
                <a:latin typeface="Arial Narrow" panose="020B0606020202030204" pitchFamily="34" charset="0"/>
              </a:rPr>
              <a:t>)</a:t>
            </a:r>
            <a:endParaRPr lang="en-US" b="1" dirty="0">
              <a:solidFill>
                <a:srgbClr val="FFC000"/>
              </a:solidFill>
              <a:latin typeface="Arial Narrow" panose="020B0606020202030204" pitchFamily="34" charset="0"/>
            </a:endParaRPr>
          </a:p>
          <a:p>
            <a:r>
              <a:rPr lang="en-US" sz="2400" dirty="0">
                <a:latin typeface="Arial Narrow" panose="020B0606020202030204" pitchFamily="34" charset="0"/>
              </a:rPr>
              <a:t>Provide a round-the-clock public response system over the telephone and conduct public awareness </a:t>
            </a:r>
            <a:r>
              <a:rPr lang="en-US" sz="2400" dirty="0" smtClean="0">
                <a:latin typeface="Arial Narrow" panose="020B0606020202030204" pitchFamily="34" charset="0"/>
              </a:rPr>
              <a:t>programs </a:t>
            </a:r>
            <a:r>
              <a:rPr lang="en-US" sz="2400" dirty="0">
                <a:latin typeface="Arial Narrow" panose="020B0606020202030204" pitchFamily="34" charset="0"/>
              </a:rPr>
              <a:t>on eye donation.</a:t>
            </a:r>
          </a:p>
          <a:p>
            <a:r>
              <a:rPr lang="en-US" sz="2400" dirty="0">
                <a:latin typeface="Arial Narrow" panose="020B0606020202030204" pitchFamily="34" charset="0"/>
              </a:rPr>
              <a:t>Co-ordinate with donor families and hospitals to motivate eye donation/Hospital Cornea Retrieval </a:t>
            </a:r>
            <a:r>
              <a:rPr lang="en-US" sz="2400" dirty="0" smtClean="0">
                <a:latin typeface="Arial Narrow" panose="020B0606020202030204" pitchFamily="34" charset="0"/>
              </a:rPr>
              <a:t>Programs </a:t>
            </a:r>
            <a:r>
              <a:rPr lang="en-US" sz="2400" dirty="0">
                <a:latin typeface="Arial Narrow" panose="020B0606020202030204" pitchFamily="34" charset="0"/>
              </a:rPr>
              <a:t>– (HCRP)</a:t>
            </a:r>
          </a:p>
          <a:p>
            <a:r>
              <a:rPr lang="en-US" sz="2400" dirty="0">
                <a:latin typeface="Arial Narrow" panose="020B0606020202030204" pitchFamily="34" charset="0"/>
              </a:rPr>
              <a:t>To harvest corneal tissue</a:t>
            </a:r>
          </a:p>
          <a:p>
            <a:r>
              <a:rPr lang="en-US" sz="2400" dirty="0">
                <a:latin typeface="Arial Narrow" panose="020B0606020202030204" pitchFamily="34" charset="0"/>
              </a:rPr>
              <a:t>To process, preserve and evaluate the collected tissue</a:t>
            </a:r>
            <a:endParaRPr lang="en-US" sz="2400" b="1" dirty="0">
              <a:latin typeface="Arial Narrow" panose="020B0606020202030204" pitchFamily="34" charset="0"/>
            </a:endParaRPr>
          </a:p>
          <a:p>
            <a:r>
              <a:rPr lang="en-US" sz="2400" dirty="0">
                <a:latin typeface="Arial Narrow" panose="020B0606020202030204" pitchFamily="34" charset="0"/>
              </a:rPr>
              <a:t>To distribute tissue in an equitable manner for </a:t>
            </a:r>
            <a:r>
              <a:rPr lang="en-US" sz="2400" dirty="0" err="1">
                <a:latin typeface="Arial Narrow" panose="020B0606020202030204" pitchFamily="34" charset="0"/>
              </a:rPr>
              <a:t>Keratoplasty</a:t>
            </a:r>
            <a:endParaRPr lang="en-US" sz="2400" dirty="0">
              <a:latin typeface="Arial Narrow" panose="020B0606020202030204" pitchFamily="34" charset="0"/>
            </a:endParaRPr>
          </a:p>
          <a:p>
            <a:r>
              <a:rPr lang="en-US" sz="2400" dirty="0">
                <a:latin typeface="Arial Narrow" panose="020B0606020202030204" pitchFamily="34" charset="0"/>
              </a:rPr>
              <a:t>To ensure safe transportation of tissue</a:t>
            </a:r>
          </a:p>
          <a:p>
            <a:pPr marL="0" indent="0">
              <a:buNone/>
            </a:pPr>
            <a:r>
              <a:rPr lang="en-US" sz="2400" b="1" dirty="0">
                <a:latin typeface="Arial Narrow" panose="020B0606020202030204" pitchFamily="34" charset="0"/>
              </a:rPr>
              <a:t> </a:t>
            </a:r>
            <a:r>
              <a:rPr lang="en-US" b="1" dirty="0">
                <a:solidFill>
                  <a:srgbClr val="FFC000"/>
                </a:solidFill>
                <a:latin typeface="Arial Narrow" panose="020B0606020202030204" pitchFamily="34" charset="0"/>
              </a:rPr>
              <a:t>Eye Bank Training Centre (EBTC)</a:t>
            </a:r>
          </a:p>
          <a:p>
            <a:r>
              <a:rPr lang="en-US" sz="2400" dirty="0">
                <a:latin typeface="Arial Narrow" panose="020B0606020202030204" pitchFamily="34" charset="0"/>
              </a:rPr>
              <a:t>All of the eye bank functions plus training for all levels of personnel in eye banking and research.</a:t>
            </a:r>
          </a:p>
        </p:txBody>
      </p:sp>
    </p:spTree>
    <p:extLst>
      <p:ext uri="{BB962C8B-B14F-4D97-AF65-F5344CB8AC3E}">
        <p14:creationId xmlns:p14="http://schemas.microsoft.com/office/powerpoint/2010/main" val="81775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dirty="0" err="1" smtClean="0">
                <a:solidFill>
                  <a:srgbClr val="FFC000"/>
                </a:solidFill>
                <a:latin typeface="Arial Narrow" panose="020B0606020202030204" pitchFamily="34" charset="0"/>
              </a:rPr>
              <a:t>Equipments</a:t>
            </a:r>
            <a:endParaRPr lang="en-US" b="1" dirty="0">
              <a:solidFill>
                <a:srgbClr val="FFC000"/>
              </a:solidFill>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54011313"/>
              </p:ext>
            </p:extLst>
          </p:nvPr>
        </p:nvGraphicFramePr>
        <p:xfrm>
          <a:off x="342900" y="838200"/>
          <a:ext cx="8458200" cy="5853174"/>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val="20000"/>
                    </a:ext>
                  </a:extLst>
                </a:gridCol>
                <a:gridCol w="21145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gridCol w="2114550">
                  <a:extLst>
                    <a:ext uri="{9D8B030D-6E8A-4147-A177-3AD203B41FA5}">
                      <a16:colId xmlns:a16="http://schemas.microsoft.com/office/drawing/2014/main" val="20003"/>
                    </a:ext>
                  </a:extLst>
                </a:gridCol>
              </a:tblGrid>
              <a:tr h="435604">
                <a:tc>
                  <a:txBody>
                    <a:bodyPr/>
                    <a:lstStyle/>
                    <a:p>
                      <a:pPr algn="ctr"/>
                      <a:r>
                        <a:rPr lang="en-US" sz="2400" dirty="0" smtClean="0">
                          <a:latin typeface="Arial Narrow" panose="020B0606020202030204" pitchFamily="34" charset="0"/>
                        </a:rPr>
                        <a:t>EQUIPMENTS</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EBTC</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EB</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EDC</a:t>
                      </a:r>
                      <a:endParaRPr lang="en-US" sz="2400" dirty="0">
                        <a:latin typeface="Arial Narrow" panose="020B0606020202030204" pitchFamily="34" charset="0"/>
                      </a:endParaRPr>
                    </a:p>
                  </a:txBody>
                  <a:tcPr/>
                </a:tc>
                <a:extLst>
                  <a:ext uri="{0D108BD9-81ED-4DB2-BD59-A6C34878D82A}">
                    <a16:rowId xmlns:a16="http://schemas.microsoft.com/office/drawing/2014/main" val="10000"/>
                  </a:ext>
                </a:extLst>
              </a:tr>
              <a:tr h="541963">
                <a:tc>
                  <a:txBody>
                    <a:bodyPr/>
                    <a:lstStyle/>
                    <a:p>
                      <a:pPr algn="ctr"/>
                      <a:r>
                        <a:rPr lang="en-US" sz="2400" dirty="0" smtClean="0">
                          <a:latin typeface="Arial Narrow" panose="020B0606020202030204" pitchFamily="34" charset="0"/>
                        </a:rPr>
                        <a:t>Slit lamp</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Required</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Required</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Not required</a:t>
                      </a:r>
                      <a:endParaRPr lang="en-US" sz="2400" dirty="0">
                        <a:latin typeface="Arial Narrow" panose="020B0606020202030204" pitchFamily="34" charset="0"/>
                      </a:endParaRPr>
                    </a:p>
                  </a:txBody>
                  <a:tcPr/>
                </a:tc>
                <a:extLst>
                  <a:ext uri="{0D108BD9-81ED-4DB2-BD59-A6C34878D82A}">
                    <a16:rowId xmlns:a16="http://schemas.microsoft.com/office/drawing/2014/main" val="10001"/>
                  </a:ext>
                </a:extLst>
              </a:tr>
              <a:tr h="541963">
                <a:tc>
                  <a:txBody>
                    <a:bodyPr/>
                    <a:lstStyle/>
                    <a:p>
                      <a:pPr algn="ctr"/>
                      <a:r>
                        <a:rPr lang="en-US" sz="2400" dirty="0" smtClean="0">
                          <a:latin typeface="Arial Narrow" panose="020B0606020202030204" pitchFamily="34" charset="0"/>
                        </a:rPr>
                        <a:t>Refrigerators</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Required</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Required</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Preferable</a:t>
                      </a:r>
                      <a:endParaRPr lang="en-US" sz="2400" dirty="0">
                        <a:latin typeface="Arial Narrow" panose="020B0606020202030204" pitchFamily="34" charset="0"/>
                      </a:endParaRPr>
                    </a:p>
                  </a:txBody>
                  <a:tcPr/>
                </a:tc>
                <a:extLst>
                  <a:ext uri="{0D108BD9-81ED-4DB2-BD59-A6C34878D82A}">
                    <a16:rowId xmlns:a16="http://schemas.microsoft.com/office/drawing/2014/main" val="10002"/>
                  </a:ext>
                </a:extLst>
              </a:tr>
              <a:tr h="541963">
                <a:tc>
                  <a:txBody>
                    <a:bodyPr/>
                    <a:lstStyle/>
                    <a:p>
                      <a:pPr algn="ctr"/>
                      <a:r>
                        <a:rPr lang="en-US" sz="2400" dirty="0" smtClean="0">
                          <a:latin typeface="Arial Narrow" panose="020B0606020202030204" pitchFamily="34" charset="0"/>
                        </a:rPr>
                        <a:t>Serology </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Required</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Required</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Not required</a:t>
                      </a:r>
                      <a:endParaRPr lang="en-US" sz="2400" dirty="0">
                        <a:latin typeface="Arial Narrow" panose="020B0606020202030204" pitchFamily="34" charset="0"/>
                      </a:endParaRPr>
                    </a:p>
                  </a:txBody>
                  <a:tcPr/>
                </a:tc>
                <a:extLst>
                  <a:ext uri="{0D108BD9-81ED-4DB2-BD59-A6C34878D82A}">
                    <a16:rowId xmlns:a16="http://schemas.microsoft.com/office/drawing/2014/main" val="10003"/>
                  </a:ext>
                </a:extLst>
              </a:tr>
              <a:tr h="1024535">
                <a:tc>
                  <a:txBody>
                    <a:bodyPr/>
                    <a:lstStyle/>
                    <a:p>
                      <a:pPr algn="ctr"/>
                      <a:r>
                        <a:rPr lang="en-US" sz="2400" dirty="0" smtClean="0">
                          <a:latin typeface="Arial Narrow" panose="020B0606020202030204" pitchFamily="34" charset="0"/>
                        </a:rPr>
                        <a:t>Specular microscope</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Required</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Required if collection is </a:t>
                      </a:r>
                      <a:r>
                        <a:rPr lang="en-US" sz="2400" dirty="0" smtClean="0">
                          <a:latin typeface="Arial Narrow" panose="020B0606020202030204" pitchFamily="34" charset="0"/>
                          <a:cs typeface="Arial"/>
                        </a:rPr>
                        <a:t>˃ 200/</a:t>
                      </a:r>
                      <a:r>
                        <a:rPr lang="en-US" sz="2400" dirty="0" err="1" smtClean="0">
                          <a:latin typeface="Arial Narrow" panose="020B0606020202030204" pitchFamily="34" charset="0"/>
                          <a:cs typeface="Arial"/>
                        </a:rPr>
                        <a:t>yr</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Not required</a:t>
                      </a:r>
                      <a:endParaRPr lang="en-US" sz="2400" dirty="0">
                        <a:latin typeface="Arial Narrow" panose="020B0606020202030204" pitchFamily="34" charset="0"/>
                      </a:endParaRPr>
                    </a:p>
                  </a:txBody>
                  <a:tcPr/>
                </a:tc>
                <a:extLst>
                  <a:ext uri="{0D108BD9-81ED-4DB2-BD59-A6C34878D82A}">
                    <a16:rowId xmlns:a16="http://schemas.microsoft.com/office/drawing/2014/main" val="10004"/>
                  </a:ext>
                </a:extLst>
              </a:tr>
              <a:tr h="935445">
                <a:tc>
                  <a:txBody>
                    <a:bodyPr/>
                    <a:lstStyle/>
                    <a:p>
                      <a:pPr algn="ctr"/>
                      <a:r>
                        <a:rPr lang="en-US" sz="2400" dirty="0" smtClean="0">
                          <a:latin typeface="Arial Narrow" panose="020B0606020202030204" pitchFamily="34" charset="0"/>
                        </a:rPr>
                        <a:t>Instruments for corneal excision</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Required</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Required</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Required</a:t>
                      </a:r>
                      <a:endParaRPr lang="en-US" sz="2400" dirty="0">
                        <a:latin typeface="Arial Narrow" panose="020B0606020202030204" pitchFamily="34" charset="0"/>
                      </a:endParaRPr>
                    </a:p>
                  </a:txBody>
                  <a:tcPr/>
                </a:tc>
                <a:extLst>
                  <a:ext uri="{0D108BD9-81ED-4DB2-BD59-A6C34878D82A}">
                    <a16:rowId xmlns:a16="http://schemas.microsoft.com/office/drawing/2014/main" val="10005"/>
                  </a:ext>
                </a:extLst>
              </a:tr>
              <a:tr h="541963">
                <a:tc>
                  <a:txBody>
                    <a:bodyPr/>
                    <a:lstStyle/>
                    <a:p>
                      <a:pPr algn="ctr"/>
                      <a:r>
                        <a:rPr lang="en-US" sz="2400" dirty="0" smtClean="0">
                          <a:latin typeface="Arial Narrow" panose="020B0606020202030204" pitchFamily="34" charset="0"/>
                        </a:rPr>
                        <a:t>Autoclave</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Required</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Required</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Should have access</a:t>
                      </a:r>
                      <a:endParaRPr lang="en-US" sz="2400" dirty="0">
                        <a:latin typeface="Arial Narrow" panose="020B0606020202030204" pitchFamily="34" charset="0"/>
                      </a:endParaRPr>
                    </a:p>
                  </a:txBody>
                  <a:tcPr/>
                </a:tc>
                <a:extLst>
                  <a:ext uri="{0D108BD9-81ED-4DB2-BD59-A6C34878D82A}">
                    <a16:rowId xmlns:a16="http://schemas.microsoft.com/office/drawing/2014/main" val="10006"/>
                  </a:ext>
                </a:extLst>
              </a:tr>
              <a:tr h="541963">
                <a:tc>
                  <a:txBody>
                    <a:bodyPr/>
                    <a:lstStyle/>
                    <a:p>
                      <a:pPr algn="ctr"/>
                      <a:r>
                        <a:rPr lang="en-US" sz="2400" dirty="0" smtClean="0">
                          <a:latin typeface="Arial Narrow" panose="020B0606020202030204" pitchFamily="34" charset="0"/>
                        </a:rPr>
                        <a:t>Laminar flow hood</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Required</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Required</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Required</a:t>
                      </a:r>
                      <a:endParaRPr lang="en-US" sz="2400" dirty="0">
                        <a:latin typeface="Arial Narrow" panose="020B0606020202030204" pitchFamily="34"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17971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914978934"/>
              </p:ext>
            </p:extLst>
          </p:nvPr>
        </p:nvGraphicFramePr>
        <p:xfrm>
          <a:off x="0" y="1165225"/>
          <a:ext cx="5813425" cy="5154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307452" y="340769"/>
            <a:ext cx="6860193" cy="646331"/>
          </a:xfrm>
          <a:prstGeom prst="rect">
            <a:avLst/>
          </a:prstGeom>
          <a:noFill/>
        </p:spPr>
        <p:txBody>
          <a:bodyPr wrap="square" rtlCol="0">
            <a:spAutoFit/>
          </a:bodyPr>
          <a:lstStyle/>
          <a:p>
            <a:pPr algn="ctr"/>
            <a:r>
              <a:rPr lang="en-US" sz="3600" dirty="0" smtClean="0">
                <a:solidFill>
                  <a:schemeClr val="tx2">
                    <a:lumMod val="60000"/>
                    <a:lumOff val="40000"/>
                  </a:schemeClr>
                </a:solidFill>
              </a:rPr>
              <a:t>How It Works ?</a:t>
            </a:r>
            <a:endParaRPr lang="en-US" sz="3600" dirty="0">
              <a:solidFill>
                <a:schemeClr val="tx2">
                  <a:lumMod val="60000"/>
                  <a:lumOff val="40000"/>
                </a:schemeClr>
              </a:solidFill>
            </a:endParaRPr>
          </a:p>
        </p:txBody>
      </p:sp>
    </p:spTree>
    <p:extLst>
      <p:ext uri="{BB962C8B-B14F-4D97-AF65-F5344CB8AC3E}">
        <p14:creationId xmlns:p14="http://schemas.microsoft.com/office/powerpoint/2010/main" val="3163127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rial Narrow" panose="020B0606020202030204" pitchFamily="34" charset="0"/>
              </a:rPr>
              <a:t>Learning Objectives</a:t>
            </a:r>
            <a:endParaRPr lang="en-IN" dirty="0">
              <a:latin typeface="Arial Narrow" panose="020B0606020202030204" pitchFamily="34" charset="0"/>
            </a:endParaRPr>
          </a:p>
        </p:txBody>
      </p:sp>
      <p:sp>
        <p:nvSpPr>
          <p:cNvPr id="3" name="Content Placeholder 2"/>
          <p:cNvSpPr>
            <a:spLocks noGrp="1"/>
          </p:cNvSpPr>
          <p:nvPr>
            <p:ph idx="1"/>
          </p:nvPr>
        </p:nvSpPr>
        <p:spPr>
          <a:xfrm>
            <a:off x="228600" y="1600200"/>
            <a:ext cx="8458200" cy="4525963"/>
          </a:xfrm>
        </p:spPr>
        <p:txBody>
          <a:bodyPr/>
          <a:lstStyle/>
          <a:p>
            <a:pPr marL="0" indent="0">
              <a:buNone/>
            </a:pPr>
            <a:r>
              <a:rPr lang="en-IN" dirty="0" smtClean="0"/>
              <a:t>  </a:t>
            </a:r>
            <a:r>
              <a:rPr lang="en-IN" dirty="0" smtClean="0">
                <a:latin typeface="Arial Narrow" panose="020B0606020202030204" pitchFamily="34" charset="0"/>
              </a:rPr>
              <a:t>At the end of the class, students shall be able to</a:t>
            </a:r>
          </a:p>
          <a:p>
            <a:pPr marL="0" indent="0">
              <a:buNone/>
            </a:pPr>
            <a:endParaRPr lang="en-IN" dirty="0" smtClean="0">
              <a:latin typeface="Arial Narrow" panose="020B0606020202030204" pitchFamily="34" charset="0"/>
            </a:endParaRPr>
          </a:p>
          <a:p>
            <a:r>
              <a:rPr lang="en-IN" dirty="0" smtClean="0">
                <a:latin typeface="Arial Narrow" panose="020B0606020202030204" pitchFamily="34" charset="0"/>
              </a:rPr>
              <a:t>Understand the importance and need of eye banking</a:t>
            </a:r>
          </a:p>
          <a:p>
            <a:r>
              <a:rPr lang="en-IN" dirty="0" smtClean="0">
                <a:latin typeface="Arial Narrow" panose="020B0606020202030204" pitchFamily="34" charset="0"/>
              </a:rPr>
              <a:t>Have basic knowledge of structure and functions of eye banks</a:t>
            </a:r>
          </a:p>
          <a:p>
            <a:r>
              <a:rPr lang="en-IN" dirty="0" smtClean="0">
                <a:latin typeface="Arial Narrow" panose="020B0606020202030204" pitchFamily="34" charset="0"/>
              </a:rPr>
              <a:t>Understand the various surgical procedures for </a:t>
            </a:r>
          </a:p>
          <a:p>
            <a:pPr marL="0" indent="0">
              <a:buNone/>
            </a:pPr>
            <a:r>
              <a:rPr lang="en-IN" dirty="0">
                <a:latin typeface="Arial Narrow" panose="020B0606020202030204" pitchFamily="34" charset="0"/>
              </a:rPr>
              <a:t> </a:t>
            </a:r>
            <a:r>
              <a:rPr lang="en-IN" dirty="0" smtClean="0">
                <a:latin typeface="Arial Narrow" panose="020B0606020202030204" pitchFamily="34" charset="0"/>
              </a:rPr>
              <a:t>   corneal transplantation</a:t>
            </a:r>
          </a:p>
          <a:p>
            <a:endParaRPr lang="en-IN" dirty="0" smtClean="0"/>
          </a:p>
          <a:p>
            <a:endParaRPr lang="en-IN" dirty="0" smtClean="0"/>
          </a:p>
          <a:p>
            <a:pPr marL="0" indent="0">
              <a:buNone/>
            </a:pPr>
            <a:endParaRPr lang="en-IN" dirty="0" smtClean="0"/>
          </a:p>
          <a:p>
            <a:endParaRPr lang="en-IN" dirty="0"/>
          </a:p>
        </p:txBody>
      </p:sp>
    </p:spTree>
    <p:extLst>
      <p:ext uri="{BB962C8B-B14F-4D97-AF65-F5344CB8AC3E}">
        <p14:creationId xmlns:p14="http://schemas.microsoft.com/office/powerpoint/2010/main" val="3005901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0"/>
            <a:ext cx="88392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8166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7668168"/>
              </p:ext>
            </p:extLst>
          </p:nvPr>
        </p:nvGraphicFramePr>
        <p:xfrm>
          <a:off x="457200" y="228600"/>
          <a:ext cx="8229600" cy="6067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322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1143000"/>
          </a:xfrm>
        </p:spPr>
        <p:txBody>
          <a:bodyPr/>
          <a:lstStyle/>
          <a:p>
            <a:r>
              <a:rPr lang="en-US" dirty="0" smtClean="0"/>
              <a:t>Tissue Retrieval</a:t>
            </a:r>
            <a:endParaRPr lang="en-US" dirty="0"/>
          </a:p>
        </p:txBody>
      </p:sp>
      <p:sp>
        <p:nvSpPr>
          <p:cNvPr id="3" name="Content Placeholder 2"/>
          <p:cNvSpPr>
            <a:spLocks noGrp="1"/>
          </p:cNvSpPr>
          <p:nvPr>
            <p:ph idx="1"/>
          </p:nvPr>
        </p:nvSpPr>
        <p:spPr>
          <a:xfrm>
            <a:off x="609600" y="685800"/>
            <a:ext cx="7924800" cy="5791200"/>
          </a:xfrm>
          <a:prstGeom prst="rect">
            <a:avLst/>
          </a:prstGeom>
        </p:spPr>
        <p:txBody>
          <a:bodyPr>
            <a:normAutofit/>
          </a:bodyPr>
          <a:lstStyle/>
          <a:p>
            <a:r>
              <a:rPr lang="en-US" dirty="0" smtClean="0">
                <a:latin typeface="Arial Narrow" panose="020B0606020202030204" pitchFamily="34" charset="0"/>
              </a:rPr>
              <a:t>Contraindications:</a:t>
            </a:r>
          </a:p>
        </p:txBody>
      </p:sp>
      <p:sp>
        <p:nvSpPr>
          <p:cNvPr id="5" name="TextBox 4"/>
          <p:cNvSpPr txBox="1"/>
          <p:nvPr/>
        </p:nvSpPr>
        <p:spPr>
          <a:xfrm>
            <a:off x="762000" y="1447800"/>
            <a:ext cx="3962400" cy="486287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smtClean="0">
                <a:latin typeface="Arial Narrow" panose="020B0606020202030204" pitchFamily="34" charset="0"/>
              </a:rPr>
              <a:t>Systemic:</a:t>
            </a:r>
          </a:p>
          <a:p>
            <a:pPr marL="285750" indent="-285750">
              <a:buFont typeface="Arial" pitchFamily="34" charset="0"/>
              <a:buChar char="•"/>
            </a:pPr>
            <a:r>
              <a:rPr lang="en-US" sz="2400" dirty="0" smtClean="0">
                <a:latin typeface="Arial Narrow" panose="020B0606020202030204" pitchFamily="34" charset="0"/>
              </a:rPr>
              <a:t>AIDS</a:t>
            </a:r>
          </a:p>
          <a:p>
            <a:pPr marL="285750" indent="-285750">
              <a:buFont typeface="Arial" pitchFamily="34" charset="0"/>
              <a:buChar char="•"/>
            </a:pPr>
            <a:r>
              <a:rPr lang="en-US" sz="2400" dirty="0" smtClean="0">
                <a:latin typeface="Arial Narrow" panose="020B0606020202030204" pitchFamily="34" charset="0"/>
              </a:rPr>
              <a:t>Rabies</a:t>
            </a:r>
          </a:p>
          <a:p>
            <a:pPr marL="285750" indent="-285750">
              <a:buFont typeface="Arial" pitchFamily="34" charset="0"/>
              <a:buChar char="•"/>
            </a:pPr>
            <a:r>
              <a:rPr lang="en-US" sz="2400" dirty="0" smtClean="0">
                <a:latin typeface="Arial Narrow" panose="020B0606020202030204" pitchFamily="34" charset="0"/>
              </a:rPr>
              <a:t>Active viral hepatitis</a:t>
            </a:r>
          </a:p>
          <a:p>
            <a:pPr marL="285750" indent="-285750">
              <a:buFont typeface="Arial" pitchFamily="34" charset="0"/>
              <a:buChar char="•"/>
            </a:pPr>
            <a:r>
              <a:rPr lang="en-US" sz="2400" dirty="0" smtClean="0">
                <a:latin typeface="Arial Narrow" panose="020B0606020202030204" pitchFamily="34" charset="0"/>
              </a:rPr>
              <a:t>Creutzfeldt-Jakob disease</a:t>
            </a:r>
          </a:p>
          <a:p>
            <a:pPr marL="285750" indent="-285750">
              <a:buFont typeface="Arial" pitchFamily="34" charset="0"/>
              <a:buChar char="•"/>
            </a:pPr>
            <a:r>
              <a:rPr lang="en-US" sz="2400" dirty="0" smtClean="0">
                <a:latin typeface="Arial Narrow" panose="020B0606020202030204" pitchFamily="34" charset="0"/>
              </a:rPr>
              <a:t>SSPE</a:t>
            </a:r>
          </a:p>
          <a:p>
            <a:pPr marL="285750" indent="-285750">
              <a:buFont typeface="Arial" pitchFamily="34" charset="0"/>
              <a:buChar char="•"/>
            </a:pPr>
            <a:r>
              <a:rPr lang="en-US" sz="2400" dirty="0" smtClean="0">
                <a:latin typeface="Arial Narrow" panose="020B0606020202030204" pitchFamily="34" charset="0"/>
              </a:rPr>
              <a:t>Reye’s syndrome</a:t>
            </a:r>
          </a:p>
          <a:p>
            <a:pPr marL="285750" indent="-285750">
              <a:buFont typeface="Arial" pitchFamily="34" charset="0"/>
              <a:buChar char="•"/>
            </a:pPr>
            <a:r>
              <a:rPr lang="en-US" sz="2400" dirty="0" smtClean="0">
                <a:latin typeface="Arial Narrow" panose="020B0606020202030204" pitchFamily="34" charset="0"/>
              </a:rPr>
              <a:t>Death from unknown causes</a:t>
            </a:r>
          </a:p>
          <a:p>
            <a:pPr marL="285750" indent="-285750">
              <a:buFont typeface="Arial" pitchFamily="34" charset="0"/>
              <a:buChar char="•"/>
            </a:pPr>
            <a:r>
              <a:rPr lang="en-US" sz="2400" dirty="0" smtClean="0">
                <a:latin typeface="Arial Narrow" panose="020B0606020202030204" pitchFamily="34" charset="0"/>
              </a:rPr>
              <a:t>Congenital Rubella</a:t>
            </a:r>
          </a:p>
          <a:p>
            <a:pPr marL="285750" indent="-285750">
              <a:buFont typeface="Arial" pitchFamily="34" charset="0"/>
              <a:buChar char="•"/>
            </a:pPr>
            <a:r>
              <a:rPr lang="en-US" sz="2400" dirty="0" smtClean="0">
                <a:latin typeface="Arial Narrow" panose="020B0606020202030204" pitchFamily="34" charset="0"/>
              </a:rPr>
              <a:t>Active septicemia</a:t>
            </a:r>
          </a:p>
          <a:p>
            <a:pPr marL="285750" indent="-285750">
              <a:buFont typeface="Arial" pitchFamily="34" charset="0"/>
              <a:buChar char="•"/>
            </a:pPr>
            <a:r>
              <a:rPr lang="en-US" sz="2400" dirty="0" smtClean="0">
                <a:latin typeface="Arial Narrow" panose="020B0606020202030204" pitchFamily="34" charset="0"/>
              </a:rPr>
              <a:t>Leukemia (blast form)</a:t>
            </a:r>
          </a:p>
          <a:p>
            <a:pPr marL="285750" indent="-285750">
              <a:buFont typeface="Arial" pitchFamily="34" charset="0"/>
              <a:buChar char="•"/>
            </a:pPr>
            <a:r>
              <a:rPr lang="en-US" sz="2400" dirty="0" smtClean="0">
                <a:latin typeface="Arial Narrow" panose="020B0606020202030204" pitchFamily="34" charset="0"/>
              </a:rPr>
              <a:t>Lymphoma/</a:t>
            </a:r>
            <a:r>
              <a:rPr lang="en-US" sz="2400" dirty="0" err="1" smtClean="0">
                <a:latin typeface="Arial Narrow" panose="020B0606020202030204" pitchFamily="34" charset="0"/>
              </a:rPr>
              <a:t>lymphosarcoma</a:t>
            </a:r>
            <a:endParaRPr lang="en-US" sz="2400" dirty="0" smtClean="0">
              <a:latin typeface="Arial Narrow" panose="020B0606020202030204" pitchFamily="34" charset="0"/>
            </a:endParaRPr>
          </a:p>
          <a:p>
            <a:endParaRPr lang="en-US" sz="2400" dirty="0">
              <a:latin typeface="Arial Narrow" panose="020B0606020202030204" pitchFamily="34" charset="0"/>
            </a:endParaRPr>
          </a:p>
        </p:txBody>
      </p:sp>
      <p:sp>
        <p:nvSpPr>
          <p:cNvPr id="7" name="TextBox 6"/>
          <p:cNvSpPr txBox="1"/>
          <p:nvPr/>
        </p:nvSpPr>
        <p:spPr>
          <a:xfrm>
            <a:off x="5486400" y="1447800"/>
            <a:ext cx="3200400" cy="5693866"/>
          </a:xfrm>
          <a:prstGeom prst="rect">
            <a:avLst/>
          </a:prstGeom>
          <a:noFill/>
        </p:spPr>
        <p:txBody>
          <a:bodyPr wrap="square" rtlCol="0">
            <a:spAutoFit/>
          </a:bodyPr>
          <a:lstStyle/>
          <a:p>
            <a:r>
              <a:rPr lang="en-US" sz="2800" dirty="0" smtClean="0">
                <a:latin typeface="Arial Narrow" panose="020B0606020202030204" pitchFamily="34" charset="0"/>
              </a:rPr>
              <a:t>Ocular:</a:t>
            </a:r>
          </a:p>
          <a:p>
            <a:pPr marL="285750" indent="-285750">
              <a:buFont typeface="Arial" pitchFamily="34" charset="0"/>
              <a:buChar char="•"/>
            </a:pPr>
            <a:r>
              <a:rPr lang="en-US" sz="2400" dirty="0" smtClean="0">
                <a:latin typeface="Arial Narrow" panose="020B0606020202030204" pitchFamily="34" charset="0"/>
              </a:rPr>
              <a:t>Intrinsic eye diseases</a:t>
            </a:r>
          </a:p>
          <a:p>
            <a:pPr marL="285750" indent="-285750">
              <a:buFont typeface="Wingdings" pitchFamily="2" charset="2"/>
              <a:buChar char="ü"/>
            </a:pPr>
            <a:r>
              <a:rPr lang="en-US" sz="2400" dirty="0" smtClean="0">
                <a:latin typeface="Arial Narrow" panose="020B0606020202030204" pitchFamily="34" charset="0"/>
              </a:rPr>
              <a:t>Retinoblastoma</a:t>
            </a:r>
          </a:p>
          <a:p>
            <a:pPr marL="285750" indent="-285750">
              <a:buFont typeface="Wingdings" pitchFamily="2" charset="2"/>
              <a:buChar char="ü"/>
            </a:pPr>
            <a:r>
              <a:rPr lang="en-US" sz="2400" dirty="0" smtClean="0">
                <a:latin typeface="Arial Narrow" panose="020B0606020202030204" pitchFamily="34" charset="0"/>
              </a:rPr>
              <a:t>Active </a:t>
            </a:r>
            <a:r>
              <a:rPr lang="en-US" sz="2400" dirty="0" err="1" smtClean="0">
                <a:latin typeface="Arial Narrow" panose="020B0606020202030204" pitchFamily="34" charset="0"/>
              </a:rPr>
              <a:t>conjuctivitis,iritis,uveitis,vitritis,retinitis</a:t>
            </a:r>
            <a:endParaRPr lang="en-US" sz="2400" dirty="0" smtClean="0">
              <a:latin typeface="Arial Narrow" panose="020B0606020202030204" pitchFamily="34" charset="0"/>
            </a:endParaRPr>
          </a:p>
          <a:p>
            <a:pPr marL="285750" indent="-285750">
              <a:buFont typeface="Wingdings" pitchFamily="2" charset="2"/>
              <a:buChar char="ü"/>
            </a:pPr>
            <a:r>
              <a:rPr lang="en-US" sz="2400" dirty="0" smtClean="0">
                <a:latin typeface="Arial Narrow" panose="020B0606020202030204" pitchFamily="34" charset="0"/>
              </a:rPr>
              <a:t>Congenital abnormalities (</a:t>
            </a:r>
            <a:r>
              <a:rPr lang="en-US" sz="2400" dirty="0" err="1" smtClean="0">
                <a:latin typeface="Arial Narrow" panose="020B0606020202030204" pitchFamily="34" charset="0"/>
              </a:rPr>
              <a:t>keratoconus</a:t>
            </a:r>
            <a:r>
              <a:rPr lang="en-US" sz="2400" dirty="0" smtClean="0">
                <a:latin typeface="Arial Narrow" panose="020B0606020202030204" pitchFamily="34" charset="0"/>
              </a:rPr>
              <a:t>)</a:t>
            </a:r>
          </a:p>
          <a:p>
            <a:pPr marL="285750" indent="-285750">
              <a:buFont typeface="Wingdings" pitchFamily="2" charset="2"/>
              <a:buChar char="ü"/>
            </a:pPr>
            <a:r>
              <a:rPr lang="en-US" sz="2400" dirty="0" smtClean="0">
                <a:latin typeface="Arial Narrow" panose="020B0606020202030204" pitchFamily="34" charset="0"/>
              </a:rPr>
              <a:t>Central </a:t>
            </a:r>
            <a:r>
              <a:rPr lang="en-US" sz="2400" dirty="0" err="1" smtClean="0">
                <a:latin typeface="Arial Narrow" panose="020B0606020202030204" pitchFamily="34" charset="0"/>
              </a:rPr>
              <a:t>opacities,pterygium</a:t>
            </a:r>
            <a:endParaRPr lang="en-US" sz="2400" dirty="0" smtClean="0">
              <a:latin typeface="Arial Narrow" panose="020B0606020202030204" pitchFamily="34" charset="0"/>
            </a:endParaRPr>
          </a:p>
          <a:p>
            <a:pPr marL="285750" indent="-285750">
              <a:buFont typeface="Arial" pitchFamily="34" charset="0"/>
              <a:buChar char="•"/>
            </a:pPr>
            <a:r>
              <a:rPr lang="en-US" sz="2400" dirty="0" smtClean="0">
                <a:latin typeface="Arial Narrow" panose="020B0606020202030204" pitchFamily="34" charset="0"/>
              </a:rPr>
              <a:t>Prior refractive procedures (radial keratotomy)</a:t>
            </a:r>
          </a:p>
          <a:p>
            <a:endParaRPr lang="en-US" sz="2400" dirty="0"/>
          </a:p>
        </p:txBody>
      </p:sp>
    </p:spTree>
    <p:extLst>
      <p:ext uri="{BB962C8B-B14F-4D97-AF65-F5344CB8AC3E}">
        <p14:creationId xmlns:p14="http://schemas.microsoft.com/office/powerpoint/2010/main" val="130521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9762"/>
          </a:xfrm>
        </p:spPr>
        <p:txBody>
          <a:bodyPr>
            <a:normAutofit fontScale="90000"/>
          </a:bodyPr>
          <a:lstStyle/>
          <a:p>
            <a:r>
              <a:rPr lang="en-US" dirty="0" smtClean="0">
                <a:latin typeface="Arial Narrow" panose="020B0606020202030204" pitchFamily="34" charset="0"/>
              </a:rPr>
              <a:t>Preliminary preparations</a:t>
            </a:r>
            <a:endParaRPr lang="en-US" dirty="0">
              <a:latin typeface="Arial Narrow" panose="020B0606020202030204" pitchFamily="34" charset="0"/>
            </a:endParaRPr>
          </a:p>
        </p:txBody>
      </p:sp>
      <p:sp>
        <p:nvSpPr>
          <p:cNvPr id="3" name="Content Placeholder 2"/>
          <p:cNvSpPr>
            <a:spLocks noGrp="1"/>
          </p:cNvSpPr>
          <p:nvPr>
            <p:ph idx="1"/>
          </p:nvPr>
        </p:nvSpPr>
        <p:spPr>
          <a:xfrm>
            <a:off x="609600" y="1066800"/>
            <a:ext cx="7924800" cy="6172200"/>
          </a:xfrm>
          <a:prstGeom prst="rect">
            <a:avLst/>
          </a:prstGeom>
        </p:spPr>
        <p:txBody>
          <a:bodyPr>
            <a:normAutofit/>
          </a:bodyPr>
          <a:lstStyle/>
          <a:p>
            <a:r>
              <a:rPr lang="en-US" sz="2800" dirty="0" smtClean="0">
                <a:latin typeface="Arial Narrow" panose="020B0606020202030204" pitchFamily="34" charset="0"/>
              </a:rPr>
              <a:t>Obtain legal permission.</a:t>
            </a:r>
          </a:p>
          <a:p>
            <a:r>
              <a:rPr lang="en-US" sz="2800" dirty="0" smtClean="0">
                <a:latin typeface="Arial Narrow" panose="020B0606020202030204" pitchFamily="34" charset="0"/>
              </a:rPr>
              <a:t>Go through the donor’s medical records for any contraindications.</a:t>
            </a:r>
          </a:p>
          <a:p>
            <a:r>
              <a:rPr lang="en-US" sz="2800" dirty="0" smtClean="0">
                <a:latin typeface="Arial Narrow" panose="020B0606020202030204" pitchFamily="34" charset="0"/>
              </a:rPr>
              <a:t>Wash hands and be prepared with aseptic dressing.</a:t>
            </a:r>
          </a:p>
          <a:p>
            <a:r>
              <a:rPr lang="en-US" sz="2800" dirty="0" smtClean="0">
                <a:latin typeface="Arial Narrow" panose="020B0606020202030204" pitchFamily="34" charset="0"/>
              </a:rPr>
              <a:t>Identify the donor.</a:t>
            </a:r>
          </a:p>
          <a:p>
            <a:r>
              <a:rPr lang="en-US" sz="2800" dirty="0" smtClean="0">
                <a:latin typeface="Arial Narrow" panose="020B0606020202030204" pitchFamily="34" charset="0"/>
              </a:rPr>
              <a:t>Collection of  postmortem blood:10ml</a:t>
            </a:r>
          </a:p>
          <a:p>
            <a:pPr>
              <a:buFont typeface="Wingdings" pitchFamily="2" charset="2"/>
              <a:buChar char="ü"/>
            </a:pPr>
            <a:r>
              <a:rPr lang="en-US" sz="2800" dirty="0" smtClean="0">
                <a:latin typeface="Arial Narrow" panose="020B0606020202030204" pitchFamily="34" charset="0"/>
              </a:rPr>
              <a:t>Femoral vein</a:t>
            </a:r>
          </a:p>
          <a:p>
            <a:pPr>
              <a:buFont typeface="Wingdings" pitchFamily="2" charset="2"/>
              <a:buChar char="ü"/>
            </a:pPr>
            <a:r>
              <a:rPr lang="en-US" sz="2800" dirty="0" err="1" smtClean="0">
                <a:latin typeface="Arial Narrow" panose="020B0606020202030204" pitchFamily="34" charset="0"/>
              </a:rPr>
              <a:t>Subclavian</a:t>
            </a:r>
            <a:r>
              <a:rPr lang="en-US" sz="2800" dirty="0" smtClean="0">
                <a:latin typeface="Arial Narrow" panose="020B0606020202030204" pitchFamily="34" charset="0"/>
              </a:rPr>
              <a:t> vein</a:t>
            </a:r>
          </a:p>
          <a:p>
            <a:pPr>
              <a:buFont typeface="Wingdings" pitchFamily="2" charset="2"/>
              <a:buChar char="ü"/>
            </a:pPr>
            <a:r>
              <a:rPr lang="en-US" sz="2800" dirty="0" smtClean="0">
                <a:latin typeface="Arial Narrow" panose="020B0606020202030204" pitchFamily="34" charset="0"/>
              </a:rPr>
              <a:t>Heart</a:t>
            </a:r>
          </a:p>
          <a:p>
            <a:pPr>
              <a:buFont typeface="Wingdings" pitchFamily="2" charset="2"/>
              <a:buChar char="ü"/>
            </a:pPr>
            <a:r>
              <a:rPr lang="en-US" sz="2800" dirty="0" smtClean="0">
                <a:latin typeface="Arial Narrow" panose="020B0606020202030204" pitchFamily="34" charset="0"/>
              </a:rPr>
              <a:t>Jugular vein</a:t>
            </a:r>
          </a:p>
          <a:p>
            <a:endParaRPr lang="en-US" sz="2400" dirty="0"/>
          </a:p>
        </p:txBody>
      </p:sp>
    </p:spTree>
    <p:extLst>
      <p:ext uri="{BB962C8B-B14F-4D97-AF65-F5344CB8AC3E}">
        <p14:creationId xmlns:p14="http://schemas.microsoft.com/office/powerpoint/2010/main" val="4512715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ormAutofit fontScale="90000"/>
          </a:bodyPr>
          <a:lstStyle/>
          <a:p>
            <a:r>
              <a:rPr lang="en-US" dirty="0">
                <a:latin typeface="Arial Narrow" panose="020B0606020202030204" pitchFamily="34" charset="0"/>
              </a:rPr>
              <a:t>E</a:t>
            </a:r>
            <a:r>
              <a:rPr lang="en-US" dirty="0" smtClean="0">
                <a:latin typeface="Arial Narrow" panose="020B0606020202030204" pitchFamily="34" charset="0"/>
              </a:rPr>
              <a:t>nucleation</a:t>
            </a:r>
            <a:endParaRPr lang="en-US" dirty="0">
              <a:latin typeface="Arial Narrow" panose="020B060602020203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143000"/>
            <a:ext cx="8077200" cy="5410200"/>
          </a:xfrm>
          <a:prstGeom prst="rect">
            <a:avLst/>
          </a:prstGeom>
        </p:spPr>
      </p:pic>
    </p:spTree>
    <p:extLst>
      <p:ext uri="{BB962C8B-B14F-4D97-AF65-F5344CB8AC3E}">
        <p14:creationId xmlns:p14="http://schemas.microsoft.com/office/powerpoint/2010/main" val="3985287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Narrow" panose="020B0606020202030204" pitchFamily="34" charset="0"/>
              </a:rPr>
              <a:t>Corneo</a:t>
            </a:r>
            <a:r>
              <a:rPr lang="en-US" dirty="0" smtClean="0">
                <a:latin typeface="Arial Narrow" panose="020B0606020202030204" pitchFamily="34" charset="0"/>
              </a:rPr>
              <a:t>-scleral button excision</a:t>
            </a:r>
            <a:endParaRPr lang="en-US" dirty="0">
              <a:latin typeface="Arial Narrow" panose="020B060602020203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1417638"/>
            <a:ext cx="7467600" cy="4708525"/>
          </a:xfrm>
          <a:prstGeom prst="rect">
            <a:avLst/>
          </a:prstGeom>
        </p:spPr>
      </p:pic>
    </p:spTree>
    <p:extLst>
      <p:ext uri="{BB962C8B-B14F-4D97-AF65-F5344CB8AC3E}">
        <p14:creationId xmlns:p14="http://schemas.microsoft.com/office/powerpoint/2010/main" val="16863337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Narrow" panose="020B0606020202030204" pitchFamily="34" charset="0"/>
              </a:rPr>
              <a:t>Serological testing</a:t>
            </a:r>
            <a:endParaRPr lang="en-US" dirty="0">
              <a:latin typeface="Arial Narrow" panose="020B0606020202030204" pitchFamily="34" charset="0"/>
            </a:endParaRPr>
          </a:p>
        </p:txBody>
      </p:sp>
      <p:pic>
        <p:nvPicPr>
          <p:cNvPr id="4" name="Content Placeholder 3"/>
          <p:cNvPicPr>
            <a:picLocks noGrp="1" noChangeAspect="1"/>
          </p:cNvPicPr>
          <p:nvPr>
            <p:ph idx="1"/>
          </p:nvPr>
        </p:nvPicPr>
        <p:blipFill>
          <a:blip r:embed="rId2" cstate="print"/>
          <a:stretch>
            <a:fillRect/>
          </a:stretch>
        </p:blipFill>
        <p:spPr>
          <a:xfrm>
            <a:off x="3962400" y="2362200"/>
            <a:ext cx="3200400" cy="2133600"/>
          </a:xfrm>
          <a:prstGeom prst="rect">
            <a:avLst/>
          </a:prstGeom>
        </p:spPr>
      </p:pic>
      <p:sp>
        <p:nvSpPr>
          <p:cNvPr id="5" name="TextBox 4"/>
          <p:cNvSpPr txBox="1"/>
          <p:nvPr/>
        </p:nvSpPr>
        <p:spPr>
          <a:xfrm>
            <a:off x="990600" y="2362200"/>
            <a:ext cx="2286000" cy="2585323"/>
          </a:xfrm>
          <a:prstGeom prst="rect">
            <a:avLst/>
          </a:prstGeom>
          <a:noFill/>
        </p:spPr>
        <p:txBody>
          <a:bodyPr wrap="square" rtlCol="0">
            <a:spAutoFit/>
          </a:bodyPr>
          <a:lstStyle/>
          <a:p>
            <a:pPr marL="571500" indent="-571500">
              <a:buFont typeface="Arial" pitchFamily="34" charset="0"/>
              <a:buChar char="•"/>
            </a:pPr>
            <a:r>
              <a:rPr lang="en-US" sz="3600" dirty="0" smtClean="0">
                <a:latin typeface="Arial Narrow" panose="020B0606020202030204" pitchFamily="34" charset="0"/>
              </a:rPr>
              <a:t>HIV</a:t>
            </a:r>
          </a:p>
          <a:p>
            <a:pPr marL="571500" indent="-571500">
              <a:buFont typeface="Arial" pitchFamily="34" charset="0"/>
              <a:buChar char="•"/>
            </a:pPr>
            <a:r>
              <a:rPr lang="en-US" sz="3600" dirty="0" smtClean="0">
                <a:latin typeface="Arial Narrow" panose="020B0606020202030204" pitchFamily="34" charset="0"/>
              </a:rPr>
              <a:t>HBV</a:t>
            </a:r>
          </a:p>
          <a:p>
            <a:pPr marL="571500" indent="-571500">
              <a:buFont typeface="Arial" pitchFamily="34" charset="0"/>
              <a:buChar char="•"/>
            </a:pPr>
            <a:r>
              <a:rPr lang="en-US" sz="3600" dirty="0" smtClean="0">
                <a:latin typeface="Arial Narrow" panose="020B0606020202030204" pitchFamily="34" charset="0"/>
              </a:rPr>
              <a:t>HCV</a:t>
            </a:r>
          </a:p>
          <a:p>
            <a:pPr marL="571500" indent="-571500">
              <a:buFont typeface="Arial" pitchFamily="34" charset="0"/>
              <a:buChar char="•"/>
            </a:pPr>
            <a:r>
              <a:rPr lang="en-US" sz="3600" dirty="0" smtClean="0">
                <a:latin typeface="Arial Narrow" panose="020B0606020202030204" pitchFamily="34" charset="0"/>
              </a:rPr>
              <a:t>Syphilis</a:t>
            </a:r>
          </a:p>
          <a:p>
            <a:endParaRPr lang="en-US" dirty="0">
              <a:latin typeface="Arial Narrow" panose="020B0606020202030204" pitchFamily="34" charset="0"/>
            </a:endParaRPr>
          </a:p>
        </p:txBody>
      </p:sp>
    </p:spTree>
    <p:extLst>
      <p:ext uri="{BB962C8B-B14F-4D97-AF65-F5344CB8AC3E}">
        <p14:creationId xmlns:p14="http://schemas.microsoft.com/office/powerpoint/2010/main" val="15618980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9762"/>
          </a:xfrm>
        </p:spPr>
        <p:txBody>
          <a:bodyPr>
            <a:normAutofit fontScale="90000"/>
          </a:bodyPr>
          <a:lstStyle/>
          <a:p>
            <a:r>
              <a:rPr lang="en-US" dirty="0" smtClean="0">
                <a:latin typeface="Arial Narrow" panose="020B0606020202030204" pitchFamily="34" charset="0"/>
              </a:rPr>
              <a:t>Evaluation of donor tissue</a:t>
            </a:r>
            <a:endParaRPr lang="en-US" dirty="0">
              <a:latin typeface="Arial Narrow" panose="020B0606020202030204" pitchFamily="34" charset="0"/>
            </a:endParaRPr>
          </a:p>
        </p:txBody>
      </p:sp>
      <p:sp>
        <p:nvSpPr>
          <p:cNvPr id="3" name="Content Placeholder 2"/>
          <p:cNvSpPr>
            <a:spLocks noGrp="1"/>
          </p:cNvSpPr>
          <p:nvPr>
            <p:ph idx="1"/>
          </p:nvPr>
        </p:nvSpPr>
        <p:spPr>
          <a:xfrm>
            <a:off x="609600" y="1600200"/>
            <a:ext cx="8077200" cy="6096000"/>
          </a:xfrm>
          <a:prstGeom prst="rect">
            <a:avLst/>
          </a:prstGeom>
        </p:spPr>
        <p:txBody>
          <a:bodyPr>
            <a:normAutofit/>
          </a:bodyPr>
          <a:lstStyle/>
          <a:p>
            <a:r>
              <a:rPr lang="en-US" sz="2800" dirty="0" smtClean="0">
                <a:latin typeface="Arial" panose="020B0604020202020204" pitchFamily="34" charset="0"/>
                <a:cs typeface="Arial" panose="020B0604020202020204" pitchFamily="34" charset="0"/>
              </a:rPr>
              <a:t>Gross examination</a:t>
            </a:r>
          </a:p>
          <a:p>
            <a:pPr>
              <a:buFont typeface="Wingdings" pitchFamily="2" charset="2"/>
              <a:buChar char="ü"/>
            </a:pPr>
            <a:r>
              <a:rPr lang="en-US" sz="2800" dirty="0" smtClean="0">
                <a:latin typeface="Arial" panose="020B0604020202020204" pitchFamily="34" charset="0"/>
                <a:cs typeface="Arial" panose="020B0604020202020204" pitchFamily="34" charset="0"/>
              </a:rPr>
              <a:t>Whole globe:  eyes with excessive stromal hydration should be discarded unless specular microscopy can be done for endothelial cell count.</a:t>
            </a:r>
          </a:p>
          <a:p>
            <a:pPr marL="0" indent="0">
              <a:buNone/>
            </a:pPr>
            <a:endParaRPr lang="en-US" sz="2800" dirty="0" smtClean="0">
              <a:latin typeface="Arial" panose="020B0604020202020204" pitchFamily="34" charset="0"/>
              <a:cs typeface="Arial" panose="020B0604020202020204" pitchFamily="34" charset="0"/>
            </a:endParaRPr>
          </a:p>
          <a:p>
            <a:pPr>
              <a:buFont typeface="Wingdings" pitchFamily="2" charset="2"/>
              <a:buChar char="ü"/>
            </a:pPr>
            <a:r>
              <a:rPr lang="en-US" sz="2800" dirty="0" err="1" smtClean="0">
                <a:latin typeface="Arial" panose="020B0604020202020204" pitchFamily="34" charset="0"/>
                <a:cs typeface="Arial" panose="020B0604020202020204" pitchFamily="34" charset="0"/>
              </a:rPr>
              <a:t>Corneoscleral</a:t>
            </a:r>
            <a:r>
              <a:rPr lang="en-US" sz="2800" dirty="0" smtClean="0">
                <a:latin typeface="Arial" panose="020B0604020202020204" pitchFamily="34" charset="0"/>
                <a:cs typeface="Arial" panose="020B0604020202020204" pitchFamily="34" charset="0"/>
              </a:rPr>
              <a:t> button:</a:t>
            </a:r>
          </a:p>
          <a:p>
            <a:pPr marL="0" indent="0">
              <a:buNone/>
            </a:pP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Colour</a:t>
            </a:r>
            <a:r>
              <a:rPr lang="en-US" sz="2800" dirty="0" smtClean="0">
                <a:latin typeface="Arial" panose="020B0604020202020204" pitchFamily="34" charset="0"/>
                <a:cs typeface="Arial" panose="020B0604020202020204" pitchFamily="34" charset="0"/>
              </a:rPr>
              <a:t> of the tissue storage media is to be   </a:t>
            </a:r>
          </a:p>
          <a:p>
            <a:pPr marL="0" indent="0">
              <a:buNone/>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noted to rule </a:t>
            </a:r>
            <a:r>
              <a:rPr lang="en-US" sz="2800" dirty="0">
                <a:latin typeface="Arial" panose="020B0604020202020204" pitchFamily="34" charset="0"/>
                <a:cs typeface="Arial" panose="020B0604020202020204" pitchFamily="34" charset="0"/>
              </a:rPr>
              <a:t>out </a:t>
            </a:r>
            <a:r>
              <a:rPr lang="en-US" sz="2800" dirty="0" smtClean="0">
                <a:latin typeface="Arial" panose="020B0604020202020204" pitchFamily="34" charset="0"/>
                <a:cs typeface="Arial" panose="020B0604020202020204" pitchFamily="34" charset="0"/>
              </a:rPr>
              <a:t>contamination.</a:t>
            </a:r>
          </a:p>
          <a:p>
            <a:pPr marL="0" indent="0">
              <a:buNone/>
            </a:pPr>
            <a:endParaRPr lang="en-US" sz="2400" dirty="0"/>
          </a:p>
        </p:txBody>
      </p:sp>
    </p:spTree>
    <p:extLst>
      <p:ext uri="{BB962C8B-B14F-4D97-AF65-F5344CB8AC3E}">
        <p14:creationId xmlns:p14="http://schemas.microsoft.com/office/powerpoint/2010/main" val="6928132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9762"/>
          </a:xfrm>
        </p:spPr>
        <p:txBody>
          <a:bodyPr>
            <a:normAutofit fontScale="90000"/>
          </a:bodyPr>
          <a:lstStyle/>
          <a:p>
            <a:r>
              <a:rPr lang="en-US" dirty="0" smtClean="0">
                <a:latin typeface="Arial Narrow" panose="020B0606020202030204" pitchFamily="34" charset="0"/>
              </a:rPr>
              <a:t>Evaluation of donor tissue</a:t>
            </a:r>
            <a:endParaRPr lang="en-US" dirty="0">
              <a:latin typeface="Arial Narrow" panose="020B0606020202030204" pitchFamily="34" charset="0"/>
            </a:endParaRPr>
          </a:p>
        </p:txBody>
      </p:sp>
      <p:sp>
        <p:nvSpPr>
          <p:cNvPr id="3" name="Content Placeholder 2"/>
          <p:cNvSpPr>
            <a:spLocks noGrp="1"/>
          </p:cNvSpPr>
          <p:nvPr>
            <p:ph idx="1"/>
          </p:nvPr>
        </p:nvSpPr>
        <p:spPr>
          <a:xfrm>
            <a:off x="609600" y="1066800"/>
            <a:ext cx="7924800" cy="4114800"/>
          </a:xfrm>
          <a:prstGeom prst="rect">
            <a:avLst/>
          </a:prstGeom>
        </p:spPr>
        <p:txBody>
          <a:bodyPr>
            <a:normAutofit/>
          </a:bodyPr>
          <a:lstStyle/>
          <a:p>
            <a:r>
              <a:rPr lang="en-US" sz="2800" dirty="0" smtClean="0">
                <a:latin typeface="Arial Narrow" panose="020B0606020202030204" pitchFamily="34" charset="0"/>
              </a:rPr>
              <a:t>Slit Lamp </a:t>
            </a:r>
            <a:r>
              <a:rPr lang="en-US" sz="2800" dirty="0" err="1" smtClean="0">
                <a:latin typeface="Arial Narrow" panose="020B0606020202030204" pitchFamily="34" charset="0"/>
              </a:rPr>
              <a:t>Biomicroscopic</a:t>
            </a:r>
            <a:r>
              <a:rPr lang="en-US" sz="2800" dirty="0" smtClean="0">
                <a:latin typeface="Arial Narrow" panose="020B0606020202030204" pitchFamily="34" charset="0"/>
              </a:rPr>
              <a:t> examination</a:t>
            </a:r>
            <a:endParaRPr lang="en-US" sz="2800" dirty="0">
              <a:latin typeface="Arial Narrow" panose="020B0606020202030204" pitchFamily="34" charset="0"/>
            </a:endParaRPr>
          </a:p>
        </p:txBody>
      </p:sp>
      <p:pic>
        <p:nvPicPr>
          <p:cNvPr id="9" name="Picture 8"/>
          <p:cNvPicPr>
            <a:picLocks noChangeAspect="1"/>
          </p:cNvPicPr>
          <p:nvPr/>
        </p:nvPicPr>
        <p:blipFill>
          <a:blip r:embed="rId2" cstate="print"/>
          <a:stretch>
            <a:fillRect/>
          </a:stretch>
        </p:blipFill>
        <p:spPr>
          <a:xfrm>
            <a:off x="834452" y="1524000"/>
            <a:ext cx="7699947" cy="4876800"/>
          </a:xfrm>
          <a:prstGeom prst="rect">
            <a:avLst/>
          </a:prstGeom>
        </p:spPr>
      </p:pic>
    </p:spTree>
    <p:extLst>
      <p:ext uri="{BB962C8B-B14F-4D97-AF65-F5344CB8AC3E}">
        <p14:creationId xmlns:p14="http://schemas.microsoft.com/office/powerpoint/2010/main" val="29031386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ormAutofit fontScale="90000"/>
          </a:bodyPr>
          <a:lstStyle/>
          <a:p>
            <a:r>
              <a:rPr lang="en-US" b="1" dirty="0" smtClean="0">
                <a:latin typeface="Arial" panose="020B0604020202020204" pitchFamily="34" charset="0"/>
                <a:cs typeface="Arial" panose="020B0604020202020204" pitchFamily="34" charset="0"/>
              </a:rPr>
              <a:t>Endothelial cell count</a:t>
            </a:r>
            <a:endParaRPr lang="en-US"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3709716"/>
              </p:ext>
            </p:extLst>
          </p:nvPr>
        </p:nvGraphicFramePr>
        <p:xfrm>
          <a:off x="381000" y="1143003"/>
          <a:ext cx="3124200" cy="4419595"/>
        </p:xfrm>
        <a:graphic>
          <a:graphicData uri="http://schemas.openxmlformats.org/drawingml/2006/table">
            <a:tbl>
              <a:tblPr firstRow="1" bandRow="1">
                <a:tableStyleId>{5C22544A-7EE6-4342-B048-85BDC9FD1C3A}</a:tableStyleId>
              </a:tblPr>
              <a:tblGrid>
                <a:gridCol w="1136072">
                  <a:extLst>
                    <a:ext uri="{9D8B030D-6E8A-4147-A177-3AD203B41FA5}">
                      <a16:colId xmlns:a16="http://schemas.microsoft.com/office/drawing/2014/main" val="20000"/>
                    </a:ext>
                  </a:extLst>
                </a:gridCol>
                <a:gridCol w="1988128">
                  <a:extLst>
                    <a:ext uri="{9D8B030D-6E8A-4147-A177-3AD203B41FA5}">
                      <a16:colId xmlns:a16="http://schemas.microsoft.com/office/drawing/2014/main" val="20001"/>
                    </a:ext>
                  </a:extLst>
                </a:gridCol>
              </a:tblGrid>
              <a:tr h="1041267">
                <a:tc>
                  <a:txBody>
                    <a:bodyPr/>
                    <a:lstStyle/>
                    <a:p>
                      <a:r>
                        <a:rPr lang="en-US" dirty="0" smtClean="0">
                          <a:latin typeface="Arial" panose="020B0604020202020204" pitchFamily="34" charset="0"/>
                          <a:cs typeface="Arial" panose="020B0604020202020204" pitchFamily="34" charset="0"/>
                        </a:rPr>
                        <a:t>AGE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Average Endothelial</a:t>
                      </a:r>
                      <a:r>
                        <a:rPr lang="en-US" baseline="0" dirty="0" smtClean="0">
                          <a:latin typeface="Arial" panose="020B0604020202020204" pitchFamily="34" charset="0"/>
                          <a:cs typeface="Arial" panose="020B0604020202020204" pitchFamily="34" charset="0"/>
                        </a:rPr>
                        <a:t> cell count</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22291">
                <a:tc>
                  <a:txBody>
                    <a:bodyPr/>
                    <a:lstStyle/>
                    <a:p>
                      <a:r>
                        <a:rPr lang="en-US" dirty="0" smtClean="0">
                          <a:latin typeface="Arial" panose="020B0604020202020204" pitchFamily="34" charset="0"/>
                          <a:cs typeface="Arial" panose="020B0604020202020204" pitchFamily="34" charset="0"/>
                        </a:rPr>
                        <a:t>10-19</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2,900-3,500</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22291">
                <a:tc>
                  <a:txBody>
                    <a:bodyPr/>
                    <a:lstStyle/>
                    <a:p>
                      <a:r>
                        <a:rPr lang="en-US" dirty="0" smtClean="0">
                          <a:latin typeface="Arial" panose="020B0604020202020204" pitchFamily="34" charset="0"/>
                          <a:cs typeface="Arial" panose="020B0604020202020204" pitchFamily="34" charset="0"/>
                        </a:rPr>
                        <a:t>20-29</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2,600-3,400</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422291">
                <a:tc>
                  <a:txBody>
                    <a:bodyPr/>
                    <a:lstStyle/>
                    <a:p>
                      <a:r>
                        <a:rPr lang="en-US" dirty="0" smtClean="0">
                          <a:latin typeface="Arial" panose="020B0604020202020204" pitchFamily="34" charset="0"/>
                          <a:cs typeface="Arial" panose="020B0604020202020204" pitchFamily="34" charset="0"/>
                        </a:rPr>
                        <a:t>30-39</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2,400-3,200</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422291">
                <a:tc>
                  <a:txBody>
                    <a:bodyPr/>
                    <a:lstStyle/>
                    <a:p>
                      <a:r>
                        <a:rPr lang="en-US" dirty="0" smtClean="0">
                          <a:latin typeface="Arial" panose="020B0604020202020204" pitchFamily="34" charset="0"/>
                          <a:cs typeface="Arial" panose="020B0604020202020204" pitchFamily="34" charset="0"/>
                        </a:rPr>
                        <a:t>40-49</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2,300-3,100</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422291">
                <a:tc>
                  <a:txBody>
                    <a:bodyPr/>
                    <a:lstStyle/>
                    <a:p>
                      <a:r>
                        <a:rPr lang="en-US" dirty="0" smtClean="0">
                          <a:latin typeface="Arial" panose="020B0604020202020204" pitchFamily="34" charset="0"/>
                          <a:cs typeface="Arial" panose="020B0604020202020204" pitchFamily="34" charset="0"/>
                        </a:rPr>
                        <a:t>50-59</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2,100-2,900</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422291">
                <a:tc>
                  <a:txBody>
                    <a:bodyPr/>
                    <a:lstStyle/>
                    <a:p>
                      <a:r>
                        <a:rPr lang="en-US" dirty="0" smtClean="0">
                          <a:latin typeface="Arial" panose="020B0604020202020204" pitchFamily="34" charset="0"/>
                          <a:cs typeface="Arial" panose="020B0604020202020204" pitchFamily="34" charset="0"/>
                        </a:rPr>
                        <a:t>60-69</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2,000-2,800</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422291">
                <a:tc>
                  <a:txBody>
                    <a:bodyPr/>
                    <a:lstStyle/>
                    <a:p>
                      <a:r>
                        <a:rPr lang="en-US" dirty="0" smtClean="0">
                          <a:latin typeface="Arial" panose="020B0604020202020204" pitchFamily="34" charset="0"/>
                          <a:cs typeface="Arial" panose="020B0604020202020204" pitchFamily="34" charset="0"/>
                        </a:rPr>
                        <a:t>70-79</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1,800-2,600</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422291">
                <a:tc>
                  <a:txBody>
                    <a:bodyPr/>
                    <a:lstStyle/>
                    <a:p>
                      <a:r>
                        <a:rPr lang="en-US" dirty="0" smtClean="0">
                          <a:latin typeface="Arial" panose="020B0604020202020204" pitchFamily="34" charset="0"/>
                          <a:cs typeface="Arial" panose="020B0604020202020204" pitchFamily="34" charset="0"/>
                        </a:rPr>
                        <a:t>80-89</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1,500-2,300</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bl>
          </a:graphicData>
        </a:graphic>
      </p:graphicFrame>
      <p:sp>
        <p:nvSpPr>
          <p:cNvPr id="5" name="TextBox 4"/>
          <p:cNvSpPr txBox="1"/>
          <p:nvPr/>
        </p:nvSpPr>
        <p:spPr>
          <a:xfrm>
            <a:off x="4343400" y="2514600"/>
            <a:ext cx="4114800" cy="2062103"/>
          </a:xfrm>
          <a:prstGeom prst="rect">
            <a:avLst/>
          </a:prstGeom>
          <a:noFill/>
        </p:spPr>
        <p:txBody>
          <a:bodyPr wrap="square" rtlCol="0">
            <a:spAutoFit/>
          </a:bodyPr>
          <a:lstStyle/>
          <a:p>
            <a:r>
              <a:rPr lang="en-US" sz="3200" b="1" dirty="0" smtClean="0">
                <a:solidFill>
                  <a:schemeClr val="tx2"/>
                </a:solidFill>
                <a:latin typeface="Arial Narrow" panose="020B0606020202030204" pitchFamily="34" charset="0"/>
              </a:rPr>
              <a:t>Critical cell density</a:t>
            </a:r>
            <a:r>
              <a:rPr lang="en-US" sz="3200" dirty="0" smtClean="0">
                <a:latin typeface="Arial Narrow" panose="020B0606020202030204" pitchFamily="34" charset="0"/>
              </a:rPr>
              <a:t>:</a:t>
            </a:r>
          </a:p>
          <a:p>
            <a:r>
              <a:rPr lang="en-US" sz="3200" dirty="0" smtClean="0">
                <a:latin typeface="Arial Narrow" panose="020B0606020202030204" pitchFamily="34" charset="0"/>
              </a:rPr>
              <a:t>300-500 cells/mm</a:t>
            </a:r>
            <a:r>
              <a:rPr lang="en-US" sz="3200" baseline="30000" dirty="0" smtClean="0">
                <a:latin typeface="Arial Narrow" panose="020B0606020202030204" pitchFamily="34" charset="0"/>
              </a:rPr>
              <a:t>2</a:t>
            </a:r>
          </a:p>
          <a:p>
            <a:r>
              <a:rPr lang="en-US" sz="3200" b="1" dirty="0" smtClean="0">
                <a:solidFill>
                  <a:schemeClr val="tx2"/>
                </a:solidFill>
                <a:latin typeface="Arial Narrow" panose="020B0606020202030204" pitchFamily="34" charset="0"/>
              </a:rPr>
              <a:t>Functional cell density</a:t>
            </a:r>
            <a:r>
              <a:rPr lang="en-US" sz="3200" dirty="0" smtClean="0">
                <a:latin typeface="Arial Narrow" panose="020B0606020202030204" pitchFamily="34" charset="0"/>
              </a:rPr>
              <a:t>: 1500-2200 cells/mm</a:t>
            </a:r>
            <a:r>
              <a:rPr lang="en-US" sz="3200" baseline="30000" dirty="0" smtClean="0">
                <a:latin typeface="Arial Narrow" panose="020B0606020202030204" pitchFamily="34" charset="0"/>
              </a:rPr>
              <a:t>2</a:t>
            </a:r>
            <a:endParaRPr lang="en-US" sz="3200" baseline="30000" dirty="0">
              <a:latin typeface="Arial Narrow" panose="020B0606020202030204" pitchFamily="34" charset="0"/>
            </a:endParaRPr>
          </a:p>
        </p:txBody>
      </p:sp>
      <p:sp>
        <p:nvSpPr>
          <p:cNvPr id="6" name="TextBox 5"/>
          <p:cNvSpPr txBox="1"/>
          <p:nvPr/>
        </p:nvSpPr>
        <p:spPr>
          <a:xfrm>
            <a:off x="381000" y="5715000"/>
            <a:ext cx="8610600" cy="523220"/>
          </a:xfrm>
          <a:prstGeom prst="rect">
            <a:avLst/>
          </a:prstGeom>
          <a:noFill/>
        </p:spPr>
        <p:txBody>
          <a:bodyPr wrap="square" rtlCol="0">
            <a:spAutoFit/>
          </a:bodyPr>
          <a:lstStyle/>
          <a:p>
            <a:r>
              <a:rPr lang="en-US" sz="1400" dirty="0" smtClean="0"/>
              <a:t>*</a:t>
            </a:r>
            <a:r>
              <a:rPr lang="en-US" sz="1400" dirty="0"/>
              <a:t> </a:t>
            </a:r>
            <a:r>
              <a:rPr lang="en-US" sz="1400" dirty="0" smtClean="0">
                <a:latin typeface="Arial" panose="020B0604020202020204" pitchFamily="34" charset="0"/>
                <a:cs typeface="Arial" panose="020B0604020202020204" pitchFamily="34" charset="0"/>
              </a:rPr>
              <a:t>Philips </a:t>
            </a:r>
            <a:r>
              <a:rPr lang="en-US" sz="1400" dirty="0">
                <a:latin typeface="Arial" panose="020B0604020202020204" pitchFamily="34" charset="0"/>
                <a:cs typeface="Arial" panose="020B0604020202020204" pitchFamily="34" charset="0"/>
              </a:rPr>
              <a:t>C, Laing R, Yee R. Specular Microscopy. In: </a:t>
            </a:r>
            <a:r>
              <a:rPr lang="en-US" sz="1400" dirty="0" err="1">
                <a:latin typeface="Arial" panose="020B0604020202020204" pitchFamily="34" charset="0"/>
                <a:cs typeface="Arial" panose="020B0604020202020204" pitchFamily="34" charset="0"/>
              </a:rPr>
              <a:t>Krachmer</a:t>
            </a:r>
            <a:r>
              <a:rPr lang="en-US" sz="1400" dirty="0">
                <a:latin typeface="Arial" panose="020B0604020202020204" pitchFamily="34" charset="0"/>
                <a:cs typeface="Arial" panose="020B0604020202020204" pitchFamily="34" charset="0"/>
              </a:rPr>
              <a:t> JH, </a:t>
            </a:r>
            <a:r>
              <a:rPr lang="en-US" sz="1400" dirty="0" err="1">
                <a:latin typeface="Arial" panose="020B0604020202020204" pitchFamily="34" charset="0"/>
                <a:cs typeface="Arial" panose="020B0604020202020204" pitchFamily="34" charset="0"/>
              </a:rPr>
              <a:t>Mannis</a:t>
            </a:r>
            <a:r>
              <a:rPr lang="en-US" sz="1400" dirty="0">
                <a:latin typeface="Arial" panose="020B0604020202020204" pitchFamily="34" charset="0"/>
                <a:cs typeface="Arial" panose="020B0604020202020204" pitchFamily="34" charset="0"/>
              </a:rPr>
              <a:t> MJ, Holland EJ (</a:t>
            </a:r>
            <a:r>
              <a:rPr lang="en-US" sz="1400" dirty="0" err="1">
                <a:latin typeface="Arial" panose="020B0604020202020204" pitchFamily="34" charset="0"/>
                <a:cs typeface="Arial" panose="020B0604020202020204" pitchFamily="34" charset="0"/>
              </a:rPr>
              <a:t>eds</a:t>
            </a:r>
            <a:r>
              <a:rPr lang="en-US" sz="1400" dirty="0">
                <a:latin typeface="Arial" panose="020B0604020202020204" pitchFamily="34" charset="0"/>
                <a:cs typeface="Arial" panose="020B0604020202020204" pitchFamily="34" charset="0"/>
              </a:rPr>
              <a:t>). Cornea, </a:t>
            </a:r>
            <a:r>
              <a:rPr lang="en-US" sz="1400" dirty="0" smtClean="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2nd </a:t>
            </a:r>
            <a:r>
              <a:rPr lang="en-US" sz="1400" dirty="0">
                <a:latin typeface="Arial" panose="020B0604020202020204" pitchFamily="34" charset="0"/>
                <a:cs typeface="Arial" panose="020B0604020202020204" pitchFamily="34" charset="0"/>
              </a:rPr>
              <a:t>ed. Philadelphia: Elsevier Mosby, 2005:261-77.</a:t>
            </a:r>
          </a:p>
        </p:txBody>
      </p:sp>
    </p:spTree>
    <p:extLst>
      <p:ext uri="{BB962C8B-B14F-4D97-AF65-F5344CB8AC3E}">
        <p14:creationId xmlns:p14="http://schemas.microsoft.com/office/powerpoint/2010/main" val="994864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334962"/>
          </a:xfrm>
        </p:spPr>
        <p:txBody>
          <a:bodyPr>
            <a:normAutofit fontScale="90000"/>
          </a:bodyPr>
          <a:lstStyle/>
          <a:p>
            <a:r>
              <a:rPr lang="en-US" dirty="0" smtClean="0">
                <a:latin typeface="Arial Narrow" panose="020B0606020202030204" pitchFamily="34" charset="0"/>
              </a:rPr>
              <a:t>History</a:t>
            </a:r>
          </a:p>
        </p:txBody>
      </p:sp>
      <p:sp>
        <p:nvSpPr>
          <p:cNvPr id="4099" name="Content Placeholder 2"/>
          <p:cNvSpPr>
            <a:spLocks noGrp="1"/>
          </p:cNvSpPr>
          <p:nvPr>
            <p:ph idx="1"/>
          </p:nvPr>
        </p:nvSpPr>
        <p:spPr>
          <a:xfrm>
            <a:off x="1066800" y="838200"/>
            <a:ext cx="7620000" cy="6019800"/>
          </a:xfrm>
        </p:spPr>
        <p:txBody>
          <a:bodyPr>
            <a:normAutofit lnSpcReduction="10000"/>
          </a:bodyPr>
          <a:lstStyle/>
          <a:p>
            <a:r>
              <a:rPr lang="en-US" i="1" dirty="0" smtClean="0">
                <a:latin typeface="Arial Narrow" pitchFamily="34" charset="0"/>
                <a:cs typeface="Aharoni" pitchFamily="2" charset="-79"/>
              </a:rPr>
              <a:t>1903: E. </a:t>
            </a:r>
            <a:r>
              <a:rPr lang="en-US" i="1" dirty="0" err="1" smtClean="0">
                <a:latin typeface="Arial Narrow" pitchFamily="34" charset="0"/>
                <a:cs typeface="Aharoni" pitchFamily="2" charset="-79"/>
              </a:rPr>
              <a:t>Zirm</a:t>
            </a:r>
            <a:r>
              <a:rPr lang="en-US" i="1" dirty="0" smtClean="0">
                <a:latin typeface="Arial Narrow" pitchFamily="34" charset="0"/>
                <a:cs typeface="Aharoni" pitchFamily="2" charset="-79"/>
              </a:rPr>
              <a:t>(Czechoslovakia)  performed 1</a:t>
            </a:r>
            <a:r>
              <a:rPr lang="en-US" i="1" baseline="30000" dirty="0" smtClean="0">
                <a:latin typeface="Arial Narrow" pitchFamily="34" charset="0"/>
                <a:cs typeface="Aharoni" pitchFamily="2" charset="-79"/>
              </a:rPr>
              <a:t>st</a:t>
            </a:r>
            <a:r>
              <a:rPr lang="en-US" i="1" dirty="0" smtClean="0">
                <a:latin typeface="Arial Narrow" pitchFamily="34" charset="0"/>
                <a:cs typeface="Aharoni" pitchFamily="2" charset="-79"/>
              </a:rPr>
              <a:t>  successful human corneal transplantation</a:t>
            </a:r>
            <a:r>
              <a:rPr lang="en-US" i="1" dirty="0" smtClean="0">
                <a:latin typeface="Arial Narrow" pitchFamily="34" charset="0"/>
                <a:cs typeface="Aharoni" pitchFamily="2" charset="-79"/>
              </a:rPr>
              <a:t>.</a:t>
            </a:r>
          </a:p>
          <a:p>
            <a:pPr marL="0" indent="0">
              <a:buNone/>
            </a:pPr>
            <a:endParaRPr lang="en-US" i="1" dirty="0" smtClean="0">
              <a:latin typeface="Arial Narrow" pitchFamily="34" charset="0"/>
              <a:cs typeface="Aharoni" pitchFamily="2" charset="-79"/>
            </a:endParaRPr>
          </a:p>
          <a:p>
            <a:r>
              <a:rPr lang="en-US" i="1" dirty="0" smtClean="0">
                <a:latin typeface="Arial Narrow" pitchFamily="34" charset="0"/>
                <a:cs typeface="Aharoni" pitchFamily="2" charset="-79"/>
              </a:rPr>
              <a:t>1935: V P </a:t>
            </a:r>
            <a:r>
              <a:rPr lang="en-US" i="1" dirty="0" err="1" smtClean="0">
                <a:latin typeface="Arial Narrow" pitchFamily="34" charset="0"/>
                <a:cs typeface="Aharoni" pitchFamily="2" charset="-79"/>
              </a:rPr>
              <a:t>Filatov</a:t>
            </a:r>
            <a:r>
              <a:rPr lang="en-US" i="1" dirty="0" smtClean="0">
                <a:latin typeface="Arial Narrow" pitchFamily="34" charset="0"/>
                <a:cs typeface="Aharoni" pitchFamily="2" charset="-79"/>
              </a:rPr>
              <a:t> (Russia): </a:t>
            </a:r>
            <a:r>
              <a:rPr lang="en-US" i="1" dirty="0">
                <a:latin typeface="Arial Narrow" pitchFamily="34" charset="0"/>
                <a:cs typeface="Aharoni" pitchFamily="2" charset="-79"/>
              </a:rPr>
              <a:t>F</a:t>
            </a:r>
            <a:r>
              <a:rPr lang="en-US" i="1" dirty="0" smtClean="0">
                <a:latin typeface="Arial Narrow" pitchFamily="34" charset="0"/>
                <a:cs typeface="Aharoni" pitchFamily="2" charset="-79"/>
              </a:rPr>
              <a:t>ather of  </a:t>
            </a:r>
            <a:r>
              <a:rPr lang="en-US" i="1" dirty="0" err="1" smtClean="0">
                <a:latin typeface="Arial Narrow" pitchFamily="34" charset="0"/>
                <a:cs typeface="Aharoni" pitchFamily="2" charset="-79"/>
              </a:rPr>
              <a:t>keratoplasty</a:t>
            </a:r>
            <a:r>
              <a:rPr lang="en-US" i="1" dirty="0" smtClean="0">
                <a:latin typeface="Arial Narrow" pitchFamily="34" charset="0"/>
                <a:cs typeface="Aharoni" pitchFamily="2" charset="-79"/>
              </a:rPr>
              <a:t> and modern eye banking. </a:t>
            </a:r>
            <a:endParaRPr lang="en-US" i="1" dirty="0" smtClean="0">
              <a:latin typeface="Arial Narrow" pitchFamily="34" charset="0"/>
              <a:cs typeface="Aharoni" pitchFamily="2" charset="-79"/>
            </a:endParaRPr>
          </a:p>
          <a:p>
            <a:pPr marL="0" indent="0">
              <a:buNone/>
            </a:pPr>
            <a:endParaRPr lang="en-US" i="1" dirty="0" smtClean="0">
              <a:latin typeface="Arial Narrow" pitchFamily="34" charset="0"/>
              <a:cs typeface="Aharoni" pitchFamily="2" charset="-79"/>
            </a:endParaRPr>
          </a:p>
          <a:p>
            <a:r>
              <a:rPr lang="en-US" i="1" dirty="0" smtClean="0">
                <a:latin typeface="Arial Narrow" pitchFamily="34" charset="0"/>
                <a:cs typeface="Aharoni" pitchFamily="2" charset="-79"/>
              </a:rPr>
              <a:t>1944: Dr. R. </a:t>
            </a:r>
            <a:r>
              <a:rPr lang="en-US" i="1" dirty="0" err="1" smtClean="0">
                <a:latin typeface="Arial Narrow" pitchFamily="34" charset="0"/>
                <a:cs typeface="Aharoni" pitchFamily="2" charset="-79"/>
              </a:rPr>
              <a:t>Townley</a:t>
            </a:r>
            <a:r>
              <a:rPr lang="en-US" i="1" dirty="0" smtClean="0">
                <a:latin typeface="Arial Narrow" pitchFamily="34" charset="0"/>
                <a:cs typeface="Aharoni" pitchFamily="2" charset="-79"/>
              </a:rPr>
              <a:t> Paton established the </a:t>
            </a:r>
            <a:r>
              <a:rPr lang="en-US" i="1" dirty="0" smtClean="0">
                <a:solidFill>
                  <a:srgbClr val="C00000"/>
                </a:solidFill>
                <a:latin typeface="Arial Narrow" pitchFamily="34" charset="0"/>
                <a:cs typeface="Aharoni" pitchFamily="2" charset="-79"/>
              </a:rPr>
              <a:t>first eye bank </a:t>
            </a:r>
            <a:r>
              <a:rPr lang="en-US" i="1" dirty="0" smtClean="0">
                <a:latin typeface="Arial Narrow" pitchFamily="34" charset="0"/>
                <a:cs typeface="Aharoni" pitchFamily="2" charset="-79"/>
              </a:rPr>
              <a:t>in New York City</a:t>
            </a:r>
            <a:r>
              <a:rPr lang="en-US" i="1" dirty="0" smtClean="0">
                <a:latin typeface="Arial Narrow" pitchFamily="34" charset="0"/>
                <a:cs typeface="Aharoni" pitchFamily="2" charset="-79"/>
              </a:rPr>
              <a:t>.</a:t>
            </a:r>
          </a:p>
          <a:p>
            <a:pPr marL="0" indent="0">
              <a:buNone/>
            </a:pPr>
            <a:endParaRPr lang="en-US" i="1" dirty="0" smtClean="0">
              <a:latin typeface="Arial Narrow" pitchFamily="34" charset="0"/>
              <a:cs typeface="Aharoni" pitchFamily="2" charset="-79"/>
            </a:endParaRPr>
          </a:p>
          <a:p>
            <a:r>
              <a:rPr lang="en-US" dirty="0" smtClean="0">
                <a:solidFill>
                  <a:srgbClr val="FF0000"/>
                </a:solidFill>
                <a:latin typeface="Arial Narrow" pitchFamily="34" charset="0"/>
                <a:cs typeface="Aharoni" pitchFamily="2" charset="-79"/>
              </a:rPr>
              <a:t>1945</a:t>
            </a:r>
            <a:r>
              <a:rPr lang="en-US" dirty="0">
                <a:solidFill>
                  <a:srgbClr val="FF0000"/>
                </a:solidFill>
                <a:latin typeface="Arial Narrow" pitchFamily="34" charset="0"/>
                <a:cs typeface="Aharoni" pitchFamily="2" charset="-79"/>
              </a:rPr>
              <a:t>: </a:t>
            </a:r>
            <a:r>
              <a:rPr lang="en-IN" dirty="0">
                <a:solidFill>
                  <a:srgbClr val="FF0000"/>
                </a:solidFill>
                <a:latin typeface="Arial Narrow" pitchFamily="34" charset="0"/>
                <a:cs typeface="Aharoni" pitchFamily="2" charset="-79"/>
              </a:rPr>
              <a:t>The first eye bank  in India was started in Regional Institute of Ophthalmology, </a:t>
            </a:r>
            <a:r>
              <a:rPr lang="en-IN" dirty="0" smtClean="0">
                <a:solidFill>
                  <a:srgbClr val="FF0000"/>
                </a:solidFill>
                <a:latin typeface="Arial Narrow" pitchFamily="34" charset="0"/>
                <a:cs typeface="Aharoni" pitchFamily="2" charset="-79"/>
              </a:rPr>
              <a:t>Chennai. </a:t>
            </a:r>
            <a:endParaRPr lang="en-IN" dirty="0">
              <a:solidFill>
                <a:srgbClr val="FF0000"/>
              </a:solidFill>
              <a:latin typeface="Arial Narrow" pitchFamily="34" charset="0"/>
              <a:cs typeface="Aharoni" pitchFamily="2" charset="-79"/>
            </a:endParaRPr>
          </a:p>
          <a:p>
            <a:pPr>
              <a:buFontTx/>
              <a:buNone/>
            </a:pPr>
            <a:endParaRPr lang="en-US" i="1" dirty="0" smtClean="0">
              <a:latin typeface="Arial Narrow" pitchFamily="34" charset="0"/>
              <a:cs typeface="Aharoni" pitchFamily="2" charset="-79"/>
            </a:endParaRPr>
          </a:p>
          <a:p>
            <a:pPr>
              <a:buFontTx/>
              <a:buNone/>
            </a:pPr>
            <a:endParaRPr lang="en-US" dirty="0" smtClean="0"/>
          </a:p>
        </p:txBody>
      </p:sp>
    </p:spTree>
    <p:extLst>
      <p:ext uri="{BB962C8B-B14F-4D97-AF65-F5344CB8AC3E}">
        <p14:creationId xmlns:p14="http://schemas.microsoft.com/office/powerpoint/2010/main" val="1144339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296400" cy="1143000"/>
          </a:xfrm>
        </p:spPr>
        <p:txBody>
          <a:bodyPr>
            <a:noAutofit/>
          </a:bodyPr>
          <a:lstStyle/>
          <a:p>
            <a:r>
              <a:rPr lang="en-US" sz="4000" dirty="0" smtClean="0">
                <a:latin typeface="Arial Narrow" panose="020B0606020202030204" pitchFamily="34" charset="0"/>
              </a:rPr>
              <a:t>Exclusion Criteria for penetrating </a:t>
            </a:r>
            <a:r>
              <a:rPr lang="en-US" sz="4000" dirty="0" err="1" smtClean="0">
                <a:latin typeface="Arial Narrow" panose="020B0606020202030204" pitchFamily="34" charset="0"/>
              </a:rPr>
              <a:t>keratoplasty</a:t>
            </a:r>
            <a:r>
              <a:rPr lang="en-US" sz="4000" dirty="0" smtClean="0">
                <a:latin typeface="Arial Narrow" panose="020B0606020202030204" pitchFamily="34" charset="0"/>
              </a:rPr>
              <a:t>*</a:t>
            </a:r>
            <a:endParaRPr lang="en-US" sz="4000" dirty="0">
              <a:latin typeface="Arial Narrow" panose="020B0606020202030204" pitchFamily="34" charset="0"/>
            </a:endParaRPr>
          </a:p>
        </p:txBody>
      </p:sp>
      <p:sp>
        <p:nvSpPr>
          <p:cNvPr id="3" name="Content Placeholder 2"/>
          <p:cNvSpPr>
            <a:spLocks noGrp="1"/>
          </p:cNvSpPr>
          <p:nvPr>
            <p:ph idx="1"/>
          </p:nvPr>
        </p:nvSpPr>
        <p:spPr>
          <a:xfrm>
            <a:off x="609600" y="1295400"/>
            <a:ext cx="7924800" cy="4419600"/>
          </a:xfrm>
          <a:prstGeom prst="rect">
            <a:avLst/>
          </a:prstGeom>
        </p:spPr>
        <p:txBody>
          <a:bodyPr>
            <a:noAutofit/>
          </a:bodyPr>
          <a:lstStyle/>
          <a:p>
            <a:pPr lvl="0"/>
            <a:r>
              <a:rPr lang="en-US" sz="2800" dirty="0">
                <a:latin typeface="Arial Narrow" panose="020B0606020202030204" pitchFamily="34" charset="0"/>
              </a:rPr>
              <a:t>Cell density less than 2000 cells per square millimeter. </a:t>
            </a:r>
            <a:r>
              <a:rPr lang="en-US" sz="2800" dirty="0" smtClean="0">
                <a:latin typeface="Arial Narrow" panose="020B0606020202030204" pitchFamily="34" charset="0"/>
              </a:rPr>
              <a:t>(Corneas </a:t>
            </a:r>
            <a:r>
              <a:rPr lang="en-US" sz="2800" dirty="0">
                <a:latin typeface="Arial Narrow" panose="020B0606020202030204" pitchFamily="34" charset="0"/>
              </a:rPr>
              <a:t>with cell density less than 2000 cells / sq. mm may be suitable for lamellar </a:t>
            </a:r>
            <a:r>
              <a:rPr lang="en-US" sz="2800" dirty="0" smtClean="0">
                <a:latin typeface="Arial Narrow" panose="020B0606020202030204" pitchFamily="34" charset="0"/>
              </a:rPr>
              <a:t>procedures).</a:t>
            </a:r>
            <a:endParaRPr lang="en-US" sz="2800" dirty="0">
              <a:latin typeface="Arial Narrow" panose="020B0606020202030204" pitchFamily="34" charset="0"/>
            </a:endParaRPr>
          </a:p>
          <a:p>
            <a:pPr lvl="0"/>
            <a:r>
              <a:rPr lang="en-US" sz="2800" dirty="0">
                <a:latin typeface="Arial Narrow" panose="020B0606020202030204" pitchFamily="34" charset="0"/>
              </a:rPr>
              <a:t>Extreme </a:t>
            </a:r>
            <a:r>
              <a:rPr lang="en-US" sz="2800" dirty="0" err="1">
                <a:latin typeface="Arial Narrow" panose="020B0606020202030204" pitchFamily="34" charset="0"/>
              </a:rPr>
              <a:t>polymegathism</a:t>
            </a:r>
            <a:r>
              <a:rPr lang="en-US" sz="2800" dirty="0">
                <a:latin typeface="Arial Narrow" panose="020B0606020202030204" pitchFamily="34" charset="0"/>
              </a:rPr>
              <a:t> or </a:t>
            </a:r>
            <a:r>
              <a:rPr lang="en-US" sz="2800" dirty="0" err="1">
                <a:latin typeface="Arial Narrow" panose="020B0606020202030204" pitchFamily="34" charset="0"/>
              </a:rPr>
              <a:t>pleomorphism</a:t>
            </a:r>
            <a:r>
              <a:rPr lang="en-US" sz="2800" dirty="0">
                <a:latin typeface="Arial Narrow" panose="020B0606020202030204" pitchFamily="34" charset="0"/>
              </a:rPr>
              <a:t>.</a:t>
            </a:r>
          </a:p>
          <a:p>
            <a:pPr lvl="0"/>
            <a:r>
              <a:rPr lang="en-US" sz="2800" dirty="0">
                <a:latin typeface="Arial Narrow" panose="020B0606020202030204" pitchFamily="34" charset="0"/>
              </a:rPr>
              <a:t>Presence of significant </a:t>
            </a:r>
            <a:r>
              <a:rPr lang="en-US" sz="2800" dirty="0" err="1">
                <a:latin typeface="Arial Narrow" panose="020B0606020202030204" pitchFamily="34" charset="0"/>
              </a:rPr>
              <a:t>guttata</a:t>
            </a:r>
            <a:r>
              <a:rPr lang="en-US" sz="2800" dirty="0">
                <a:latin typeface="Arial Narrow" panose="020B0606020202030204" pitchFamily="34" charset="0"/>
              </a:rPr>
              <a:t>.</a:t>
            </a:r>
          </a:p>
          <a:p>
            <a:pPr lvl="0"/>
            <a:r>
              <a:rPr lang="en-US" sz="2800" dirty="0">
                <a:latin typeface="Arial Narrow" panose="020B0606020202030204" pitchFamily="34" charset="0"/>
              </a:rPr>
              <a:t>Presence of many non-hexagonal or abnormally shaped cells.</a:t>
            </a:r>
          </a:p>
          <a:p>
            <a:pPr lvl="0"/>
            <a:r>
              <a:rPr lang="en-US" sz="2800" dirty="0">
                <a:latin typeface="Arial Narrow" panose="020B0606020202030204" pitchFamily="34" charset="0"/>
              </a:rPr>
              <a:t>Presence of inflammatory cells, bacteria, or debris on endothelial surface.</a:t>
            </a:r>
          </a:p>
          <a:p>
            <a:pPr lvl="0"/>
            <a:r>
              <a:rPr lang="en-US" sz="2800" dirty="0">
                <a:latin typeface="Arial Narrow" panose="020B0606020202030204" pitchFamily="34" charset="0"/>
              </a:rPr>
              <a:t>Numerous vacuolated cells</a:t>
            </a:r>
            <a:r>
              <a:rPr lang="en-US" sz="2800" dirty="0" smtClean="0">
                <a:latin typeface="Arial Narrow" panose="020B0606020202030204" pitchFamily="34" charset="0"/>
              </a:rPr>
              <a:t>.</a:t>
            </a:r>
            <a:endParaRPr lang="en-US" sz="2800" dirty="0">
              <a:latin typeface="Arial Narrow" panose="020B0606020202030204" pitchFamily="34" charset="0"/>
            </a:endParaRPr>
          </a:p>
          <a:p>
            <a:endParaRPr lang="en-US" sz="2400" dirty="0"/>
          </a:p>
        </p:txBody>
      </p:sp>
      <p:sp>
        <p:nvSpPr>
          <p:cNvPr id="4" name="TextBox 3"/>
          <p:cNvSpPr txBox="1"/>
          <p:nvPr/>
        </p:nvSpPr>
        <p:spPr>
          <a:xfrm>
            <a:off x="0" y="6019800"/>
            <a:ext cx="9144000" cy="923330"/>
          </a:xfrm>
          <a:prstGeom prst="rect">
            <a:avLst/>
          </a:prstGeom>
          <a:noFill/>
        </p:spPr>
        <p:txBody>
          <a:bodyPr wrap="square" rtlCol="0">
            <a:spAutoFit/>
          </a:bodyPr>
          <a:lstStyle/>
          <a:p>
            <a:endParaRPr lang="en-US" dirty="0" smtClean="0"/>
          </a:p>
          <a:p>
            <a:r>
              <a:rPr lang="en-US" dirty="0" smtClean="0"/>
              <a:t>*</a:t>
            </a:r>
            <a:r>
              <a:rPr lang="en-US" dirty="0">
                <a:latin typeface="Arial Narrow" panose="020B0606020202030204" pitchFamily="34" charset="0"/>
              </a:rPr>
              <a:t>Standards of Eye banking in India 2009;NPCB;Director General of Health &amp; Family Welfare</a:t>
            </a:r>
            <a:r>
              <a:rPr lang="en-US" dirty="0" smtClean="0">
                <a:latin typeface="Arial Narrow" panose="020B0606020202030204" pitchFamily="34" charset="0"/>
              </a:rPr>
              <a:t>, Govt</a:t>
            </a:r>
            <a:r>
              <a:rPr lang="en-US" dirty="0">
                <a:latin typeface="Arial Narrow" panose="020B0606020202030204" pitchFamily="34" charset="0"/>
              </a:rPr>
              <a:t>. of India</a:t>
            </a:r>
          </a:p>
          <a:p>
            <a:endParaRPr lang="en-US" dirty="0"/>
          </a:p>
        </p:txBody>
      </p:sp>
    </p:spTree>
    <p:extLst>
      <p:ext uri="{BB962C8B-B14F-4D97-AF65-F5344CB8AC3E}">
        <p14:creationId xmlns:p14="http://schemas.microsoft.com/office/powerpoint/2010/main" val="28283557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ormAutofit/>
          </a:bodyPr>
          <a:lstStyle/>
          <a:p>
            <a:r>
              <a:rPr lang="en-US" sz="4000" dirty="0" smtClean="0">
                <a:latin typeface="Arial" panose="020B0604020202020204" pitchFamily="34" charset="0"/>
                <a:cs typeface="Arial" panose="020B0604020202020204" pitchFamily="34" charset="0"/>
              </a:rPr>
              <a:t>Storage of donor tissue</a:t>
            </a:r>
            <a:endParaRPr lang="en-US" sz="40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8131343"/>
              </p:ext>
            </p:extLst>
          </p:nvPr>
        </p:nvGraphicFramePr>
        <p:xfrm>
          <a:off x="381000" y="11430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52323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92162"/>
          </a:xfrm>
        </p:spPr>
        <p:txBody>
          <a:bodyPr/>
          <a:lstStyle/>
          <a:p>
            <a:r>
              <a:rPr lang="en-US" dirty="0" smtClean="0">
                <a:latin typeface="Arial Narrow" panose="020B0606020202030204" pitchFamily="34" charset="0"/>
              </a:rPr>
              <a:t>Preservation of cornea</a:t>
            </a:r>
            <a:endParaRPr lang="en-US" dirty="0">
              <a:latin typeface="Arial Narrow" panose="020B0606020202030204" pitchFamily="34" charset="0"/>
            </a:endParaRPr>
          </a:p>
        </p:txBody>
      </p:sp>
      <p:sp>
        <p:nvSpPr>
          <p:cNvPr id="3" name="Content Placeholder 2"/>
          <p:cNvSpPr>
            <a:spLocks noGrp="1"/>
          </p:cNvSpPr>
          <p:nvPr>
            <p:ph idx="1"/>
          </p:nvPr>
        </p:nvSpPr>
        <p:spPr>
          <a:xfrm>
            <a:off x="609600" y="1447800"/>
            <a:ext cx="3962400" cy="4953000"/>
          </a:xfrm>
          <a:prstGeom prst="rect">
            <a:avLst/>
          </a:prstGeom>
        </p:spPr>
        <p:txBody>
          <a:bodyPr>
            <a:normAutofit/>
          </a:bodyPr>
          <a:lstStyle/>
          <a:p>
            <a:r>
              <a:rPr lang="en-US" sz="2800" b="1" dirty="0" smtClean="0">
                <a:solidFill>
                  <a:srgbClr val="FFC000"/>
                </a:solidFill>
                <a:latin typeface="Arial Narrow" panose="020B0606020202030204" pitchFamily="34" charset="0"/>
              </a:rPr>
              <a:t>Moist chamber storage</a:t>
            </a:r>
          </a:p>
          <a:p>
            <a:pPr>
              <a:buFont typeface="Wingdings" pitchFamily="2" charset="2"/>
              <a:buChar char="ü"/>
            </a:pPr>
            <a:r>
              <a:rPr lang="en-US" sz="2800" dirty="0" smtClean="0">
                <a:latin typeface="Arial Narrow" panose="020B0606020202030204" pitchFamily="34" charset="0"/>
              </a:rPr>
              <a:t>Storage of whole globe</a:t>
            </a:r>
          </a:p>
          <a:p>
            <a:pPr>
              <a:buFont typeface="Wingdings" pitchFamily="2" charset="2"/>
              <a:buChar char="ü"/>
            </a:pPr>
            <a:r>
              <a:rPr lang="en-US" sz="2800" dirty="0" smtClean="0">
                <a:latin typeface="Arial Narrow" panose="020B0606020202030204" pitchFamily="34" charset="0"/>
              </a:rPr>
              <a:t>4</a:t>
            </a:r>
            <a:r>
              <a:rPr lang="en-US" sz="2800" baseline="30000" dirty="0" smtClean="0">
                <a:latin typeface="Arial Narrow" panose="020B0606020202030204" pitchFamily="34" charset="0"/>
                <a:cs typeface="Times New Roman"/>
              </a:rPr>
              <a:t>◦</a:t>
            </a:r>
            <a:r>
              <a:rPr lang="en-US" sz="2800" dirty="0" smtClean="0">
                <a:latin typeface="Arial Narrow" panose="020B0606020202030204" pitchFamily="34" charset="0"/>
                <a:cs typeface="Times New Roman"/>
              </a:rPr>
              <a:t>C</a:t>
            </a:r>
          </a:p>
          <a:p>
            <a:pPr>
              <a:buFont typeface="Wingdings" pitchFamily="2" charset="2"/>
              <a:buChar char="ü"/>
            </a:pPr>
            <a:r>
              <a:rPr lang="en-US" sz="2800" dirty="0" smtClean="0">
                <a:latin typeface="Arial Narrow" panose="020B0606020202030204" pitchFamily="34" charset="0"/>
                <a:cs typeface="Times New Roman"/>
              </a:rPr>
              <a:t>24 hours</a:t>
            </a:r>
          </a:p>
          <a:p>
            <a:r>
              <a:rPr lang="en-US" sz="2800" b="1" dirty="0" smtClean="0">
                <a:solidFill>
                  <a:srgbClr val="FF0000"/>
                </a:solidFill>
                <a:latin typeface="Arial Narrow" panose="020B0606020202030204" pitchFamily="34" charset="0"/>
                <a:cs typeface="Times New Roman"/>
              </a:rPr>
              <a:t>Advantage: </a:t>
            </a:r>
            <a:r>
              <a:rPr lang="en-US" sz="2800" dirty="0" smtClean="0">
                <a:latin typeface="Arial Narrow" panose="020B0606020202030204" pitchFamily="34" charset="0"/>
                <a:cs typeface="Times New Roman"/>
              </a:rPr>
              <a:t>Simple</a:t>
            </a:r>
          </a:p>
          <a:p>
            <a:r>
              <a:rPr lang="en-US" sz="2800" b="1" dirty="0" smtClean="0">
                <a:solidFill>
                  <a:srgbClr val="FF0000"/>
                </a:solidFill>
                <a:latin typeface="Arial Narrow" panose="020B0606020202030204" pitchFamily="34" charset="0"/>
                <a:cs typeface="Times New Roman"/>
              </a:rPr>
              <a:t>Disadvantage</a:t>
            </a:r>
            <a:r>
              <a:rPr lang="en-US" sz="2800" dirty="0" smtClean="0">
                <a:latin typeface="Arial Narrow" panose="020B0606020202030204" pitchFamily="34" charset="0"/>
                <a:cs typeface="Times New Roman"/>
              </a:rPr>
              <a:t>:</a:t>
            </a:r>
          </a:p>
          <a:p>
            <a:pPr marL="0" indent="0">
              <a:buNone/>
            </a:pPr>
            <a:r>
              <a:rPr lang="en-US" sz="2800" dirty="0">
                <a:latin typeface="Arial Narrow" panose="020B0606020202030204" pitchFamily="34" charset="0"/>
                <a:cs typeface="Times New Roman"/>
              </a:rPr>
              <a:t> </a:t>
            </a:r>
            <a:r>
              <a:rPr lang="en-US" sz="2800" dirty="0" smtClean="0">
                <a:latin typeface="Arial Narrow" panose="020B0606020202030204" pitchFamily="34" charset="0"/>
                <a:cs typeface="Times New Roman"/>
              </a:rPr>
              <a:t>   Corneal stromal edema.</a:t>
            </a:r>
          </a:p>
          <a:p>
            <a:pPr marL="0" indent="0">
              <a:buNone/>
            </a:pPr>
            <a:r>
              <a:rPr lang="en-US" sz="2800" dirty="0">
                <a:latin typeface="Arial Narrow" panose="020B0606020202030204" pitchFamily="34" charset="0"/>
                <a:cs typeface="Times New Roman"/>
              </a:rPr>
              <a:t> </a:t>
            </a:r>
            <a:r>
              <a:rPr lang="en-US" sz="2800" dirty="0" smtClean="0">
                <a:latin typeface="Arial Narrow" panose="020B0606020202030204" pitchFamily="34" charset="0"/>
                <a:cs typeface="Times New Roman"/>
              </a:rPr>
              <a:t>    </a:t>
            </a:r>
            <a:endParaRPr lang="en-US" sz="2800" dirty="0">
              <a:latin typeface="Arial Narrow" panose="020B060602020203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914400"/>
            <a:ext cx="4267200" cy="4572000"/>
          </a:xfrm>
          <a:prstGeom prst="rect">
            <a:avLst/>
          </a:prstGeom>
        </p:spPr>
      </p:pic>
    </p:spTree>
    <p:extLst>
      <p:ext uri="{BB962C8B-B14F-4D97-AF65-F5344CB8AC3E}">
        <p14:creationId xmlns:p14="http://schemas.microsoft.com/office/powerpoint/2010/main" val="326835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ormAutofit fontScale="90000"/>
          </a:bodyPr>
          <a:lstStyle/>
          <a:p>
            <a:r>
              <a:rPr lang="en-US" dirty="0" smtClean="0">
                <a:latin typeface="Arial Narrow" panose="020B0606020202030204" pitchFamily="34" charset="0"/>
              </a:rPr>
              <a:t>Preservation of cornea</a:t>
            </a:r>
            <a:endParaRPr lang="en-US" dirty="0">
              <a:latin typeface="Arial Narrow" panose="020B0606020202030204" pitchFamily="34" charset="0"/>
            </a:endParaRPr>
          </a:p>
        </p:txBody>
      </p:sp>
      <p:sp>
        <p:nvSpPr>
          <p:cNvPr id="3" name="Content Placeholder 2"/>
          <p:cNvSpPr>
            <a:spLocks noGrp="1"/>
          </p:cNvSpPr>
          <p:nvPr>
            <p:ph idx="1"/>
          </p:nvPr>
        </p:nvSpPr>
        <p:spPr>
          <a:xfrm>
            <a:off x="609600" y="1066800"/>
            <a:ext cx="7924800" cy="5410200"/>
          </a:xfrm>
          <a:prstGeom prst="rect">
            <a:avLst/>
          </a:prstGeom>
        </p:spPr>
        <p:txBody>
          <a:bodyPr>
            <a:noAutofit/>
          </a:bodyPr>
          <a:lstStyle/>
          <a:p>
            <a:r>
              <a:rPr lang="en-US" sz="2800" b="1" dirty="0" smtClean="0">
                <a:solidFill>
                  <a:srgbClr val="FFC000"/>
                </a:solidFill>
                <a:latin typeface="Arial Narrow" panose="020B0606020202030204" pitchFamily="34" charset="0"/>
              </a:rPr>
              <a:t>Tissue Media</a:t>
            </a:r>
          </a:p>
          <a:p>
            <a:pPr>
              <a:buFont typeface="Courier New" pitchFamily="49" charset="0"/>
              <a:buChar char="o"/>
            </a:pPr>
            <a:r>
              <a:rPr lang="en-US" sz="2800" dirty="0" smtClean="0">
                <a:latin typeface="Arial Narrow" panose="020B0606020202030204" pitchFamily="34" charset="0"/>
              </a:rPr>
              <a:t>Dextran</a:t>
            </a:r>
          </a:p>
          <a:p>
            <a:pPr>
              <a:buFont typeface="Courier New" pitchFamily="49" charset="0"/>
              <a:buChar char="o"/>
            </a:pPr>
            <a:r>
              <a:rPr lang="en-US" sz="2800" dirty="0" smtClean="0">
                <a:latin typeface="Arial Narrow" panose="020B0606020202030204" pitchFamily="34" charset="0"/>
              </a:rPr>
              <a:t>Chondroitin </a:t>
            </a:r>
            <a:r>
              <a:rPr lang="en-US" sz="2800" dirty="0" err="1" smtClean="0">
                <a:latin typeface="Arial Narrow" panose="020B0606020202030204" pitchFamily="34" charset="0"/>
              </a:rPr>
              <a:t>sulphate</a:t>
            </a:r>
            <a:endParaRPr lang="en-US" sz="2800" dirty="0" smtClean="0">
              <a:latin typeface="Arial Narrow" panose="020B0606020202030204" pitchFamily="34" charset="0"/>
            </a:endParaRPr>
          </a:p>
          <a:p>
            <a:pPr>
              <a:buFont typeface="Courier New" pitchFamily="49" charset="0"/>
              <a:buChar char="o"/>
            </a:pPr>
            <a:r>
              <a:rPr lang="en-US" sz="2800" dirty="0" smtClean="0">
                <a:latin typeface="Arial Narrow" panose="020B0606020202030204" pitchFamily="34" charset="0"/>
              </a:rPr>
              <a:t>Electrolytes</a:t>
            </a:r>
          </a:p>
          <a:p>
            <a:pPr>
              <a:buFont typeface="Courier New" pitchFamily="49" charset="0"/>
              <a:buChar char="o"/>
            </a:pPr>
            <a:r>
              <a:rPr lang="en-US" sz="2800" dirty="0" smtClean="0">
                <a:latin typeface="Arial Narrow" panose="020B0606020202030204" pitchFamily="34" charset="0"/>
              </a:rPr>
              <a:t>pH buffer system</a:t>
            </a:r>
          </a:p>
          <a:p>
            <a:pPr>
              <a:buFont typeface="Courier New" pitchFamily="49" charset="0"/>
              <a:buChar char="o"/>
            </a:pPr>
            <a:r>
              <a:rPr lang="en-US" sz="2800" dirty="0" smtClean="0">
                <a:latin typeface="Arial Narrow" panose="020B0606020202030204" pitchFamily="34" charset="0"/>
              </a:rPr>
              <a:t>Antibiotics</a:t>
            </a:r>
          </a:p>
          <a:p>
            <a:pPr>
              <a:buFont typeface="Courier New" pitchFamily="49" charset="0"/>
              <a:buChar char="o"/>
            </a:pPr>
            <a:r>
              <a:rPr lang="en-US" sz="2800" dirty="0" smtClean="0">
                <a:latin typeface="Arial Narrow" panose="020B0606020202030204" pitchFamily="34" charset="0"/>
              </a:rPr>
              <a:t>Essential amino acids</a:t>
            </a:r>
          </a:p>
          <a:p>
            <a:pPr>
              <a:buFont typeface="Courier New" pitchFamily="49" charset="0"/>
              <a:buChar char="o"/>
            </a:pPr>
            <a:r>
              <a:rPr lang="en-US" sz="2800" dirty="0" err="1" smtClean="0">
                <a:latin typeface="Arial Narrow" panose="020B0606020202030204" pitchFamily="34" charset="0"/>
              </a:rPr>
              <a:t>Antioxidants,ATP</a:t>
            </a:r>
            <a:r>
              <a:rPr lang="en-US" sz="2800" dirty="0" smtClean="0">
                <a:latin typeface="Arial Narrow" panose="020B0606020202030204" pitchFamily="34" charset="0"/>
              </a:rPr>
              <a:t> precursors</a:t>
            </a:r>
          </a:p>
          <a:p>
            <a:pPr>
              <a:buFont typeface="Courier New" pitchFamily="49" charset="0"/>
              <a:buChar char="o"/>
            </a:pPr>
            <a:r>
              <a:rPr lang="en-US" sz="2800" dirty="0" smtClean="0">
                <a:latin typeface="Arial Narrow" panose="020B0606020202030204" pitchFamily="34" charset="0"/>
              </a:rPr>
              <a:t>Insulin</a:t>
            </a:r>
          </a:p>
          <a:p>
            <a:pPr>
              <a:buFont typeface="Courier New" pitchFamily="49" charset="0"/>
              <a:buChar char="o"/>
            </a:pPr>
            <a:r>
              <a:rPr lang="en-US" sz="2800" dirty="0" smtClean="0">
                <a:latin typeface="Arial Narrow" panose="020B0606020202030204" pitchFamily="34" charset="0"/>
              </a:rPr>
              <a:t>Epidermal growth factor</a:t>
            </a:r>
          </a:p>
          <a:p>
            <a:pPr>
              <a:buFont typeface="Courier New" pitchFamily="49" charset="0"/>
              <a:buChar char="o"/>
            </a:pPr>
            <a:r>
              <a:rPr lang="en-US" sz="2800" dirty="0" err="1" smtClean="0">
                <a:latin typeface="Arial Narrow" panose="020B0606020202030204" pitchFamily="34" charset="0"/>
              </a:rPr>
              <a:t>Antiprotease,anticoagulants</a:t>
            </a:r>
            <a:endParaRPr lang="en-US" sz="2800" dirty="0">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40043803"/>
              </p:ext>
            </p:extLst>
          </p:nvPr>
        </p:nvGraphicFramePr>
        <p:xfrm>
          <a:off x="5029199" y="1142994"/>
          <a:ext cx="3886200" cy="5410205"/>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tblGrid>
              <a:tr h="1208663">
                <a:tc>
                  <a:txBody>
                    <a:bodyPr/>
                    <a:lstStyle/>
                    <a:p>
                      <a:pPr algn="ctr"/>
                      <a:r>
                        <a:rPr lang="en-US" sz="2400" b="0" dirty="0" smtClean="0">
                          <a:effectLst/>
                          <a:latin typeface="Arial Narrow" panose="020B0606020202030204" pitchFamily="34" charset="0"/>
                        </a:rPr>
                        <a:t>Cornea storage Media</a:t>
                      </a:r>
                      <a:endParaRPr lang="en-US" sz="2400" b="0" dirty="0">
                        <a:effectLst/>
                        <a:latin typeface="Arial Narrow" panose="020B0606020202030204" pitchFamily="34" charset="0"/>
                      </a:endParaRPr>
                    </a:p>
                  </a:txBody>
                  <a:tcPr/>
                </a:tc>
                <a:tc>
                  <a:txBody>
                    <a:bodyPr/>
                    <a:lstStyle/>
                    <a:p>
                      <a:pPr algn="ctr"/>
                      <a:r>
                        <a:rPr lang="en-US" sz="2400" b="0" dirty="0" smtClean="0">
                          <a:effectLst/>
                          <a:latin typeface="Arial Narrow" panose="020B0606020202030204" pitchFamily="34" charset="0"/>
                        </a:rPr>
                        <a:t>Storage time (days)</a:t>
                      </a:r>
                      <a:endParaRPr lang="en-US" sz="2400" b="0" dirty="0">
                        <a:effectLst/>
                        <a:latin typeface="Arial Narrow" panose="020B0606020202030204" pitchFamily="34" charset="0"/>
                      </a:endParaRPr>
                    </a:p>
                  </a:txBody>
                  <a:tcPr/>
                </a:tc>
                <a:extLst>
                  <a:ext uri="{0D108BD9-81ED-4DB2-BD59-A6C34878D82A}">
                    <a16:rowId xmlns:a16="http://schemas.microsoft.com/office/drawing/2014/main" val="10000"/>
                  </a:ext>
                </a:extLst>
              </a:tr>
              <a:tr h="700257">
                <a:tc>
                  <a:txBody>
                    <a:bodyPr/>
                    <a:lstStyle/>
                    <a:p>
                      <a:pPr algn="ctr"/>
                      <a:r>
                        <a:rPr lang="en-US" sz="2400" b="0" dirty="0" smtClean="0">
                          <a:effectLst/>
                          <a:latin typeface="Arial Narrow" panose="020B0606020202030204" pitchFamily="34" charset="0"/>
                        </a:rPr>
                        <a:t>MK</a:t>
                      </a:r>
                      <a:endParaRPr lang="en-US" sz="2400" b="0" dirty="0">
                        <a:effectLst/>
                        <a:latin typeface="Arial Narrow" panose="020B0606020202030204" pitchFamily="34" charset="0"/>
                      </a:endParaRPr>
                    </a:p>
                  </a:txBody>
                  <a:tcPr/>
                </a:tc>
                <a:tc>
                  <a:txBody>
                    <a:bodyPr/>
                    <a:lstStyle/>
                    <a:p>
                      <a:pPr algn="ctr"/>
                      <a:r>
                        <a:rPr lang="en-US" sz="2400" b="0" dirty="0" smtClean="0">
                          <a:effectLst/>
                          <a:latin typeface="Arial Narrow" panose="020B0606020202030204" pitchFamily="34" charset="0"/>
                        </a:rPr>
                        <a:t>4</a:t>
                      </a:r>
                      <a:endParaRPr lang="en-US" sz="2400" b="0" dirty="0">
                        <a:effectLst/>
                        <a:latin typeface="Arial Narrow" panose="020B0606020202030204" pitchFamily="34" charset="0"/>
                      </a:endParaRPr>
                    </a:p>
                  </a:txBody>
                  <a:tcPr/>
                </a:tc>
                <a:extLst>
                  <a:ext uri="{0D108BD9-81ED-4DB2-BD59-A6C34878D82A}">
                    <a16:rowId xmlns:a16="http://schemas.microsoft.com/office/drawing/2014/main" val="10001"/>
                  </a:ext>
                </a:extLst>
              </a:tr>
              <a:tr h="700257">
                <a:tc>
                  <a:txBody>
                    <a:bodyPr/>
                    <a:lstStyle/>
                    <a:p>
                      <a:pPr algn="ctr"/>
                      <a:r>
                        <a:rPr lang="en-US" sz="2400" b="0" dirty="0" smtClean="0">
                          <a:effectLst/>
                          <a:latin typeface="Arial Narrow" panose="020B0606020202030204" pitchFamily="34" charset="0"/>
                        </a:rPr>
                        <a:t>K-SOL</a:t>
                      </a:r>
                      <a:endParaRPr lang="en-US" sz="2400" b="0" dirty="0">
                        <a:effectLst/>
                        <a:latin typeface="Arial Narrow" panose="020B0606020202030204" pitchFamily="34" charset="0"/>
                      </a:endParaRPr>
                    </a:p>
                  </a:txBody>
                  <a:tcPr/>
                </a:tc>
                <a:tc>
                  <a:txBody>
                    <a:bodyPr/>
                    <a:lstStyle/>
                    <a:p>
                      <a:pPr algn="ctr"/>
                      <a:r>
                        <a:rPr lang="en-US" sz="2400" b="0" dirty="0" smtClean="0">
                          <a:effectLst/>
                          <a:latin typeface="Arial Narrow" panose="020B0606020202030204" pitchFamily="34" charset="0"/>
                        </a:rPr>
                        <a:t>7</a:t>
                      </a:r>
                      <a:endParaRPr lang="en-US" sz="2400" b="0" dirty="0">
                        <a:effectLst/>
                        <a:latin typeface="Arial Narrow" panose="020B0606020202030204" pitchFamily="34" charset="0"/>
                      </a:endParaRPr>
                    </a:p>
                  </a:txBody>
                  <a:tcPr/>
                </a:tc>
                <a:extLst>
                  <a:ext uri="{0D108BD9-81ED-4DB2-BD59-A6C34878D82A}">
                    <a16:rowId xmlns:a16="http://schemas.microsoft.com/office/drawing/2014/main" val="10002"/>
                  </a:ext>
                </a:extLst>
              </a:tr>
              <a:tr h="700257">
                <a:tc>
                  <a:txBody>
                    <a:bodyPr/>
                    <a:lstStyle/>
                    <a:p>
                      <a:pPr algn="ctr"/>
                      <a:r>
                        <a:rPr lang="en-US" sz="2400" b="0" dirty="0" smtClean="0">
                          <a:effectLst/>
                          <a:latin typeface="Arial Narrow" panose="020B0606020202030204" pitchFamily="34" charset="0"/>
                        </a:rPr>
                        <a:t>CSM</a:t>
                      </a:r>
                      <a:endParaRPr lang="en-US" sz="2400" b="0" dirty="0">
                        <a:effectLst/>
                        <a:latin typeface="Arial Narrow" panose="020B0606020202030204" pitchFamily="34" charset="0"/>
                      </a:endParaRPr>
                    </a:p>
                  </a:txBody>
                  <a:tcPr/>
                </a:tc>
                <a:tc>
                  <a:txBody>
                    <a:bodyPr/>
                    <a:lstStyle/>
                    <a:p>
                      <a:pPr algn="ctr"/>
                      <a:r>
                        <a:rPr lang="en-US" sz="2400" b="0" dirty="0" smtClean="0">
                          <a:effectLst/>
                          <a:latin typeface="Arial Narrow" panose="020B0606020202030204" pitchFamily="34" charset="0"/>
                        </a:rPr>
                        <a:t>7</a:t>
                      </a:r>
                    </a:p>
                  </a:txBody>
                  <a:tcPr/>
                </a:tc>
                <a:extLst>
                  <a:ext uri="{0D108BD9-81ED-4DB2-BD59-A6C34878D82A}">
                    <a16:rowId xmlns:a16="http://schemas.microsoft.com/office/drawing/2014/main" val="10003"/>
                  </a:ext>
                </a:extLst>
              </a:tr>
              <a:tr h="700257">
                <a:tc>
                  <a:txBody>
                    <a:bodyPr/>
                    <a:lstStyle/>
                    <a:p>
                      <a:pPr algn="ctr"/>
                      <a:r>
                        <a:rPr lang="en-US" sz="2400" b="0" dirty="0" smtClean="0">
                          <a:effectLst/>
                          <a:latin typeface="Arial Narrow" panose="020B0606020202030204" pitchFamily="34" charset="0"/>
                        </a:rPr>
                        <a:t>DEXSOL</a:t>
                      </a:r>
                      <a:endParaRPr lang="en-US" sz="2400" b="0" dirty="0">
                        <a:effectLst/>
                        <a:latin typeface="Arial Narrow" panose="020B0606020202030204" pitchFamily="34" charset="0"/>
                      </a:endParaRPr>
                    </a:p>
                  </a:txBody>
                  <a:tcPr/>
                </a:tc>
                <a:tc>
                  <a:txBody>
                    <a:bodyPr/>
                    <a:lstStyle/>
                    <a:p>
                      <a:pPr algn="ctr"/>
                      <a:r>
                        <a:rPr lang="en-US" sz="2400" b="0" dirty="0" smtClean="0">
                          <a:effectLst/>
                          <a:latin typeface="Arial Narrow" panose="020B0606020202030204" pitchFamily="34" charset="0"/>
                        </a:rPr>
                        <a:t>10</a:t>
                      </a:r>
                      <a:endParaRPr lang="en-US" sz="2400" b="0" dirty="0">
                        <a:effectLst/>
                        <a:latin typeface="Arial Narrow" panose="020B0606020202030204" pitchFamily="34" charset="0"/>
                      </a:endParaRPr>
                    </a:p>
                  </a:txBody>
                  <a:tcPr/>
                </a:tc>
                <a:extLst>
                  <a:ext uri="{0D108BD9-81ED-4DB2-BD59-A6C34878D82A}">
                    <a16:rowId xmlns:a16="http://schemas.microsoft.com/office/drawing/2014/main" val="10004"/>
                  </a:ext>
                </a:extLst>
              </a:tr>
              <a:tr h="700257">
                <a:tc>
                  <a:txBody>
                    <a:bodyPr/>
                    <a:lstStyle/>
                    <a:p>
                      <a:pPr algn="ctr"/>
                      <a:r>
                        <a:rPr lang="en-US" sz="2400" b="0" dirty="0" smtClean="0">
                          <a:effectLst/>
                          <a:latin typeface="Arial Narrow" panose="020B0606020202030204" pitchFamily="34" charset="0"/>
                        </a:rPr>
                        <a:t>OPTISOL</a:t>
                      </a:r>
                      <a:endParaRPr lang="en-US" sz="2400" b="0" dirty="0">
                        <a:effectLst/>
                        <a:latin typeface="Arial Narrow" panose="020B0606020202030204" pitchFamily="34" charset="0"/>
                      </a:endParaRPr>
                    </a:p>
                  </a:txBody>
                  <a:tcPr/>
                </a:tc>
                <a:tc>
                  <a:txBody>
                    <a:bodyPr/>
                    <a:lstStyle/>
                    <a:p>
                      <a:pPr algn="ctr"/>
                      <a:r>
                        <a:rPr lang="en-US" sz="2400" b="0" dirty="0" smtClean="0">
                          <a:effectLst/>
                          <a:latin typeface="Arial Narrow" panose="020B0606020202030204" pitchFamily="34" charset="0"/>
                        </a:rPr>
                        <a:t>14</a:t>
                      </a:r>
                      <a:endParaRPr lang="en-US" sz="2400" b="0" dirty="0">
                        <a:effectLst/>
                        <a:latin typeface="Arial Narrow" panose="020B0606020202030204" pitchFamily="34" charset="0"/>
                      </a:endParaRPr>
                    </a:p>
                  </a:txBody>
                  <a:tcPr/>
                </a:tc>
                <a:extLst>
                  <a:ext uri="{0D108BD9-81ED-4DB2-BD59-A6C34878D82A}">
                    <a16:rowId xmlns:a16="http://schemas.microsoft.com/office/drawing/2014/main" val="10005"/>
                  </a:ext>
                </a:extLst>
              </a:tr>
              <a:tr h="700257">
                <a:tc>
                  <a:txBody>
                    <a:bodyPr/>
                    <a:lstStyle/>
                    <a:p>
                      <a:pPr algn="ctr"/>
                      <a:r>
                        <a:rPr lang="en-US" sz="2400" b="0" dirty="0" smtClean="0">
                          <a:effectLst/>
                          <a:latin typeface="Arial Narrow" panose="020B0606020202030204" pitchFamily="34" charset="0"/>
                        </a:rPr>
                        <a:t>PROCELL</a:t>
                      </a:r>
                      <a:endParaRPr lang="en-US" sz="2400" b="0" dirty="0">
                        <a:effectLst/>
                        <a:latin typeface="Arial Narrow" panose="020B0606020202030204" pitchFamily="34" charset="0"/>
                      </a:endParaRPr>
                    </a:p>
                  </a:txBody>
                  <a:tcPr/>
                </a:tc>
                <a:tc>
                  <a:txBody>
                    <a:bodyPr/>
                    <a:lstStyle/>
                    <a:p>
                      <a:pPr algn="ctr"/>
                      <a:r>
                        <a:rPr lang="en-US" sz="2400" b="0" dirty="0" smtClean="0">
                          <a:effectLst/>
                          <a:latin typeface="Arial Narrow" panose="020B0606020202030204" pitchFamily="34" charset="0"/>
                        </a:rPr>
                        <a:t>14</a:t>
                      </a:r>
                      <a:endParaRPr lang="en-US" sz="2400" b="0" dirty="0">
                        <a:effectLst/>
                        <a:latin typeface="Arial Narrow" panose="020B0606020202030204"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0266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609600"/>
            <a:ext cx="7924800" cy="5105400"/>
          </a:xfrm>
          <a:prstGeom prst="rect">
            <a:avLst/>
          </a:prstGeom>
        </p:spPr>
        <p:txBody>
          <a:bodyPr>
            <a:noAutofit/>
          </a:bodyPr>
          <a:lstStyle/>
          <a:p>
            <a:pPr marL="0" indent="0">
              <a:buNone/>
            </a:pPr>
            <a:r>
              <a:rPr lang="en-US" sz="2800" b="1" dirty="0" smtClean="0">
                <a:solidFill>
                  <a:srgbClr val="FFC000"/>
                </a:solidFill>
                <a:latin typeface="Arial Narrow" panose="020B0606020202030204" pitchFamily="34" charset="0"/>
              </a:rPr>
              <a:t>M-K medium:</a:t>
            </a:r>
          </a:p>
          <a:p>
            <a:r>
              <a:rPr lang="en-US" sz="2800" dirty="0" smtClean="0">
                <a:latin typeface="Arial Narrow" panose="020B0606020202030204" pitchFamily="34" charset="0"/>
              </a:rPr>
              <a:t>Described by Mc-Carey &amp; Kauffman.</a:t>
            </a:r>
          </a:p>
          <a:p>
            <a:r>
              <a:rPr lang="en-US" sz="2800" dirty="0" smtClean="0">
                <a:latin typeface="Arial Narrow" panose="020B0606020202030204" pitchFamily="34" charset="0"/>
              </a:rPr>
              <a:t>Mixture of tissue culture medium (TC-199) and Dextran (5%,40,000 MW)</a:t>
            </a:r>
          </a:p>
          <a:p>
            <a:r>
              <a:rPr lang="en-US" sz="2800" dirty="0" smtClean="0">
                <a:latin typeface="Arial Narrow" panose="020B0606020202030204" pitchFamily="34" charset="0"/>
              </a:rPr>
              <a:t>Buffer: HEPES (N hydroxyethyl- </a:t>
            </a:r>
            <a:r>
              <a:rPr lang="en-US" sz="2800" dirty="0" err="1" smtClean="0">
                <a:latin typeface="Arial Narrow" panose="020B0606020202030204" pitchFamily="34" charset="0"/>
              </a:rPr>
              <a:t>piperazine</a:t>
            </a:r>
            <a:r>
              <a:rPr lang="en-US" sz="2800" dirty="0" smtClean="0">
                <a:latin typeface="Arial Narrow" panose="020B0606020202030204" pitchFamily="34" charset="0"/>
              </a:rPr>
              <a:t>-N-ethane </a:t>
            </a:r>
            <a:r>
              <a:rPr lang="en-US" sz="2800" dirty="0" err="1" smtClean="0">
                <a:latin typeface="Arial Narrow" panose="020B0606020202030204" pitchFamily="34" charset="0"/>
              </a:rPr>
              <a:t>Sulphonic</a:t>
            </a:r>
            <a:r>
              <a:rPr lang="en-US" sz="2800" dirty="0" smtClean="0">
                <a:latin typeface="Arial Narrow" panose="020B0606020202030204" pitchFamily="34" charset="0"/>
              </a:rPr>
              <a:t> acid)</a:t>
            </a:r>
          </a:p>
          <a:p>
            <a:r>
              <a:rPr lang="en-US" sz="2800" dirty="0" err="1" smtClean="0">
                <a:latin typeface="Arial Narrow" panose="020B0606020202030204" pitchFamily="34" charset="0"/>
              </a:rPr>
              <a:t>Antibiotics:Penicillin,Gentamicin,Polymyxin</a:t>
            </a:r>
            <a:endParaRPr lang="en-US" sz="2800" dirty="0" smtClean="0">
              <a:latin typeface="Arial Narrow" panose="020B0606020202030204" pitchFamily="34" charset="0"/>
            </a:endParaRPr>
          </a:p>
          <a:p>
            <a:r>
              <a:rPr lang="en-US" sz="2800" dirty="0" smtClean="0">
                <a:latin typeface="Arial Narrow" panose="020B0606020202030204" pitchFamily="34" charset="0"/>
              </a:rPr>
              <a:t>Storage period- 96hrs.</a:t>
            </a:r>
          </a:p>
          <a:p>
            <a:pPr marL="0" indent="0">
              <a:buNone/>
            </a:pPr>
            <a:r>
              <a:rPr lang="en-US" sz="2800" b="1" dirty="0" smtClean="0">
                <a:solidFill>
                  <a:srgbClr val="FFC000"/>
                </a:solidFill>
                <a:latin typeface="Arial Narrow" panose="020B0606020202030204" pitchFamily="34" charset="0"/>
              </a:rPr>
              <a:t>K-Sol:</a:t>
            </a:r>
          </a:p>
          <a:p>
            <a:r>
              <a:rPr lang="en-US" sz="2800" dirty="0" smtClean="0">
                <a:latin typeface="Arial Narrow" panose="020B0606020202030204" pitchFamily="34" charset="0"/>
              </a:rPr>
              <a:t> </a:t>
            </a:r>
            <a:r>
              <a:rPr lang="en-US" sz="2800" dirty="0">
                <a:latin typeface="Arial Narrow" panose="020B0606020202030204" pitchFamily="34" charset="0"/>
              </a:rPr>
              <a:t>P</a:t>
            </a:r>
            <a:r>
              <a:rPr lang="en-US" sz="2800" dirty="0" smtClean="0">
                <a:latin typeface="Arial Narrow" panose="020B0606020202030204" pitchFamily="34" charset="0"/>
              </a:rPr>
              <a:t>urified </a:t>
            </a:r>
            <a:r>
              <a:rPr lang="en-US" sz="2800" dirty="0">
                <a:latin typeface="Arial Narrow" panose="020B0606020202030204" pitchFamily="34" charset="0"/>
              </a:rPr>
              <a:t>chondroitin </a:t>
            </a:r>
            <a:r>
              <a:rPr lang="en-US" sz="2800" dirty="0" err="1">
                <a:latin typeface="Arial Narrow" panose="020B0606020202030204" pitchFamily="34" charset="0"/>
              </a:rPr>
              <a:t>sulphate</a:t>
            </a:r>
            <a:r>
              <a:rPr lang="en-US" sz="2800" dirty="0">
                <a:latin typeface="Arial Narrow" panose="020B0606020202030204" pitchFamily="34" charset="0"/>
              </a:rPr>
              <a:t> in tissue culture medium (TC 199</a:t>
            </a:r>
            <a:r>
              <a:rPr lang="en-US" sz="2800" dirty="0" smtClean="0">
                <a:latin typeface="Arial Narrow" panose="020B0606020202030204" pitchFamily="34" charset="0"/>
              </a:rPr>
              <a:t>).</a:t>
            </a:r>
          </a:p>
          <a:p>
            <a:r>
              <a:rPr lang="en-US" sz="2800" dirty="0" smtClean="0">
                <a:latin typeface="Arial Narrow" panose="020B0606020202030204" pitchFamily="34" charset="0"/>
              </a:rPr>
              <a:t>Storage:7-10days in 4</a:t>
            </a:r>
            <a:r>
              <a:rPr lang="en-US" sz="2800" baseline="30000" dirty="0" smtClean="0">
                <a:latin typeface="Arial Narrow" panose="020B0606020202030204" pitchFamily="34" charset="0"/>
              </a:rPr>
              <a:t>0</a:t>
            </a:r>
            <a:r>
              <a:rPr lang="en-US" sz="2800" dirty="0" smtClean="0">
                <a:latin typeface="Arial Narrow" panose="020B0606020202030204" pitchFamily="34" charset="0"/>
              </a:rPr>
              <a:t> C.</a:t>
            </a:r>
            <a:endParaRPr lang="en-US" sz="2800" baseline="30000" dirty="0">
              <a:latin typeface="Arial Narrow" panose="020B0606020202030204" pitchFamily="34" charset="0"/>
            </a:endParaRPr>
          </a:p>
        </p:txBody>
      </p:sp>
    </p:spTree>
    <p:extLst>
      <p:ext uri="{BB962C8B-B14F-4D97-AF65-F5344CB8AC3E}">
        <p14:creationId xmlns:p14="http://schemas.microsoft.com/office/powerpoint/2010/main" val="24992774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ormAutofit fontScale="90000"/>
          </a:bodyPr>
          <a:lstStyle/>
          <a:p>
            <a:r>
              <a:rPr lang="en-US" dirty="0">
                <a:latin typeface="Arial Narrow" panose="020B0606020202030204" pitchFamily="34" charset="0"/>
              </a:rPr>
              <a:t>Preservation of cornea</a:t>
            </a:r>
          </a:p>
        </p:txBody>
      </p:sp>
      <p:sp>
        <p:nvSpPr>
          <p:cNvPr id="3" name="Content Placeholder 2"/>
          <p:cNvSpPr>
            <a:spLocks noGrp="1"/>
          </p:cNvSpPr>
          <p:nvPr>
            <p:ph idx="1"/>
          </p:nvPr>
        </p:nvSpPr>
        <p:spPr>
          <a:xfrm>
            <a:off x="609600" y="1177636"/>
            <a:ext cx="7924800" cy="5146964"/>
          </a:xfrm>
          <a:prstGeom prst="rect">
            <a:avLst/>
          </a:prstGeom>
        </p:spPr>
        <p:txBody>
          <a:bodyPr>
            <a:noAutofit/>
          </a:bodyPr>
          <a:lstStyle/>
          <a:p>
            <a:r>
              <a:rPr lang="en-US" sz="2800" b="1" dirty="0" smtClean="0">
                <a:solidFill>
                  <a:srgbClr val="FFC000"/>
                </a:solidFill>
                <a:latin typeface="Arial Narrow" panose="020B0606020202030204" pitchFamily="34" charset="0"/>
              </a:rPr>
              <a:t>Long term Organ Culture storage system</a:t>
            </a:r>
          </a:p>
          <a:p>
            <a:pPr>
              <a:buFont typeface="Wingdings" pitchFamily="2" charset="2"/>
              <a:buChar char="ü"/>
            </a:pPr>
            <a:r>
              <a:rPr lang="en-US" sz="2800" b="1" dirty="0" smtClean="0">
                <a:solidFill>
                  <a:srgbClr val="FF0000"/>
                </a:solidFill>
                <a:latin typeface="Arial Narrow" panose="020B0606020202030204" pitchFamily="34" charset="0"/>
              </a:rPr>
              <a:t>MEM media(minimum essential media)</a:t>
            </a:r>
          </a:p>
          <a:p>
            <a:pPr>
              <a:buFont typeface="Wingdings" pitchFamily="2" charset="2"/>
              <a:buChar char="ü"/>
            </a:pPr>
            <a:r>
              <a:rPr lang="en-US" sz="2800" dirty="0" smtClean="0">
                <a:latin typeface="Arial Narrow" panose="020B0606020202030204" pitchFamily="34" charset="0"/>
              </a:rPr>
              <a:t>Developed by Harry Eagle.</a:t>
            </a:r>
          </a:p>
          <a:p>
            <a:pPr>
              <a:buFont typeface="Wingdings" pitchFamily="2" charset="2"/>
              <a:buChar char="ü"/>
            </a:pPr>
            <a:r>
              <a:rPr lang="en-US" sz="2800" dirty="0" smtClean="0">
                <a:latin typeface="Arial Narrow" panose="020B0606020202030204" pitchFamily="34" charset="0"/>
              </a:rPr>
              <a:t>34 degree C</a:t>
            </a:r>
            <a:endParaRPr lang="en-US" sz="2800" dirty="0">
              <a:latin typeface="Arial Narrow" panose="020B0606020202030204" pitchFamily="34" charset="0"/>
            </a:endParaRPr>
          </a:p>
          <a:p>
            <a:pPr>
              <a:buFont typeface="Wingdings" pitchFamily="2" charset="2"/>
              <a:buChar char="ü"/>
              <a:defRPr/>
            </a:pPr>
            <a:r>
              <a:rPr lang="en-US" sz="2800" dirty="0">
                <a:latin typeface="Arial Narrow" panose="020B0606020202030204" pitchFamily="34" charset="0"/>
              </a:rPr>
              <a:t>Incubated at room </a:t>
            </a:r>
            <a:r>
              <a:rPr lang="en-US" sz="2800" dirty="0" smtClean="0">
                <a:latin typeface="Arial Narrow" panose="020B0606020202030204" pitchFamily="34" charset="0"/>
              </a:rPr>
              <a:t>temperature </a:t>
            </a:r>
            <a:r>
              <a:rPr lang="en-US" sz="2800" dirty="0">
                <a:latin typeface="Arial Narrow" panose="020B0606020202030204" pitchFamily="34" charset="0"/>
              </a:rPr>
              <a:t>in nutrient medium</a:t>
            </a:r>
          </a:p>
          <a:p>
            <a:pPr>
              <a:buFont typeface="Wingdings" pitchFamily="2" charset="2"/>
              <a:buChar char="ü"/>
              <a:defRPr/>
            </a:pPr>
            <a:r>
              <a:rPr lang="en-US" sz="2800" dirty="0">
                <a:latin typeface="Arial Narrow" panose="020B0606020202030204" pitchFamily="34" charset="0"/>
              </a:rPr>
              <a:t>Storage </a:t>
            </a:r>
            <a:r>
              <a:rPr lang="en-US" sz="2800" dirty="0" smtClean="0">
                <a:latin typeface="Arial Narrow" panose="020B0606020202030204" pitchFamily="34" charset="0"/>
              </a:rPr>
              <a:t>period </a:t>
            </a:r>
            <a:r>
              <a:rPr lang="en-US" sz="2800" dirty="0">
                <a:latin typeface="Arial Narrow" panose="020B0606020202030204" pitchFamily="34" charset="0"/>
              </a:rPr>
              <a:t>: 30 </a:t>
            </a:r>
            <a:r>
              <a:rPr lang="en-US" sz="2800" dirty="0" smtClean="0">
                <a:latin typeface="Arial Narrow" panose="020B0606020202030204" pitchFamily="34" charset="0"/>
              </a:rPr>
              <a:t>days</a:t>
            </a:r>
          </a:p>
          <a:p>
            <a:pPr>
              <a:buFont typeface="Wingdings" pitchFamily="2" charset="2"/>
              <a:buChar char="ü"/>
              <a:defRPr/>
            </a:pPr>
            <a:r>
              <a:rPr lang="en-US" sz="2800" b="1" dirty="0" smtClean="0">
                <a:latin typeface="Arial Narrow" panose="020B0606020202030204" pitchFamily="34" charset="0"/>
              </a:rPr>
              <a:t>Advantage</a:t>
            </a:r>
            <a:r>
              <a:rPr lang="en-US" sz="2800" dirty="0" smtClean="0">
                <a:latin typeface="Arial Narrow" panose="020B0606020202030204" pitchFamily="34" charset="0"/>
              </a:rPr>
              <a:t>: Enables HLA matching</a:t>
            </a:r>
            <a:endParaRPr lang="en-US" sz="2800" dirty="0">
              <a:latin typeface="Arial Narrow" panose="020B0606020202030204" pitchFamily="34" charset="0"/>
            </a:endParaRPr>
          </a:p>
          <a:p>
            <a:pPr marL="0" indent="0">
              <a:buNone/>
              <a:defRPr/>
            </a:pPr>
            <a:endParaRPr lang="en-US" sz="2800" dirty="0">
              <a:latin typeface="Arial Narrow" panose="020B0606020202030204" pitchFamily="34" charset="0"/>
            </a:endParaRPr>
          </a:p>
          <a:p>
            <a:r>
              <a:rPr lang="en-US" sz="2800" b="1" dirty="0" smtClean="0">
                <a:solidFill>
                  <a:srgbClr val="FFC000"/>
                </a:solidFill>
                <a:latin typeface="Arial Narrow" panose="020B0606020202030204" pitchFamily="34" charset="0"/>
              </a:rPr>
              <a:t>Very long time preservation:</a:t>
            </a:r>
          </a:p>
          <a:p>
            <a:pPr>
              <a:buFont typeface="Wingdings" pitchFamily="2" charset="2"/>
              <a:buChar char="ü"/>
            </a:pPr>
            <a:r>
              <a:rPr lang="en-US" sz="2800" dirty="0" smtClean="0">
                <a:latin typeface="Arial Narrow" panose="020B0606020202030204" pitchFamily="34" charset="0"/>
              </a:rPr>
              <a:t>Cryopreservation</a:t>
            </a:r>
          </a:p>
          <a:p>
            <a:pPr>
              <a:buFont typeface="Wingdings" pitchFamily="2" charset="2"/>
              <a:buChar char="ü"/>
            </a:pPr>
            <a:r>
              <a:rPr lang="en-US" sz="2800" dirty="0" smtClean="0">
                <a:latin typeface="Arial Narrow" panose="020B0606020202030204" pitchFamily="34" charset="0"/>
              </a:rPr>
              <a:t>1year</a:t>
            </a:r>
          </a:p>
        </p:txBody>
      </p:sp>
    </p:spTree>
    <p:extLst>
      <p:ext uri="{BB962C8B-B14F-4D97-AF65-F5344CB8AC3E}">
        <p14:creationId xmlns:p14="http://schemas.microsoft.com/office/powerpoint/2010/main" val="42728517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819400"/>
            <a:ext cx="7772400" cy="2949575"/>
          </a:xfrm>
          <a:ln>
            <a:miter lim="800000"/>
            <a:headEnd/>
            <a:tailEnd/>
          </a:ln>
          <a:extLst/>
        </p:spPr>
        <p:txBody>
          <a:bodyPr/>
          <a:lstStyle/>
          <a:p>
            <a:pPr eaLnBrk="1" hangingPunct="1">
              <a:defRPr/>
            </a:pPr>
            <a:r>
              <a:rPr lang="en-IN" dirty="0" smtClean="0">
                <a:latin typeface="Arial Narrow" panose="020B0606020202030204" pitchFamily="34" charset="0"/>
              </a:rPr>
              <a:t>Corneal </a:t>
            </a:r>
            <a:r>
              <a:rPr lang="en-IN" dirty="0" err="1" smtClean="0">
                <a:latin typeface="Arial Narrow" panose="020B0606020202030204" pitchFamily="34" charset="0"/>
              </a:rPr>
              <a:t>TransplantaTion</a:t>
            </a:r>
            <a:endParaRPr lang="en-IN" dirty="0">
              <a:latin typeface="Arial Narrow" panose="020B0606020202030204" pitchFamily="34" charset="0"/>
            </a:endParaRPr>
          </a:p>
        </p:txBody>
      </p:sp>
      <p:sp>
        <p:nvSpPr>
          <p:cNvPr id="21507" name="Text Placeholder 2"/>
          <p:cNvSpPr>
            <a:spLocks noGrp="1"/>
          </p:cNvSpPr>
          <p:nvPr>
            <p:ph type="body" idx="1"/>
          </p:nvPr>
        </p:nvSpPr>
        <p:spPr/>
        <p:txBody>
          <a:bodyPr/>
          <a:lstStyle/>
          <a:p>
            <a:pPr eaLnBrk="1" hangingPunct="1"/>
            <a:endParaRPr lang="en-IN" dirty="0" smtClean="0"/>
          </a:p>
        </p:txBody>
      </p:sp>
    </p:spTree>
    <p:extLst>
      <p:ext uri="{BB962C8B-B14F-4D97-AF65-F5344CB8AC3E}">
        <p14:creationId xmlns:p14="http://schemas.microsoft.com/office/powerpoint/2010/main" val="39660325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9762"/>
          </a:xfrm>
        </p:spPr>
        <p:txBody>
          <a:bodyPr>
            <a:normAutofit fontScale="90000"/>
          </a:bodyPr>
          <a:lstStyle/>
          <a:p>
            <a:r>
              <a:rPr lang="en-US" dirty="0" smtClean="0">
                <a:latin typeface="Arial Narrow" panose="020B0606020202030204" pitchFamily="34" charset="0"/>
              </a:rPr>
              <a:t>Cornea  as transplant</a:t>
            </a:r>
            <a:endParaRPr lang="en-US" dirty="0">
              <a:latin typeface="Arial Narrow" panose="020B0606020202030204" pitchFamily="34" charset="0"/>
            </a:endParaRPr>
          </a:p>
        </p:txBody>
      </p:sp>
      <p:sp>
        <p:nvSpPr>
          <p:cNvPr id="3" name="Content Placeholder 2"/>
          <p:cNvSpPr>
            <a:spLocks noGrp="1"/>
          </p:cNvSpPr>
          <p:nvPr>
            <p:ph idx="1"/>
          </p:nvPr>
        </p:nvSpPr>
        <p:spPr>
          <a:xfrm>
            <a:off x="609600" y="990600"/>
            <a:ext cx="7924800" cy="5715000"/>
          </a:xfrm>
          <a:prstGeom prst="rect">
            <a:avLst/>
          </a:prstGeom>
        </p:spPr>
        <p:txBody>
          <a:bodyPr>
            <a:normAutofit/>
          </a:bodyPr>
          <a:lstStyle/>
          <a:p>
            <a:r>
              <a:rPr lang="en-US" sz="2800" b="1" dirty="0" smtClean="0">
                <a:solidFill>
                  <a:srgbClr val="FF0000"/>
                </a:solidFill>
                <a:latin typeface="Arial Narrow" panose="020B0606020202030204" pitchFamily="34" charset="0"/>
                <a:cs typeface="Times New Roman" pitchFamily="18" charset="0"/>
              </a:rPr>
              <a:t>Immune privilege of cornea</a:t>
            </a:r>
          </a:p>
          <a:p>
            <a:pPr>
              <a:buFont typeface="Wingdings" pitchFamily="2" charset="2"/>
              <a:buChar char="ü"/>
            </a:pPr>
            <a:r>
              <a:rPr lang="en-US" sz="2800" dirty="0" smtClean="0">
                <a:latin typeface="Arial Narrow" panose="020B0606020202030204" pitchFamily="34" charset="0"/>
                <a:cs typeface="Times New Roman" pitchFamily="18" charset="0"/>
              </a:rPr>
              <a:t>Absence of blood and lymphatic channel in the graft and its bed</a:t>
            </a:r>
          </a:p>
          <a:p>
            <a:pPr>
              <a:buFont typeface="Wingdings" pitchFamily="2" charset="2"/>
              <a:buChar char="ü"/>
            </a:pPr>
            <a:r>
              <a:rPr lang="en-US" sz="2800" dirty="0" smtClean="0">
                <a:latin typeface="Arial Narrow" panose="020B0606020202030204" pitchFamily="34" charset="0"/>
                <a:cs typeface="Times New Roman" pitchFamily="18" charset="0"/>
              </a:rPr>
              <a:t>Absence of MHC class II APCs in the graft</a:t>
            </a:r>
          </a:p>
          <a:p>
            <a:pPr>
              <a:buFont typeface="Wingdings" pitchFamily="2" charset="2"/>
              <a:buChar char="ü"/>
            </a:pPr>
            <a:r>
              <a:rPr lang="en-US" sz="2800" dirty="0" smtClean="0">
                <a:latin typeface="Arial Narrow" panose="020B0606020202030204" pitchFamily="34" charset="0"/>
                <a:cs typeface="Times New Roman" pitchFamily="18" charset="0"/>
              </a:rPr>
              <a:t>Reduced expression of MHC coded alloantigen on graft cells</a:t>
            </a:r>
          </a:p>
          <a:p>
            <a:pPr>
              <a:buFont typeface="Wingdings" pitchFamily="2" charset="2"/>
              <a:buChar char="ü"/>
            </a:pPr>
            <a:r>
              <a:rPr lang="en-US" sz="2800" dirty="0" err="1" smtClean="0">
                <a:latin typeface="Arial Narrow" panose="020B0606020202030204" pitchFamily="34" charset="0"/>
                <a:cs typeface="Times New Roman" pitchFamily="18" charset="0"/>
              </a:rPr>
              <a:t>Immunosupressive</a:t>
            </a:r>
            <a:r>
              <a:rPr lang="en-US" sz="2800" dirty="0" smtClean="0">
                <a:latin typeface="Arial Narrow" panose="020B0606020202030204" pitchFamily="34" charset="0"/>
                <a:cs typeface="Times New Roman" pitchFamily="18" charset="0"/>
              </a:rPr>
              <a:t> microenvironment of aqueous humor.</a:t>
            </a:r>
          </a:p>
          <a:p>
            <a:pPr>
              <a:buFont typeface="Wingdings" pitchFamily="2" charset="2"/>
              <a:buChar char="ü"/>
            </a:pPr>
            <a:r>
              <a:rPr lang="en-US" sz="2800" dirty="0" smtClean="0">
                <a:latin typeface="Arial Narrow" panose="020B0606020202030204" pitchFamily="34" charset="0"/>
                <a:cs typeface="Times New Roman" pitchFamily="18" charset="0"/>
              </a:rPr>
              <a:t>Anterior chamber associated immune deviation.</a:t>
            </a:r>
            <a:endParaRPr lang="en-US" sz="2800" dirty="0">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21115690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08025"/>
          </a:xfrm>
        </p:spPr>
        <p:txBody>
          <a:bodyPr>
            <a:normAutofit fontScale="90000"/>
          </a:bodyPr>
          <a:lstStyle/>
          <a:p>
            <a:pPr eaLnBrk="1" hangingPunct="1">
              <a:defRPr/>
            </a:pPr>
            <a:r>
              <a:rPr lang="en-IN" dirty="0" smtClean="0">
                <a:latin typeface="Arial Narrow" panose="020B0606020202030204" pitchFamily="34" charset="0"/>
              </a:rPr>
              <a:t>Corneal Transplantation</a:t>
            </a:r>
            <a:endParaRPr lang="en-IN" dirty="0">
              <a:latin typeface="Arial Narrow" panose="020B0606020202030204" pitchFamily="34" charset="0"/>
            </a:endParaRPr>
          </a:p>
        </p:txBody>
      </p:sp>
      <p:sp>
        <p:nvSpPr>
          <p:cNvPr id="22531" name="Content Placeholder 2"/>
          <p:cNvSpPr>
            <a:spLocks noGrp="1"/>
          </p:cNvSpPr>
          <p:nvPr>
            <p:ph idx="1"/>
          </p:nvPr>
        </p:nvSpPr>
        <p:spPr>
          <a:xfrm>
            <a:off x="0" y="1600200"/>
            <a:ext cx="9144000" cy="4525963"/>
          </a:xfrm>
        </p:spPr>
        <p:txBody>
          <a:bodyPr>
            <a:normAutofit/>
          </a:bodyPr>
          <a:lstStyle/>
          <a:p>
            <a:pPr eaLnBrk="1" hangingPunct="1">
              <a:lnSpc>
                <a:spcPct val="160000"/>
              </a:lnSpc>
            </a:pPr>
            <a:r>
              <a:rPr lang="en-IN" dirty="0" smtClean="0">
                <a:latin typeface="Arial Narrow" panose="020B0606020202030204" pitchFamily="34" charset="0"/>
              </a:rPr>
              <a:t>Corneal transplantation refers to surgical replacement of a full-thickness or lamellar portion of the host cornea with that of a donor eye.</a:t>
            </a:r>
          </a:p>
          <a:p>
            <a:pPr eaLnBrk="1" hangingPunct="1">
              <a:lnSpc>
                <a:spcPct val="160000"/>
              </a:lnSpc>
            </a:pPr>
            <a:r>
              <a:rPr lang="en-IN" dirty="0" smtClean="0">
                <a:latin typeface="Arial Narrow" panose="020B0606020202030204" pitchFamily="34" charset="0"/>
              </a:rPr>
              <a:t>Allograft/</a:t>
            </a:r>
            <a:r>
              <a:rPr lang="en-IN" dirty="0" err="1" smtClean="0">
                <a:latin typeface="Arial Narrow" panose="020B0606020202030204" pitchFamily="34" charset="0"/>
              </a:rPr>
              <a:t>autograft</a:t>
            </a:r>
            <a:endParaRPr lang="en-IN" dirty="0" smtClean="0">
              <a:latin typeface="Arial Narrow" panose="020B0606020202030204" pitchFamily="34" charset="0"/>
            </a:endParaRPr>
          </a:p>
          <a:p>
            <a:pPr eaLnBrk="1" hangingPunct="1">
              <a:lnSpc>
                <a:spcPct val="160000"/>
              </a:lnSpc>
            </a:pPr>
            <a:r>
              <a:rPr lang="en-IN" dirty="0" smtClean="0">
                <a:latin typeface="Arial Narrow" panose="020B0606020202030204" pitchFamily="34" charset="0"/>
              </a:rPr>
              <a:t>Full-thickness( Penetrating)/ Partial thickness ( lamellar)</a:t>
            </a:r>
          </a:p>
        </p:txBody>
      </p:sp>
    </p:spTree>
    <p:extLst>
      <p:ext uri="{BB962C8B-B14F-4D97-AF65-F5344CB8AC3E}">
        <p14:creationId xmlns:p14="http://schemas.microsoft.com/office/powerpoint/2010/main" val="4072828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63563"/>
          </a:xfrm>
        </p:spPr>
        <p:txBody>
          <a:bodyPr>
            <a:normAutofit fontScale="90000"/>
          </a:bodyPr>
          <a:lstStyle/>
          <a:p>
            <a:pPr eaLnBrk="1" hangingPunct="1">
              <a:defRPr/>
            </a:pPr>
            <a:r>
              <a:rPr lang="en-IN" dirty="0" smtClean="0">
                <a:latin typeface="Arial Narrow" panose="020B0606020202030204" pitchFamily="34" charset="0"/>
              </a:rPr>
              <a:t>Corneal Transplantation :Schematic</a:t>
            </a:r>
            <a:endParaRPr lang="en-IN" dirty="0">
              <a:latin typeface="Arial Narrow" panose="020B0606020202030204" pitchFamily="34" charset="0"/>
            </a:endParaRPr>
          </a:p>
        </p:txBody>
      </p:sp>
      <p:pic>
        <p:nvPicPr>
          <p:cNvPr id="23555" name="Content Placeholder 3" descr="cornea_transplant schematic.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9562"/>
          <a:stretch/>
        </p:blipFill>
        <p:spPr>
          <a:xfrm>
            <a:off x="1292225" y="1484314"/>
            <a:ext cx="6375400" cy="4182196"/>
          </a:xfrm>
        </p:spPr>
      </p:pic>
    </p:spTree>
    <p:extLst>
      <p:ext uri="{BB962C8B-B14F-4D97-AF65-F5344CB8AC3E}">
        <p14:creationId xmlns:p14="http://schemas.microsoft.com/office/powerpoint/2010/main" val="1125790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a:xfrm>
            <a:off x="76200" y="457200"/>
            <a:ext cx="9067800" cy="6096000"/>
          </a:xfrm>
        </p:spPr>
        <p:txBody>
          <a:bodyPr>
            <a:normAutofit fontScale="92500"/>
          </a:bodyPr>
          <a:lstStyle/>
          <a:p>
            <a:pPr>
              <a:defRPr/>
            </a:pPr>
            <a:r>
              <a:rPr lang="en-US" sz="3800" dirty="0" smtClean="0">
                <a:solidFill>
                  <a:srgbClr val="C00000"/>
                </a:solidFill>
                <a:latin typeface="Arial Narrow" pitchFamily="34" charset="0"/>
                <a:cs typeface="Aharoni" pitchFamily="2" charset="-79"/>
              </a:rPr>
              <a:t>1960 : 1</a:t>
            </a:r>
            <a:r>
              <a:rPr lang="en-US" sz="3800" baseline="30000" dirty="0" smtClean="0">
                <a:solidFill>
                  <a:srgbClr val="C00000"/>
                </a:solidFill>
                <a:latin typeface="Arial Narrow" pitchFamily="34" charset="0"/>
                <a:cs typeface="Aharoni" pitchFamily="2" charset="-79"/>
              </a:rPr>
              <a:t>st</a:t>
            </a:r>
            <a:r>
              <a:rPr lang="en-US" sz="3800" dirty="0" smtClean="0">
                <a:solidFill>
                  <a:srgbClr val="C00000"/>
                </a:solidFill>
                <a:latin typeface="Arial Narrow" pitchFamily="34" charset="0"/>
                <a:cs typeface="Aharoni" pitchFamily="2" charset="-79"/>
              </a:rPr>
              <a:t> successful corneal transplantation in  </a:t>
            </a:r>
          </a:p>
          <a:p>
            <a:pPr marL="0" indent="0">
              <a:buNone/>
              <a:defRPr/>
            </a:pPr>
            <a:r>
              <a:rPr lang="en-US" sz="3800" dirty="0" smtClean="0">
                <a:solidFill>
                  <a:srgbClr val="C00000"/>
                </a:solidFill>
                <a:latin typeface="Arial Narrow" pitchFamily="34" charset="0"/>
                <a:cs typeface="Aharoni" pitchFamily="2" charset="-79"/>
              </a:rPr>
              <a:t>               India by Dr</a:t>
            </a:r>
            <a:r>
              <a:rPr lang="en-US" sz="3800" dirty="0" smtClean="0">
                <a:solidFill>
                  <a:srgbClr val="C00000"/>
                </a:solidFill>
                <a:latin typeface="Arial Narrow" pitchFamily="34" charset="0"/>
                <a:cs typeface="Aharoni" pitchFamily="2" charset="-79"/>
              </a:rPr>
              <a:t>. </a:t>
            </a:r>
            <a:r>
              <a:rPr lang="en-US" sz="3800" dirty="0" err="1" smtClean="0">
                <a:solidFill>
                  <a:srgbClr val="C00000"/>
                </a:solidFill>
                <a:latin typeface="Arial Narrow" pitchFamily="34" charset="0"/>
                <a:cs typeface="Aharoni" pitchFamily="2" charset="-79"/>
              </a:rPr>
              <a:t>Dhanda</a:t>
            </a:r>
            <a:r>
              <a:rPr lang="en-US" sz="3800" dirty="0" smtClean="0">
                <a:solidFill>
                  <a:srgbClr val="C00000"/>
                </a:solidFill>
                <a:latin typeface="Arial Narrow" pitchFamily="34" charset="0"/>
                <a:cs typeface="Aharoni" pitchFamily="2" charset="-79"/>
              </a:rPr>
              <a:t> </a:t>
            </a:r>
            <a:r>
              <a:rPr lang="en-US" sz="3800" dirty="0" smtClean="0">
                <a:solidFill>
                  <a:srgbClr val="C00000"/>
                </a:solidFill>
                <a:latin typeface="Arial Narrow" pitchFamily="34" charset="0"/>
                <a:cs typeface="Aharoni" pitchFamily="2" charset="-79"/>
              </a:rPr>
              <a:t>(Indore).</a:t>
            </a:r>
          </a:p>
          <a:p>
            <a:pPr>
              <a:buFontTx/>
              <a:buNone/>
              <a:defRPr/>
            </a:pPr>
            <a:r>
              <a:rPr lang="en-US" sz="3900" dirty="0" smtClean="0">
                <a:latin typeface="Arial Narrow" pitchFamily="34" charset="0"/>
                <a:cs typeface="Aharoni" pitchFamily="2" charset="-79"/>
              </a:rPr>
              <a:t>•  </a:t>
            </a:r>
            <a:r>
              <a:rPr lang="en-US" sz="3900" dirty="0" smtClean="0">
                <a:latin typeface="Arial Narrow" pitchFamily="34" charset="0"/>
                <a:cs typeface="Aharoni" pitchFamily="2" charset="-79"/>
              </a:rPr>
              <a:t>1974: McKarey and Kaufman developed M-</a:t>
            </a:r>
          </a:p>
          <a:p>
            <a:pPr>
              <a:buFontTx/>
              <a:buNone/>
              <a:defRPr/>
            </a:pPr>
            <a:r>
              <a:rPr lang="en-US" sz="3900" dirty="0">
                <a:latin typeface="Arial Narrow" pitchFamily="34" charset="0"/>
                <a:cs typeface="Aharoni" pitchFamily="2" charset="-79"/>
              </a:rPr>
              <a:t> </a:t>
            </a:r>
            <a:r>
              <a:rPr lang="en-US" sz="3900" dirty="0" smtClean="0">
                <a:latin typeface="Arial Narrow" pitchFamily="34" charset="0"/>
                <a:cs typeface="Aharoni" pitchFamily="2" charset="-79"/>
              </a:rPr>
              <a:t>            K medium which allowed the excised   </a:t>
            </a:r>
          </a:p>
          <a:p>
            <a:pPr>
              <a:buFontTx/>
              <a:buNone/>
              <a:defRPr/>
            </a:pPr>
            <a:r>
              <a:rPr lang="en-US" sz="3900" dirty="0">
                <a:latin typeface="Arial Narrow" pitchFamily="34" charset="0"/>
                <a:cs typeface="Aharoni" pitchFamily="2" charset="-79"/>
              </a:rPr>
              <a:t> </a:t>
            </a:r>
            <a:r>
              <a:rPr lang="en-US" sz="3900" dirty="0" smtClean="0">
                <a:latin typeface="Arial Narrow" pitchFamily="34" charset="0"/>
                <a:cs typeface="Aharoni" pitchFamily="2" charset="-79"/>
              </a:rPr>
              <a:t>            </a:t>
            </a:r>
            <a:r>
              <a:rPr lang="en-US" sz="3900" dirty="0" err="1" smtClean="0">
                <a:latin typeface="Arial Narrow" pitchFamily="34" charset="0"/>
                <a:cs typeface="Aharoni" pitchFamily="2" charset="-79"/>
              </a:rPr>
              <a:t>corneo</a:t>
            </a:r>
            <a:r>
              <a:rPr lang="en-US" sz="3900" dirty="0" smtClean="0">
                <a:latin typeface="Arial Narrow" pitchFamily="34" charset="0"/>
                <a:cs typeface="Aharoni" pitchFamily="2" charset="-79"/>
              </a:rPr>
              <a:t>-scleral rim to be preserved for   </a:t>
            </a:r>
          </a:p>
          <a:p>
            <a:pPr>
              <a:buFontTx/>
              <a:buNone/>
              <a:defRPr/>
            </a:pPr>
            <a:r>
              <a:rPr lang="en-US" sz="3900" dirty="0">
                <a:latin typeface="Arial Narrow" pitchFamily="34" charset="0"/>
                <a:cs typeface="Aharoni" pitchFamily="2" charset="-79"/>
              </a:rPr>
              <a:t> </a:t>
            </a:r>
            <a:r>
              <a:rPr lang="en-US" sz="3900" dirty="0" smtClean="0">
                <a:latin typeface="Arial Narrow" pitchFamily="34" charset="0"/>
                <a:cs typeface="Aharoni" pitchFamily="2" charset="-79"/>
              </a:rPr>
              <a:t>            up to 4 days at 4°C.</a:t>
            </a:r>
          </a:p>
          <a:p>
            <a:pPr>
              <a:buFontTx/>
              <a:buNone/>
              <a:defRPr/>
            </a:pPr>
            <a:r>
              <a:rPr lang="en-US" sz="3900" dirty="0" smtClean="0">
                <a:latin typeface="Arial Narrow" pitchFamily="34" charset="0"/>
                <a:cs typeface="Aharoni" pitchFamily="2" charset="-79"/>
              </a:rPr>
              <a:t>•  1985: Kaufman et al. presented K-Sol as a  </a:t>
            </a:r>
          </a:p>
          <a:p>
            <a:pPr>
              <a:buFontTx/>
              <a:buNone/>
              <a:defRPr/>
            </a:pPr>
            <a:r>
              <a:rPr lang="en-US" sz="3900" dirty="0">
                <a:latin typeface="Arial Narrow" pitchFamily="34" charset="0"/>
                <a:cs typeface="Aharoni" pitchFamily="2" charset="-79"/>
              </a:rPr>
              <a:t> </a:t>
            </a:r>
            <a:r>
              <a:rPr lang="en-US" sz="3900" dirty="0" smtClean="0">
                <a:latin typeface="Arial Narrow" pitchFamily="34" charset="0"/>
                <a:cs typeface="Aharoni" pitchFamily="2" charset="-79"/>
              </a:rPr>
              <a:t>             storage method viable for up to 10 </a:t>
            </a:r>
            <a:r>
              <a:rPr lang="en-US" sz="3900" dirty="0" smtClean="0">
                <a:latin typeface="Arial Narrow" pitchFamily="34" charset="0"/>
                <a:cs typeface="Aharoni" pitchFamily="2" charset="-79"/>
              </a:rPr>
              <a:t>days</a:t>
            </a:r>
            <a:r>
              <a:rPr lang="en-US" sz="3900" dirty="0" smtClean="0">
                <a:latin typeface="Arial Narrow" pitchFamily="34" charset="0"/>
                <a:cs typeface="Aharoni" pitchFamily="2" charset="-79"/>
              </a:rPr>
              <a:t>.</a:t>
            </a:r>
          </a:p>
          <a:p>
            <a:pPr>
              <a:defRPr/>
            </a:pPr>
            <a:r>
              <a:rPr lang="en-US" sz="3900" dirty="0" smtClean="0">
                <a:latin typeface="Arial Narrow" pitchFamily="34" charset="0"/>
                <a:cs typeface="Aharoni" pitchFamily="2" charset="-79"/>
              </a:rPr>
              <a:t>1989: Eye Bank Association of  India was formed.</a:t>
            </a:r>
          </a:p>
          <a:p>
            <a:pPr>
              <a:defRPr/>
            </a:pPr>
            <a:endParaRPr lang="en-US" dirty="0">
              <a:latin typeface="Arial Narrow" pitchFamily="34" charset="0"/>
            </a:endParaRPr>
          </a:p>
        </p:txBody>
      </p:sp>
    </p:spTree>
    <p:extLst>
      <p:ext uri="{BB962C8B-B14F-4D97-AF65-F5344CB8AC3E}">
        <p14:creationId xmlns:p14="http://schemas.microsoft.com/office/powerpoint/2010/main" val="34642665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8313" y="260350"/>
            <a:ext cx="8229600" cy="1143000"/>
          </a:xfrm>
        </p:spPr>
        <p:txBody>
          <a:bodyPr/>
          <a:lstStyle/>
          <a:p>
            <a:pPr eaLnBrk="1" hangingPunct="1"/>
            <a:r>
              <a:rPr lang="en-IN" dirty="0" smtClean="0">
                <a:latin typeface="Arial Narrow" panose="020B0606020202030204" pitchFamily="34" charset="0"/>
              </a:rPr>
              <a:t>Types of </a:t>
            </a:r>
            <a:r>
              <a:rPr lang="en-IN" dirty="0" err="1" smtClean="0">
                <a:latin typeface="Arial Narrow" panose="020B0606020202030204" pitchFamily="34" charset="0"/>
              </a:rPr>
              <a:t>Keratoplasty</a:t>
            </a:r>
            <a:endParaRPr lang="en-IN" dirty="0" smtClean="0">
              <a:latin typeface="Arial Narrow" panose="020B0606020202030204" pitchFamily="34" charset="0"/>
            </a:endParaRPr>
          </a:p>
        </p:txBody>
      </p:sp>
      <p:sp>
        <p:nvSpPr>
          <p:cNvPr id="24579" name="Content Placeholder 2"/>
          <p:cNvSpPr>
            <a:spLocks noGrp="1"/>
          </p:cNvSpPr>
          <p:nvPr>
            <p:ph idx="1"/>
          </p:nvPr>
        </p:nvSpPr>
        <p:spPr/>
        <p:txBody>
          <a:bodyPr>
            <a:normAutofit/>
          </a:bodyPr>
          <a:lstStyle/>
          <a:p>
            <a:pPr eaLnBrk="1" hangingPunct="1">
              <a:lnSpc>
                <a:spcPct val="200000"/>
              </a:lnSpc>
            </a:pPr>
            <a:r>
              <a:rPr lang="en-IN" dirty="0" smtClean="0">
                <a:solidFill>
                  <a:srgbClr val="0070C0"/>
                </a:solidFill>
                <a:latin typeface="Arial Narrow" panose="020B0606020202030204" pitchFamily="34" charset="0"/>
              </a:rPr>
              <a:t>Optical </a:t>
            </a:r>
            <a:r>
              <a:rPr lang="en-IN" dirty="0" smtClean="0">
                <a:latin typeface="Arial Narrow" panose="020B0606020202030204" pitchFamily="34" charset="0"/>
              </a:rPr>
              <a:t>– to improve vision</a:t>
            </a:r>
          </a:p>
          <a:p>
            <a:pPr eaLnBrk="1" hangingPunct="1">
              <a:lnSpc>
                <a:spcPct val="200000"/>
              </a:lnSpc>
            </a:pPr>
            <a:r>
              <a:rPr lang="en-IN" dirty="0" smtClean="0">
                <a:solidFill>
                  <a:srgbClr val="0070C0"/>
                </a:solidFill>
                <a:latin typeface="Arial Narrow" panose="020B0606020202030204" pitchFamily="34" charset="0"/>
              </a:rPr>
              <a:t>Tectonic</a:t>
            </a:r>
            <a:r>
              <a:rPr lang="en-IN" dirty="0" smtClean="0">
                <a:latin typeface="Arial Narrow" panose="020B0606020202030204" pitchFamily="34" charset="0"/>
              </a:rPr>
              <a:t>- to restore or preserve corneal integrity</a:t>
            </a:r>
          </a:p>
          <a:p>
            <a:pPr eaLnBrk="1" hangingPunct="1">
              <a:lnSpc>
                <a:spcPct val="200000"/>
              </a:lnSpc>
            </a:pPr>
            <a:r>
              <a:rPr lang="en-IN" dirty="0" smtClean="0">
                <a:solidFill>
                  <a:srgbClr val="0070C0"/>
                </a:solidFill>
                <a:latin typeface="Arial Narrow" panose="020B0606020202030204" pitchFamily="34" charset="0"/>
              </a:rPr>
              <a:t>Therapeutic</a:t>
            </a:r>
            <a:r>
              <a:rPr lang="en-IN" dirty="0" smtClean="0">
                <a:latin typeface="Arial Narrow" panose="020B0606020202030204" pitchFamily="34" charset="0"/>
              </a:rPr>
              <a:t>- to remove infected corneal tissue</a:t>
            </a:r>
          </a:p>
          <a:p>
            <a:pPr eaLnBrk="1" hangingPunct="1">
              <a:lnSpc>
                <a:spcPct val="200000"/>
              </a:lnSpc>
            </a:pPr>
            <a:r>
              <a:rPr lang="en-IN" dirty="0" smtClean="0">
                <a:solidFill>
                  <a:srgbClr val="0070C0"/>
                </a:solidFill>
                <a:latin typeface="Arial Narrow" panose="020B0606020202030204" pitchFamily="34" charset="0"/>
              </a:rPr>
              <a:t>Cosmetic</a:t>
            </a:r>
            <a:r>
              <a:rPr lang="en-IN" dirty="0" smtClean="0">
                <a:latin typeface="Arial Narrow" panose="020B0606020202030204" pitchFamily="34" charset="0"/>
              </a:rPr>
              <a:t>- to improve appearance</a:t>
            </a:r>
          </a:p>
        </p:txBody>
      </p:sp>
    </p:spTree>
    <p:extLst>
      <p:ext uri="{BB962C8B-B14F-4D97-AF65-F5344CB8AC3E}">
        <p14:creationId xmlns:p14="http://schemas.microsoft.com/office/powerpoint/2010/main" val="20327448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08025"/>
          </a:xfrm>
        </p:spPr>
        <p:txBody>
          <a:bodyPr>
            <a:normAutofit fontScale="90000"/>
          </a:bodyPr>
          <a:lstStyle/>
          <a:p>
            <a:pPr eaLnBrk="1" hangingPunct="1">
              <a:defRPr/>
            </a:pPr>
            <a:r>
              <a:rPr lang="en-IN" dirty="0" smtClean="0"/>
              <a:t>Keratoplasty : Schematic Diagram</a:t>
            </a:r>
            <a:endParaRPr lang="en-IN" dirty="0"/>
          </a:p>
        </p:txBody>
      </p:sp>
      <p:pic>
        <p:nvPicPr>
          <p:cNvPr id="25603" name="Content Placeholder 3" descr="1-s2.0-S0014483511001709-gr1.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85838" y="1700213"/>
            <a:ext cx="7115175" cy="4289425"/>
          </a:xfrm>
        </p:spPr>
      </p:pic>
    </p:spTree>
    <p:extLst>
      <p:ext uri="{BB962C8B-B14F-4D97-AF65-F5344CB8AC3E}">
        <p14:creationId xmlns:p14="http://schemas.microsoft.com/office/powerpoint/2010/main" val="17025600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704850"/>
            <a:ext cx="8229600" cy="852488"/>
          </a:xfrm>
        </p:spPr>
        <p:txBody>
          <a:bodyPr/>
          <a:lstStyle/>
          <a:p>
            <a:pPr eaLnBrk="1" hangingPunct="1"/>
            <a:r>
              <a:rPr lang="en-IN" sz="3600" smtClean="0"/>
              <a:t>Indications of Penetrating Keratoplasty( PK)</a:t>
            </a:r>
          </a:p>
        </p:txBody>
      </p:sp>
      <p:sp>
        <p:nvSpPr>
          <p:cNvPr id="3" name="Content Placeholder 2"/>
          <p:cNvSpPr>
            <a:spLocks noGrp="1"/>
          </p:cNvSpPr>
          <p:nvPr>
            <p:ph idx="1"/>
          </p:nvPr>
        </p:nvSpPr>
        <p:spPr/>
        <p:txBody>
          <a:bodyPr>
            <a:normAutofit fontScale="85000" lnSpcReduction="10000"/>
          </a:bodyPr>
          <a:lstStyle/>
          <a:p>
            <a:pPr eaLnBrk="1" hangingPunct="1">
              <a:lnSpc>
                <a:spcPct val="170000"/>
              </a:lnSpc>
              <a:defRPr/>
            </a:pPr>
            <a:r>
              <a:rPr lang="en-IN" dirty="0" smtClean="0"/>
              <a:t>Keratoconus</a:t>
            </a:r>
            <a:endParaRPr lang="en-IN" dirty="0"/>
          </a:p>
          <a:p>
            <a:pPr eaLnBrk="1" hangingPunct="1">
              <a:lnSpc>
                <a:spcPct val="170000"/>
              </a:lnSpc>
              <a:defRPr/>
            </a:pPr>
            <a:r>
              <a:rPr lang="en-IN" dirty="0"/>
              <a:t>Post- cataract surgery edema</a:t>
            </a:r>
          </a:p>
          <a:p>
            <a:pPr eaLnBrk="1" hangingPunct="1">
              <a:lnSpc>
                <a:spcPct val="170000"/>
              </a:lnSpc>
              <a:defRPr/>
            </a:pPr>
            <a:r>
              <a:rPr lang="en-IN" dirty="0"/>
              <a:t>Corneal dystrophies and </a:t>
            </a:r>
            <a:r>
              <a:rPr lang="en-IN" dirty="0" smtClean="0"/>
              <a:t>degenerations</a:t>
            </a:r>
            <a:endParaRPr lang="en-IN" dirty="0"/>
          </a:p>
          <a:p>
            <a:pPr eaLnBrk="1" hangingPunct="1">
              <a:lnSpc>
                <a:spcPct val="170000"/>
              </a:lnSpc>
              <a:defRPr/>
            </a:pPr>
            <a:r>
              <a:rPr lang="en-IN" dirty="0"/>
              <a:t>Mechanical or chemical trauma</a:t>
            </a:r>
          </a:p>
          <a:p>
            <a:pPr eaLnBrk="1" hangingPunct="1">
              <a:lnSpc>
                <a:spcPct val="170000"/>
              </a:lnSpc>
              <a:defRPr/>
            </a:pPr>
            <a:r>
              <a:rPr lang="en-IN" dirty="0"/>
              <a:t>Microbial/</a:t>
            </a:r>
            <a:r>
              <a:rPr lang="en-IN" dirty="0" err="1"/>
              <a:t>postmicrobial</a:t>
            </a:r>
            <a:r>
              <a:rPr lang="en-IN" dirty="0"/>
              <a:t> keratitis</a:t>
            </a:r>
          </a:p>
          <a:p>
            <a:pPr eaLnBrk="1" hangingPunct="1">
              <a:lnSpc>
                <a:spcPct val="170000"/>
              </a:lnSpc>
              <a:defRPr/>
            </a:pPr>
            <a:r>
              <a:rPr lang="en-IN" dirty="0" smtClean="0"/>
              <a:t>Congenital opacity</a:t>
            </a:r>
          </a:p>
        </p:txBody>
      </p:sp>
    </p:spTree>
    <p:extLst>
      <p:ext uri="{BB962C8B-B14F-4D97-AF65-F5344CB8AC3E}">
        <p14:creationId xmlns:p14="http://schemas.microsoft.com/office/powerpoint/2010/main" val="7429033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8313" y="836613"/>
            <a:ext cx="8229600" cy="852487"/>
          </a:xfrm>
        </p:spPr>
        <p:txBody>
          <a:bodyPr/>
          <a:lstStyle/>
          <a:p>
            <a:pPr eaLnBrk="1" hangingPunct="1"/>
            <a:r>
              <a:rPr lang="en-IN" dirty="0" smtClean="0">
                <a:latin typeface="Arial Narrow" panose="020B0606020202030204" pitchFamily="34" charset="0"/>
              </a:rPr>
              <a:t>Lamellar </a:t>
            </a:r>
            <a:r>
              <a:rPr lang="en-IN" dirty="0" err="1" smtClean="0">
                <a:latin typeface="Arial Narrow" panose="020B0606020202030204" pitchFamily="34" charset="0"/>
              </a:rPr>
              <a:t>keratoplasty</a:t>
            </a:r>
            <a:endParaRPr lang="en-IN" dirty="0" smtClean="0">
              <a:latin typeface="Arial Narrow" panose="020B0606020202030204" pitchFamily="34" charset="0"/>
            </a:endParaRPr>
          </a:p>
        </p:txBody>
      </p:sp>
      <p:sp>
        <p:nvSpPr>
          <p:cNvPr id="3" name="Content Placeholder 2"/>
          <p:cNvSpPr>
            <a:spLocks noGrp="1"/>
          </p:cNvSpPr>
          <p:nvPr>
            <p:ph idx="1"/>
          </p:nvPr>
        </p:nvSpPr>
        <p:spPr>
          <a:xfrm>
            <a:off x="323850" y="1916113"/>
            <a:ext cx="8507413" cy="4525962"/>
          </a:xfrm>
        </p:spPr>
        <p:txBody>
          <a:bodyPr>
            <a:normAutofit/>
          </a:bodyPr>
          <a:lstStyle/>
          <a:p>
            <a:pPr eaLnBrk="1" hangingPunct="1">
              <a:lnSpc>
                <a:spcPct val="150000"/>
              </a:lnSpc>
              <a:defRPr/>
            </a:pPr>
            <a:r>
              <a:rPr lang="en-IN" sz="2800" dirty="0" smtClean="0">
                <a:latin typeface="Arial Narrow" panose="020B0606020202030204" pitchFamily="34" charset="0"/>
              </a:rPr>
              <a:t>Lamellar keratoplasty refers to replacement of only a portion of the corneal layers of the host cornea with the graft.</a:t>
            </a:r>
          </a:p>
          <a:p>
            <a:pPr eaLnBrk="1" hangingPunct="1">
              <a:lnSpc>
                <a:spcPct val="150000"/>
              </a:lnSpc>
              <a:defRPr/>
            </a:pPr>
            <a:r>
              <a:rPr lang="en-IN" sz="2800" dirty="0" smtClean="0">
                <a:solidFill>
                  <a:srgbClr val="0070C0"/>
                </a:solidFill>
                <a:latin typeface="Arial Narrow" panose="020B0606020202030204" pitchFamily="34" charset="0"/>
              </a:rPr>
              <a:t>Indications:</a:t>
            </a:r>
          </a:p>
          <a:p>
            <a:pPr eaLnBrk="1" hangingPunct="1">
              <a:lnSpc>
                <a:spcPct val="150000"/>
              </a:lnSpc>
              <a:buFont typeface="Wingdings 2" pitchFamily="18" charset="2"/>
              <a:buNone/>
              <a:defRPr/>
            </a:pPr>
            <a:r>
              <a:rPr lang="en-IN" sz="2800" dirty="0" smtClean="0">
                <a:latin typeface="Arial Narrow" panose="020B0606020202030204" pitchFamily="34" charset="0"/>
              </a:rPr>
              <a:t>	        -</a:t>
            </a:r>
            <a:r>
              <a:rPr lang="en-IN" sz="2800" dirty="0" err="1" smtClean="0">
                <a:latin typeface="Arial Narrow" panose="020B0606020202030204" pitchFamily="34" charset="0"/>
              </a:rPr>
              <a:t>Opacification</a:t>
            </a:r>
            <a:r>
              <a:rPr lang="en-IN" sz="2800" dirty="0" smtClean="0">
                <a:latin typeface="Arial Narrow" panose="020B0606020202030204" pitchFamily="34" charset="0"/>
              </a:rPr>
              <a:t> of superficial corneal stroma</a:t>
            </a:r>
          </a:p>
          <a:p>
            <a:pPr eaLnBrk="1" hangingPunct="1">
              <a:lnSpc>
                <a:spcPct val="150000"/>
              </a:lnSpc>
              <a:buFont typeface="Wingdings 2" pitchFamily="18" charset="2"/>
              <a:buNone/>
              <a:defRPr/>
            </a:pPr>
            <a:r>
              <a:rPr lang="en-IN" sz="2800" dirty="0" smtClean="0">
                <a:latin typeface="Arial Narrow" panose="020B0606020202030204" pitchFamily="34" charset="0"/>
              </a:rPr>
              <a:t>		-Marginal thinning or infiltration</a:t>
            </a:r>
          </a:p>
          <a:p>
            <a:pPr eaLnBrk="1" hangingPunct="1">
              <a:lnSpc>
                <a:spcPct val="150000"/>
              </a:lnSpc>
              <a:buFont typeface="Wingdings 2" pitchFamily="18" charset="2"/>
              <a:buNone/>
              <a:defRPr/>
            </a:pPr>
            <a:r>
              <a:rPr lang="en-IN" sz="2800" dirty="0" smtClean="0">
                <a:latin typeface="Arial Narrow" panose="020B0606020202030204" pitchFamily="34" charset="0"/>
              </a:rPr>
              <a:t>		-Localised thinning / descemetocele formation</a:t>
            </a:r>
          </a:p>
        </p:txBody>
      </p:sp>
    </p:spTree>
    <p:extLst>
      <p:ext uri="{BB962C8B-B14F-4D97-AF65-F5344CB8AC3E}">
        <p14:creationId xmlns:p14="http://schemas.microsoft.com/office/powerpoint/2010/main" val="21500999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981075"/>
            <a:ext cx="8229600" cy="781050"/>
          </a:xfrm>
        </p:spPr>
        <p:txBody>
          <a:bodyPr>
            <a:normAutofit/>
          </a:bodyPr>
          <a:lstStyle/>
          <a:p>
            <a:pPr eaLnBrk="1" hangingPunct="1">
              <a:defRPr/>
            </a:pPr>
            <a:r>
              <a:rPr lang="en-IN" dirty="0" smtClean="0">
                <a:latin typeface="Arial Narrow" panose="020B0606020202030204" pitchFamily="34" charset="0"/>
              </a:rPr>
              <a:t>Types of Lamellar Keratoplasty</a:t>
            </a:r>
            <a:endParaRPr lang="en-IN" dirty="0">
              <a:latin typeface="Arial Narrow" panose="020B0606020202030204" pitchFamily="34" charset="0"/>
            </a:endParaRPr>
          </a:p>
        </p:txBody>
      </p:sp>
      <p:sp>
        <p:nvSpPr>
          <p:cNvPr id="38915" name="Content Placeholder 2"/>
          <p:cNvSpPr>
            <a:spLocks noGrp="1"/>
          </p:cNvSpPr>
          <p:nvPr>
            <p:ph idx="1"/>
          </p:nvPr>
        </p:nvSpPr>
        <p:spPr>
          <a:xfrm>
            <a:off x="468313" y="1916113"/>
            <a:ext cx="8229600" cy="4525962"/>
          </a:xfrm>
        </p:spPr>
        <p:txBody>
          <a:bodyPr>
            <a:normAutofit lnSpcReduction="10000"/>
          </a:bodyPr>
          <a:lstStyle/>
          <a:p>
            <a:pPr eaLnBrk="1" hangingPunct="1">
              <a:lnSpc>
                <a:spcPct val="150000"/>
              </a:lnSpc>
            </a:pPr>
            <a:r>
              <a:rPr lang="en-IN" dirty="0" smtClean="0">
                <a:latin typeface="Arial Narrow" panose="020B0606020202030204" pitchFamily="34" charset="0"/>
              </a:rPr>
              <a:t>Superficial/ Deep anterior lamellar </a:t>
            </a:r>
            <a:r>
              <a:rPr lang="en-IN" dirty="0" err="1" smtClean="0">
                <a:latin typeface="Arial Narrow" panose="020B0606020202030204" pitchFamily="34" charset="0"/>
              </a:rPr>
              <a:t>keratoplasty</a:t>
            </a:r>
            <a:r>
              <a:rPr lang="en-IN" dirty="0" smtClean="0">
                <a:latin typeface="Arial Narrow" panose="020B0606020202030204" pitchFamily="34" charset="0"/>
              </a:rPr>
              <a:t> </a:t>
            </a:r>
          </a:p>
          <a:p>
            <a:pPr marL="0" indent="0" eaLnBrk="1" hangingPunct="1">
              <a:lnSpc>
                <a:spcPct val="150000"/>
              </a:lnSpc>
              <a:buNone/>
            </a:pPr>
            <a:r>
              <a:rPr lang="en-IN" dirty="0">
                <a:latin typeface="Arial Narrow" panose="020B0606020202030204" pitchFamily="34" charset="0"/>
              </a:rPr>
              <a:t> </a:t>
            </a:r>
            <a:r>
              <a:rPr lang="en-IN" dirty="0" smtClean="0">
                <a:latin typeface="Arial Narrow" panose="020B0606020202030204" pitchFamily="34" charset="0"/>
              </a:rPr>
              <a:t>  ( SALK/DALK)</a:t>
            </a:r>
          </a:p>
          <a:p>
            <a:pPr eaLnBrk="1" hangingPunct="1">
              <a:lnSpc>
                <a:spcPct val="150000"/>
              </a:lnSpc>
            </a:pPr>
            <a:r>
              <a:rPr lang="en-IN" dirty="0" smtClean="0">
                <a:latin typeface="Arial Narrow" panose="020B0606020202030204" pitchFamily="34" charset="0"/>
              </a:rPr>
              <a:t>Descemet stripping automated endothelial </a:t>
            </a:r>
            <a:r>
              <a:rPr lang="en-IN" dirty="0" err="1" smtClean="0">
                <a:latin typeface="Arial Narrow" panose="020B0606020202030204" pitchFamily="34" charset="0"/>
              </a:rPr>
              <a:t>keratoplasty</a:t>
            </a:r>
            <a:r>
              <a:rPr lang="en-IN" dirty="0" smtClean="0">
                <a:latin typeface="Arial Narrow" panose="020B0606020202030204" pitchFamily="34" charset="0"/>
              </a:rPr>
              <a:t> (DSAEK)</a:t>
            </a:r>
          </a:p>
          <a:p>
            <a:pPr eaLnBrk="1" hangingPunct="1">
              <a:lnSpc>
                <a:spcPct val="150000"/>
              </a:lnSpc>
            </a:pPr>
            <a:r>
              <a:rPr lang="en-IN" dirty="0" smtClean="0">
                <a:latin typeface="Arial Narrow" panose="020B0606020202030204" pitchFamily="34" charset="0"/>
              </a:rPr>
              <a:t>Descemet membrane endothelial </a:t>
            </a:r>
            <a:r>
              <a:rPr lang="en-IN" dirty="0" err="1">
                <a:latin typeface="Arial Narrow" panose="020B0606020202030204" pitchFamily="34" charset="0"/>
              </a:rPr>
              <a:t>k</a:t>
            </a:r>
            <a:r>
              <a:rPr lang="en-IN" dirty="0" err="1" smtClean="0">
                <a:latin typeface="Arial Narrow" panose="020B0606020202030204" pitchFamily="34" charset="0"/>
              </a:rPr>
              <a:t>eratoplasty</a:t>
            </a:r>
            <a:r>
              <a:rPr lang="en-IN" dirty="0" smtClean="0">
                <a:latin typeface="Arial Narrow" panose="020B0606020202030204" pitchFamily="34" charset="0"/>
              </a:rPr>
              <a:t> (DMEK)</a:t>
            </a:r>
          </a:p>
        </p:txBody>
      </p:sp>
    </p:spTree>
    <p:extLst>
      <p:ext uri="{BB962C8B-B14F-4D97-AF65-F5344CB8AC3E}">
        <p14:creationId xmlns:p14="http://schemas.microsoft.com/office/powerpoint/2010/main" val="42316483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smtClean="0">
                <a:latin typeface="Arial Narrow" panose="020B0606020202030204" pitchFamily="34" charset="0"/>
              </a:rPr>
              <a:t>LEGAL ASPECTS IN INDIA</a:t>
            </a:r>
          </a:p>
        </p:txBody>
      </p:sp>
      <p:sp>
        <p:nvSpPr>
          <p:cNvPr id="3" name="Content Placeholder 2"/>
          <p:cNvSpPr>
            <a:spLocks noGrp="1"/>
          </p:cNvSpPr>
          <p:nvPr>
            <p:ph idx="1"/>
          </p:nvPr>
        </p:nvSpPr>
        <p:spPr>
          <a:xfrm>
            <a:off x="1066800" y="1447800"/>
            <a:ext cx="7620000" cy="5029200"/>
          </a:xfrm>
        </p:spPr>
        <p:txBody>
          <a:bodyPr>
            <a:noAutofit/>
          </a:bodyPr>
          <a:lstStyle/>
          <a:p>
            <a:pPr>
              <a:defRPr/>
            </a:pPr>
            <a:r>
              <a:rPr lang="en-US" sz="2800" dirty="0" smtClean="0">
                <a:latin typeface="Arial Narrow" panose="020B0606020202030204" pitchFamily="34" charset="0"/>
              </a:rPr>
              <a:t>Under the Transplantation of Human Organs Act, 1994 (THOA)</a:t>
            </a:r>
          </a:p>
          <a:p>
            <a:pPr marL="514350" indent="-514350">
              <a:buFont typeface="+mj-lt"/>
              <a:buAutoNum type="arabicPeriod"/>
              <a:defRPr/>
            </a:pPr>
            <a:r>
              <a:rPr lang="en-US" sz="2800" dirty="0" smtClean="0">
                <a:latin typeface="Arial Narrow" panose="020B0606020202030204" pitchFamily="34" charset="0"/>
              </a:rPr>
              <a:t>The qualification of doctors permitted to perform enucleation (surgical eye removal) has been reduced from MS (</a:t>
            </a:r>
            <a:r>
              <a:rPr lang="en-US" sz="2800" dirty="0" err="1" smtClean="0">
                <a:latin typeface="Arial Narrow" panose="020B0606020202030204" pitchFamily="34" charset="0"/>
              </a:rPr>
              <a:t>Ophth</a:t>
            </a:r>
            <a:r>
              <a:rPr lang="en-US" sz="2800" dirty="0" smtClean="0">
                <a:latin typeface="Arial Narrow" panose="020B0606020202030204" pitchFamily="34" charset="0"/>
              </a:rPr>
              <a:t>.) to MBBS.</a:t>
            </a:r>
          </a:p>
          <a:p>
            <a:pPr marL="514350" indent="-514350">
              <a:buFont typeface="+mj-lt"/>
              <a:buAutoNum type="arabicPeriod"/>
              <a:defRPr/>
            </a:pPr>
            <a:r>
              <a:rPr lang="en-US" sz="2800" dirty="0" smtClean="0">
                <a:latin typeface="Arial Narrow" panose="020B0606020202030204" pitchFamily="34" charset="0"/>
              </a:rPr>
              <a:t>Eye donation in India is always decided by the donor’s surviving relatives and not by the actual donor.</a:t>
            </a:r>
          </a:p>
          <a:p>
            <a:pPr marL="514350" indent="-514350">
              <a:buFont typeface="+mj-lt"/>
              <a:buAutoNum type="arabicPeriod"/>
              <a:defRPr/>
            </a:pPr>
            <a:r>
              <a:rPr lang="en-US" sz="2800" dirty="0" smtClean="0">
                <a:latin typeface="Arial Narrow" panose="020B0606020202030204" pitchFamily="34" charset="0"/>
              </a:rPr>
              <a:t>Enucleating doctors always have to legally obtain a written consent from the relatives of the deceased before they actually remove the eyes. </a:t>
            </a:r>
            <a:endParaRPr lang="en-US" sz="2800" dirty="0">
              <a:latin typeface="Arial Narrow" panose="020B0606020202030204" pitchFamily="34" charset="0"/>
            </a:endParaRPr>
          </a:p>
        </p:txBody>
      </p:sp>
    </p:spTree>
    <p:extLst>
      <p:ext uri="{BB962C8B-B14F-4D97-AF65-F5344CB8AC3E}">
        <p14:creationId xmlns:p14="http://schemas.microsoft.com/office/powerpoint/2010/main" val="16035890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8434" name="Picture 2" descr="C:\Users\user\Desktop\eye-donation-10-72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837"/>
          <a:stretch/>
        </p:blipFill>
        <p:spPr bwMode="auto">
          <a:xfrm>
            <a:off x="457200" y="533400"/>
            <a:ext cx="82296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20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2971800"/>
            <a:ext cx="8915400" cy="3154363"/>
          </a:xfrm>
        </p:spPr>
        <p:txBody>
          <a:bodyPr>
            <a:normAutofit/>
          </a:bodyPr>
          <a:lstStyle/>
          <a:p>
            <a:pPr marL="0" indent="0">
              <a:buNone/>
            </a:pPr>
            <a:r>
              <a:rPr lang="en-IN" sz="4400" dirty="0" smtClean="0">
                <a:solidFill>
                  <a:srgbClr val="C00000"/>
                </a:solidFill>
                <a:latin typeface="Aharoni" pitchFamily="2" charset="-79"/>
                <a:cs typeface="Aharoni" pitchFamily="2" charset="-79"/>
              </a:rPr>
              <a:t>Why do we need an Eye Bank </a:t>
            </a:r>
            <a:r>
              <a:rPr lang="en-IN" sz="5400" dirty="0" smtClean="0">
                <a:solidFill>
                  <a:srgbClr val="C00000"/>
                </a:solidFill>
                <a:latin typeface="Aharoni" pitchFamily="2" charset="-79"/>
                <a:cs typeface="Aharoni" pitchFamily="2" charset="-79"/>
              </a:rPr>
              <a:t>?</a:t>
            </a:r>
            <a:endParaRPr lang="en-IN" sz="5400" dirty="0">
              <a:solidFill>
                <a:srgbClr val="C00000"/>
              </a:solidFill>
              <a:latin typeface="Aharoni" pitchFamily="2" charset="-79"/>
              <a:cs typeface="Aharoni" pitchFamily="2" charset="-79"/>
            </a:endParaRPr>
          </a:p>
        </p:txBody>
      </p:sp>
    </p:spTree>
    <p:extLst>
      <p:ext uri="{BB962C8B-B14F-4D97-AF65-F5344CB8AC3E}">
        <p14:creationId xmlns:p14="http://schemas.microsoft.com/office/powerpoint/2010/main" val="1808397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32770" name="Picture 2" descr="C:\Users\user\Desktop\need-for-eye-donation-5-6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04800"/>
            <a:ext cx="8077199"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345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6" name="Picture 2" descr="C:\Users\user\Desktop\corneal-blindness-eye-banking-in-india-and-task-ahead-3-6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4800"/>
            <a:ext cx="82296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65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81000" y="1600200"/>
            <a:ext cx="9906000" cy="5257800"/>
          </a:xfrm>
        </p:spPr>
        <p:txBody>
          <a:bodyPr/>
          <a:lstStyle/>
          <a:p>
            <a:endParaRPr lang="en-IN" dirty="0"/>
          </a:p>
        </p:txBody>
      </p:sp>
      <p:pic>
        <p:nvPicPr>
          <p:cNvPr id="2050" name="Picture 2" descr="C:\Users\user\Desktop\corneal-blindness-eye-banking-in-india-and-task-ahead-4-6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3034"/>
          <a:stretch/>
        </p:blipFill>
        <p:spPr bwMode="auto">
          <a:xfrm>
            <a:off x="152400" y="274638"/>
            <a:ext cx="8991600" cy="559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040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TotalTime>
  <Words>1470</Words>
  <Application>Microsoft Office PowerPoint</Application>
  <PresentationFormat>On-screen Show (4:3)</PresentationFormat>
  <Paragraphs>325</Paragraphs>
  <Slides>56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Aharoni</vt:lpstr>
      <vt:lpstr>Arial</vt:lpstr>
      <vt:lpstr>Arial Narrow</vt:lpstr>
      <vt:lpstr>Calibri</vt:lpstr>
      <vt:lpstr>Courier New</vt:lpstr>
      <vt:lpstr>Times New Roman</vt:lpstr>
      <vt:lpstr>Wingdings</vt:lpstr>
      <vt:lpstr>Wingdings 2</vt:lpstr>
      <vt:lpstr>Office Theme</vt:lpstr>
      <vt:lpstr>EYE BANKING</vt:lpstr>
      <vt:lpstr> Acknowledgment </vt:lpstr>
      <vt:lpstr>Learning Objectives</vt:lpstr>
      <vt:lpstr>History</vt:lpstr>
      <vt:lpstr>PowerPoint Presentation</vt:lpstr>
      <vt:lpstr>PowerPoint Presentation</vt:lpstr>
      <vt:lpstr>PowerPoint Presentation</vt:lpstr>
      <vt:lpstr>PowerPoint Presentation</vt:lpstr>
      <vt:lpstr>PowerPoint Presentation</vt:lpstr>
      <vt:lpstr>PowerPoint Presentation</vt:lpstr>
      <vt:lpstr>Infectious keratititis</vt:lpstr>
      <vt:lpstr>PowerPoint Presentation</vt:lpstr>
      <vt:lpstr>PowerPoint Presentation</vt:lpstr>
      <vt:lpstr>PowerPoint Presentation</vt:lpstr>
      <vt:lpstr>Injuries</vt:lpstr>
      <vt:lpstr>PowerPoint Presentation</vt:lpstr>
      <vt:lpstr>PowerPoint Presentation</vt:lpstr>
      <vt:lpstr>PowerPoint Presentation</vt:lpstr>
      <vt:lpstr>PowerPoint Presentation</vt:lpstr>
      <vt:lpstr>PowerPoint Presentation</vt:lpstr>
      <vt:lpstr>Structure of Eye Bank</vt:lpstr>
      <vt:lpstr>Functions of the Administrative Section</vt:lpstr>
      <vt:lpstr>Functions of the Medical Section</vt:lpstr>
      <vt:lpstr>Functions of the Eye Bank</vt:lpstr>
      <vt:lpstr>PowerPoint Presentation</vt:lpstr>
      <vt:lpstr>PowerPoint Presentation</vt:lpstr>
      <vt:lpstr>PowerPoint Presentation</vt:lpstr>
      <vt:lpstr>Equipments</vt:lpstr>
      <vt:lpstr>PowerPoint Presentation</vt:lpstr>
      <vt:lpstr>PowerPoint Presentation</vt:lpstr>
      <vt:lpstr>PowerPoint Presentation</vt:lpstr>
      <vt:lpstr>Tissue Retrieval</vt:lpstr>
      <vt:lpstr>Preliminary preparations</vt:lpstr>
      <vt:lpstr>Enucleation</vt:lpstr>
      <vt:lpstr>Corneo-scleral button excision</vt:lpstr>
      <vt:lpstr>Serological testing</vt:lpstr>
      <vt:lpstr>Evaluation of donor tissue</vt:lpstr>
      <vt:lpstr>Evaluation of donor tissue</vt:lpstr>
      <vt:lpstr>Endothelial cell count</vt:lpstr>
      <vt:lpstr>Exclusion Criteria for penetrating keratoplasty*</vt:lpstr>
      <vt:lpstr>Storage of donor tissue</vt:lpstr>
      <vt:lpstr>Preservation of cornea</vt:lpstr>
      <vt:lpstr>Preservation of cornea</vt:lpstr>
      <vt:lpstr>PowerPoint Presentation</vt:lpstr>
      <vt:lpstr>Preservation of cornea</vt:lpstr>
      <vt:lpstr>Corneal TransplantaTion</vt:lpstr>
      <vt:lpstr>Cornea  as transplant</vt:lpstr>
      <vt:lpstr>Corneal Transplantation</vt:lpstr>
      <vt:lpstr>Corneal Transplantation :Schematic</vt:lpstr>
      <vt:lpstr>Types of Keratoplasty</vt:lpstr>
      <vt:lpstr>Keratoplasty : Schematic Diagram</vt:lpstr>
      <vt:lpstr>Indications of Penetrating Keratoplasty( PK)</vt:lpstr>
      <vt:lpstr>Lamellar keratoplasty</vt:lpstr>
      <vt:lpstr>Types of Lamellar Keratoplasty</vt:lpstr>
      <vt:lpstr>LEGAL ASPECTS IN INDIA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EYE BANKING</dc:title>
  <dc:creator>user</dc:creator>
  <cp:lastModifiedBy>agrawalajai@gmail.com</cp:lastModifiedBy>
  <cp:revision>60</cp:revision>
  <dcterms:created xsi:type="dcterms:W3CDTF">2006-08-16T00:00:00Z</dcterms:created>
  <dcterms:modified xsi:type="dcterms:W3CDTF">2017-11-08T09:37:01Z</dcterms:modified>
</cp:coreProperties>
</file>